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handoutMasterIdLst>
    <p:handoutMasterId r:id="rId51"/>
  </p:handoutMasterIdLst>
  <p:sldIdLst>
    <p:sldId id="543" r:id="rId2"/>
    <p:sldId id="574" r:id="rId3"/>
    <p:sldId id="579" r:id="rId4"/>
    <p:sldId id="470" r:id="rId5"/>
    <p:sldId id="374" r:id="rId6"/>
    <p:sldId id="376" r:id="rId7"/>
    <p:sldId id="377" r:id="rId8"/>
    <p:sldId id="578" r:id="rId9"/>
    <p:sldId id="382" r:id="rId10"/>
    <p:sldId id="384" r:id="rId11"/>
    <p:sldId id="476" r:id="rId12"/>
    <p:sldId id="583" r:id="rId13"/>
    <p:sldId id="554" r:id="rId14"/>
    <p:sldId id="577" r:id="rId15"/>
    <p:sldId id="562" r:id="rId16"/>
    <p:sldId id="556" r:id="rId17"/>
    <p:sldId id="561" r:id="rId18"/>
    <p:sldId id="563" r:id="rId19"/>
    <p:sldId id="580" r:id="rId20"/>
    <p:sldId id="516" r:id="rId21"/>
    <p:sldId id="564" r:id="rId22"/>
    <p:sldId id="565" r:id="rId23"/>
    <p:sldId id="518" r:id="rId24"/>
    <p:sldId id="544" r:id="rId25"/>
    <p:sldId id="581" r:id="rId26"/>
    <p:sldId id="568" r:id="rId27"/>
    <p:sldId id="569" r:id="rId28"/>
    <p:sldId id="423" r:id="rId29"/>
    <p:sldId id="545" r:id="rId30"/>
    <p:sldId id="424" r:id="rId31"/>
    <p:sldId id="391" r:id="rId32"/>
    <p:sldId id="393" r:id="rId33"/>
    <p:sldId id="515" r:id="rId34"/>
    <p:sldId id="584" r:id="rId35"/>
    <p:sldId id="571" r:id="rId36"/>
    <p:sldId id="572" r:id="rId37"/>
    <p:sldId id="542" r:id="rId38"/>
    <p:sldId id="507" r:id="rId39"/>
    <p:sldId id="464" r:id="rId40"/>
    <p:sldId id="461" r:id="rId41"/>
    <p:sldId id="582" r:id="rId42"/>
    <p:sldId id="435" r:id="rId43"/>
    <p:sldId id="585" r:id="rId44"/>
    <p:sldId id="436" r:id="rId45"/>
    <p:sldId id="519" r:id="rId46"/>
    <p:sldId id="558" r:id="rId47"/>
    <p:sldId id="555" r:id="rId48"/>
    <p:sldId id="551" r:id="rId49"/>
  </p:sldIdLst>
  <p:sldSz cx="9144000" cy="6858000" type="screen4x3"/>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68165" autoAdjust="0"/>
  </p:normalViewPr>
  <p:slideViewPr>
    <p:cSldViewPr>
      <p:cViewPr varScale="1">
        <p:scale>
          <a:sx n="55" d="100"/>
          <a:sy n="55" d="100"/>
        </p:scale>
        <p:origin x="2093" y="48"/>
      </p:cViewPr>
      <p:guideLst>
        <p:guide orient="horz" pos="2160"/>
        <p:guide pos="2880"/>
      </p:guideLst>
    </p:cSldViewPr>
  </p:slideViewPr>
  <p:outlineViewPr>
    <p:cViewPr>
      <p:scale>
        <a:sx n="33" d="100"/>
        <a:sy n="33" d="100"/>
      </p:scale>
      <p:origin x="0" y="13812"/>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47" d="100"/>
          <a:sy n="47" d="100"/>
        </p:scale>
        <p:origin x="-2970" y="-108"/>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3"/>
          </a:xfrm>
          <a:prstGeom prst="rect">
            <a:avLst/>
          </a:prstGeom>
        </p:spPr>
        <p:txBody>
          <a:bodyPr vert="horz" lIns="94819" tIns="47409" rIns="94819" bIns="47409" rtlCol="0"/>
          <a:lstStyle>
            <a:lvl1pPr algn="l">
              <a:defRPr sz="1200"/>
            </a:lvl1pPr>
          </a:lstStyle>
          <a:p>
            <a:r>
              <a:rPr lang="en-AU"/>
              <a:t>HCP Overview</a:t>
            </a:r>
          </a:p>
        </p:txBody>
      </p:sp>
      <p:sp>
        <p:nvSpPr>
          <p:cNvPr id="3" name="Date Placeholder 2"/>
          <p:cNvSpPr>
            <a:spLocks noGrp="1"/>
          </p:cNvSpPr>
          <p:nvPr>
            <p:ph type="dt" sz="quarter" idx="1"/>
          </p:nvPr>
        </p:nvSpPr>
        <p:spPr>
          <a:xfrm>
            <a:off x="3777608" y="0"/>
            <a:ext cx="2889938" cy="496333"/>
          </a:xfrm>
          <a:prstGeom prst="rect">
            <a:avLst/>
          </a:prstGeom>
        </p:spPr>
        <p:txBody>
          <a:bodyPr vert="horz" lIns="94819" tIns="47409" rIns="94819" bIns="47409" rtlCol="0"/>
          <a:lstStyle>
            <a:lvl1pPr algn="r">
              <a:defRPr sz="1200"/>
            </a:lvl1pPr>
          </a:lstStyle>
          <a:p>
            <a:endParaRPr lang="en-AU"/>
          </a:p>
        </p:txBody>
      </p:sp>
      <p:sp>
        <p:nvSpPr>
          <p:cNvPr id="4" name="Footer Placeholder 3"/>
          <p:cNvSpPr>
            <a:spLocks noGrp="1"/>
          </p:cNvSpPr>
          <p:nvPr>
            <p:ph type="ftr" sz="quarter" idx="2"/>
          </p:nvPr>
        </p:nvSpPr>
        <p:spPr>
          <a:xfrm>
            <a:off x="0" y="9428583"/>
            <a:ext cx="2889938" cy="496333"/>
          </a:xfrm>
          <a:prstGeom prst="rect">
            <a:avLst/>
          </a:prstGeom>
        </p:spPr>
        <p:txBody>
          <a:bodyPr vert="horz" lIns="94819" tIns="47409" rIns="94819" bIns="47409" rtlCol="0" anchor="b"/>
          <a:lstStyle>
            <a:lvl1pPr algn="l">
              <a:defRPr sz="1200"/>
            </a:lvl1pPr>
          </a:lstStyle>
          <a:p>
            <a:endParaRPr lang="en-AU"/>
          </a:p>
        </p:txBody>
      </p:sp>
      <p:sp>
        <p:nvSpPr>
          <p:cNvPr id="5" name="Slide Number Placeholder 4"/>
          <p:cNvSpPr>
            <a:spLocks noGrp="1"/>
          </p:cNvSpPr>
          <p:nvPr>
            <p:ph type="sldNum" sz="quarter" idx="3"/>
          </p:nvPr>
        </p:nvSpPr>
        <p:spPr>
          <a:xfrm>
            <a:off x="3777608" y="9428583"/>
            <a:ext cx="2889938" cy="496333"/>
          </a:xfrm>
          <a:prstGeom prst="rect">
            <a:avLst/>
          </a:prstGeom>
        </p:spPr>
        <p:txBody>
          <a:bodyPr vert="horz" lIns="94819" tIns="47409" rIns="94819" bIns="47409" rtlCol="0" anchor="b"/>
          <a:lstStyle>
            <a:lvl1pPr algn="r">
              <a:defRPr sz="1200"/>
            </a:lvl1pPr>
          </a:lstStyle>
          <a:p>
            <a:fld id="{A743C7F9-05D2-4744-A45F-FE336EF606A7}" type="slidenum">
              <a:rPr lang="en-AU" smtClean="0"/>
              <a:t>‹#›</a:t>
            </a:fld>
            <a:endParaRPr lang="en-AU"/>
          </a:p>
        </p:txBody>
      </p:sp>
    </p:spTree>
    <p:extLst>
      <p:ext uri="{BB962C8B-B14F-4D97-AF65-F5344CB8AC3E}">
        <p14:creationId xmlns:p14="http://schemas.microsoft.com/office/powerpoint/2010/main" val="389005323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3"/>
          </a:xfrm>
          <a:prstGeom prst="rect">
            <a:avLst/>
          </a:prstGeom>
        </p:spPr>
        <p:txBody>
          <a:bodyPr vert="horz" lIns="94819" tIns="47409" rIns="94819" bIns="47409" rtlCol="0"/>
          <a:lstStyle>
            <a:lvl1pPr algn="l">
              <a:defRPr sz="1200"/>
            </a:lvl1pPr>
          </a:lstStyle>
          <a:p>
            <a:r>
              <a:rPr lang="en-AU"/>
              <a:t>HCP Overview</a:t>
            </a:r>
          </a:p>
        </p:txBody>
      </p:sp>
      <p:sp>
        <p:nvSpPr>
          <p:cNvPr id="3" name="Date Placeholder 2"/>
          <p:cNvSpPr>
            <a:spLocks noGrp="1"/>
          </p:cNvSpPr>
          <p:nvPr>
            <p:ph type="dt" idx="1"/>
          </p:nvPr>
        </p:nvSpPr>
        <p:spPr>
          <a:xfrm>
            <a:off x="3777608" y="0"/>
            <a:ext cx="2889938" cy="496333"/>
          </a:xfrm>
          <a:prstGeom prst="rect">
            <a:avLst/>
          </a:prstGeom>
        </p:spPr>
        <p:txBody>
          <a:bodyPr vert="horz" lIns="94819" tIns="47409" rIns="94819" bIns="47409" rtlCol="0"/>
          <a:lstStyle>
            <a:lvl1pPr algn="r">
              <a:defRPr sz="1200"/>
            </a:lvl1pPr>
          </a:lstStyle>
          <a:p>
            <a:endParaRPr lang="en-AU"/>
          </a:p>
        </p:txBody>
      </p:sp>
      <p:sp>
        <p:nvSpPr>
          <p:cNvPr id="4" name="Slide Image Placeholder 3"/>
          <p:cNvSpPr>
            <a:spLocks noGrp="1" noRot="1" noChangeAspect="1"/>
          </p:cNvSpPr>
          <p:nvPr>
            <p:ph type="sldImg" idx="2"/>
          </p:nvPr>
        </p:nvSpPr>
        <p:spPr>
          <a:xfrm>
            <a:off x="854075" y="746125"/>
            <a:ext cx="4960938" cy="3721100"/>
          </a:xfrm>
          <a:prstGeom prst="rect">
            <a:avLst/>
          </a:prstGeom>
          <a:noFill/>
          <a:ln w="12700">
            <a:solidFill>
              <a:prstClr val="black"/>
            </a:solidFill>
          </a:ln>
        </p:spPr>
        <p:txBody>
          <a:bodyPr vert="horz" lIns="94819" tIns="47409" rIns="94819" bIns="47409" rtlCol="0" anchor="ctr"/>
          <a:lstStyle/>
          <a:p>
            <a:endParaRPr lang="en-AU"/>
          </a:p>
        </p:txBody>
      </p:sp>
      <p:sp>
        <p:nvSpPr>
          <p:cNvPr id="5" name="Notes Placeholder 4"/>
          <p:cNvSpPr>
            <a:spLocks noGrp="1"/>
          </p:cNvSpPr>
          <p:nvPr>
            <p:ph type="body" sz="quarter" idx="3"/>
          </p:nvPr>
        </p:nvSpPr>
        <p:spPr>
          <a:xfrm>
            <a:off x="666909" y="4715154"/>
            <a:ext cx="5335270" cy="4466987"/>
          </a:xfrm>
          <a:prstGeom prst="rect">
            <a:avLst/>
          </a:prstGeom>
        </p:spPr>
        <p:txBody>
          <a:bodyPr vert="horz" lIns="94819" tIns="47409" rIns="94819" bIns="4740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3"/>
            <a:ext cx="2889938" cy="496333"/>
          </a:xfrm>
          <a:prstGeom prst="rect">
            <a:avLst/>
          </a:prstGeom>
        </p:spPr>
        <p:txBody>
          <a:bodyPr vert="horz" lIns="94819" tIns="47409" rIns="94819" bIns="47409" rtlCol="0" anchor="b"/>
          <a:lstStyle>
            <a:lvl1pPr algn="l">
              <a:defRPr sz="1200"/>
            </a:lvl1pPr>
          </a:lstStyle>
          <a:p>
            <a:endParaRPr lang="en-AU"/>
          </a:p>
        </p:txBody>
      </p:sp>
      <p:sp>
        <p:nvSpPr>
          <p:cNvPr id="7" name="Slide Number Placeholder 6"/>
          <p:cNvSpPr>
            <a:spLocks noGrp="1"/>
          </p:cNvSpPr>
          <p:nvPr>
            <p:ph type="sldNum" sz="quarter" idx="5"/>
          </p:nvPr>
        </p:nvSpPr>
        <p:spPr>
          <a:xfrm>
            <a:off x="3777608" y="9428583"/>
            <a:ext cx="2889938" cy="496333"/>
          </a:xfrm>
          <a:prstGeom prst="rect">
            <a:avLst/>
          </a:prstGeom>
        </p:spPr>
        <p:txBody>
          <a:bodyPr vert="horz" lIns="94819" tIns="47409" rIns="94819" bIns="47409" rtlCol="0" anchor="b"/>
          <a:lstStyle>
            <a:lvl1pPr algn="r">
              <a:defRPr sz="1200"/>
            </a:lvl1pPr>
          </a:lstStyle>
          <a:p>
            <a:fld id="{7452C226-BA17-485B-8A8E-8DA1030DB864}" type="slidenum">
              <a:rPr lang="en-AU" smtClean="0"/>
              <a:pPr/>
              <a:t>‹#›</a:t>
            </a:fld>
            <a:endParaRPr lang="en-AU"/>
          </a:p>
        </p:txBody>
      </p:sp>
    </p:spTree>
    <p:extLst>
      <p:ext uri="{BB962C8B-B14F-4D97-AF65-F5344CB8AC3E}">
        <p14:creationId xmlns:p14="http://schemas.microsoft.com/office/powerpoint/2010/main" val="1338456573"/>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cmp-openstandards.org/"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www.sitkatech.com/" TargetMode="External"/><Relationship Id="rId4" Type="http://schemas.openxmlformats.org/officeDocument/2006/relationships/hyperlink" Target="http://www.conservationmeasures.org/"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0" indent="0" eaLnBrk="1" hangingPunct="1">
              <a:spcBef>
                <a:spcPct val="0"/>
              </a:spcBef>
              <a:buFontTx/>
              <a:buNone/>
            </a:pPr>
            <a:r>
              <a:rPr lang="en-AU" dirty="0"/>
              <a:t>*Note: This presentation can be shortened by focussing on the following pages: 4, 6, 11, 13, 16, 18, 27, 50</a:t>
            </a:r>
          </a:p>
        </p:txBody>
      </p:sp>
      <p:sp>
        <p:nvSpPr>
          <p:cNvPr id="46084"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11226" indent="-273548">
              <a:defRPr>
                <a:solidFill>
                  <a:schemeClr val="tx1"/>
                </a:solidFill>
                <a:latin typeface="Calibri" pitchFamily="34" charset="0"/>
              </a:defRPr>
            </a:lvl2pPr>
            <a:lvl3pPr marL="1094194" indent="-218839">
              <a:defRPr>
                <a:solidFill>
                  <a:schemeClr val="tx1"/>
                </a:solidFill>
                <a:latin typeface="Calibri" pitchFamily="34" charset="0"/>
              </a:defRPr>
            </a:lvl3pPr>
            <a:lvl4pPr marL="1531871" indent="-218839">
              <a:defRPr>
                <a:solidFill>
                  <a:schemeClr val="tx1"/>
                </a:solidFill>
                <a:latin typeface="Calibri" pitchFamily="34" charset="0"/>
              </a:defRPr>
            </a:lvl4pPr>
            <a:lvl5pPr marL="1969549" indent="-218839">
              <a:defRPr>
                <a:solidFill>
                  <a:schemeClr val="tx1"/>
                </a:solidFill>
                <a:latin typeface="Calibri" pitchFamily="34" charset="0"/>
              </a:defRPr>
            </a:lvl5pPr>
            <a:lvl6pPr marL="2407227" indent="-218839" fontAlgn="base">
              <a:spcBef>
                <a:spcPct val="0"/>
              </a:spcBef>
              <a:spcAft>
                <a:spcPct val="0"/>
              </a:spcAft>
              <a:defRPr>
                <a:solidFill>
                  <a:schemeClr val="tx1"/>
                </a:solidFill>
                <a:latin typeface="Calibri" pitchFamily="34" charset="0"/>
              </a:defRPr>
            </a:lvl6pPr>
            <a:lvl7pPr marL="2844904" indent="-218839" fontAlgn="base">
              <a:spcBef>
                <a:spcPct val="0"/>
              </a:spcBef>
              <a:spcAft>
                <a:spcPct val="0"/>
              </a:spcAft>
              <a:defRPr>
                <a:solidFill>
                  <a:schemeClr val="tx1"/>
                </a:solidFill>
                <a:latin typeface="Calibri" pitchFamily="34" charset="0"/>
              </a:defRPr>
            </a:lvl7pPr>
            <a:lvl8pPr marL="3282582" indent="-218839" fontAlgn="base">
              <a:spcBef>
                <a:spcPct val="0"/>
              </a:spcBef>
              <a:spcAft>
                <a:spcPct val="0"/>
              </a:spcAft>
              <a:defRPr>
                <a:solidFill>
                  <a:schemeClr val="tx1"/>
                </a:solidFill>
                <a:latin typeface="Calibri" pitchFamily="34" charset="0"/>
              </a:defRPr>
            </a:lvl8pPr>
            <a:lvl9pPr marL="3720259" indent="-218839"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dirty="0">
                <a:solidFill>
                  <a:prstClr val="black"/>
                </a:solidFill>
              </a:rPr>
              <a:t>HCP Overview</a:t>
            </a:r>
          </a:p>
        </p:txBody>
      </p:sp>
      <p:sp>
        <p:nvSpPr>
          <p:cNvPr id="46087" name="Slide Number Placeholder 6"/>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1226" indent="-273548">
              <a:defRPr>
                <a:solidFill>
                  <a:schemeClr val="tx1"/>
                </a:solidFill>
                <a:latin typeface="Calibri" pitchFamily="34" charset="0"/>
              </a:defRPr>
            </a:lvl2pPr>
            <a:lvl3pPr marL="1094194" indent="-218839">
              <a:defRPr>
                <a:solidFill>
                  <a:schemeClr val="tx1"/>
                </a:solidFill>
                <a:latin typeface="Calibri" pitchFamily="34" charset="0"/>
              </a:defRPr>
            </a:lvl3pPr>
            <a:lvl4pPr marL="1531871" indent="-218839">
              <a:defRPr>
                <a:solidFill>
                  <a:schemeClr val="tx1"/>
                </a:solidFill>
                <a:latin typeface="Calibri" pitchFamily="34" charset="0"/>
              </a:defRPr>
            </a:lvl4pPr>
            <a:lvl5pPr marL="1969549" indent="-218839">
              <a:defRPr>
                <a:solidFill>
                  <a:schemeClr val="tx1"/>
                </a:solidFill>
                <a:latin typeface="Calibri" pitchFamily="34" charset="0"/>
              </a:defRPr>
            </a:lvl5pPr>
            <a:lvl6pPr marL="2407227" indent="-218839" fontAlgn="base">
              <a:spcBef>
                <a:spcPct val="0"/>
              </a:spcBef>
              <a:spcAft>
                <a:spcPct val="0"/>
              </a:spcAft>
              <a:defRPr>
                <a:solidFill>
                  <a:schemeClr val="tx1"/>
                </a:solidFill>
                <a:latin typeface="Calibri" pitchFamily="34" charset="0"/>
              </a:defRPr>
            </a:lvl6pPr>
            <a:lvl7pPr marL="2844904" indent="-218839" fontAlgn="base">
              <a:spcBef>
                <a:spcPct val="0"/>
              </a:spcBef>
              <a:spcAft>
                <a:spcPct val="0"/>
              </a:spcAft>
              <a:defRPr>
                <a:solidFill>
                  <a:schemeClr val="tx1"/>
                </a:solidFill>
                <a:latin typeface="Calibri" pitchFamily="34" charset="0"/>
              </a:defRPr>
            </a:lvl7pPr>
            <a:lvl8pPr marL="3282582" indent="-218839" fontAlgn="base">
              <a:spcBef>
                <a:spcPct val="0"/>
              </a:spcBef>
              <a:spcAft>
                <a:spcPct val="0"/>
              </a:spcAft>
              <a:defRPr>
                <a:solidFill>
                  <a:schemeClr val="tx1"/>
                </a:solidFill>
                <a:latin typeface="Calibri" pitchFamily="34" charset="0"/>
              </a:defRPr>
            </a:lvl8pPr>
            <a:lvl9pPr marL="3720259" indent="-218839"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325518A-A7E3-4758-87E3-32DDC7D1E8F7}" type="slidenum">
              <a:rPr lang="en-US" smtClean="0">
                <a:solidFill>
                  <a:prstClr val="black"/>
                </a:solidFill>
              </a:rPr>
              <a:pPr fontAlgn="base">
                <a:spcBef>
                  <a:spcPct val="0"/>
                </a:spcBef>
                <a:spcAft>
                  <a:spcPct val="0"/>
                </a:spcAft>
                <a:defRPr/>
              </a:pPr>
              <a:t>1</a:t>
            </a:fld>
            <a:endParaRPr lang="en-US" dirty="0">
              <a:solidFill>
                <a:prstClr val="black"/>
              </a:solidFill>
            </a:endParaRPr>
          </a:p>
        </p:txBody>
      </p:sp>
      <p:sp>
        <p:nvSpPr>
          <p:cNvPr id="2" name="Footer Placeholder 1"/>
          <p:cNvSpPr>
            <a:spLocks noGrp="1"/>
          </p:cNvSpPr>
          <p:nvPr>
            <p:ph type="ftr" sz="quarter" idx="10"/>
          </p:nvPr>
        </p:nvSpPr>
        <p:spPr/>
        <p:txBody>
          <a:bodyPr/>
          <a:lstStyle/>
          <a:p>
            <a:endParaRPr lang="en-AU"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The CMP published Version 4.0 </a:t>
            </a:r>
            <a:r>
              <a:rPr lang="en-US" baseline="0" dirty="0">
                <a:ea typeface="ＭＳ Ｐゴシック" pitchFamily="34" charset="-128"/>
              </a:rPr>
              <a:t>in April 2020 and the publication was a joint effort between of many individuals and organizations.</a:t>
            </a:r>
            <a:endParaRPr lang="en-US" dirty="0">
              <a:ea typeface="ＭＳ Ｐゴシック" pitchFamily="34" charset="-128"/>
            </a:endParaRPr>
          </a:p>
        </p:txBody>
      </p:sp>
      <p:sp>
        <p:nvSpPr>
          <p:cNvPr id="2" name="Date Placeholder 1"/>
          <p:cNvSpPr>
            <a:spLocks noGrp="1"/>
          </p:cNvSpPr>
          <p:nvPr>
            <p:ph type="dt" idx="10"/>
          </p:nvPr>
        </p:nvSpPr>
        <p:spPr/>
        <p:txBody>
          <a:bodyPr/>
          <a:lstStyle/>
          <a:p>
            <a:r>
              <a:rPr lang="en-US"/>
              <a:t>February 2015</a:t>
            </a:r>
          </a:p>
        </p:txBody>
      </p:sp>
    </p:spTree>
    <p:extLst>
      <p:ext uri="{BB962C8B-B14F-4D97-AF65-F5344CB8AC3E}">
        <p14:creationId xmlns:p14="http://schemas.microsoft.com/office/powerpoint/2010/main" val="3387599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Rectangle 2"/>
          <p:cNvSpPr>
            <a:spLocks noGrp="1" noRot="1" noChangeAspect="1" noChangeArrowheads="1" noTextEdit="1"/>
          </p:cNvSpPr>
          <p:nvPr>
            <p:ph type="sldImg"/>
          </p:nvPr>
        </p:nvSpPr>
        <p:spPr>
          <a:xfrm>
            <a:off x="936625" y="741363"/>
            <a:ext cx="4933950" cy="3700462"/>
          </a:xfrm>
          <a:ln/>
        </p:spPr>
      </p:sp>
      <p:sp>
        <p:nvSpPr>
          <p:cNvPr id="193540" name="Rectangle 3"/>
          <p:cNvSpPr>
            <a:spLocks noGrp="1" noChangeArrowheads="1"/>
          </p:cNvSpPr>
          <p:nvPr>
            <p:ph type="body" idx="1"/>
          </p:nvPr>
        </p:nvSpPr>
        <p:spPr>
          <a:xfrm>
            <a:off x="904784" y="4689516"/>
            <a:ext cx="4988109" cy="4442698"/>
          </a:xfrm>
          <a:noFill/>
          <a:ln/>
        </p:spPr>
        <p:txBody>
          <a:bodyPr/>
          <a:lstStyle/>
          <a:p>
            <a:pPr eaLnBrk="1" hangingPunct="1"/>
            <a:r>
              <a:rPr lang="en-US" dirty="0"/>
              <a:t>But why are they called Standards?</a:t>
            </a:r>
          </a:p>
          <a:p>
            <a:pPr eaLnBrk="1" hangingPunct="1"/>
            <a:endParaRPr lang="en-US" dirty="0"/>
          </a:p>
          <a:p>
            <a:pPr eaLnBrk="1" hangingPunct="1"/>
            <a:r>
              <a:rPr lang="en-US" dirty="0"/>
              <a:t>Just as doctors have standard terms to describe illnesses,</a:t>
            </a:r>
            <a:r>
              <a:rPr lang="en-US" baseline="0" dirty="0"/>
              <a:t> conservation practitioners need standard terms to describe threats to biodiversity and conservation strategies.</a:t>
            </a:r>
          </a:p>
          <a:p>
            <a:pPr eaLnBrk="1" hangingPunct="1"/>
            <a:endParaRPr lang="en-US" baseline="0" dirty="0"/>
          </a:p>
          <a:p>
            <a:pPr eaLnBrk="1" hangingPunct="1"/>
            <a:r>
              <a:rPr lang="en-US" dirty="0"/>
              <a:t>If we use different terms to describe the threats we are</a:t>
            </a:r>
            <a:r>
              <a:rPr lang="en-US" baseline="0" dirty="0"/>
              <a:t> addressing and the strategies we are implementing, then it will be harder for people who are working on the same threats / implementing the same strategies to find one another and learn from one another.  For example, if I call the threat cattle ranching and you call it grazing, then it will be harder for us to find another</a:t>
            </a:r>
          </a:p>
          <a:p>
            <a:pPr eaLnBrk="1" hangingPunct="1"/>
            <a:endParaRPr lang="en-US" dirty="0"/>
          </a:p>
        </p:txBody>
      </p:sp>
      <p:sp>
        <p:nvSpPr>
          <p:cNvPr id="2" name="Date Placeholder 1"/>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February 2015</a:t>
            </a:r>
          </a:p>
        </p:txBody>
      </p:sp>
    </p:spTree>
    <p:extLst>
      <p:ext uri="{BB962C8B-B14F-4D97-AF65-F5344CB8AC3E}">
        <p14:creationId xmlns:p14="http://schemas.microsoft.com/office/powerpoint/2010/main" val="3277320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rPr>
              <a:t>To meet this</a:t>
            </a:r>
            <a:r>
              <a:rPr lang="en-US" baseline="0" dirty="0">
                <a:latin typeface="Times New Roman" charset="0"/>
              </a:rPr>
              <a:t> need, CMP and IUCN have worked together to develop a Taxonomy of Conservation Actions and a Taxonomy of Direct Threats to Biodiversity.  In using this taxonomy of conservation actions, conservation teams use their own name for a strategy (e.g., translocation of endangered species) but then use the taxonomy to CLASSIFY their strategy as an example of Species Management.</a:t>
            </a:r>
          </a:p>
          <a:p>
            <a:endParaRPr lang="en-US" baseline="0" dirty="0">
              <a:latin typeface="Times New Roman" charset="0"/>
            </a:endParaRPr>
          </a:p>
          <a:p>
            <a:pPr eaLnBrk="1" hangingPunct="1"/>
            <a:r>
              <a:rPr lang="en-US" dirty="0"/>
              <a:t>HCP is consistent with the </a:t>
            </a:r>
            <a:r>
              <a:rPr lang="en-US" i="1" dirty="0"/>
              <a:t>Open Standards for Conservation Practice </a:t>
            </a:r>
            <a:r>
              <a:rPr lang="en-US" dirty="0"/>
              <a:t>which has been adopted by 28 major NGO’s and some government agencies to harmonize our individual conservation approaches.  So that we can learn and share across the greater conservation community with more agility.</a:t>
            </a:r>
          </a:p>
          <a:p>
            <a:pPr eaLnBrk="1" hangingPunct="1"/>
            <a:endParaRPr lang="en-US" dirty="0"/>
          </a:p>
          <a:p>
            <a:pPr eaLnBrk="1" hangingPunct="1"/>
            <a:r>
              <a:rPr lang="en-US" dirty="0"/>
              <a:t>This group of parties calls themselves the Conservation Measures Partnership.</a:t>
            </a:r>
          </a:p>
          <a:p>
            <a:endParaRPr lang="en-US" dirty="0">
              <a:latin typeface="Times New Roman" charset="0"/>
            </a:endParaRPr>
          </a:p>
        </p:txBody>
      </p:sp>
      <p:sp>
        <p:nvSpPr>
          <p:cNvPr id="2" name="Date Placeholder 1"/>
          <p:cNvSpPr>
            <a:spLocks noGrp="1"/>
          </p:cNvSpPr>
          <p:nvPr>
            <p:ph type="dt" idx="10"/>
          </p:nvPr>
        </p:nvSpPr>
        <p:spPr/>
        <p:txBody>
          <a:bodyPr/>
          <a:lstStyle/>
          <a:p>
            <a:pPr defTabSz="966612">
              <a:defRPr/>
            </a:pPr>
            <a:r>
              <a:rPr lang="en-US" sz="1900" kern="0">
                <a:solidFill>
                  <a:sysClr val="windowText" lastClr="000000"/>
                </a:solidFill>
              </a:rPr>
              <a:t>February 2015</a:t>
            </a:r>
          </a:p>
        </p:txBody>
      </p:sp>
    </p:spTree>
    <p:extLst>
      <p:ext uri="{BB962C8B-B14F-4D97-AF65-F5344CB8AC3E}">
        <p14:creationId xmlns:p14="http://schemas.microsoft.com/office/powerpoint/2010/main" val="785363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75" y="534988"/>
            <a:ext cx="5303838" cy="3976687"/>
          </a:xfrm>
        </p:spPr>
      </p:sp>
      <p:sp>
        <p:nvSpPr>
          <p:cNvPr id="3" name="Notes Placeholder 2"/>
          <p:cNvSpPr>
            <a:spLocks noGrp="1"/>
          </p:cNvSpPr>
          <p:nvPr>
            <p:ph type="body" idx="1"/>
          </p:nvPr>
        </p:nvSpPr>
        <p:spPr/>
        <p:txBody>
          <a:bodyPr/>
          <a:lstStyle/>
          <a:p>
            <a:pPr marL="457200" lvl="1" indent="0">
              <a:buFont typeface="Arial" pitchFamily="34" charset="0"/>
              <a:buNone/>
            </a:pPr>
            <a:r>
              <a:rPr lang="en-AU" dirty="0"/>
              <a:t>The Conservation Standards give us:</a:t>
            </a:r>
          </a:p>
          <a:p>
            <a:pPr marL="641963" lvl="1" indent="-184763">
              <a:buFont typeface="Arial" pitchFamily="34" charset="0"/>
              <a:buChar char="•"/>
            </a:pPr>
            <a:r>
              <a:rPr lang="en-AU" dirty="0"/>
              <a:t>clear insight into where resources are required, and why</a:t>
            </a:r>
          </a:p>
          <a:p>
            <a:pPr marL="677464" lvl="1" indent="-184763">
              <a:buFont typeface="Arial" pitchFamily="34" charset="0"/>
              <a:buChar char="•"/>
            </a:pPr>
            <a:r>
              <a:rPr lang="en-AU" dirty="0"/>
              <a:t>clear logic behind</a:t>
            </a:r>
            <a:r>
              <a:rPr lang="en-AU" baseline="0" dirty="0"/>
              <a:t> what we want to do, and what we expect to achieve by doing it</a:t>
            </a:r>
          </a:p>
          <a:p>
            <a:pPr marL="677464" lvl="1" indent="-184763">
              <a:buFont typeface="Arial" pitchFamily="34" charset="0"/>
              <a:buChar char="•"/>
            </a:pPr>
            <a:r>
              <a:rPr lang="en-AU" baseline="0" dirty="0"/>
              <a:t>a look at items in an organisation’s budget and follow it back to strategies &amp; expected outcomes </a:t>
            </a:r>
          </a:p>
          <a:p>
            <a:pPr marL="677464" lvl="1" indent="-184763">
              <a:buFont typeface="Arial" pitchFamily="34" charset="0"/>
              <a:buChar char="•"/>
            </a:pPr>
            <a:r>
              <a:rPr lang="en-AU" baseline="0" dirty="0"/>
              <a:t>clear priorities, within projects and across the organisation</a:t>
            </a:r>
          </a:p>
          <a:p>
            <a:pPr marL="641963" lvl="1" indent="-184763">
              <a:buFont typeface="Arial" pitchFamily="34" charset="0"/>
              <a:buChar char="•"/>
            </a:pPr>
            <a:r>
              <a:rPr lang="en-AU" dirty="0"/>
              <a:t>Ability to share Information across the organisation</a:t>
            </a:r>
          </a:p>
          <a:p>
            <a:pPr marL="677464" lvl="1" indent="-184763">
              <a:buFont typeface="Arial" pitchFamily="34" charset="0"/>
              <a:buChar char="•"/>
            </a:pPr>
            <a:r>
              <a:rPr lang="en-AU" dirty="0"/>
              <a:t>everyone can see how projects are tracking</a:t>
            </a:r>
          </a:p>
          <a:p>
            <a:pPr marL="677464" lvl="1" indent="-184763">
              <a:buFont typeface="Arial" pitchFamily="34" charset="0"/>
              <a:buChar char="•"/>
            </a:pPr>
            <a:r>
              <a:rPr lang="en-AU" dirty="0"/>
              <a:t>field staff can easily</a:t>
            </a:r>
            <a:r>
              <a:rPr lang="en-AU" baseline="0" dirty="0"/>
              <a:t> let people know what they are doing; they now </a:t>
            </a:r>
            <a:r>
              <a:rPr lang="en-AU" dirty="0"/>
              <a:t>have a direct line right through to Directors</a:t>
            </a:r>
          </a:p>
          <a:p>
            <a:pPr marL="641963" lvl="1" indent="-184763">
              <a:buFont typeface="Arial" pitchFamily="34" charset="0"/>
              <a:buChar char="•"/>
            </a:pPr>
            <a:r>
              <a:rPr lang="en-AU" dirty="0"/>
              <a:t>Greater efficiency</a:t>
            </a:r>
            <a:r>
              <a:rPr lang="en-AU" baseline="0" dirty="0"/>
              <a:t> </a:t>
            </a:r>
          </a:p>
          <a:p>
            <a:pPr marL="677464" lvl="1" indent="-184763">
              <a:buFont typeface="Arial" pitchFamily="34" charset="0"/>
              <a:buChar char="•"/>
            </a:pPr>
            <a:r>
              <a:rPr lang="en-AU" baseline="0" dirty="0"/>
              <a:t>hard to quantify, but as an example, our central budget effort went from a 10 week process to 3 weeks </a:t>
            </a:r>
            <a:endParaRPr lang="en-AU" dirty="0"/>
          </a:p>
          <a:p>
            <a:pPr marL="641963" lvl="1" indent="-184763">
              <a:buFont typeface="Arial" pitchFamily="34" charset="0"/>
              <a:buChar char="•"/>
            </a:pPr>
            <a:r>
              <a:rPr lang="en-AU" dirty="0"/>
              <a:t>Easier and more efficient reporting</a:t>
            </a:r>
          </a:p>
          <a:p>
            <a:endParaRPr lang="en-AU" dirty="0"/>
          </a:p>
        </p:txBody>
      </p:sp>
      <p:sp>
        <p:nvSpPr>
          <p:cNvPr id="5" name="Date Placeholder 4"/>
          <p:cNvSpPr>
            <a:spLocks noGrp="1"/>
          </p:cNvSpPr>
          <p:nvPr>
            <p:ph type="dt" idx="11"/>
          </p:nvPr>
        </p:nvSpPr>
        <p:spPr/>
        <p:txBody>
          <a:bodyPr/>
          <a:lstStyle/>
          <a:p>
            <a:endParaRPr lang="en-AU"/>
          </a:p>
        </p:txBody>
      </p:sp>
      <p:sp>
        <p:nvSpPr>
          <p:cNvPr id="4" name="Header Placeholder 3">
            <a:extLst>
              <a:ext uri="{FF2B5EF4-FFF2-40B4-BE49-F238E27FC236}">
                <a16:creationId xmlns:a16="http://schemas.microsoft.com/office/drawing/2014/main" id="{911975DC-90DB-4F0D-AF72-87BC74047E41}"/>
              </a:ext>
            </a:extLst>
          </p:cNvPr>
          <p:cNvSpPr>
            <a:spLocks noGrp="1"/>
          </p:cNvSpPr>
          <p:nvPr>
            <p:ph type="hdr" sz="quarter" idx="12"/>
          </p:nvPr>
        </p:nvSpPr>
        <p:spPr/>
        <p:txBody>
          <a:bodyPr/>
          <a:lstStyle/>
          <a:p>
            <a:r>
              <a:rPr lang="en-AU"/>
              <a:t>Open Standards / Healthy Country Overview</a:t>
            </a:r>
            <a:endParaRPr lang="en-US"/>
          </a:p>
        </p:txBody>
      </p:sp>
    </p:spTree>
    <p:extLst>
      <p:ext uri="{BB962C8B-B14F-4D97-AF65-F5344CB8AC3E}">
        <p14:creationId xmlns:p14="http://schemas.microsoft.com/office/powerpoint/2010/main" val="4030375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Now lets look at how Healthy Country Planning developed from the Open Standards</a:t>
            </a: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Header Placeholder 2">
            <a:extLst>
              <a:ext uri="{FF2B5EF4-FFF2-40B4-BE49-F238E27FC236}">
                <a16:creationId xmlns:a16="http://schemas.microsoft.com/office/drawing/2014/main" id="{148E88CC-AD98-4B4F-A702-FFEA961FD037}"/>
              </a:ext>
            </a:extLst>
          </p:cNvPr>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a:ea typeface="+mn-ea"/>
                <a:cs typeface="+mn-cs"/>
              </a:rPr>
              <a:t>Open Standards / Healthy Country Overview</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3468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75" y="534988"/>
            <a:ext cx="5303838" cy="3976687"/>
          </a:xfrm>
        </p:spPr>
      </p:sp>
      <p:sp>
        <p:nvSpPr>
          <p:cNvPr id="3" name="Notes Placeholder 2"/>
          <p:cNvSpPr>
            <a:spLocks noGrp="1"/>
          </p:cNvSpPr>
          <p:nvPr>
            <p:ph type="body" idx="1"/>
          </p:nvPr>
        </p:nvSpPr>
        <p:spPr/>
        <p:txBody>
          <a:bodyPr/>
          <a:lstStyle/>
          <a:p>
            <a:r>
              <a:rPr lang="en-AU" dirty="0"/>
              <a:t>  Conservation Action Planning was originally developed in the 1990’s </a:t>
            </a:r>
          </a:p>
          <a:p>
            <a:endParaRPr lang="en-AU" dirty="0"/>
          </a:p>
          <a:p>
            <a:r>
              <a:rPr lang="en-US" dirty="0"/>
              <a:t>The Open Standards for the Practice of Conservation are a product of the collaborative work of the Conservation Measures Partnership. As a starting point, CMP members used the results of the Measuring Conservation Impact (MCI) Initiative, a 2002 study that reviewed experiences in seven fields – conservation, public health, family planning, international development, social services, education, and business – to determine common concepts of and approaches to good project design, management, and monitoring. The findings of MCI were compiled into a series of principles for project cycle management/adaptive management. Building on these results, individual CMP member organizations contributed their experience in project implementation to refine the Open Standards and focus them more specifically on biodiversity conservation. Version 1.0 was released in 2004, with subsequent updates in 2007 and 2013.</a:t>
            </a:r>
          </a:p>
          <a:p>
            <a:endParaRPr lang="en-US" dirty="0"/>
          </a:p>
          <a:p>
            <a:r>
              <a:rPr lang="en-US" dirty="0"/>
              <a:t>In 2009/10 CAP started being adapted to become later on Healthy Country Planning to suit an Indigenous community context and worldview.</a:t>
            </a:r>
            <a:endParaRPr lang="en-AU"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Header Placeholder 3">
            <a:extLst>
              <a:ext uri="{FF2B5EF4-FFF2-40B4-BE49-F238E27FC236}">
                <a16:creationId xmlns:a16="http://schemas.microsoft.com/office/drawing/2014/main" id="{911975DC-90DB-4F0D-AF72-87BC74047E41}"/>
              </a:ext>
            </a:extLst>
          </p:cNvPr>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a:ea typeface="+mn-ea"/>
                <a:cs typeface="+mn-cs"/>
              </a:rPr>
              <a:t>Open Standards / Healthy Country Overview</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9138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history can be broken down into 5 major phases so far:</a:t>
            </a:r>
          </a:p>
          <a:p>
            <a:pPr marL="228600" indent="-228600">
              <a:buAutoNum type="arabicParenR"/>
            </a:pPr>
            <a:r>
              <a:rPr lang="en-AU" dirty="0"/>
              <a:t>The first HCP, the Uunguu HCP 2010-2020 lead to the initial adaptations of CAP</a:t>
            </a:r>
          </a:p>
          <a:p>
            <a:pPr marL="228600" indent="-228600">
              <a:buAutoNum type="arabicParenR"/>
            </a:pPr>
            <a:r>
              <a:rPr lang="en-AU" dirty="0"/>
              <a:t>With funding from TNC Indigenous conservation projects participated in a series of Open Standards workshops to learn from the Uunguu experience and to apply those learnings to their local community context.</a:t>
            </a:r>
          </a:p>
          <a:p>
            <a:pPr marL="228600" indent="-228600">
              <a:buAutoNum type="arabicParenR"/>
            </a:pPr>
            <a:r>
              <a:rPr lang="en-AU" dirty="0"/>
              <a:t>Projects that participated in the training received coaching support to work through Step 1 and 2 of the HCP cycle and finalise their Plans of Management – their Healthy Country Plans</a:t>
            </a:r>
          </a:p>
          <a:p>
            <a:pPr marL="228600" indent="-228600">
              <a:buAutoNum type="arabicParenR"/>
            </a:pPr>
            <a:r>
              <a:rPr lang="en-AU" dirty="0"/>
              <a:t>A group of Indigenous representatives worked with Stuart Cowell on refining the HCP process to simplify language and support materials for Indigenous conservation projects.</a:t>
            </a:r>
          </a:p>
          <a:p>
            <a:pPr marL="228600" indent="-228600">
              <a:buAutoNum type="arabicParenR"/>
            </a:pPr>
            <a:r>
              <a:rPr lang="en-AU" dirty="0"/>
              <a:t>Since then Healthy Country Planning is establishing itself widely – first across the North of Australia, then Southbound. Other countries in the world are using the HCP approach – like Canada’s First Nations and other projects in Asia.</a:t>
            </a:r>
          </a:p>
        </p:txBody>
      </p:sp>
      <p:sp>
        <p:nvSpPr>
          <p:cNvPr id="4" name="Header Placeholder 3"/>
          <p:cNvSpPr>
            <a:spLocks noGrp="1"/>
          </p:cNvSpPr>
          <p:nvPr>
            <p:ph type="hdr" sz="quarter"/>
          </p:nvPr>
        </p:nvSpPr>
        <p:spPr/>
        <p:txBody>
          <a:bodyPr/>
          <a:lstStyle/>
          <a:p>
            <a:r>
              <a:rPr lang="en-AU"/>
              <a:t>HCP Overview</a:t>
            </a:r>
          </a:p>
        </p:txBody>
      </p:sp>
      <p:sp>
        <p:nvSpPr>
          <p:cNvPr id="5" name="Footer Placeholder 4"/>
          <p:cNvSpPr>
            <a:spLocks noGrp="1"/>
          </p:cNvSpPr>
          <p:nvPr>
            <p:ph type="ftr" sz="quarter" idx="4"/>
          </p:nvPr>
        </p:nvSpPr>
        <p:spPr/>
        <p:txBody>
          <a:bodyPr/>
          <a:lstStyle/>
          <a:p>
            <a:endParaRPr lang="en-AU"/>
          </a:p>
        </p:txBody>
      </p:sp>
      <p:sp>
        <p:nvSpPr>
          <p:cNvPr id="6" name="Slide Number Placeholder 5"/>
          <p:cNvSpPr>
            <a:spLocks noGrp="1"/>
          </p:cNvSpPr>
          <p:nvPr>
            <p:ph type="sldNum" sz="quarter" idx="5"/>
          </p:nvPr>
        </p:nvSpPr>
        <p:spPr/>
        <p:txBody>
          <a:bodyPr/>
          <a:lstStyle/>
          <a:p>
            <a:fld id="{7452C226-BA17-485B-8A8E-8DA1030DB864}" type="slidenum">
              <a:rPr lang="en-AU" smtClean="0"/>
              <a:pPr/>
              <a:t>16</a:t>
            </a:fld>
            <a:endParaRPr lang="en-AU"/>
          </a:p>
        </p:txBody>
      </p:sp>
    </p:spTree>
    <p:extLst>
      <p:ext uri="{BB962C8B-B14F-4D97-AF65-F5344CB8AC3E}">
        <p14:creationId xmlns:p14="http://schemas.microsoft.com/office/powerpoint/2010/main" val="2246798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When working with (Indigenous) communities, connection to country and planning on country for country is important.</a:t>
            </a:r>
          </a:p>
          <a:p>
            <a:endParaRPr lang="en-US" dirty="0">
              <a:ea typeface="ＭＳ Ｐゴシック" pitchFamily="34" charset="-128"/>
            </a:endParaRPr>
          </a:p>
          <a:p>
            <a:r>
              <a:rPr lang="en-US" dirty="0">
                <a:ea typeface="ＭＳ Ｐゴシック" pitchFamily="34" charset="-128"/>
              </a:rPr>
              <a:t>The decision making and endorsement in the HCP process is adopted to the local decision making structure / cultural requirements.</a:t>
            </a:r>
          </a:p>
          <a:p>
            <a:endParaRPr lang="en-US" dirty="0">
              <a:ea typeface="ＭＳ Ｐゴシック" pitchFamily="34" charset="-128"/>
            </a:endParaRPr>
          </a:p>
          <a:p>
            <a:r>
              <a:rPr lang="en-US" dirty="0">
                <a:ea typeface="ＭＳ Ｐゴシック" pitchFamily="34" charset="-128"/>
              </a:rPr>
              <a:t>Healthy Country Planning accepts that other commitments – often cultural commitments – mean that planning timelines work for local community participants.</a:t>
            </a:r>
          </a:p>
          <a:p>
            <a:endParaRPr lang="en-US" dirty="0">
              <a:ea typeface="ＭＳ Ｐゴシック" pitchFamily="34" charset="-128"/>
            </a:endParaRPr>
          </a:p>
          <a:p>
            <a:r>
              <a:rPr lang="en-US" dirty="0">
                <a:ea typeface="ＭＳ Ｐゴシック" pitchFamily="34" charset="-128"/>
              </a:rPr>
              <a:t>The language in HCP has been simplified and standardized to be accessible and concepts adopted to suit a holistic Indigenous world-view that incorporates cultural and socio-economic dimension into the planning process.</a:t>
            </a: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Header Placeholder 2">
            <a:extLst>
              <a:ext uri="{FF2B5EF4-FFF2-40B4-BE49-F238E27FC236}">
                <a16:creationId xmlns:a16="http://schemas.microsoft.com/office/drawing/2014/main" id="{148E88CC-AD98-4B4F-A702-FFEA961FD037}"/>
              </a:ext>
            </a:extLst>
          </p:cNvPr>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a:ea typeface="+mn-ea"/>
                <a:cs typeface="+mn-cs"/>
              </a:rPr>
              <a:t>Open Standards / Healthy Country Overview</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854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AU" sz="1200" dirty="0"/>
              <a:t>Major steps in every HCP process are: </a:t>
            </a:r>
          </a:p>
          <a:p>
            <a:pPr marL="228600" indent="-228600">
              <a:buFont typeface="+mj-lt"/>
              <a:buAutoNum type="arabicPeriod"/>
            </a:pPr>
            <a:r>
              <a:rPr lang="en-AU" sz="1200" dirty="0"/>
              <a:t>Work out how we will plan collaboratively (timing, language etc)</a:t>
            </a:r>
          </a:p>
          <a:p>
            <a:pPr marL="228600" indent="-228600">
              <a:buFont typeface="+mj-lt"/>
              <a:buAutoNum type="arabicPeriod"/>
            </a:pPr>
            <a:r>
              <a:rPr lang="en-AU" sz="1200" dirty="0"/>
              <a:t>Pick a group of people to make sure the process runs well – a </a:t>
            </a:r>
            <a:r>
              <a:rPr lang="en-AU" sz="1200" b="1" dirty="0"/>
              <a:t>Working Group</a:t>
            </a:r>
          </a:p>
          <a:p>
            <a:pPr marL="228600" indent="-228600">
              <a:buFont typeface="+mj-lt"/>
              <a:buAutoNum type="arabicPeriod"/>
            </a:pPr>
            <a:r>
              <a:rPr lang="en-AU" sz="1200" b="0" dirty="0"/>
              <a:t>Hold</a:t>
            </a:r>
            <a:r>
              <a:rPr lang="en-AU" sz="1200" b="1" dirty="0"/>
              <a:t> Community</a:t>
            </a:r>
            <a:r>
              <a:rPr lang="en-AU" sz="1200" dirty="0"/>
              <a:t> meetings / </a:t>
            </a:r>
            <a:r>
              <a:rPr lang="en-AU" sz="1200" b="1" dirty="0"/>
              <a:t>on-country</a:t>
            </a:r>
            <a:r>
              <a:rPr lang="en-AU" sz="1200" dirty="0"/>
              <a:t> meetings to get everyone’s input</a:t>
            </a:r>
          </a:p>
          <a:p>
            <a:pPr marL="228600" indent="-228600">
              <a:buFont typeface="+mj-lt"/>
              <a:buAutoNum type="arabicPeriod"/>
            </a:pPr>
            <a:r>
              <a:rPr lang="en-AU" sz="1200" dirty="0"/>
              <a:t>Working Group helps move through the steps</a:t>
            </a:r>
          </a:p>
          <a:p>
            <a:pPr marL="228600" indent="-228600">
              <a:buFont typeface="+mj-lt"/>
              <a:buAutoNum type="arabicPeriod"/>
            </a:pPr>
            <a:r>
              <a:rPr lang="en-AU" sz="1200" dirty="0"/>
              <a:t>Check other work done before</a:t>
            </a:r>
          </a:p>
          <a:p>
            <a:pPr marL="228600" indent="-228600">
              <a:buFont typeface="+mj-lt"/>
              <a:buAutoNum type="arabicPeriod"/>
            </a:pPr>
            <a:r>
              <a:rPr lang="en-AU" sz="1200" dirty="0"/>
              <a:t>Make a plan and show it to community</a:t>
            </a:r>
          </a:p>
          <a:p>
            <a:pPr marL="228600" indent="-228600">
              <a:buFont typeface="+mj-lt"/>
              <a:buAutoNum type="arabicPeriod"/>
            </a:pPr>
            <a:r>
              <a:rPr lang="en-AU" sz="1200" dirty="0"/>
              <a:t>Put the plan into action</a:t>
            </a:r>
          </a:p>
          <a:p>
            <a:pPr marL="228600" indent="-228600">
              <a:buFont typeface="+mj-lt"/>
              <a:buAutoNum type="arabicPeriod"/>
            </a:pPr>
            <a:r>
              <a:rPr lang="en-AU" sz="1200" dirty="0"/>
              <a:t>Get back together and check if the plan is working</a:t>
            </a:r>
          </a:p>
          <a:p>
            <a:endParaRPr lang="en-AU" dirty="0"/>
          </a:p>
        </p:txBody>
      </p:sp>
      <p:sp>
        <p:nvSpPr>
          <p:cNvPr id="4" name="Header Placeholder 3"/>
          <p:cNvSpPr>
            <a:spLocks noGrp="1"/>
          </p:cNvSpPr>
          <p:nvPr>
            <p:ph type="hdr" sz="quarter"/>
          </p:nvPr>
        </p:nvSpPr>
        <p:spPr/>
        <p:txBody>
          <a:bodyPr/>
          <a:lstStyle/>
          <a:p>
            <a:r>
              <a:rPr lang="en-AU"/>
              <a:t>HCP Overview</a:t>
            </a:r>
          </a:p>
        </p:txBody>
      </p:sp>
      <p:sp>
        <p:nvSpPr>
          <p:cNvPr id="5" name="Footer Placeholder 4"/>
          <p:cNvSpPr>
            <a:spLocks noGrp="1"/>
          </p:cNvSpPr>
          <p:nvPr>
            <p:ph type="ftr" sz="quarter" idx="4"/>
          </p:nvPr>
        </p:nvSpPr>
        <p:spPr/>
        <p:txBody>
          <a:bodyPr/>
          <a:lstStyle/>
          <a:p>
            <a:endParaRPr lang="en-AU"/>
          </a:p>
        </p:txBody>
      </p:sp>
      <p:sp>
        <p:nvSpPr>
          <p:cNvPr id="6" name="Slide Number Placeholder 5"/>
          <p:cNvSpPr>
            <a:spLocks noGrp="1"/>
          </p:cNvSpPr>
          <p:nvPr>
            <p:ph type="sldNum" sz="quarter" idx="5"/>
          </p:nvPr>
        </p:nvSpPr>
        <p:spPr/>
        <p:txBody>
          <a:bodyPr/>
          <a:lstStyle/>
          <a:p>
            <a:fld id="{7452C226-BA17-485B-8A8E-8DA1030DB864}" type="slidenum">
              <a:rPr lang="en-AU" smtClean="0"/>
              <a:pPr/>
              <a:t>18</a:t>
            </a:fld>
            <a:endParaRPr lang="en-AU"/>
          </a:p>
        </p:txBody>
      </p:sp>
    </p:spTree>
    <p:extLst>
      <p:ext uri="{BB962C8B-B14F-4D97-AF65-F5344CB8AC3E}">
        <p14:creationId xmlns:p14="http://schemas.microsoft.com/office/powerpoint/2010/main" val="1088081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Wunambal Gaambera Traditional Owners held several on-country meetings: sometimes the communities split into man and women groups to discuss steps of the process.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It is important to note that on-country meetings often require a lot of logistics as the locations are very remote – the on country meetings are held in the far North-West of Australia, in the Kimberley region.</a:t>
            </a:r>
          </a:p>
          <a:p>
            <a:endParaRPr lang="en-AU" dirty="0"/>
          </a:p>
        </p:txBody>
      </p:sp>
      <p:sp>
        <p:nvSpPr>
          <p:cNvPr id="4" name="Header Placeholder 3"/>
          <p:cNvSpPr>
            <a:spLocks noGrp="1"/>
          </p:cNvSpPr>
          <p:nvPr>
            <p:ph type="hdr" sz="quarter"/>
          </p:nvPr>
        </p:nvSpPr>
        <p:spPr/>
        <p:txBody>
          <a:bodyPr/>
          <a:lstStyle/>
          <a:p>
            <a:r>
              <a:rPr lang="en-AU"/>
              <a:t>HCP Overview</a:t>
            </a:r>
          </a:p>
        </p:txBody>
      </p:sp>
      <p:sp>
        <p:nvSpPr>
          <p:cNvPr id="5" name="Footer Placeholder 4"/>
          <p:cNvSpPr>
            <a:spLocks noGrp="1"/>
          </p:cNvSpPr>
          <p:nvPr>
            <p:ph type="ftr" sz="quarter" idx="4"/>
          </p:nvPr>
        </p:nvSpPr>
        <p:spPr/>
        <p:txBody>
          <a:bodyPr/>
          <a:lstStyle/>
          <a:p>
            <a:endParaRPr lang="en-AU"/>
          </a:p>
        </p:txBody>
      </p:sp>
      <p:sp>
        <p:nvSpPr>
          <p:cNvPr id="6" name="Slide Number Placeholder 5"/>
          <p:cNvSpPr>
            <a:spLocks noGrp="1"/>
          </p:cNvSpPr>
          <p:nvPr>
            <p:ph type="sldNum" sz="quarter" idx="5"/>
          </p:nvPr>
        </p:nvSpPr>
        <p:spPr/>
        <p:txBody>
          <a:bodyPr/>
          <a:lstStyle/>
          <a:p>
            <a:fld id="{7452C226-BA17-485B-8A8E-8DA1030DB864}" type="slidenum">
              <a:rPr lang="en-AU" smtClean="0"/>
              <a:pPr/>
              <a:t>19</a:t>
            </a:fld>
            <a:endParaRPr lang="en-AU"/>
          </a:p>
        </p:txBody>
      </p:sp>
    </p:spTree>
    <p:extLst>
      <p:ext uri="{BB962C8B-B14F-4D97-AF65-F5344CB8AC3E}">
        <p14:creationId xmlns:p14="http://schemas.microsoft.com/office/powerpoint/2010/main" val="1704843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Version 3.0 was</a:t>
            </a:r>
            <a:r>
              <a:rPr lang="en-US" baseline="0" dirty="0">
                <a:ea typeface="ＭＳ Ｐゴシック" pitchFamily="34" charset="-128"/>
              </a:rPr>
              <a:t> published in April 2013 and was a joint effort between many individuals and organizations.</a:t>
            </a:r>
            <a:endParaRPr lang="en-US" dirty="0">
              <a:ea typeface="ＭＳ Ｐゴシック" pitchFamily="34" charset="-128"/>
            </a:endParaRP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Header Placeholder 2">
            <a:extLst>
              <a:ext uri="{FF2B5EF4-FFF2-40B4-BE49-F238E27FC236}">
                <a16:creationId xmlns:a16="http://schemas.microsoft.com/office/drawing/2014/main" id="{148E88CC-AD98-4B4F-A702-FFEA961FD037}"/>
              </a:ext>
            </a:extLst>
          </p:cNvPr>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Open Standards / Healthy Country Overview</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5120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 important aspect of HCP is that the community takes ownership of the process and the plan. In order to keep community members informed along the process and to get input and endorsement in the end of the wider group, a regular report back is of essence. In the Wunambal Gaambera example, workshop reports were developed and distributed to the community after each planning phase.</a:t>
            </a:r>
          </a:p>
        </p:txBody>
      </p:sp>
      <p:sp>
        <p:nvSpPr>
          <p:cNvPr id="4" name="Header Placeholder 3"/>
          <p:cNvSpPr>
            <a:spLocks noGrp="1"/>
          </p:cNvSpPr>
          <p:nvPr>
            <p:ph type="hdr" sz="quarter"/>
          </p:nvPr>
        </p:nvSpPr>
        <p:spPr/>
        <p:txBody>
          <a:bodyPr/>
          <a:lstStyle/>
          <a:p>
            <a:r>
              <a:rPr lang="en-AU"/>
              <a:t>HCP Overview</a:t>
            </a:r>
          </a:p>
        </p:txBody>
      </p:sp>
      <p:sp>
        <p:nvSpPr>
          <p:cNvPr id="5" name="Footer Placeholder 4"/>
          <p:cNvSpPr>
            <a:spLocks noGrp="1"/>
          </p:cNvSpPr>
          <p:nvPr>
            <p:ph type="ftr" sz="quarter" idx="4"/>
          </p:nvPr>
        </p:nvSpPr>
        <p:spPr/>
        <p:txBody>
          <a:bodyPr/>
          <a:lstStyle/>
          <a:p>
            <a:endParaRPr lang="en-AU"/>
          </a:p>
        </p:txBody>
      </p:sp>
      <p:sp>
        <p:nvSpPr>
          <p:cNvPr id="6" name="Slide Number Placeholder 5"/>
          <p:cNvSpPr>
            <a:spLocks noGrp="1"/>
          </p:cNvSpPr>
          <p:nvPr>
            <p:ph type="sldNum" sz="quarter" idx="5"/>
          </p:nvPr>
        </p:nvSpPr>
        <p:spPr/>
        <p:txBody>
          <a:bodyPr/>
          <a:lstStyle/>
          <a:p>
            <a:fld id="{7452C226-BA17-485B-8A8E-8DA1030DB864}" type="slidenum">
              <a:rPr lang="en-AU" smtClean="0"/>
              <a:pPr/>
              <a:t>20</a:t>
            </a:fld>
            <a:endParaRPr lang="en-AU"/>
          </a:p>
        </p:txBody>
      </p:sp>
    </p:spTree>
    <p:extLst>
      <p:ext uri="{BB962C8B-B14F-4D97-AF65-F5344CB8AC3E}">
        <p14:creationId xmlns:p14="http://schemas.microsoft.com/office/powerpoint/2010/main" val="915158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 two years down the track the Uunguu HCP has been launched on Wunambal Gaambera Country – at the Truscott Airbase.</a:t>
            </a:r>
            <a:br>
              <a:rPr lang="en-AU" dirty="0"/>
            </a:br>
            <a:br>
              <a:rPr lang="en-AU" dirty="0"/>
            </a:br>
            <a:r>
              <a:rPr lang="en-AU" dirty="0"/>
              <a:t>The Uunguu HCP since then has been used as an example in many places in Australia and globally.</a:t>
            </a:r>
          </a:p>
        </p:txBody>
      </p:sp>
      <p:sp>
        <p:nvSpPr>
          <p:cNvPr id="4" name="Header Placeholder 3"/>
          <p:cNvSpPr>
            <a:spLocks noGrp="1"/>
          </p:cNvSpPr>
          <p:nvPr>
            <p:ph type="hdr" sz="quarter"/>
          </p:nvPr>
        </p:nvSpPr>
        <p:spPr/>
        <p:txBody>
          <a:bodyPr/>
          <a:lstStyle/>
          <a:p>
            <a:r>
              <a:rPr lang="en-AU"/>
              <a:t>HCP Overview</a:t>
            </a:r>
          </a:p>
        </p:txBody>
      </p:sp>
      <p:sp>
        <p:nvSpPr>
          <p:cNvPr id="5" name="Footer Placeholder 4"/>
          <p:cNvSpPr>
            <a:spLocks noGrp="1"/>
          </p:cNvSpPr>
          <p:nvPr>
            <p:ph type="ftr" sz="quarter" idx="4"/>
          </p:nvPr>
        </p:nvSpPr>
        <p:spPr/>
        <p:txBody>
          <a:bodyPr/>
          <a:lstStyle/>
          <a:p>
            <a:endParaRPr lang="en-AU"/>
          </a:p>
        </p:txBody>
      </p:sp>
      <p:sp>
        <p:nvSpPr>
          <p:cNvPr id="6" name="Slide Number Placeholder 5"/>
          <p:cNvSpPr>
            <a:spLocks noGrp="1"/>
          </p:cNvSpPr>
          <p:nvPr>
            <p:ph type="sldNum" sz="quarter" idx="5"/>
          </p:nvPr>
        </p:nvSpPr>
        <p:spPr/>
        <p:txBody>
          <a:bodyPr/>
          <a:lstStyle/>
          <a:p>
            <a:fld id="{7452C226-BA17-485B-8A8E-8DA1030DB864}" type="slidenum">
              <a:rPr lang="en-AU" smtClean="0"/>
              <a:pPr/>
              <a:t>21</a:t>
            </a:fld>
            <a:endParaRPr lang="en-AU"/>
          </a:p>
        </p:txBody>
      </p:sp>
    </p:spTree>
    <p:extLst>
      <p:ext uri="{BB962C8B-B14F-4D97-AF65-F5344CB8AC3E}">
        <p14:creationId xmlns:p14="http://schemas.microsoft.com/office/powerpoint/2010/main" val="92404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latin typeface="Century Gothic" pitchFamily="34" charset="0"/>
              </a:rPr>
              <a:t>After the Wunambal Gaambera plan, then Healthy Country Training took place with groups across North Australia. Training events were held in 2011 and 2012 in the Kimberley, the Northern Territory and Queensland.</a:t>
            </a:r>
          </a:p>
          <a:p>
            <a:endParaRPr lang="en-AU" sz="1200" dirty="0">
              <a:latin typeface="Century Gothic" pitchFamily="34" charset="0"/>
            </a:endParaRPr>
          </a:p>
          <a:p>
            <a:r>
              <a:rPr lang="en-AU" sz="1200" dirty="0">
                <a:latin typeface="Century Gothic" pitchFamily="34" charset="0"/>
              </a:rPr>
              <a:t>After the first group of OS practitioners worked through the process the first cohort of Australian HCP coaches was trained at the </a:t>
            </a:r>
            <a:r>
              <a:rPr lang="en-AU" sz="1200" dirty="0" err="1">
                <a:latin typeface="Century Gothic" pitchFamily="34" charset="0"/>
              </a:rPr>
              <a:t>Rosegums</a:t>
            </a:r>
            <a:r>
              <a:rPr lang="en-AU" sz="1200" dirty="0">
                <a:latin typeface="Century Gothic" pitchFamily="34" charset="0"/>
              </a:rPr>
              <a:t> resort in Queensland.</a:t>
            </a:r>
            <a:br>
              <a:rPr lang="en-AU" sz="1200" dirty="0">
                <a:latin typeface="Century Gothic" pitchFamily="34" charset="0"/>
              </a:rPr>
            </a:br>
            <a:endParaRPr lang="en-US" sz="1200" b="1" dirty="0">
              <a:solidFill>
                <a:schemeClr val="bg1"/>
              </a:solidFill>
              <a:latin typeface="Century Gothic"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dirty="0">
              <a:solidFill>
                <a:schemeClr val="bg1"/>
              </a:solidFill>
              <a:latin typeface="Century Gothic"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Header Placeholder 3"/>
          <p:cNvSpPr>
            <a:spLocks noGrp="1"/>
          </p:cNvSpPr>
          <p:nvPr>
            <p:ph type="hdr" sz="quarter"/>
          </p:nvPr>
        </p:nvSpPr>
        <p:spPr/>
        <p:txBody>
          <a:bodyPr/>
          <a:lstStyle/>
          <a:p>
            <a:r>
              <a:rPr lang="en-AU"/>
              <a:t>HCP Overview</a:t>
            </a:r>
          </a:p>
        </p:txBody>
      </p:sp>
      <p:sp>
        <p:nvSpPr>
          <p:cNvPr id="5" name="Footer Placeholder 4"/>
          <p:cNvSpPr>
            <a:spLocks noGrp="1"/>
          </p:cNvSpPr>
          <p:nvPr>
            <p:ph type="ftr" sz="quarter" idx="4"/>
          </p:nvPr>
        </p:nvSpPr>
        <p:spPr/>
        <p:txBody>
          <a:bodyPr/>
          <a:lstStyle/>
          <a:p>
            <a:endParaRPr lang="en-AU"/>
          </a:p>
        </p:txBody>
      </p:sp>
      <p:sp>
        <p:nvSpPr>
          <p:cNvPr id="6" name="Slide Number Placeholder 5"/>
          <p:cNvSpPr>
            <a:spLocks noGrp="1"/>
          </p:cNvSpPr>
          <p:nvPr>
            <p:ph type="sldNum" sz="quarter" idx="5"/>
          </p:nvPr>
        </p:nvSpPr>
        <p:spPr/>
        <p:txBody>
          <a:bodyPr/>
          <a:lstStyle/>
          <a:p>
            <a:fld id="{7452C226-BA17-485B-8A8E-8DA1030DB864}" type="slidenum">
              <a:rPr lang="en-AU" smtClean="0"/>
              <a:pPr/>
              <a:t>22</a:t>
            </a:fld>
            <a:endParaRPr lang="en-AU"/>
          </a:p>
        </p:txBody>
      </p:sp>
    </p:spTree>
    <p:extLst>
      <p:ext uri="{BB962C8B-B14F-4D97-AF65-F5344CB8AC3E}">
        <p14:creationId xmlns:p14="http://schemas.microsoft.com/office/powerpoint/2010/main" val="1583971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solidFill>
                  <a:schemeClr val="bg1"/>
                </a:solidFill>
                <a:latin typeface="+mn-lt"/>
              </a:rPr>
              <a:t>Participants then proposed the need to more fully revised language and tools and a group of Indigenous representatives worked with Stuart Cowell to develop the HCP Summary Reference cards and other tools to help facilitate the HCP process with Indigenous communities.</a:t>
            </a:r>
            <a:endParaRPr lang="en-AU" dirty="0"/>
          </a:p>
        </p:txBody>
      </p:sp>
      <p:sp>
        <p:nvSpPr>
          <p:cNvPr id="4" name="Header Placeholder 3"/>
          <p:cNvSpPr>
            <a:spLocks noGrp="1"/>
          </p:cNvSpPr>
          <p:nvPr>
            <p:ph type="hdr" sz="quarter"/>
          </p:nvPr>
        </p:nvSpPr>
        <p:spPr/>
        <p:txBody>
          <a:bodyPr/>
          <a:lstStyle/>
          <a:p>
            <a:r>
              <a:rPr lang="en-AU"/>
              <a:t>HCP Overview</a:t>
            </a:r>
          </a:p>
        </p:txBody>
      </p:sp>
      <p:sp>
        <p:nvSpPr>
          <p:cNvPr id="5" name="Footer Placeholder 4"/>
          <p:cNvSpPr>
            <a:spLocks noGrp="1"/>
          </p:cNvSpPr>
          <p:nvPr>
            <p:ph type="ftr" sz="quarter" idx="4"/>
          </p:nvPr>
        </p:nvSpPr>
        <p:spPr/>
        <p:txBody>
          <a:bodyPr/>
          <a:lstStyle/>
          <a:p>
            <a:endParaRPr lang="en-AU"/>
          </a:p>
        </p:txBody>
      </p:sp>
      <p:sp>
        <p:nvSpPr>
          <p:cNvPr id="6" name="Slide Number Placeholder 5"/>
          <p:cNvSpPr>
            <a:spLocks noGrp="1"/>
          </p:cNvSpPr>
          <p:nvPr>
            <p:ph type="sldNum" sz="quarter" idx="5"/>
          </p:nvPr>
        </p:nvSpPr>
        <p:spPr/>
        <p:txBody>
          <a:bodyPr/>
          <a:lstStyle/>
          <a:p>
            <a:fld id="{7452C226-BA17-485B-8A8E-8DA1030DB864}" type="slidenum">
              <a:rPr lang="en-AU" smtClean="0"/>
              <a:pPr/>
              <a:t>23</a:t>
            </a:fld>
            <a:endParaRPr lang="en-AU"/>
          </a:p>
        </p:txBody>
      </p:sp>
    </p:spTree>
    <p:extLst>
      <p:ext uri="{BB962C8B-B14F-4D97-AF65-F5344CB8AC3E}">
        <p14:creationId xmlns:p14="http://schemas.microsoft.com/office/powerpoint/2010/main" val="2798834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solidFill>
                  <a:schemeClr val="bg1"/>
                </a:solidFill>
                <a:latin typeface="Calibri" panose="020F0502020204030204" pitchFamily="34" charset="0"/>
              </a:rPr>
              <a:t>The HCP steps are consistent with Open Standards (CAP) but in a community setting often more accessible</a:t>
            </a:r>
            <a:endParaRPr lang="en-AU" dirty="0"/>
          </a:p>
        </p:txBody>
      </p:sp>
      <p:sp>
        <p:nvSpPr>
          <p:cNvPr id="4" name="Header Placeholder 3"/>
          <p:cNvSpPr>
            <a:spLocks noGrp="1"/>
          </p:cNvSpPr>
          <p:nvPr>
            <p:ph type="hdr" sz="quarter" idx="10"/>
          </p:nvPr>
        </p:nvSpPr>
        <p:spPr/>
        <p:txBody>
          <a:bodyPr/>
          <a:lstStyle/>
          <a:p>
            <a:r>
              <a:rPr lang="en-AU">
                <a:solidFill>
                  <a:prstClr val="black"/>
                </a:solidFill>
              </a:rPr>
              <a:t>CAP Overview</a:t>
            </a:r>
          </a:p>
        </p:txBody>
      </p:sp>
      <p:sp>
        <p:nvSpPr>
          <p:cNvPr id="5" name="Date Placeholder 4"/>
          <p:cNvSpPr>
            <a:spLocks noGrp="1"/>
          </p:cNvSpPr>
          <p:nvPr>
            <p:ph type="dt" idx="11"/>
          </p:nvPr>
        </p:nvSpPr>
        <p:spPr/>
        <p:txBody>
          <a:bodyPr/>
          <a:lstStyle/>
          <a:p>
            <a:r>
              <a:rPr lang="en-US">
                <a:solidFill>
                  <a:prstClr val="black"/>
                </a:solidFill>
              </a:rPr>
              <a:t>Printed November 2011</a:t>
            </a:r>
            <a:endParaRPr lang="en-AU">
              <a:solidFill>
                <a:prstClr val="black"/>
              </a:solidFill>
            </a:endParaRPr>
          </a:p>
        </p:txBody>
      </p:sp>
      <p:sp>
        <p:nvSpPr>
          <p:cNvPr id="6" name="Footer Placeholder 5"/>
          <p:cNvSpPr>
            <a:spLocks noGrp="1"/>
          </p:cNvSpPr>
          <p:nvPr>
            <p:ph type="ftr" sz="quarter" idx="12"/>
          </p:nvPr>
        </p:nvSpPr>
        <p:spPr/>
        <p:txBody>
          <a:bodyPr/>
          <a:lstStyle/>
          <a:p>
            <a:r>
              <a:rPr lang="en-AU">
                <a:solidFill>
                  <a:prstClr val="black"/>
                </a:solidFill>
              </a:rPr>
              <a:t>CAP Resources</a:t>
            </a:r>
          </a:p>
        </p:txBody>
      </p:sp>
      <p:sp>
        <p:nvSpPr>
          <p:cNvPr id="7" name="Slide Number Placeholder 6"/>
          <p:cNvSpPr>
            <a:spLocks noGrp="1"/>
          </p:cNvSpPr>
          <p:nvPr>
            <p:ph type="sldNum" sz="quarter" idx="13"/>
          </p:nvPr>
        </p:nvSpPr>
        <p:spPr/>
        <p:txBody>
          <a:bodyPr/>
          <a:lstStyle/>
          <a:p>
            <a:fld id="{7452C226-BA17-485B-8A8E-8DA1030DB864}" type="slidenum">
              <a:rPr lang="en-AU" smtClean="0">
                <a:solidFill>
                  <a:prstClr val="black"/>
                </a:solidFill>
              </a:rPr>
              <a:pPr/>
              <a:t>24</a:t>
            </a:fld>
            <a:endParaRPr lang="en-AU">
              <a:solidFill>
                <a:prstClr val="black"/>
              </a:solidFill>
            </a:endParaRPr>
          </a:p>
        </p:txBody>
      </p:sp>
    </p:spTree>
    <p:extLst>
      <p:ext uri="{BB962C8B-B14F-4D97-AF65-F5344CB8AC3E}">
        <p14:creationId xmlns:p14="http://schemas.microsoft.com/office/powerpoint/2010/main" val="3287213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On the next few slides we give an overview of the HCP steps. Each step will be explored in more detail in later presentations. </a:t>
            </a: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Header Placeholder 2">
            <a:extLst>
              <a:ext uri="{FF2B5EF4-FFF2-40B4-BE49-F238E27FC236}">
                <a16:creationId xmlns:a16="http://schemas.microsoft.com/office/drawing/2014/main" id="{148E88CC-AD98-4B4F-A702-FFEA961FD037}"/>
              </a:ext>
            </a:extLst>
          </p:cNvPr>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a:ea typeface="+mn-ea"/>
                <a:cs typeface="+mn-cs"/>
              </a:rPr>
              <a:t>Open Standards / Healthy Country Overview</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6626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the HCP process the vision is sometimes called a “Dream” – how country should look like in the future – the compass tool which is built on the Sustainability Goals proved in workshops helpful to ensure all dimensions of a vision are considered in this step.</a:t>
            </a:r>
          </a:p>
        </p:txBody>
      </p:sp>
      <p:sp>
        <p:nvSpPr>
          <p:cNvPr id="4" name="Header Placeholder 3"/>
          <p:cNvSpPr>
            <a:spLocks noGrp="1"/>
          </p:cNvSpPr>
          <p:nvPr>
            <p:ph type="hdr" sz="quarter" idx="10"/>
          </p:nvPr>
        </p:nvSpPr>
        <p:spPr/>
        <p:txBody>
          <a:bodyPr/>
          <a:lstStyle/>
          <a:p>
            <a:r>
              <a:rPr lang="en-AU">
                <a:solidFill>
                  <a:prstClr val="black"/>
                </a:solidFill>
              </a:rPr>
              <a:t>CAP Overview</a:t>
            </a:r>
          </a:p>
        </p:txBody>
      </p:sp>
      <p:sp>
        <p:nvSpPr>
          <p:cNvPr id="5" name="Date Placeholder 4"/>
          <p:cNvSpPr>
            <a:spLocks noGrp="1"/>
          </p:cNvSpPr>
          <p:nvPr>
            <p:ph type="dt" idx="11"/>
          </p:nvPr>
        </p:nvSpPr>
        <p:spPr/>
        <p:txBody>
          <a:bodyPr/>
          <a:lstStyle/>
          <a:p>
            <a:r>
              <a:rPr lang="en-US">
                <a:solidFill>
                  <a:prstClr val="black"/>
                </a:solidFill>
              </a:rPr>
              <a:t>Printed November 2011</a:t>
            </a:r>
            <a:endParaRPr lang="en-AU">
              <a:solidFill>
                <a:prstClr val="black"/>
              </a:solidFill>
            </a:endParaRPr>
          </a:p>
        </p:txBody>
      </p:sp>
      <p:sp>
        <p:nvSpPr>
          <p:cNvPr id="6" name="Footer Placeholder 5"/>
          <p:cNvSpPr>
            <a:spLocks noGrp="1"/>
          </p:cNvSpPr>
          <p:nvPr>
            <p:ph type="ftr" sz="quarter" idx="12"/>
          </p:nvPr>
        </p:nvSpPr>
        <p:spPr/>
        <p:txBody>
          <a:bodyPr/>
          <a:lstStyle/>
          <a:p>
            <a:r>
              <a:rPr lang="en-AU">
                <a:solidFill>
                  <a:prstClr val="black"/>
                </a:solidFill>
              </a:rPr>
              <a:t>CAP Resources</a:t>
            </a:r>
          </a:p>
        </p:txBody>
      </p:sp>
      <p:sp>
        <p:nvSpPr>
          <p:cNvPr id="7" name="Slide Number Placeholder 6"/>
          <p:cNvSpPr>
            <a:spLocks noGrp="1"/>
          </p:cNvSpPr>
          <p:nvPr>
            <p:ph type="sldNum" sz="quarter" idx="13"/>
          </p:nvPr>
        </p:nvSpPr>
        <p:spPr/>
        <p:txBody>
          <a:bodyPr/>
          <a:lstStyle/>
          <a:p>
            <a:fld id="{7452C226-BA17-485B-8A8E-8DA1030DB864}" type="slidenum">
              <a:rPr lang="en-AU" smtClean="0">
                <a:solidFill>
                  <a:prstClr val="black"/>
                </a:solidFill>
              </a:rPr>
              <a:pPr/>
              <a:t>26</a:t>
            </a:fld>
            <a:endParaRPr lang="en-AU">
              <a:solidFill>
                <a:prstClr val="black"/>
              </a:solidFill>
            </a:endParaRPr>
          </a:p>
        </p:txBody>
      </p:sp>
    </p:spTree>
    <p:extLst>
      <p:ext uri="{BB962C8B-B14F-4D97-AF65-F5344CB8AC3E}">
        <p14:creationId xmlns:p14="http://schemas.microsoft.com/office/powerpoint/2010/main" val="1626187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Targets are the important things that a project wants to conserve and look after.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Healthy Country Planning includes cultural and socio-economic targets side by side with physical, natural targets. Cultural targets can be tangible – e.g. cultural sites – or intangible – e.g. cultural practice / traditional ecological knowledge.</a:t>
            </a:r>
          </a:p>
          <a:p>
            <a:endParaRPr lang="en-AU" dirty="0"/>
          </a:p>
          <a:p>
            <a:r>
              <a:rPr lang="en-AU" dirty="0"/>
              <a:t>Healthy Country Projects often use the local / traditional language of the area for targets. Using local language supports community empowerment and ownership.</a:t>
            </a:r>
          </a:p>
        </p:txBody>
      </p:sp>
      <p:sp>
        <p:nvSpPr>
          <p:cNvPr id="4" name="Header Placeholder 3"/>
          <p:cNvSpPr>
            <a:spLocks noGrp="1"/>
          </p:cNvSpPr>
          <p:nvPr>
            <p:ph type="hdr" sz="quarter" idx="10"/>
          </p:nvPr>
        </p:nvSpPr>
        <p:spPr/>
        <p:txBody>
          <a:bodyPr/>
          <a:lstStyle/>
          <a:p>
            <a:r>
              <a:rPr lang="en-AU">
                <a:solidFill>
                  <a:prstClr val="black"/>
                </a:solidFill>
              </a:rPr>
              <a:t>CAP Overview</a:t>
            </a:r>
          </a:p>
        </p:txBody>
      </p:sp>
      <p:sp>
        <p:nvSpPr>
          <p:cNvPr id="5" name="Date Placeholder 4"/>
          <p:cNvSpPr>
            <a:spLocks noGrp="1"/>
          </p:cNvSpPr>
          <p:nvPr>
            <p:ph type="dt" idx="11"/>
          </p:nvPr>
        </p:nvSpPr>
        <p:spPr/>
        <p:txBody>
          <a:bodyPr/>
          <a:lstStyle/>
          <a:p>
            <a:r>
              <a:rPr lang="en-US">
                <a:solidFill>
                  <a:prstClr val="black"/>
                </a:solidFill>
              </a:rPr>
              <a:t>Printed November 2011</a:t>
            </a:r>
            <a:endParaRPr lang="en-AU">
              <a:solidFill>
                <a:prstClr val="black"/>
              </a:solidFill>
            </a:endParaRPr>
          </a:p>
        </p:txBody>
      </p:sp>
      <p:sp>
        <p:nvSpPr>
          <p:cNvPr id="6" name="Footer Placeholder 5"/>
          <p:cNvSpPr>
            <a:spLocks noGrp="1"/>
          </p:cNvSpPr>
          <p:nvPr>
            <p:ph type="ftr" sz="quarter" idx="12"/>
          </p:nvPr>
        </p:nvSpPr>
        <p:spPr/>
        <p:txBody>
          <a:bodyPr/>
          <a:lstStyle/>
          <a:p>
            <a:r>
              <a:rPr lang="en-AU">
                <a:solidFill>
                  <a:prstClr val="black"/>
                </a:solidFill>
              </a:rPr>
              <a:t>CAP Resources</a:t>
            </a:r>
          </a:p>
        </p:txBody>
      </p:sp>
      <p:sp>
        <p:nvSpPr>
          <p:cNvPr id="7" name="Slide Number Placeholder 6"/>
          <p:cNvSpPr>
            <a:spLocks noGrp="1"/>
          </p:cNvSpPr>
          <p:nvPr>
            <p:ph type="sldNum" sz="quarter" idx="13"/>
          </p:nvPr>
        </p:nvSpPr>
        <p:spPr/>
        <p:txBody>
          <a:bodyPr/>
          <a:lstStyle/>
          <a:p>
            <a:fld id="{7452C226-BA17-485B-8A8E-8DA1030DB864}" type="slidenum">
              <a:rPr lang="en-AU" smtClean="0">
                <a:solidFill>
                  <a:prstClr val="black"/>
                </a:solidFill>
              </a:rPr>
              <a:pPr/>
              <a:t>27</a:t>
            </a:fld>
            <a:endParaRPr lang="en-AU">
              <a:solidFill>
                <a:prstClr val="black"/>
              </a:solidFill>
            </a:endParaRPr>
          </a:p>
        </p:txBody>
      </p:sp>
    </p:spTree>
    <p:extLst>
      <p:ext uri="{BB962C8B-B14F-4D97-AF65-F5344CB8AC3E}">
        <p14:creationId xmlns:p14="http://schemas.microsoft.com/office/powerpoint/2010/main" val="3485944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sz="1800" dirty="0"/>
              <a:t>Once we determined a draft set of targets, the HCP process looks at the current and desired state of our targets.</a:t>
            </a:r>
          </a:p>
          <a:p>
            <a:pPr eaLnBrk="1" hangingPunct="1"/>
            <a:endParaRPr lang="en-US" sz="1800" dirty="0"/>
          </a:p>
          <a:p>
            <a:pPr eaLnBrk="1" hangingPunct="1"/>
            <a:r>
              <a:rPr lang="en-US" sz="1800" dirty="0"/>
              <a:t>What is our current best understanding of what these things need to be “healthy”?</a:t>
            </a:r>
          </a:p>
          <a:p>
            <a:pPr eaLnBrk="1" hangingPunct="1"/>
            <a:endParaRPr lang="en-US" sz="1800" dirty="0"/>
          </a:p>
          <a:p>
            <a:pPr eaLnBrk="1" hangingPunct="1"/>
            <a:r>
              <a:rPr lang="en-US" sz="1800" dirty="0"/>
              <a:t>What condition is our system in right now? And how would we want targets to be in the future.</a:t>
            </a:r>
          </a:p>
          <a:p>
            <a:pPr eaLnBrk="1" hangingPunct="1"/>
            <a:endParaRPr lang="en-US" sz="1800" dirty="0"/>
          </a:p>
          <a:p>
            <a:pPr eaLnBrk="1" hangingPunct="1"/>
            <a:endParaRPr lang="en-US" sz="1800" dirty="0"/>
          </a:p>
          <a:p>
            <a:pPr eaLnBrk="1" hangingPunct="1"/>
            <a:endParaRPr lang="en-US" sz="1800" dirty="0"/>
          </a:p>
        </p:txBody>
      </p:sp>
      <p:sp>
        <p:nvSpPr>
          <p:cNvPr id="2" name="Date Placeholder 1"/>
          <p:cNvSpPr>
            <a:spLocks noGrp="1"/>
          </p:cNvSpPr>
          <p:nvPr>
            <p:ph type="dt" idx="10"/>
          </p:nvPr>
        </p:nvSpPr>
        <p:spPr/>
        <p:txBody>
          <a:bodyPr/>
          <a:lstStyle/>
          <a:p>
            <a:r>
              <a:rPr lang="en-US"/>
              <a:t>February 2015</a:t>
            </a:r>
          </a:p>
        </p:txBody>
      </p:sp>
    </p:spTree>
    <p:extLst>
      <p:ext uri="{BB962C8B-B14F-4D97-AF65-F5344CB8AC3E}">
        <p14:creationId xmlns:p14="http://schemas.microsoft.com/office/powerpoint/2010/main" val="3663704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Health is often defined from a local perspective and the methods to measure and monitor are often a mix of traditional and western approaches.</a:t>
            </a:r>
          </a:p>
          <a:p>
            <a:endParaRPr lang="en-AU" dirty="0"/>
          </a:p>
          <a:p>
            <a:r>
              <a:rPr lang="en-AU" sz="1200" b="0" kern="0" dirty="0">
                <a:latin typeface="Calibri" panose="020F0502020204030204" pitchFamily="34" charset="0"/>
              </a:rPr>
              <a:t>Using indicators that community members (landowners and managers) will and have used for millennia</a:t>
            </a:r>
          </a:p>
          <a:p>
            <a:endParaRPr lang="en-AU" sz="1200" b="0" kern="0" dirty="0">
              <a:latin typeface="Calibri" panose="020F0502020204030204" pitchFamily="34" charset="0"/>
            </a:endParaRPr>
          </a:p>
          <a:p>
            <a:pPr marL="342900" indent="-342900">
              <a:buFont typeface="Arial" panose="020B0604020202020204" pitchFamily="34" charset="0"/>
              <a:buChar char="•"/>
            </a:pPr>
            <a:r>
              <a:rPr lang="en-AU" sz="1200" b="0" kern="0" dirty="0">
                <a:latin typeface="Calibri" panose="020F0502020204030204" pitchFamily="34" charset="0"/>
              </a:rPr>
              <a:t>Fat on the tail of kangaroo</a:t>
            </a:r>
          </a:p>
          <a:p>
            <a:pPr marL="342900" indent="-342900">
              <a:buFont typeface="Arial" panose="020B0604020202020204" pitchFamily="34" charset="0"/>
              <a:buChar char="•"/>
            </a:pPr>
            <a:r>
              <a:rPr lang="en-AU" sz="1200" b="0" kern="0" dirty="0">
                <a:latin typeface="Calibri" panose="020F0502020204030204" pitchFamily="34" charset="0"/>
              </a:rPr>
              <a:t>How kangaroo tastes</a:t>
            </a:r>
          </a:p>
          <a:p>
            <a:pPr marL="342900" indent="-342900">
              <a:buFont typeface="Arial" panose="020B0604020202020204" pitchFamily="34" charset="0"/>
              <a:buChar char="•"/>
            </a:pPr>
            <a:r>
              <a:rPr lang="en-AU" sz="1200" b="0" kern="0" dirty="0">
                <a:latin typeface="Calibri" panose="020F0502020204030204" pitchFamily="34" charset="0"/>
              </a:rPr>
              <a:t>Knowledge of stories</a:t>
            </a:r>
          </a:p>
          <a:p>
            <a:endParaRPr lang="en-AU" dirty="0"/>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70480" indent="-296338" eaLnBrk="0" hangingPunct="0">
              <a:defRPr i="1">
                <a:solidFill>
                  <a:schemeClr val="tx1"/>
                </a:solidFill>
                <a:latin typeface="Arial" charset="0"/>
              </a:defRPr>
            </a:lvl2pPr>
            <a:lvl3pPr marL="1185355" indent="-237071" eaLnBrk="0" hangingPunct="0">
              <a:defRPr i="1">
                <a:solidFill>
                  <a:schemeClr val="tx1"/>
                </a:solidFill>
                <a:latin typeface="Arial" charset="0"/>
              </a:defRPr>
            </a:lvl3pPr>
            <a:lvl4pPr marL="1659497" indent="-237071" eaLnBrk="0" hangingPunct="0">
              <a:defRPr i="1">
                <a:solidFill>
                  <a:schemeClr val="tx1"/>
                </a:solidFill>
                <a:latin typeface="Arial" charset="0"/>
              </a:defRPr>
            </a:lvl4pPr>
            <a:lvl5pPr marL="2133639" indent="-237071" eaLnBrk="0" hangingPunct="0">
              <a:defRPr i="1">
                <a:solidFill>
                  <a:schemeClr val="tx1"/>
                </a:solidFill>
                <a:latin typeface="Arial" charset="0"/>
              </a:defRPr>
            </a:lvl5pPr>
            <a:lvl6pPr marL="2607780" indent="-237071" eaLnBrk="0" fontAlgn="base" hangingPunct="0">
              <a:spcBef>
                <a:spcPct val="0"/>
              </a:spcBef>
              <a:spcAft>
                <a:spcPct val="0"/>
              </a:spcAft>
              <a:defRPr i="1">
                <a:solidFill>
                  <a:schemeClr val="tx1"/>
                </a:solidFill>
                <a:latin typeface="Arial" charset="0"/>
              </a:defRPr>
            </a:lvl6pPr>
            <a:lvl7pPr marL="3081922" indent="-237071" eaLnBrk="0" fontAlgn="base" hangingPunct="0">
              <a:spcBef>
                <a:spcPct val="0"/>
              </a:spcBef>
              <a:spcAft>
                <a:spcPct val="0"/>
              </a:spcAft>
              <a:defRPr i="1">
                <a:solidFill>
                  <a:schemeClr val="tx1"/>
                </a:solidFill>
                <a:latin typeface="Arial" charset="0"/>
              </a:defRPr>
            </a:lvl7pPr>
            <a:lvl8pPr marL="3556064" indent="-237071" eaLnBrk="0" fontAlgn="base" hangingPunct="0">
              <a:spcBef>
                <a:spcPct val="0"/>
              </a:spcBef>
              <a:spcAft>
                <a:spcPct val="0"/>
              </a:spcAft>
              <a:defRPr i="1">
                <a:solidFill>
                  <a:schemeClr val="tx1"/>
                </a:solidFill>
                <a:latin typeface="Arial" charset="0"/>
              </a:defRPr>
            </a:lvl8pPr>
            <a:lvl9pPr marL="4030206" indent="-237071" eaLnBrk="0" fontAlgn="base" hangingPunct="0">
              <a:spcBef>
                <a:spcPct val="0"/>
              </a:spcBef>
              <a:spcAft>
                <a:spcPct val="0"/>
              </a:spcAft>
              <a:defRPr i="1">
                <a:solidFill>
                  <a:schemeClr val="tx1"/>
                </a:solidFill>
                <a:latin typeface="Arial" charset="0"/>
              </a:defRPr>
            </a:lvl9pPr>
          </a:lstStyle>
          <a:p>
            <a:pPr eaLnBrk="1" hangingPunct="1"/>
            <a:fld id="{431F6EE2-CCB2-4C70-9993-94CC7B796E4B}" type="slidenum">
              <a:rPr lang="en-AU" i="0" smtClean="0">
                <a:solidFill>
                  <a:srgbClr val="000000"/>
                </a:solidFill>
              </a:rPr>
              <a:pPr eaLnBrk="1" hangingPunct="1"/>
              <a:t>29</a:t>
            </a:fld>
            <a:endParaRPr lang="en-AU" i="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This presentation “Introduction to the Open Standards and Healthy Country Planning” covers on 5 main topics:</a:t>
            </a:r>
          </a:p>
          <a:p>
            <a:pPr marL="228600" indent="-228600">
              <a:buFont typeface="+mj-lt"/>
              <a:buAutoNum type="arabicPeriod"/>
            </a:pPr>
            <a:r>
              <a:rPr lang="en-US" dirty="0">
                <a:ea typeface="ＭＳ Ｐゴシック" pitchFamily="34" charset="-128"/>
              </a:rPr>
              <a:t>It outlines the concept of adaptive management</a:t>
            </a:r>
          </a:p>
          <a:p>
            <a:pPr marL="228600" indent="-228600">
              <a:buFont typeface="+mj-lt"/>
              <a:buAutoNum type="arabicPeriod"/>
            </a:pPr>
            <a:r>
              <a:rPr lang="en-US" dirty="0">
                <a:ea typeface="ＭＳ Ｐゴシック" pitchFamily="34" charset="-128"/>
              </a:rPr>
              <a:t>It explains what the Open Standards are</a:t>
            </a:r>
          </a:p>
          <a:p>
            <a:pPr marL="228600" indent="-228600">
              <a:buFont typeface="+mj-lt"/>
              <a:buAutoNum type="arabicPeriod"/>
            </a:pPr>
            <a:r>
              <a:rPr lang="en-US" dirty="0">
                <a:ea typeface="ＭＳ Ｐゴシック" pitchFamily="34" charset="-128"/>
              </a:rPr>
              <a:t>It explores how Healthy Country Planning evolved out of the Open Standards and matured</a:t>
            </a:r>
          </a:p>
          <a:p>
            <a:pPr marL="228600" indent="-228600">
              <a:buFont typeface="+mj-lt"/>
              <a:buAutoNum type="arabicPeriod"/>
            </a:pPr>
            <a:r>
              <a:rPr lang="en-US" dirty="0">
                <a:ea typeface="ＭＳ Ｐゴシック" pitchFamily="34" charset="-128"/>
              </a:rPr>
              <a:t>It gives an overview of the steps of the HCP / OS process</a:t>
            </a:r>
          </a:p>
          <a:p>
            <a:pPr marL="228600" indent="-228600">
              <a:buFont typeface="+mj-lt"/>
              <a:buAutoNum type="arabicPeriod"/>
            </a:pPr>
            <a:r>
              <a:rPr lang="en-US" dirty="0">
                <a:ea typeface="ＭＳ Ｐゴシック" pitchFamily="34" charset="-128"/>
              </a:rPr>
              <a:t>It highlights some of the resources that are available to support the implementation of the OS / HCP</a:t>
            </a: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Header Placeholder 2">
            <a:extLst>
              <a:ext uri="{FF2B5EF4-FFF2-40B4-BE49-F238E27FC236}">
                <a16:creationId xmlns:a16="http://schemas.microsoft.com/office/drawing/2014/main" id="{148E88CC-AD98-4B4F-A702-FFEA961FD037}"/>
              </a:ext>
            </a:extLst>
          </p:cNvPr>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a:ea typeface="+mn-ea"/>
                <a:cs typeface="+mn-cs"/>
              </a:rPr>
              <a:t>Open Standards / Healthy Country Overview</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1887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From the key ecological attributes of targets, projects develop stresses to their conservation targets and identify their sources. </a:t>
            </a:r>
          </a:p>
        </p:txBody>
      </p:sp>
      <p:sp>
        <p:nvSpPr>
          <p:cNvPr id="2" name="Date Placeholder 1"/>
          <p:cNvSpPr>
            <a:spLocks noGrp="1"/>
          </p:cNvSpPr>
          <p:nvPr>
            <p:ph type="dt" idx="10"/>
          </p:nvPr>
        </p:nvSpPr>
        <p:spPr/>
        <p:txBody>
          <a:bodyPr/>
          <a:lstStyle/>
          <a:p>
            <a:r>
              <a:rPr lang="en-US"/>
              <a:t>February 2015</a:t>
            </a:r>
          </a:p>
        </p:txBody>
      </p:sp>
    </p:spTree>
    <p:extLst>
      <p:ext uri="{BB962C8B-B14F-4D97-AF65-F5344CB8AC3E}">
        <p14:creationId xmlns:p14="http://schemas.microsoft.com/office/powerpoint/2010/main" val="4317422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To </a:t>
            </a:r>
            <a:r>
              <a:rPr lang="en-US" dirty="0" err="1"/>
              <a:t>prioritise</a:t>
            </a:r>
            <a:r>
              <a:rPr lang="en-US" dirty="0"/>
              <a:t> threats HCP uses the following</a:t>
            </a:r>
            <a:r>
              <a:rPr lang="en-US" b="0" dirty="0"/>
              <a:t> criteria for Direct Threat Rankings</a:t>
            </a:r>
          </a:p>
          <a:p>
            <a:r>
              <a:rPr lang="en-US" b="1" dirty="0"/>
              <a:t> </a:t>
            </a:r>
            <a:endParaRPr lang="en-US" dirty="0"/>
          </a:p>
          <a:p>
            <a:r>
              <a:rPr lang="en-US" b="1" dirty="0"/>
              <a:t> </a:t>
            </a:r>
            <a:endParaRPr lang="en-US" dirty="0"/>
          </a:p>
          <a:p>
            <a:r>
              <a:rPr lang="en-US" b="1" dirty="0"/>
              <a:t>Scope</a:t>
            </a:r>
            <a:r>
              <a:rPr lang="en-US" dirty="0"/>
              <a:t> – Most commonly defined spatially as the geographic scope of impact on the conservation target at the site that can reasonably be expected within 10 years under current circumstances (i.e., given the continuation of the existing situation). </a:t>
            </a:r>
          </a:p>
          <a:p>
            <a:r>
              <a:rPr lang="en-US" b="1" dirty="0"/>
              <a:t> </a:t>
            </a:r>
            <a:endParaRPr lang="en-US" dirty="0"/>
          </a:p>
          <a:p>
            <a:r>
              <a:rPr lang="en-US" b="1" dirty="0"/>
              <a:t>Severity</a:t>
            </a:r>
            <a:r>
              <a:rPr lang="en-US" dirty="0"/>
              <a:t> – The level of damage to the conservation target that can reasonably be expected within 10 years under current circumstances (i.e., given the continuation of the existing situation). </a:t>
            </a:r>
          </a:p>
          <a:p>
            <a:r>
              <a:rPr lang="en-US" b="1" dirty="0"/>
              <a:t> </a:t>
            </a:r>
            <a:endParaRPr lang="en-US" dirty="0"/>
          </a:p>
          <a:p>
            <a:r>
              <a:rPr lang="en-US" b="1" dirty="0"/>
              <a:t>Irreversibility</a:t>
            </a:r>
            <a:r>
              <a:rPr lang="en-US" dirty="0"/>
              <a:t> – The degree to which the effects of a direct threat can be restored. Note that irreversibility refers to the "effects of the direct threat on the target" not the direct threat itself – you can think of it as the "recoverability" of the target from the effects of the threat. </a:t>
            </a:r>
          </a:p>
          <a:p>
            <a:endParaRPr lang="en-US" dirty="0"/>
          </a:p>
        </p:txBody>
      </p:sp>
      <p:sp>
        <p:nvSpPr>
          <p:cNvPr id="2" name="Date Placeholder 1"/>
          <p:cNvSpPr>
            <a:spLocks noGrp="1"/>
          </p:cNvSpPr>
          <p:nvPr>
            <p:ph type="dt" idx="10"/>
          </p:nvPr>
        </p:nvSpPr>
        <p:spPr/>
        <p:txBody>
          <a:bodyPr/>
          <a:lstStyle/>
          <a:p>
            <a:r>
              <a:rPr lang="en-US"/>
              <a:t>February 2015</a:t>
            </a:r>
          </a:p>
        </p:txBody>
      </p:sp>
    </p:spTree>
    <p:extLst>
      <p:ext uri="{BB962C8B-B14F-4D97-AF65-F5344CB8AC3E}">
        <p14:creationId xmlns:p14="http://schemas.microsoft.com/office/powerpoint/2010/main" val="3193550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 conceptual model or situation analysis shows us how targets and threats are connected and what factors contribute to threats and amplify them. The Situation Analysis helps us as well to identify opportunities to reduce threats or improve the status of targets.</a:t>
            </a:r>
          </a:p>
        </p:txBody>
      </p:sp>
      <p:sp>
        <p:nvSpPr>
          <p:cNvPr id="2" name="Date Placeholder 1"/>
          <p:cNvSpPr>
            <a:spLocks noGrp="1"/>
          </p:cNvSpPr>
          <p:nvPr>
            <p:ph type="dt" idx="10"/>
          </p:nvPr>
        </p:nvSpPr>
        <p:spPr/>
        <p:txBody>
          <a:bodyPr/>
          <a:lstStyle/>
          <a:p>
            <a:r>
              <a:rPr lang="en-US"/>
              <a:t>February 2015</a:t>
            </a:r>
          </a:p>
        </p:txBody>
      </p:sp>
    </p:spTree>
    <p:extLst>
      <p:ext uri="{BB962C8B-B14F-4D97-AF65-F5344CB8AC3E}">
        <p14:creationId xmlns:p14="http://schemas.microsoft.com/office/powerpoint/2010/main" val="4251533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Once we identified all threats and contributing factors, strategies can be brainstormed to reduce the severity of threats.</a:t>
            </a:r>
          </a:p>
        </p:txBody>
      </p:sp>
      <p:sp>
        <p:nvSpPr>
          <p:cNvPr id="2" name="Date Placeholder 1"/>
          <p:cNvSpPr>
            <a:spLocks noGrp="1"/>
          </p:cNvSpPr>
          <p:nvPr>
            <p:ph type="dt" idx="10"/>
          </p:nvPr>
        </p:nvSpPr>
        <p:spPr/>
        <p:txBody>
          <a:bodyPr/>
          <a:lstStyle/>
          <a:p>
            <a:r>
              <a:rPr lang="en-US"/>
              <a:t>February 2015</a:t>
            </a:r>
          </a:p>
        </p:txBody>
      </p:sp>
    </p:spTree>
    <p:extLst>
      <p:ext uri="{BB962C8B-B14F-4D97-AF65-F5344CB8AC3E}">
        <p14:creationId xmlns:p14="http://schemas.microsoft.com/office/powerpoint/2010/main" val="2821529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Road maps show us how our strategies are working and consist of sequence of results from our actions – which lead to a threat reduction goal and subsequently to a target goal.</a:t>
            </a:r>
          </a:p>
        </p:txBody>
      </p:sp>
      <p:sp>
        <p:nvSpPr>
          <p:cNvPr id="4" name="Header Placeholder 3"/>
          <p:cNvSpPr>
            <a:spLocks noGrp="1"/>
          </p:cNvSpPr>
          <p:nvPr>
            <p:ph type="hdr" sz="quarter"/>
          </p:nvPr>
        </p:nvSpPr>
        <p:spPr/>
        <p:txBody>
          <a:bodyPr/>
          <a:lstStyle/>
          <a:p>
            <a:r>
              <a:rPr lang="en-AU"/>
              <a:t>HCP Overview</a:t>
            </a:r>
          </a:p>
        </p:txBody>
      </p:sp>
      <p:sp>
        <p:nvSpPr>
          <p:cNvPr id="5" name="Footer Placeholder 4"/>
          <p:cNvSpPr>
            <a:spLocks noGrp="1"/>
          </p:cNvSpPr>
          <p:nvPr>
            <p:ph type="ftr" sz="quarter" idx="4"/>
          </p:nvPr>
        </p:nvSpPr>
        <p:spPr/>
        <p:txBody>
          <a:bodyPr/>
          <a:lstStyle/>
          <a:p>
            <a:endParaRPr lang="en-AU"/>
          </a:p>
        </p:txBody>
      </p:sp>
      <p:sp>
        <p:nvSpPr>
          <p:cNvPr id="6" name="Slide Number Placeholder 5"/>
          <p:cNvSpPr>
            <a:spLocks noGrp="1"/>
          </p:cNvSpPr>
          <p:nvPr>
            <p:ph type="sldNum" sz="quarter" idx="5"/>
          </p:nvPr>
        </p:nvSpPr>
        <p:spPr/>
        <p:txBody>
          <a:bodyPr/>
          <a:lstStyle/>
          <a:p>
            <a:fld id="{7452C226-BA17-485B-8A8E-8DA1030DB864}" type="slidenum">
              <a:rPr lang="en-AU" smtClean="0"/>
              <a:pPr/>
              <a:t>34</a:t>
            </a:fld>
            <a:endParaRPr lang="en-AU"/>
          </a:p>
        </p:txBody>
      </p:sp>
    </p:spTree>
    <p:extLst>
      <p:ext uri="{BB962C8B-B14F-4D97-AF65-F5344CB8AC3E}">
        <p14:creationId xmlns:p14="http://schemas.microsoft.com/office/powerpoint/2010/main" val="29958033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Roadmaps are called in modern days management speak a “Program Logic” or “Results Chains” –  BUT the concept of linking interventions with on-ground outcomes that lead to larger outcomes is intrinsic to all Indigenous land management.</a:t>
            </a: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charset="0"/>
              </a:defRPr>
            </a:lvl1pPr>
            <a:lvl2pPr marL="770480" indent="-296338" eaLnBrk="0" hangingPunct="0">
              <a:defRPr i="1">
                <a:solidFill>
                  <a:schemeClr val="tx1"/>
                </a:solidFill>
                <a:latin typeface="Arial" charset="0"/>
              </a:defRPr>
            </a:lvl2pPr>
            <a:lvl3pPr marL="1185355" indent="-237071" eaLnBrk="0" hangingPunct="0">
              <a:defRPr i="1">
                <a:solidFill>
                  <a:schemeClr val="tx1"/>
                </a:solidFill>
                <a:latin typeface="Arial" charset="0"/>
              </a:defRPr>
            </a:lvl3pPr>
            <a:lvl4pPr marL="1659497" indent="-237071" eaLnBrk="0" hangingPunct="0">
              <a:defRPr i="1">
                <a:solidFill>
                  <a:schemeClr val="tx1"/>
                </a:solidFill>
                <a:latin typeface="Arial" charset="0"/>
              </a:defRPr>
            </a:lvl4pPr>
            <a:lvl5pPr marL="2133639" indent="-237071" eaLnBrk="0" hangingPunct="0">
              <a:defRPr i="1">
                <a:solidFill>
                  <a:schemeClr val="tx1"/>
                </a:solidFill>
                <a:latin typeface="Arial" charset="0"/>
              </a:defRPr>
            </a:lvl5pPr>
            <a:lvl6pPr marL="2607780" indent="-237071" eaLnBrk="0" fontAlgn="base" hangingPunct="0">
              <a:spcBef>
                <a:spcPct val="0"/>
              </a:spcBef>
              <a:spcAft>
                <a:spcPct val="0"/>
              </a:spcAft>
              <a:defRPr i="1">
                <a:solidFill>
                  <a:schemeClr val="tx1"/>
                </a:solidFill>
                <a:latin typeface="Arial" charset="0"/>
              </a:defRPr>
            </a:lvl6pPr>
            <a:lvl7pPr marL="3081922" indent="-237071" eaLnBrk="0" fontAlgn="base" hangingPunct="0">
              <a:spcBef>
                <a:spcPct val="0"/>
              </a:spcBef>
              <a:spcAft>
                <a:spcPct val="0"/>
              </a:spcAft>
              <a:defRPr i="1">
                <a:solidFill>
                  <a:schemeClr val="tx1"/>
                </a:solidFill>
                <a:latin typeface="Arial" charset="0"/>
              </a:defRPr>
            </a:lvl7pPr>
            <a:lvl8pPr marL="3556064" indent="-237071" eaLnBrk="0" fontAlgn="base" hangingPunct="0">
              <a:spcBef>
                <a:spcPct val="0"/>
              </a:spcBef>
              <a:spcAft>
                <a:spcPct val="0"/>
              </a:spcAft>
              <a:defRPr i="1">
                <a:solidFill>
                  <a:schemeClr val="tx1"/>
                </a:solidFill>
                <a:latin typeface="Arial" charset="0"/>
              </a:defRPr>
            </a:lvl8pPr>
            <a:lvl9pPr marL="4030206" indent="-237071" eaLnBrk="0" fontAlgn="base" hangingPunct="0">
              <a:spcBef>
                <a:spcPct val="0"/>
              </a:spcBef>
              <a:spcAft>
                <a:spcPct val="0"/>
              </a:spcAft>
              <a:defRPr i="1">
                <a:solidFill>
                  <a:schemeClr val="tx1"/>
                </a:solidFill>
                <a:latin typeface="Arial" charset="0"/>
              </a:defRPr>
            </a:lvl9pPr>
          </a:lstStyle>
          <a:p>
            <a:pPr eaLnBrk="1" hangingPunct="1"/>
            <a:fld id="{431F6EE2-CCB2-4C70-9993-94CC7B796E4B}" type="slidenum">
              <a:rPr lang="en-AU" i="0" smtClean="0">
                <a:solidFill>
                  <a:srgbClr val="000000"/>
                </a:solidFill>
              </a:rPr>
              <a:pPr eaLnBrk="1" hangingPunct="1"/>
              <a:t>35</a:t>
            </a:fld>
            <a:endParaRPr lang="en-AU" i="0">
              <a:solidFill>
                <a:srgbClr val="000000"/>
              </a:solidFill>
            </a:endParaRPr>
          </a:p>
        </p:txBody>
      </p:sp>
    </p:spTree>
    <p:extLst>
      <p:ext uri="{BB962C8B-B14F-4D97-AF65-F5344CB8AC3E}">
        <p14:creationId xmlns:p14="http://schemas.microsoft.com/office/powerpoint/2010/main" val="3688264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Once groups have developed roadmaps, strategies, actions and goals – all the work has to be translated to work planning and planning for implementation.</a:t>
            </a:r>
          </a:p>
        </p:txBody>
      </p:sp>
      <p:sp>
        <p:nvSpPr>
          <p:cNvPr id="4" name="Header Placeholder 3"/>
          <p:cNvSpPr>
            <a:spLocks noGrp="1"/>
          </p:cNvSpPr>
          <p:nvPr>
            <p:ph type="hdr" sz="quarter"/>
          </p:nvPr>
        </p:nvSpPr>
        <p:spPr/>
        <p:txBody>
          <a:bodyPr/>
          <a:lstStyle/>
          <a:p>
            <a:r>
              <a:rPr lang="en-AU"/>
              <a:t>HCP Overview</a:t>
            </a:r>
          </a:p>
        </p:txBody>
      </p:sp>
      <p:sp>
        <p:nvSpPr>
          <p:cNvPr id="5" name="Footer Placeholder 4"/>
          <p:cNvSpPr>
            <a:spLocks noGrp="1"/>
          </p:cNvSpPr>
          <p:nvPr>
            <p:ph type="ftr" sz="quarter" idx="4"/>
          </p:nvPr>
        </p:nvSpPr>
        <p:spPr/>
        <p:txBody>
          <a:bodyPr/>
          <a:lstStyle/>
          <a:p>
            <a:endParaRPr lang="en-AU"/>
          </a:p>
        </p:txBody>
      </p:sp>
      <p:sp>
        <p:nvSpPr>
          <p:cNvPr id="6" name="Slide Number Placeholder 5"/>
          <p:cNvSpPr>
            <a:spLocks noGrp="1"/>
          </p:cNvSpPr>
          <p:nvPr>
            <p:ph type="sldNum" sz="quarter" idx="5"/>
          </p:nvPr>
        </p:nvSpPr>
        <p:spPr/>
        <p:txBody>
          <a:bodyPr/>
          <a:lstStyle/>
          <a:p>
            <a:fld id="{7452C226-BA17-485B-8A8E-8DA1030DB864}" type="slidenum">
              <a:rPr lang="en-AU" smtClean="0"/>
              <a:pPr/>
              <a:t>36</a:t>
            </a:fld>
            <a:endParaRPr lang="en-AU"/>
          </a:p>
        </p:txBody>
      </p:sp>
    </p:spTree>
    <p:extLst>
      <p:ext uri="{BB962C8B-B14F-4D97-AF65-F5344CB8AC3E}">
        <p14:creationId xmlns:p14="http://schemas.microsoft.com/office/powerpoint/2010/main" val="17669085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There are now more than 35 Healthy Country Plans developed in Australia and more and more are added each year.</a:t>
            </a:r>
            <a:endParaRPr lang="en-US" sz="1200" dirty="0"/>
          </a:p>
          <a:p>
            <a:endParaRPr lang="en-US" dirty="0"/>
          </a:p>
        </p:txBody>
      </p:sp>
      <p:sp>
        <p:nvSpPr>
          <p:cNvPr id="4" name="Header Placeholder 3"/>
          <p:cNvSpPr>
            <a:spLocks noGrp="1"/>
          </p:cNvSpPr>
          <p:nvPr>
            <p:ph type="hdr" sz="quarter" idx="10"/>
          </p:nvPr>
        </p:nvSpPr>
        <p:spPr/>
        <p:txBody>
          <a:bodyPr/>
          <a:lstStyle/>
          <a:p>
            <a:r>
              <a:rPr lang="en-AU">
                <a:solidFill>
                  <a:prstClr val="black"/>
                </a:solidFill>
              </a:rPr>
              <a:t>Open Standards Workshop, Canberra</a:t>
            </a:r>
          </a:p>
        </p:txBody>
      </p:sp>
      <p:sp>
        <p:nvSpPr>
          <p:cNvPr id="5" name="Footer Placeholder 4"/>
          <p:cNvSpPr>
            <a:spLocks noGrp="1"/>
          </p:cNvSpPr>
          <p:nvPr>
            <p:ph type="ftr" sz="quarter" idx="11"/>
          </p:nvPr>
        </p:nvSpPr>
        <p:spPr/>
        <p:txBody>
          <a:bodyPr/>
          <a:lstStyle/>
          <a:p>
            <a:endParaRPr lang="en-AU">
              <a:solidFill>
                <a:prstClr val="black"/>
              </a:solidFill>
            </a:endParaRPr>
          </a:p>
        </p:txBody>
      </p:sp>
      <p:sp>
        <p:nvSpPr>
          <p:cNvPr id="6" name="Slide Number Placeholder 5"/>
          <p:cNvSpPr>
            <a:spLocks noGrp="1"/>
          </p:cNvSpPr>
          <p:nvPr>
            <p:ph type="sldNum" sz="quarter" idx="12"/>
          </p:nvPr>
        </p:nvSpPr>
        <p:spPr/>
        <p:txBody>
          <a:bodyPr/>
          <a:lstStyle/>
          <a:p>
            <a:fld id="{7452C226-BA17-485B-8A8E-8DA1030DB864}" type="slidenum">
              <a:rPr lang="en-AU">
                <a:solidFill>
                  <a:prstClr val="black"/>
                </a:solidFill>
              </a:rPr>
              <a:pPr/>
              <a:t>37</a:t>
            </a:fld>
            <a:endParaRPr lang="en-AU">
              <a:solidFill>
                <a:prstClr val="black"/>
              </a:solidFill>
            </a:endParaRPr>
          </a:p>
        </p:txBody>
      </p:sp>
    </p:spTree>
    <p:extLst>
      <p:ext uri="{BB962C8B-B14F-4D97-AF65-F5344CB8AC3E}">
        <p14:creationId xmlns:p14="http://schemas.microsoft.com/office/powerpoint/2010/main" val="25530966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bg1"/>
                </a:solidFill>
                <a:latin typeface="Century Gothic" pitchFamily="34" charset="0"/>
              </a:rPr>
              <a:t>In addition to the training workshops for step 1 and step 2 of the Conservation Standards, Australian coaches developed materials that focus on Step 3 of the process and held the first Implement, Adapt , Learn workshop in Derby, WA, 2014 to show teams how to ‘keep their plan alive’. Workshop design and materials were progressed and developed during subsequent Implement, Adapt and Learn workshops.</a:t>
            </a:r>
            <a:endParaRPr lang="en-US" sz="1200" b="0" dirty="0">
              <a:solidFill>
                <a:schemeClr val="bg1"/>
              </a:solidFill>
              <a:latin typeface="Century Gothic" pitchFamily="34" charset="0"/>
            </a:endParaRPr>
          </a:p>
          <a:p>
            <a:endParaRPr lang="en-AU" dirty="0"/>
          </a:p>
        </p:txBody>
      </p:sp>
      <p:sp>
        <p:nvSpPr>
          <p:cNvPr id="4" name="Header Placeholder 3"/>
          <p:cNvSpPr>
            <a:spLocks noGrp="1"/>
          </p:cNvSpPr>
          <p:nvPr>
            <p:ph type="hdr" sz="quarter"/>
          </p:nvPr>
        </p:nvSpPr>
        <p:spPr/>
        <p:txBody>
          <a:bodyPr/>
          <a:lstStyle/>
          <a:p>
            <a:r>
              <a:rPr lang="en-AU"/>
              <a:t>HCP Overview</a:t>
            </a:r>
          </a:p>
        </p:txBody>
      </p:sp>
      <p:sp>
        <p:nvSpPr>
          <p:cNvPr id="5" name="Footer Placeholder 4"/>
          <p:cNvSpPr>
            <a:spLocks noGrp="1"/>
          </p:cNvSpPr>
          <p:nvPr>
            <p:ph type="ftr" sz="quarter" idx="4"/>
          </p:nvPr>
        </p:nvSpPr>
        <p:spPr/>
        <p:txBody>
          <a:bodyPr/>
          <a:lstStyle/>
          <a:p>
            <a:endParaRPr lang="en-AU"/>
          </a:p>
        </p:txBody>
      </p:sp>
      <p:sp>
        <p:nvSpPr>
          <p:cNvPr id="6" name="Slide Number Placeholder 5"/>
          <p:cNvSpPr>
            <a:spLocks noGrp="1"/>
          </p:cNvSpPr>
          <p:nvPr>
            <p:ph type="sldNum" sz="quarter" idx="5"/>
          </p:nvPr>
        </p:nvSpPr>
        <p:spPr/>
        <p:txBody>
          <a:bodyPr/>
          <a:lstStyle/>
          <a:p>
            <a:fld id="{7452C226-BA17-485B-8A8E-8DA1030DB864}" type="slidenum">
              <a:rPr lang="en-AU" smtClean="0"/>
              <a:pPr/>
              <a:t>38</a:t>
            </a:fld>
            <a:endParaRPr lang="en-AU"/>
          </a:p>
        </p:txBody>
      </p:sp>
    </p:spTree>
    <p:extLst>
      <p:ext uri="{BB962C8B-B14F-4D97-AF65-F5344CB8AC3E}">
        <p14:creationId xmlns:p14="http://schemas.microsoft.com/office/powerpoint/2010/main" val="10004851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 the plan alive – or in other words, monitoring, evaluation and adaptation. Different to the sequence of planning steps, monitoring and evaluation is a mirror image / “in reverse” order:</a:t>
            </a:r>
          </a:p>
          <a:p>
            <a:r>
              <a:rPr lang="en-US" dirty="0"/>
              <a:t> A project monitors that actions are implemented, strategies completed to achieve threat reduction goals and ultimately to improve the health of targets – which will over time achieve the vision.</a:t>
            </a:r>
          </a:p>
          <a:p>
            <a:endParaRPr lang="en-US" dirty="0"/>
          </a:p>
          <a:p>
            <a:r>
              <a:rPr lang="en-US" dirty="0"/>
              <a:t>The Wunambal Gaambera Healthy Country Plan undertook a multi-year review of their 2010 plan and went full circle – check out their case-study on the CCNET Homepage here </a:t>
            </a:r>
          </a:p>
          <a:p>
            <a:r>
              <a:rPr lang="en-US" dirty="0"/>
              <a:t>https://www.ccnetglobal.com/wunambal-gaambera-people-in-australia-lead-the-way-in-conservation-planning-and-caring-for-country/</a:t>
            </a:r>
          </a:p>
          <a:p>
            <a:endParaRPr lang="en-US" dirty="0"/>
          </a:p>
        </p:txBody>
      </p:sp>
      <p:sp>
        <p:nvSpPr>
          <p:cNvPr id="5" name="Date Placeholder 4"/>
          <p:cNvSpPr>
            <a:spLocks noGrp="1"/>
          </p:cNvSpPr>
          <p:nvPr>
            <p:ph type="dt" idx="11"/>
          </p:nvPr>
        </p:nvSpPr>
        <p:spPr/>
        <p:txBody>
          <a:bodyPr/>
          <a:lstStyle/>
          <a:p>
            <a:r>
              <a:rPr lang="en-US"/>
              <a:t>February 2015</a:t>
            </a:r>
          </a:p>
        </p:txBody>
      </p:sp>
    </p:spTree>
    <p:extLst>
      <p:ext uri="{BB962C8B-B14F-4D97-AF65-F5344CB8AC3E}">
        <p14:creationId xmlns:p14="http://schemas.microsoft.com/office/powerpoint/2010/main" val="3055308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dirty="0"/>
              <a:t>A longer List of what is planning:</a:t>
            </a:r>
          </a:p>
          <a:p>
            <a:endParaRPr lang="en-AU" sz="1200" b="1" u="sng" dirty="0"/>
          </a:p>
          <a:p>
            <a:r>
              <a:rPr lang="en-AU" sz="1200" b="1" u="sng" dirty="0"/>
              <a:t>We plan to improve results </a:t>
            </a:r>
            <a:r>
              <a:rPr lang="en-AU" sz="1200" dirty="0"/>
              <a:t>-  “Studies have consistently shown that developing a clear vision, planning and setting clear goals and strategies greatly improves organizational performance and success.”</a:t>
            </a:r>
          </a:p>
          <a:p>
            <a:r>
              <a:rPr lang="en-AU" sz="1200" dirty="0"/>
              <a:t>It allows the community to develop a </a:t>
            </a:r>
            <a:r>
              <a:rPr lang="en-AU" sz="1200" b="1" u="sng" dirty="0"/>
              <a:t>shared</a:t>
            </a:r>
            <a:r>
              <a:rPr lang="en-AU" sz="1200" dirty="0"/>
              <a:t> vision, mission, goals and activities </a:t>
            </a:r>
          </a:p>
          <a:p>
            <a:r>
              <a:rPr lang="en-US" sz="1200" dirty="0"/>
              <a:t>It helps </a:t>
            </a:r>
            <a:r>
              <a:rPr lang="en-US" sz="1200" b="1" u="sng" dirty="0"/>
              <a:t>clarify roles </a:t>
            </a:r>
            <a:r>
              <a:rPr lang="en-US" sz="1200" dirty="0"/>
              <a:t>and responsibilities </a:t>
            </a:r>
          </a:p>
          <a:p>
            <a:r>
              <a:rPr lang="en-AU" sz="1200" dirty="0"/>
              <a:t>It enables the development of clear management strategies that can be </a:t>
            </a:r>
            <a:r>
              <a:rPr lang="en-AU" sz="1200" b="1" u="sng" dirty="0"/>
              <a:t>monitored</a:t>
            </a:r>
            <a:r>
              <a:rPr lang="en-AU" sz="1200" dirty="0"/>
              <a:t> and </a:t>
            </a:r>
            <a:r>
              <a:rPr lang="en-AU" sz="1200" b="1" u="sng" dirty="0"/>
              <a:t>measured </a:t>
            </a:r>
            <a:r>
              <a:rPr lang="en-AU" sz="1200" dirty="0"/>
              <a:t>to determine whether they are working or not (eg abating a threat or improving target)</a:t>
            </a:r>
          </a:p>
          <a:p>
            <a:r>
              <a:rPr lang="en-AU" sz="1200" dirty="0"/>
              <a:t>It helps communities solve problems. </a:t>
            </a:r>
          </a:p>
          <a:p>
            <a:r>
              <a:rPr lang="en-US" sz="1200" dirty="0"/>
              <a:t>It helps build stronger </a:t>
            </a:r>
            <a:r>
              <a:rPr lang="en-US" sz="1200" b="1" u="sng" dirty="0"/>
              <a:t>teams</a:t>
            </a:r>
            <a:r>
              <a:rPr lang="en-US" sz="1200" dirty="0"/>
              <a:t> and helps communities to get organized.</a:t>
            </a:r>
            <a:r>
              <a:rPr lang="en-AU" sz="1200" dirty="0"/>
              <a:t> </a:t>
            </a:r>
          </a:p>
          <a:p>
            <a:r>
              <a:rPr lang="en-AU" sz="1200" dirty="0"/>
              <a:t>It helps projects to attract </a:t>
            </a:r>
            <a:r>
              <a:rPr lang="en-AU" sz="1200" b="1" u="sng" dirty="0"/>
              <a:t>resources.</a:t>
            </a:r>
            <a:endParaRPr lang="en-US" sz="1100" dirty="0"/>
          </a:p>
          <a:p>
            <a:endParaRPr lang="en-US" dirty="0"/>
          </a:p>
        </p:txBody>
      </p:sp>
      <p:sp>
        <p:nvSpPr>
          <p:cNvPr id="5" name="Date Placeholder 4"/>
          <p:cNvSpPr>
            <a:spLocks noGrp="1"/>
          </p:cNvSpPr>
          <p:nvPr>
            <p:ph type="dt" idx="11"/>
          </p:nvPr>
        </p:nvSpPr>
        <p:spPr/>
        <p:txBody>
          <a:bodyPr/>
          <a:lstStyle/>
          <a:p>
            <a:r>
              <a:rPr lang="en-US" dirty="0"/>
              <a:t>Open Standards Overview</a:t>
            </a:r>
            <a:endParaRPr lang="en-AU" dirty="0"/>
          </a:p>
        </p:txBody>
      </p:sp>
    </p:spTree>
    <p:extLst>
      <p:ext uri="{BB962C8B-B14F-4D97-AF65-F5344CB8AC3E}">
        <p14:creationId xmlns:p14="http://schemas.microsoft.com/office/powerpoint/2010/main" val="2408874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pPr eaLnBrk="1" hangingPunct="1"/>
            <a:r>
              <a:rPr lang="en-US" i="0" dirty="0"/>
              <a:t>Every step of the Healthy Country Planning process has a spatial element – starting with the mapping of targets and threats, GIS analysis to refine strategies and pinpoint strategies at the most effective places, to monitoring that captures geo-referenced information with technologies such as Cybertracker or Fulcrum. Maps are a great way to </a:t>
            </a:r>
            <a:r>
              <a:rPr lang="en-US" i="0" dirty="0" err="1"/>
              <a:t>analyse</a:t>
            </a:r>
            <a:r>
              <a:rPr lang="en-US" i="0" dirty="0"/>
              <a:t>, visualise and share information.</a:t>
            </a:r>
          </a:p>
        </p:txBody>
      </p:sp>
      <p:sp>
        <p:nvSpPr>
          <p:cNvPr id="2" name="Date Placeholder 1"/>
          <p:cNvSpPr>
            <a:spLocks noGrp="1"/>
          </p:cNvSpPr>
          <p:nvPr>
            <p:ph type="dt" idx="10"/>
          </p:nvPr>
        </p:nvSpPr>
        <p:spPr/>
        <p:txBody>
          <a:bodyPr/>
          <a:lstStyle/>
          <a:p>
            <a:r>
              <a:rPr lang="en-US"/>
              <a:t>February 2015</a:t>
            </a:r>
            <a:endParaRPr lang="en-AU"/>
          </a:p>
        </p:txBody>
      </p:sp>
    </p:spTree>
    <p:extLst>
      <p:ext uri="{BB962C8B-B14F-4D97-AF65-F5344CB8AC3E}">
        <p14:creationId xmlns:p14="http://schemas.microsoft.com/office/powerpoint/2010/main" val="12530032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Header Placeholder 2">
            <a:extLst>
              <a:ext uri="{FF2B5EF4-FFF2-40B4-BE49-F238E27FC236}">
                <a16:creationId xmlns:a16="http://schemas.microsoft.com/office/drawing/2014/main" id="{148E88CC-AD98-4B4F-A702-FFEA961FD037}"/>
              </a:ext>
            </a:extLst>
          </p:cNvPr>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a:ea typeface="+mn-ea"/>
                <a:cs typeface="+mn-cs"/>
              </a:rPr>
              <a:t>Open Standards / Healthy Country Overview</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64655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spcBef>
                <a:spcPct val="0"/>
              </a:spcBef>
            </a:pPr>
            <a:r>
              <a:rPr lang="en-US" dirty="0">
                <a:ea typeface="ＭＳ Ｐゴシック" pitchFamily="87" charset="-128"/>
              </a:rPr>
              <a:t>On the Community of Practice – Conservation Standards projects on Indigenous Land and Water subpage of the CCNET Global Homepage you can find:</a:t>
            </a:r>
          </a:p>
          <a:p>
            <a:pPr eaLnBrk="1" hangingPunct="1">
              <a:spcBef>
                <a:spcPct val="0"/>
              </a:spcBef>
            </a:pPr>
            <a:r>
              <a:rPr lang="en-US" dirty="0">
                <a:ea typeface="ＭＳ Ｐゴシック" pitchFamily="87" charset="-128"/>
              </a:rPr>
              <a:t>- HCP Presentations and Exercises</a:t>
            </a:r>
          </a:p>
          <a:p>
            <a:pPr eaLnBrk="1" hangingPunct="1">
              <a:spcBef>
                <a:spcPct val="0"/>
              </a:spcBef>
            </a:pPr>
            <a:r>
              <a:rPr lang="en-US" dirty="0">
                <a:ea typeface="ＭＳ Ｐゴシック" pitchFamily="87" charset="-128"/>
              </a:rPr>
              <a:t>- Articles and publications</a:t>
            </a:r>
          </a:p>
          <a:p>
            <a:pPr eaLnBrk="1" hangingPunct="1">
              <a:spcBef>
                <a:spcPct val="0"/>
              </a:spcBef>
            </a:pPr>
            <a:r>
              <a:rPr lang="en-US" dirty="0">
                <a:ea typeface="ＭＳ Ｐゴシック" pitchFamily="87" charset="-128"/>
              </a:rPr>
              <a:t>- Tools and resources</a:t>
            </a:r>
          </a:p>
          <a:p>
            <a:pPr eaLnBrk="1" hangingPunct="1">
              <a:spcBef>
                <a:spcPct val="0"/>
              </a:spcBef>
            </a:pPr>
            <a:r>
              <a:rPr lang="en-US" dirty="0">
                <a:ea typeface="ＭＳ Ｐゴシック" pitchFamily="87" charset="-128"/>
              </a:rPr>
              <a:t>- And an archive of discussions on the CoP Email List Serv.</a:t>
            </a:r>
          </a:p>
        </p:txBody>
      </p:sp>
      <p:sp>
        <p:nvSpPr>
          <p:cNvPr id="2" name="Date Placeholder 1"/>
          <p:cNvSpPr>
            <a:spLocks noGrp="1"/>
          </p:cNvSpPr>
          <p:nvPr>
            <p:ph type="dt" idx="10"/>
          </p:nvPr>
        </p:nvSpPr>
        <p:spPr/>
        <p:txBody>
          <a:bodyPr/>
          <a:lstStyle/>
          <a:p>
            <a:r>
              <a:rPr lang="en-US"/>
              <a:t>February 2015</a:t>
            </a:r>
          </a:p>
        </p:txBody>
      </p:sp>
    </p:spTree>
    <p:extLst>
      <p:ext uri="{BB962C8B-B14F-4D97-AF65-F5344CB8AC3E}">
        <p14:creationId xmlns:p14="http://schemas.microsoft.com/office/powerpoint/2010/main" val="34667520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rPr>
              <a:t>The Miradi software </a:t>
            </a:r>
            <a:r>
              <a:rPr lang="en-US" dirty="0"/>
              <a:t>is a user-friendly program that allows nature conservation practitioners to design, manage, monitor, and learn from their projects to more effectively meet their conservation goals, following a process laid out in the </a:t>
            </a:r>
            <a:r>
              <a:rPr lang="en-US" dirty="0">
                <a:hlinkClick r:id="rId3"/>
              </a:rPr>
              <a:t>Open Standards for the Practice of Conservation</a:t>
            </a:r>
            <a:r>
              <a:rPr lang="en-US" dirty="0"/>
              <a:t>.</a:t>
            </a:r>
          </a:p>
          <a:p>
            <a:pPr eaLnBrk="1" hangingPunct="1"/>
            <a:endParaRPr lang="en-US" dirty="0">
              <a:latin typeface="Times New Roman" charset="0"/>
            </a:endParaRPr>
          </a:p>
          <a:p>
            <a:pPr eaLnBrk="1" hangingPunct="1"/>
            <a:r>
              <a:rPr lang="en-US" dirty="0"/>
              <a:t>The Miradi software program is a joint venture between the </a:t>
            </a:r>
            <a:r>
              <a:rPr lang="en-US" dirty="0">
                <a:hlinkClick r:id="rId4"/>
              </a:rPr>
              <a:t>Conservation Measures Partnership</a:t>
            </a:r>
            <a:r>
              <a:rPr lang="en-US" dirty="0"/>
              <a:t> (CMP) and </a:t>
            </a:r>
            <a:r>
              <a:rPr lang="en-US" dirty="0">
                <a:hlinkClick r:id="rId5"/>
              </a:rPr>
              <a:t>Sitka Technology Group</a:t>
            </a:r>
            <a:r>
              <a:rPr lang="en-US" dirty="0"/>
              <a:t>.</a:t>
            </a:r>
            <a:endParaRPr lang="en-US" dirty="0">
              <a:latin typeface="Times New Roman" charset="0"/>
            </a:endParaRPr>
          </a:p>
        </p:txBody>
      </p:sp>
      <p:sp>
        <p:nvSpPr>
          <p:cNvPr id="2" name="Date Placeholder 1"/>
          <p:cNvSpPr>
            <a:spLocks noGrp="1"/>
          </p:cNvSpPr>
          <p:nvPr>
            <p:ph type="dt" idx="10"/>
          </p:nvPr>
        </p:nvSpPr>
        <p:spPr/>
        <p:txBody>
          <a:bodyPr/>
          <a:lstStyle/>
          <a:p>
            <a:r>
              <a:rPr lang="en-US"/>
              <a:t>February 2015</a:t>
            </a:r>
          </a:p>
        </p:txBody>
      </p:sp>
    </p:spTree>
    <p:extLst>
      <p:ext uri="{BB962C8B-B14F-4D97-AF65-F5344CB8AC3E}">
        <p14:creationId xmlns:p14="http://schemas.microsoft.com/office/powerpoint/2010/main" val="24421142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normAutofit/>
          </a:bodyPr>
          <a:lstStyle/>
          <a:p>
            <a:r>
              <a:rPr lang="en-AU" sz="2000" dirty="0"/>
              <a:t>Since the first Healthy Country Planning Project – the Wunambal Gaambera Healthy Country Plan, more than 35 Healthy Country Planning projects sprung up across Australia.</a:t>
            </a:r>
            <a:endParaRPr lang="en-US" sz="1800" dirty="0"/>
          </a:p>
          <a:p>
            <a:endParaRPr lang="en-US" sz="2000" dirty="0">
              <a:latin typeface="Arial" pitchFamily="34" charset="0"/>
              <a:ea typeface="ＭＳ Ｐゴシック" pitchFamily="34" charset="-128"/>
            </a:endParaRPr>
          </a:p>
        </p:txBody>
      </p:sp>
      <p:sp>
        <p:nvSpPr>
          <p:cNvPr id="2" name="Date Placeholder 1"/>
          <p:cNvSpPr>
            <a:spLocks noGrp="1"/>
          </p:cNvSpPr>
          <p:nvPr>
            <p:ph type="dt" idx="10"/>
          </p:nvPr>
        </p:nvSpPr>
        <p:spPr/>
        <p:txBody>
          <a:bodyPr/>
          <a:lstStyle/>
          <a:p>
            <a:r>
              <a:rPr lang="en-US">
                <a:solidFill>
                  <a:prstClr val="black"/>
                </a:solidFill>
              </a:rPr>
              <a:t>Open Standards Overview</a:t>
            </a:r>
            <a:endParaRPr lang="en-AU">
              <a:solidFill>
                <a:prstClr val="black"/>
              </a:solidFill>
            </a:endParaRPr>
          </a:p>
        </p:txBody>
      </p:sp>
      <p:sp>
        <p:nvSpPr>
          <p:cNvPr id="3" name="Slide Number Placeholder 2"/>
          <p:cNvSpPr>
            <a:spLocks noGrp="1"/>
          </p:cNvSpPr>
          <p:nvPr>
            <p:ph type="sldNum" sz="quarter" idx="11"/>
          </p:nvPr>
        </p:nvSpPr>
        <p:spPr/>
        <p:txBody>
          <a:bodyPr/>
          <a:lstStyle/>
          <a:p>
            <a:fld id="{7452C226-BA17-485B-8A8E-8DA1030DB864}" type="slidenum">
              <a:rPr lang="en-AU" smtClean="0">
                <a:solidFill>
                  <a:prstClr val="black"/>
                </a:solidFill>
              </a:rPr>
              <a:pPr/>
              <a:t>45</a:t>
            </a:fld>
            <a:endParaRPr lang="en-AU">
              <a:solidFill>
                <a:prstClr val="black"/>
              </a:solidFill>
            </a:endParaRPr>
          </a:p>
        </p:txBody>
      </p:sp>
    </p:spTree>
    <p:extLst>
      <p:ext uri="{BB962C8B-B14F-4D97-AF65-F5344CB8AC3E}">
        <p14:creationId xmlns:p14="http://schemas.microsoft.com/office/powerpoint/2010/main" val="1193509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Indigenous communities in other parts of the world are now applying Healthy Country Planning in their context. Healthy Country Planning is now going strong in Canada and new projects emerge in South America and Asia these days.</a:t>
            </a:r>
          </a:p>
        </p:txBody>
      </p:sp>
      <p:sp>
        <p:nvSpPr>
          <p:cNvPr id="4" name="Header Placeholder 3"/>
          <p:cNvSpPr>
            <a:spLocks noGrp="1"/>
          </p:cNvSpPr>
          <p:nvPr>
            <p:ph type="hdr" sz="quarter"/>
          </p:nvPr>
        </p:nvSpPr>
        <p:spPr/>
        <p:txBody>
          <a:bodyPr/>
          <a:lstStyle/>
          <a:p>
            <a:r>
              <a:rPr lang="en-AU"/>
              <a:t>HCP Overview</a:t>
            </a:r>
          </a:p>
        </p:txBody>
      </p:sp>
      <p:sp>
        <p:nvSpPr>
          <p:cNvPr id="5" name="Footer Placeholder 4"/>
          <p:cNvSpPr>
            <a:spLocks noGrp="1"/>
          </p:cNvSpPr>
          <p:nvPr>
            <p:ph type="ftr" sz="quarter" idx="4"/>
          </p:nvPr>
        </p:nvSpPr>
        <p:spPr/>
        <p:txBody>
          <a:bodyPr/>
          <a:lstStyle/>
          <a:p>
            <a:endParaRPr lang="en-AU"/>
          </a:p>
        </p:txBody>
      </p:sp>
      <p:sp>
        <p:nvSpPr>
          <p:cNvPr id="6" name="Slide Number Placeholder 5"/>
          <p:cNvSpPr>
            <a:spLocks noGrp="1"/>
          </p:cNvSpPr>
          <p:nvPr>
            <p:ph type="sldNum" sz="quarter" idx="5"/>
          </p:nvPr>
        </p:nvSpPr>
        <p:spPr/>
        <p:txBody>
          <a:bodyPr/>
          <a:lstStyle/>
          <a:p>
            <a:fld id="{7452C226-BA17-485B-8A8E-8DA1030DB864}" type="slidenum">
              <a:rPr lang="en-AU" smtClean="0"/>
              <a:pPr/>
              <a:t>46</a:t>
            </a:fld>
            <a:endParaRPr lang="en-AU"/>
          </a:p>
        </p:txBody>
      </p:sp>
    </p:spTree>
    <p:extLst>
      <p:ext uri="{BB962C8B-B14F-4D97-AF65-F5344CB8AC3E}">
        <p14:creationId xmlns:p14="http://schemas.microsoft.com/office/powerpoint/2010/main" val="3267873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xfrm>
            <a:off x="989461" y="5038107"/>
            <a:ext cx="5442023" cy="4772943"/>
          </a:xfrm>
        </p:spPr>
        <p:txBody>
          <a:bodyPr/>
          <a:lstStyle/>
          <a:p>
            <a:endParaRPr lang="en-US"/>
          </a:p>
        </p:txBody>
      </p:sp>
      <p:sp>
        <p:nvSpPr>
          <p:cNvPr id="5" name="Date Placeholder 4"/>
          <p:cNvSpPr>
            <a:spLocks noGrp="1"/>
          </p:cNvSpPr>
          <p:nvPr>
            <p:ph type="dt" idx="10"/>
          </p:nvPr>
        </p:nvSpPr>
        <p:spPr/>
        <p:txBody>
          <a:bodyPr/>
          <a:lstStyle/>
          <a:p>
            <a:endParaRPr lang="en-AU"/>
          </a:p>
        </p:txBody>
      </p:sp>
      <p:sp>
        <p:nvSpPr>
          <p:cNvPr id="6" name="Footer Placeholder 5"/>
          <p:cNvSpPr>
            <a:spLocks noGrp="1"/>
          </p:cNvSpPr>
          <p:nvPr>
            <p:ph type="ftr" sz="quarter" idx="11"/>
          </p:nvPr>
        </p:nvSpPr>
        <p:spPr/>
        <p:txBody>
          <a:bodyPr/>
          <a:lstStyle/>
          <a:p>
            <a:r>
              <a:rPr lang="en-AU"/>
              <a:t>Open Standards Resources</a:t>
            </a:r>
          </a:p>
        </p:txBody>
      </p:sp>
      <p:sp>
        <p:nvSpPr>
          <p:cNvPr id="8" name="Header Placeholder 7"/>
          <p:cNvSpPr>
            <a:spLocks noGrp="1"/>
          </p:cNvSpPr>
          <p:nvPr>
            <p:ph type="hdr" sz="quarter" idx="12"/>
          </p:nvPr>
        </p:nvSpPr>
        <p:spPr/>
        <p:txBody>
          <a:bodyPr/>
          <a:lstStyle/>
          <a:p>
            <a:r>
              <a:rPr lang="en-AU"/>
              <a:t>Open Standards / Healthy Country Overview</a:t>
            </a:r>
          </a:p>
        </p:txBody>
      </p:sp>
    </p:spTree>
    <p:extLst>
      <p:ext uri="{BB962C8B-B14F-4D97-AF65-F5344CB8AC3E}">
        <p14:creationId xmlns:p14="http://schemas.microsoft.com/office/powerpoint/2010/main" val="38290689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0" indent="0" eaLnBrk="1" hangingPunct="1">
              <a:spcBef>
                <a:spcPct val="0"/>
              </a:spcBef>
              <a:buFontTx/>
              <a:buNone/>
            </a:pPr>
            <a:endParaRPr lang="en-AU" dirty="0"/>
          </a:p>
        </p:txBody>
      </p:sp>
      <p:sp>
        <p:nvSpPr>
          <p:cNvPr id="46084"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11226" indent="-273548">
              <a:defRPr>
                <a:solidFill>
                  <a:schemeClr val="tx1"/>
                </a:solidFill>
                <a:latin typeface="Calibri" pitchFamily="34" charset="0"/>
              </a:defRPr>
            </a:lvl2pPr>
            <a:lvl3pPr marL="1094194" indent="-218839">
              <a:defRPr>
                <a:solidFill>
                  <a:schemeClr val="tx1"/>
                </a:solidFill>
                <a:latin typeface="Calibri" pitchFamily="34" charset="0"/>
              </a:defRPr>
            </a:lvl3pPr>
            <a:lvl4pPr marL="1531871" indent="-218839">
              <a:defRPr>
                <a:solidFill>
                  <a:schemeClr val="tx1"/>
                </a:solidFill>
                <a:latin typeface="Calibri" pitchFamily="34" charset="0"/>
              </a:defRPr>
            </a:lvl4pPr>
            <a:lvl5pPr marL="1969549" indent="-218839">
              <a:defRPr>
                <a:solidFill>
                  <a:schemeClr val="tx1"/>
                </a:solidFill>
                <a:latin typeface="Calibri" pitchFamily="34" charset="0"/>
              </a:defRPr>
            </a:lvl5pPr>
            <a:lvl6pPr marL="2407227" indent="-218839" fontAlgn="base">
              <a:spcBef>
                <a:spcPct val="0"/>
              </a:spcBef>
              <a:spcAft>
                <a:spcPct val="0"/>
              </a:spcAft>
              <a:defRPr>
                <a:solidFill>
                  <a:schemeClr val="tx1"/>
                </a:solidFill>
                <a:latin typeface="Calibri" pitchFamily="34" charset="0"/>
              </a:defRPr>
            </a:lvl6pPr>
            <a:lvl7pPr marL="2844904" indent="-218839" fontAlgn="base">
              <a:spcBef>
                <a:spcPct val="0"/>
              </a:spcBef>
              <a:spcAft>
                <a:spcPct val="0"/>
              </a:spcAft>
              <a:defRPr>
                <a:solidFill>
                  <a:schemeClr val="tx1"/>
                </a:solidFill>
                <a:latin typeface="Calibri" pitchFamily="34" charset="0"/>
              </a:defRPr>
            </a:lvl7pPr>
            <a:lvl8pPr marL="3282582" indent="-218839" fontAlgn="base">
              <a:spcBef>
                <a:spcPct val="0"/>
              </a:spcBef>
              <a:spcAft>
                <a:spcPct val="0"/>
              </a:spcAft>
              <a:defRPr>
                <a:solidFill>
                  <a:schemeClr val="tx1"/>
                </a:solidFill>
                <a:latin typeface="Calibri" pitchFamily="34" charset="0"/>
              </a:defRPr>
            </a:lvl8pPr>
            <a:lvl9pPr marL="3720259" indent="-218839"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solidFill>
                  <a:prstClr val="black"/>
                </a:solidFill>
              </a:rPr>
              <a:t>HCP Overview</a:t>
            </a:r>
          </a:p>
        </p:txBody>
      </p:sp>
      <p:sp>
        <p:nvSpPr>
          <p:cNvPr id="46087" name="Slide Number Placeholder 6"/>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1226" indent="-273548">
              <a:defRPr>
                <a:solidFill>
                  <a:schemeClr val="tx1"/>
                </a:solidFill>
                <a:latin typeface="Calibri" pitchFamily="34" charset="0"/>
              </a:defRPr>
            </a:lvl2pPr>
            <a:lvl3pPr marL="1094194" indent="-218839">
              <a:defRPr>
                <a:solidFill>
                  <a:schemeClr val="tx1"/>
                </a:solidFill>
                <a:latin typeface="Calibri" pitchFamily="34" charset="0"/>
              </a:defRPr>
            </a:lvl3pPr>
            <a:lvl4pPr marL="1531871" indent="-218839">
              <a:defRPr>
                <a:solidFill>
                  <a:schemeClr val="tx1"/>
                </a:solidFill>
                <a:latin typeface="Calibri" pitchFamily="34" charset="0"/>
              </a:defRPr>
            </a:lvl4pPr>
            <a:lvl5pPr marL="1969549" indent="-218839">
              <a:defRPr>
                <a:solidFill>
                  <a:schemeClr val="tx1"/>
                </a:solidFill>
                <a:latin typeface="Calibri" pitchFamily="34" charset="0"/>
              </a:defRPr>
            </a:lvl5pPr>
            <a:lvl6pPr marL="2407227" indent="-218839" fontAlgn="base">
              <a:spcBef>
                <a:spcPct val="0"/>
              </a:spcBef>
              <a:spcAft>
                <a:spcPct val="0"/>
              </a:spcAft>
              <a:defRPr>
                <a:solidFill>
                  <a:schemeClr val="tx1"/>
                </a:solidFill>
                <a:latin typeface="Calibri" pitchFamily="34" charset="0"/>
              </a:defRPr>
            </a:lvl6pPr>
            <a:lvl7pPr marL="2844904" indent="-218839" fontAlgn="base">
              <a:spcBef>
                <a:spcPct val="0"/>
              </a:spcBef>
              <a:spcAft>
                <a:spcPct val="0"/>
              </a:spcAft>
              <a:defRPr>
                <a:solidFill>
                  <a:schemeClr val="tx1"/>
                </a:solidFill>
                <a:latin typeface="Calibri" pitchFamily="34" charset="0"/>
              </a:defRPr>
            </a:lvl7pPr>
            <a:lvl8pPr marL="3282582" indent="-218839" fontAlgn="base">
              <a:spcBef>
                <a:spcPct val="0"/>
              </a:spcBef>
              <a:spcAft>
                <a:spcPct val="0"/>
              </a:spcAft>
              <a:defRPr>
                <a:solidFill>
                  <a:schemeClr val="tx1"/>
                </a:solidFill>
                <a:latin typeface="Calibri" pitchFamily="34" charset="0"/>
              </a:defRPr>
            </a:lvl8pPr>
            <a:lvl9pPr marL="3720259" indent="-218839"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325518A-A7E3-4758-87E3-32DDC7D1E8F7}" type="slidenum">
              <a:rPr lang="en-US" smtClean="0">
                <a:solidFill>
                  <a:prstClr val="black"/>
                </a:solidFill>
              </a:rPr>
              <a:pPr fontAlgn="base">
                <a:spcBef>
                  <a:spcPct val="0"/>
                </a:spcBef>
                <a:spcAft>
                  <a:spcPct val="0"/>
                </a:spcAft>
                <a:defRPr/>
              </a:pPr>
              <a:t>48</a:t>
            </a:fld>
            <a:endParaRPr lang="en-US">
              <a:solidFill>
                <a:prstClr val="black"/>
              </a:solidFill>
            </a:endParaRPr>
          </a:p>
        </p:txBody>
      </p:sp>
      <p:sp>
        <p:nvSpPr>
          <p:cNvPr id="2" name="Footer Placeholder 1"/>
          <p:cNvSpPr>
            <a:spLocks noGrp="1"/>
          </p:cNvSpPr>
          <p:nvPr>
            <p:ph type="ftr" sz="quarter" idx="10"/>
          </p:nvPr>
        </p:nvSpPr>
        <p:spPr/>
        <p:txBody>
          <a:bodyPr/>
          <a:lstStyle/>
          <a:p>
            <a:endParaRPr lang="en-AU">
              <a:solidFill>
                <a:prstClr val="black"/>
              </a:solidFill>
            </a:endParaRPr>
          </a:p>
        </p:txBody>
      </p:sp>
    </p:spTree>
    <p:extLst>
      <p:ext uri="{BB962C8B-B14F-4D97-AF65-F5344CB8AC3E}">
        <p14:creationId xmlns:p14="http://schemas.microsoft.com/office/powerpoint/2010/main" val="1173206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xfrm>
            <a:off x="923925" y="736600"/>
            <a:ext cx="4949825" cy="3711575"/>
          </a:xfrm>
          <a:ln/>
        </p:spPr>
      </p:sp>
      <p:sp>
        <p:nvSpPr>
          <p:cNvPr id="64516" name="Rectangle 3"/>
          <p:cNvSpPr>
            <a:spLocks noGrp="1" noChangeArrowheads="1"/>
          </p:cNvSpPr>
          <p:nvPr>
            <p:ph type="body" idx="1"/>
          </p:nvPr>
        </p:nvSpPr>
        <p:spPr>
          <a:xfrm>
            <a:off x="904784" y="4689516"/>
            <a:ext cx="4988109"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102157" tIns="51079" rIns="102157" bIns="51079"/>
          <a:lstStyle/>
          <a:p>
            <a:pPr marL="0" eaLnBrk="1" hangingPunct="1">
              <a:buFont typeface="Arial" charset="0"/>
              <a:buNone/>
            </a:pPr>
            <a:endParaRPr lang="en-US" dirty="0"/>
          </a:p>
          <a:p>
            <a:pPr marL="0" eaLnBrk="1" hangingPunct="1">
              <a:buFont typeface="Arial" charset="0"/>
              <a:buNone/>
            </a:pPr>
            <a:r>
              <a:rPr lang="en-US" dirty="0"/>
              <a:t>Adaptive Management is the integration of project or program planning, management, and monitoring to provide a framework for:</a:t>
            </a:r>
          </a:p>
          <a:p>
            <a:pPr lvl="1" eaLnBrk="1" hangingPunct="1">
              <a:buFontTx/>
              <a:buChar char="•"/>
            </a:pPr>
            <a:r>
              <a:rPr lang="en-US" dirty="0">
                <a:solidFill>
                  <a:srgbClr val="0070C0"/>
                </a:solidFill>
              </a:rPr>
              <a:t>Testing assumptions</a:t>
            </a:r>
          </a:p>
          <a:p>
            <a:pPr lvl="1" eaLnBrk="1" hangingPunct="1">
              <a:buFontTx/>
              <a:buChar char="•"/>
            </a:pPr>
            <a:r>
              <a:rPr lang="en-US" dirty="0"/>
              <a:t>Learning</a:t>
            </a:r>
          </a:p>
          <a:p>
            <a:pPr lvl="1" eaLnBrk="1" hangingPunct="1">
              <a:buFontTx/>
              <a:buChar char="•"/>
            </a:pPr>
            <a:r>
              <a:rPr lang="en-US" dirty="0">
                <a:solidFill>
                  <a:srgbClr val="0070C0"/>
                </a:solidFill>
              </a:rPr>
              <a:t>Adapting</a:t>
            </a:r>
          </a:p>
          <a:p>
            <a:pPr eaLnBrk="1" hangingPunct="1"/>
            <a:endParaRPr lang="en-US" dirty="0">
              <a:latin typeface="Times New Roman" charset="0"/>
            </a:endParaRPr>
          </a:p>
          <a:p>
            <a:pPr eaLnBrk="1" hangingPunct="1"/>
            <a:r>
              <a:rPr lang="en-US" baseline="0" dirty="0">
                <a:latin typeface="Times New Roman" charset="0"/>
              </a:rPr>
              <a:t>Adaptive management allows teams to change quickly when not going in the right direction rather than waiting until the end of a project to determine whether it worked or not.</a:t>
            </a:r>
          </a:p>
          <a:p>
            <a:pPr eaLnBrk="1" hangingPunct="1"/>
            <a:r>
              <a:rPr lang="en-US" baseline="0" dirty="0">
                <a:latin typeface="Times New Roman" charset="0"/>
              </a:rPr>
              <a:t>There are different definitions of adaptive management out there.  This is the Conservation Measures Partnership’s definition.</a:t>
            </a:r>
            <a:endParaRPr lang="en-US" dirty="0">
              <a:latin typeface="Times New Roman" charset="0"/>
            </a:endParaRPr>
          </a:p>
          <a:p>
            <a:pPr eaLnBrk="1" hangingPunct="1"/>
            <a:endParaRPr lang="en-US" dirty="0">
              <a:latin typeface="Times New Roman" charset="0"/>
            </a:endParaRPr>
          </a:p>
        </p:txBody>
      </p:sp>
      <p:sp>
        <p:nvSpPr>
          <p:cNvPr id="2" name="Date Placeholder 1"/>
          <p:cNvSpPr>
            <a:spLocks noGrp="1"/>
          </p:cNvSpPr>
          <p:nvPr>
            <p:ph type="dt" idx="10"/>
          </p:nvPr>
        </p:nvSpPr>
        <p:spPr/>
        <p:txBody>
          <a:bodyPr/>
          <a:lstStyle/>
          <a:p>
            <a:r>
              <a:rPr lang="en-US"/>
              <a:t>February 2015</a:t>
            </a:r>
          </a:p>
        </p:txBody>
      </p:sp>
    </p:spTree>
    <p:extLst>
      <p:ext uri="{BB962C8B-B14F-4D97-AF65-F5344CB8AC3E}">
        <p14:creationId xmlns:p14="http://schemas.microsoft.com/office/powerpoint/2010/main" val="2422647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rPr>
              <a:t>The basic project management/adaptive management cycle includes</a:t>
            </a:r>
            <a:r>
              <a:rPr lang="en-US" baseline="0" dirty="0">
                <a:latin typeface="Times New Roman" charset="0"/>
              </a:rPr>
              <a:t> these 4 steps (some groups add a “share” step after adapt).</a:t>
            </a:r>
            <a:endParaRPr lang="en-US" dirty="0">
              <a:latin typeface="Times New Roman" charset="0"/>
            </a:endParaRPr>
          </a:p>
        </p:txBody>
      </p:sp>
      <p:sp>
        <p:nvSpPr>
          <p:cNvPr id="2" name="Date Placeholder 1"/>
          <p:cNvSpPr>
            <a:spLocks noGrp="1"/>
          </p:cNvSpPr>
          <p:nvPr>
            <p:ph type="dt" idx="10"/>
          </p:nvPr>
        </p:nvSpPr>
        <p:spPr/>
        <p:txBody>
          <a:bodyPr/>
          <a:lstStyle/>
          <a:p>
            <a:r>
              <a:rPr lang="en-US"/>
              <a:t>February 2015</a:t>
            </a:r>
          </a:p>
        </p:txBody>
      </p:sp>
    </p:spTree>
    <p:extLst>
      <p:ext uri="{BB962C8B-B14F-4D97-AF65-F5344CB8AC3E}">
        <p14:creationId xmlns:p14="http://schemas.microsoft.com/office/powerpoint/2010/main" val="2526338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Rot="1" noChangeAspect="1" noChangeArrowheads="1" noTextEdit="1"/>
          </p:cNvSpPr>
          <p:nvPr>
            <p:ph type="sldImg"/>
          </p:nvPr>
        </p:nvSpPr>
        <p:spPr>
          <a:xfrm>
            <a:off x="931863" y="739775"/>
            <a:ext cx="4937125" cy="3703638"/>
          </a:xfrm>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Point is – there are a lot of different cycles out there, but if you really look closely at them, they are conceptually very similar.</a:t>
            </a:r>
          </a:p>
          <a:p>
            <a:pPr eaLnBrk="1" hangingPunct="1"/>
            <a:endParaRPr lang="en-US" dirty="0">
              <a:latin typeface="Times New Roman" charset="0"/>
            </a:endParaRPr>
          </a:p>
          <a:p>
            <a:pPr eaLnBrk="1" hangingPunct="1"/>
            <a:r>
              <a:rPr lang="en-US" dirty="0">
                <a:latin typeface="Times New Roman" charset="0"/>
              </a:rPr>
              <a:t>Once you learn one cycle, you probably know 90% of what you would see in any other cycle.</a:t>
            </a:r>
          </a:p>
          <a:p>
            <a:pPr eaLnBrk="1" hangingPunct="1"/>
            <a:endParaRPr lang="en-US" dirty="0">
              <a:latin typeface="Times New Roman" charset="0"/>
            </a:endParaRPr>
          </a:p>
          <a:p>
            <a:pPr eaLnBrk="1" hangingPunct="1"/>
            <a:r>
              <a:rPr lang="en-US" dirty="0">
                <a:latin typeface="Times New Roman" charset="0"/>
              </a:rPr>
              <a:t>It </a:t>
            </a:r>
            <a:r>
              <a:rPr lang="en-US" dirty="0" err="1">
                <a:latin typeface="Times New Roman" charset="0"/>
              </a:rPr>
              <a:t>doesn</a:t>
            </a:r>
            <a:r>
              <a:rPr lang="ja-JP" altLang="en-US" dirty="0">
                <a:latin typeface="Times New Roman" charset="0"/>
              </a:rPr>
              <a:t>’</a:t>
            </a:r>
            <a:r>
              <a:rPr lang="en-US" dirty="0">
                <a:latin typeface="Times New Roman" charset="0"/>
              </a:rPr>
              <a:t>t matter which cycle you use – what</a:t>
            </a:r>
            <a:r>
              <a:rPr lang="ja-JP" altLang="en-US" dirty="0">
                <a:latin typeface="Times New Roman" charset="0"/>
              </a:rPr>
              <a:t>’</a:t>
            </a:r>
            <a:r>
              <a:rPr lang="en-US" dirty="0">
                <a:latin typeface="Times New Roman" charset="0"/>
              </a:rPr>
              <a:t>s important is that you follow a systematic process</a:t>
            </a:r>
          </a:p>
        </p:txBody>
      </p:sp>
      <p:sp>
        <p:nvSpPr>
          <p:cNvPr id="2" name="Date Placeholder 1"/>
          <p:cNvSpPr>
            <a:spLocks noGrp="1"/>
          </p:cNvSpPr>
          <p:nvPr>
            <p:ph type="dt" idx="10"/>
          </p:nvPr>
        </p:nvSpPr>
        <p:spPr/>
        <p:txBody>
          <a:bodyPr/>
          <a:lstStyle/>
          <a:p>
            <a:r>
              <a:rPr lang="en-US"/>
              <a:t>February 2015</a:t>
            </a:r>
          </a:p>
        </p:txBody>
      </p:sp>
    </p:spTree>
    <p:extLst>
      <p:ext uri="{BB962C8B-B14F-4D97-AF65-F5344CB8AC3E}">
        <p14:creationId xmlns:p14="http://schemas.microsoft.com/office/powerpoint/2010/main" val="4161247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Now that we have a better understanding of the concept of adaptive management, let’s look at what the Open Standards for the Practice of Conservation are.</a:t>
            </a: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Header Placeholder 2">
            <a:extLst>
              <a:ext uri="{FF2B5EF4-FFF2-40B4-BE49-F238E27FC236}">
                <a16:creationId xmlns:a16="http://schemas.microsoft.com/office/drawing/2014/main" id="{148E88CC-AD98-4B4F-A702-FFEA961FD037}"/>
              </a:ext>
            </a:extLst>
          </p:cNvPr>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a:ea typeface="+mn-ea"/>
                <a:cs typeface="+mn-cs"/>
              </a:rPr>
              <a:t>Open Standards / Healthy Country Overview</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801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The Conservation Measures Partnership</a:t>
            </a:r>
            <a:r>
              <a:rPr lang="en-US" baseline="0" dirty="0">
                <a:ea typeface="ＭＳ Ｐゴシック" pitchFamily="34" charset="-128"/>
              </a:rPr>
              <a:t> (CMP) was formed in 2002 by representatives of the organizations on the top line of this slide: Foundations of Success (FOS), The Nature Conservancy (TNC), World Wildlife Fund (WWF), African Wildlife Foundation (AWF), Wildlife Conservation Society (WCS) and Conservation International (CI).  </a:t>
            </a:r>
          </a:p>
          <a:p>
            <a:r>
              <a:rPr lang="en-US" baseline="0" dirty="0">
                <a:ea typeface="ＭＳ Ｐゴシック" pitchFamily="34" charset="-128"/>
              </a:rPr>
              <a:t>CMP has grown since then and each year there are new organizational members – nowadays 28 organisations are members of the Conservation Measures Partnership.</a:t>
            </a:r>
            <a:endParaRPr lang="en-US" dirty="0">
              <a:ea typeface="ＭＳ Ｐゴシック" pitchFamily="34" charset="-128"/>
            </a:endParaRPr>
          </a:p>
        </p:txBody>
      </p:sp>
      <p:sp>
        <p:nvSpPr>
          <p:cNvPr id="2" name="Date Placeholder 1"/>
          <p:cNvSpPr>
            <a:spLocks noGrp="1"/>
          </p:cNvSpPr>
          <p:nvPr>
            <p:ph type="dt" idx="10"/>
          </p:nvPr>
        </p:nvSpPr>
        <p:spPr/>
        <p:txBody>
          <a:bodyPr/>
          <a:lstStyle/>
          <a:p>
            <a:r>
              <a:rPr lang="en-US"/>
              <a:t>February 2015</a:t>
            </a:r>
          </a:p>
        </p:txBody>
      </p:sp>
    </p:spTree>
    <p:extLst>
      <p:ext uri="{BB962C8B-B14F-4D97-AF65-F5344CB8AC3E}">
        <p14:creationId xmlns:p14="http://schemas.microsoft.com/office/powerpoint/2010/main" val="3703932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0835" name="Rectangle 3"/>
          <p:cNvSpPr>
            <a:spLocks noGrp="1" noChangeArrowheads="1"/>
          </p:cNvSpPr>
          <p:nvPr>
            <p:ph type="ctrTitle"/>
          </p:nvPr>
        </p:nvSpPr>
        <p:spPr>
          <a:xfrm>
            <a:off x="304800" y="2362200"/>
            <a:ext cx="6477000" cy="1524000"/>
          </a:xfrm>
        </p:spPr>
        <p:txBody>
          <a:bodyPr/>
          <a:lstStyle>
            <a:lvl1pPr>
              <a:defRPr sz="4800"/>
            </a:lvl1pPr>
          </a:lstStyle>
          <a:p>
            <a:r>
              <a:rPr lang="en-US" dirty="0"/>
              <a:t>Click to edit Master title style</a:t>
            </a:r>
          </a:p>
        </p:txBody>
      </p:sp>
      <p:sp>
        <p:nvSpPr>
          <p:cNvPr id="120836" name="Rectangle 4"/>
          <p:cNvSpPr>
            <a:spLocks noGrp="1" noChangeArrowheads="1"/>
          </p:cNvSpPr>
          <p:nvPr>
            <p:ph type="subTitle" idx="1"/>
          </p:nvPr>
        </p:nvSpPr>
        <p:spPr>
          <a:xfrm>
            <a:off x="3886200" y="5029200"/>
            <a:ext cx="5105400" cy="1066800"/>
          </a:xfrm>
        </p:spPr>
        <p:txBody>
          <a:bodyPr/>
          <a:lstStyle>
            <a:lvl1pPr marL="0" indent="0">
              <a:buFontTx/>
              <a:buNone/>
              <a:defRPr sz="3600" b="1" i="1">
                <a:latin typeface="Garamond" pitchFamily="18" charset="0"/>
              </a:defRPr>
            </a:lvl1pPr>
          </a:lstStyle>
          <a:p>
            <a:r>
              <a:rPr lang="en-US"/>
              <a:t>Click to edit Master subtitle style</a:t>
            </a:r>
          </a:p>
        </p:txBody>
      </p:sp>
    </p:spTree>
    <p:extLst>
      <p:ext uri="{BB962C8B-B14F-4D97-AF65-F5344CB8AC3E}">
        <p14:creationId xmlns:p14="http://schemas.microsoft.com/office/powerpoint/2010/main" val="1697997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1638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71600"/>
            <a:ext cx="2057400" cy="44180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371600"/>
            <a:ext cx="6019800" cy="4418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5496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p:cNvSpPr>
            <a:spLocks noGrp="1"/>
          </p:cNvSpPr>
          <p:nvPr>
            <p:ph type="body" sz="half" idx="1"/>
          </p:nvPr>
        </p:nvSpPr>
        <p:spPr>
          <a:xfrm>
            <a:off x="838200" y="2667000"/>
            <a:ext cx="3659188" cy="3122613"/>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2667000"/>
            <a:ext cx="3660775" cy="3122613"/>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0319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371600"/>
            <a:ext cx="8229600" cy="4418013"/>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6472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p:cNvSpPr>
            <a:spLocks noGrp="1"/>
          </p:cNvSpPr>
          <p:nvPr>
            <p:ph type="body" sz="half" idx="1"/>
          </p:nvPr>
        </p:nvSpPr>
        <p:spPr>
          <a:xfrm>
            <a:off x="838200" y="2667000"/>
            <a:ext cx="3659188" cy="3122613"/>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9788" y="2667000"/>
            <a:ext cx="3660775" cy="1484313"/>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9788" y="4303713"/>
            <a:ext cx="3660775" cy="148590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316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a:t>Click to edit Master title style</a:t>
            </a:r>
          </a:p>
        </p:txBody>
      </p:sp>
      <p:sp>
        <p:nvSpPr>
          <p:cNvPr id="3" name="Table Placeholder 2"/>
          <p:cNvSpPr>
            <a:spLocks noGrp="1"/>
          </p:cNvSpPr>
          <p:nvPr>
            <p:ph type="tbl" idx="1"/>
          </p:nvPr>
        </p:nvSpPr>
        <p:spPr>
          <a:xfrm>
            <a:off x="838200" y="2667000"/>
            <a:ext cx="7472363" cy="3122613"/>
          </a:xfrm>
        </p:spPr>
        <p:txBody>
          <a:bodyPr/>
          <a:lstStyle/>
          <a:p>
            <a:pPr lvl="0"/>
            <a:endParaRPr lang="en-US" noProof="0"/>
          </a:p>
        </p:txBody>
      </p:sp>
    </p:spTree>
    <p:extLst>
      <p:ext uri="{BB962C8B-B14F-4D97-AF65-F5344CB8AC3E}">
        <p14:creationId xmlns:p14="http://schemas.microsoft.com/office/powerpoint/2010/main" val="477881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690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B5E509-0C04-4319-8A3D-A22BB547AF9A}"/>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464492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B5E509-0C04-4319-8A3D-A22BB547AF9A}"/>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747206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B5E509-0C04-4319-8A3D-A22BB547AF9A}"/>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35116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31640" y="11545"/>
            <a:ext cx="7704856" cy="1143000"/>
          </a:xfrm>
        </p:spPr>
        <p:txBody>
          <a:bodyPr/>
          <a:lstStyle>
            <a:lvl1pPr>
              <a:defRPr sz="360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0757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B5E509-0C04-4319-8A3D-A22BB547AF9A}"/>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522880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B5E509-0C04-4319-8A3D-A22BB547AF9A}"/>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728221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B5E509-0C04-4319-8A3D-A22BB547AF9A}"/>
              </a:ext>
            </a:extLst>
          </p:cNvPr>
          <p:cNvSpPr>
            <a:spLocks noGrp="1"/>
          </p:cNvSpPr>
          <p:nvPr>
            <p:ph type="title"/>
          </p:nvPr>
        </p:nvSpPr>
        <p:spPr/>
        <p:txBody>
          <a:bodyPr/>
          <a:lstStyle/>
          <a:p>
            <a:r>
              <a:rPr lang="en-US" dirty="0"/>
              <a:t>Click to edit Master title style</a:t>
            </a:r>
            <a:endParaRPr lang="en-AU" dirty="0"/>
          </a:p>
        </p:txBody>
      </p:sp>
    </p:spTree>
    <p:extLst>
      <p:ext uri="{BB962C8B-B14F-4D97-AF65-F5344CB8AC3E}">
        <p14:creationId xmlns:p14="http://schemas.microsoft.com/office/powerpoint/2010/main" val="2171092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7020" y="260648"/>
            <a:ext cx="7772400" cy="764704"/>
          </a:xfrm>
        </p:spPr>
        <p:txBody>
          <a:bodyPr anchor="t"/>
          <a:lstStyle>
            <a:lvl1pPr algn="l">
              <a:defRPr sz="3600" b="1" cap="all">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libri" panose="020F0502020204030204" pitchFamily="34" charset="0"/>
                <a:cs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66718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03648" y="0"/>
            <a:ext cx="7632848" cy="1143000"/>
          </a:xfrm>
        </p:spPr>
        <p:txBody>
          <a:bodyPr/>
          <a:lstStyle>
            <a:lvl1pPr>
              <a:defRPr sz="360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2667000"/>
            <a:ext cx="3659188" cy="3122613"/>
          </a:xfrm>
        </p:spPr>
        <p:txBody>
          <a:bodyPr/>
          <a:lstStyle>
            <a:lvl1pP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2667000"/>
            <a:ext cx="3660775" cy="3122613"/>
          </a:xfrm>
        </p:spPr>
        <p:txBody>
          <a:bodyPr/>
          <a:lstStyle>
            <a:lvl1pP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5973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1640" y="72232"/>
            <a:ext cx="7632848" cy="1143000"/>
          </a:xfrm>
        </p:spPr>
        <p:txBody>
          <a:bodyPr/>
          <a:lstStyle>
            <a:lvl1pPr>
              <a:defRPr sz="360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4594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B5E509-0C04-4319-8A3D-A22BB547AF9A}"/>
              </a:ext>
            </a:extLst>
          </p:cNvPr>
          <p:cNvSpPr>
            <a:spLocks noGrp="1"/>
          </p:cNvSpPr>
          <p:nvPr>
            <p:ph type="title"/>
          </p:nvPr>
        </p:nvSpPr>
        <p:spPr>
          <a:xfrm>
            <a:off x="1403648" y="39255"/>
            <a:ext cx="7632848" cy="1143000"/>
          </a:xfrm>
        </p:spPr>
        <p:txBody>
          <a:bodyPr/>
          <a:lstStyle>
            <a:lvl1pPr>
              <a:defRPr sz="360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883281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327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8676" y="764704"/>
            <a:ext cx="3008313" cy="1162050"/>
          </a:xfrm>
        </p:spPr>
        <p:txBody>
          <a:bodyPr anchor="b"/>
          <a:lstStyle>
            <a:lvl1pPr algn="l">
              <a:defRPr sz="2000"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3575050" y="898798"/>
            <a:ext cx="5111750" cy="5853113"/>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060848"/>
            <a:ext cx="3008313" cy="4691063"/>
          </a:xfrm>
        </p:spPr>
        <p:txBody>
          <a:bodyPr/>
          <a:lstStyle>
            <a:lvl1pPr marL="0" indent="0">
              <a:buNone/>
              <a:defRPr sz="1400">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36754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22222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3"/>
          <p:cNvSpPr>
            <a:spLocks noGrp="1" noChangeArrowheads="1"/>
          </p:cNvSpPr>
          <p:nvPr>
            <p:ph type="title"/>
          </p:nvPr>
        </p:nvSpPr>
        <p:spPr bwMode="auto">
          <a:xfrm>
            <a:off x="457200" y="1371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8675" name="Rectangle 4"/>
          <p:cNvSpPr>
            <a:spLocks noGrp="1" noChangeArrowheads="1"/>
          </p:cNvSpPr>
          <p:nvPr>
            <p:ph type="body" idx="1"/>
          </p:nvPr>
        </p:nvSpPr>
        <p:spPr bwMode="auto">
          <a:xfrm>
            <a:off x="838200" y="2667000"/>
            <a:ext cx="7472363"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9813" name="Rectangle 5"/>
          <p:cNvSpPr>
            <a:spLocks noChangeArrowheads="1"/>
          </p:cNvSpPr>
          <p:nvPr userDrawn="1"/>
        </p:nvSpPr>
        <p:spPr bwMode="auto">
          <a:xfrm>
            <a:off x="3276600" y="228600"/>
            <a:ext cx="5562600" cy="762000"/>
          </a:xfrm>
          <a:prstGeom prst="rect">
            <a:avLst/>
          </a:prstGeom>
          <a:noFill/>
          <a:ln w="9525">
            <a:noFill/>
            <a:miter lim="800000"/>
            <a:headEnd/>
            <a:tailEnd/>
          </a:ln>
          <a:effectLst/>
        </p:spPr>
        <p:txBody>
          <a:bodyPr anchor="ctr"/>
          <a:lstStyle/>
          <a:p>
            <a:pPr fontAlgn="base">
              <a:spcBef>
                <a:spcPct val="0"/>
              </a:spcBef>
              <a:spcAft>
                <a:spcPct val="0"/>
              </a:spcAft>
            </a:pPr>
            <a:endParaRPr lang="en-US" sz="4000" b="1">
              <a:solidFill>
                <a:srgbClr val="000000"/>
              </a:solidFill>
              <a:latin typeface="Garamond" pitchFamily="18" charset="0"/>
            </a:endParaRPr>
          </a:p>
        </p:txBody>
      </p:sp>
      <p:pic>
        <p:nvPicPr>
          <p:cNvPr id="28677" name="Picture 2" descr="C:\Documents and Settings\Stuart\My Documents\My Pictures\Stu\Boolcoomatta\Landscape\Plains\Sm_BOOL_skyandplainsDomeRockPad_060100_(C)BH_WL_444.jpg"/>
          <p:cNvPicPr>
            <a:picLocks noChangeAspect="1" noChangeArrowheads="1"/>
          </p:cNvPicPr>
          <p:nvPr userDrawn="1"/>
        </p:nvPicPr>
        <p:blipFill>
          <a:blip r:embed="rId24" cstate="email">
            <a:extLst>
              <a:ext uri="{28A0092B-C50C-407E-A947-70E740481C1C}">
                <a14:useLocalDpi xmlns:a14="http://schemas.microsoft.com/office/drawing/2010/main"/>
              </a:ext>
            </a:extLst>
          </a:blip>
          <a:srcRect/>
          <a:stretch>
            <a:fillRect/>
          </a:stretch>
        </p:blipFill>
        <p:spPr bwMode="auto">
          <a:xfrm>
            <a:off x="0" y="0"/>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4" name="Picture 2"/>
          <p:cNvPicPr>
            <a:picLocks noChangeAspect="1"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0" y="26676"/>
            <a:ext cx="1512168" cy="135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36838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4130" r:id="rId16"/>
    <p:sldLayoutId id="2147484131" r:id="rId17"/>
    <p:sldLayoutId id="2147484132" r:id="rId18"/>
    <p:sldLayoutId id="2147484133" r:id="rId19"/>
    <p:sldLayoutId id="2147484137" r:id="rId20"/>
    <p:sldLayoutId id="2147484138" r:id="rId21"/>
    <p:sldLayoutId id="2147484139" r:id="rId22"/>
  </p:sldLayoutIdLst>
  <p:txStyles>
    <p:titleStyle>
      <a:lvl1pPr algn="l" rtl="0" eaLnBrk="0" fontAlgn="base" hangingPunct="0">
        <a:spcBef>
          <a:spcPct val="0"/>
        </a:spcBef>
        <a:spcAft>
          <a:spcPct val="0"/>
        </a:spcAft>
        <a:defRPr sz="4000" b="1">
          <a:solidFill>
            <a:schemeClr val="tx1"/>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4000" b="1">
          <a:solidFill>
            <a:schemeClr val="tx1"/>
          </a:solidFill>
          <a:latin typeface="Garamond" pitchFamily="18" charset="0"/>
        </a:defRPr>
      </a:lvl2pPr>
      <a:lvl3pPr algn="l" rtl="0" eaLnBrk="0" fontAlgn="base" hangingPunct="0">
        <a:spcBef>
          <a:spcPct val="0"/>
        </a:spcBef>
        <a:spcAft>
          <a:spcPct val="0"/>
        </a:spcAft>
        <a:defRPr sz="4000" b="1">
          <a:solidFill>
            <a:schemeClr val="tx1"/>
          </a:solidFill>
          <a:latin typeface="Garamond" pitchFamily="18" charset="0"/>
        </a:defRPr>
      </a:lvl3pPr>
      <a:lvl4pPr algn="l" rtl="0" eaLnBrk="0" fontAlgn="base" hangingPunct="0">
        <a:spcBef>
          <a:spcPct val="0"/>
        </a:spcBef>
        <a:spcAft>
          <a:spcPct val="0"/>
        </a:spcAft>
        <a:defRPr sz="4000" b="1">
          <a:solidFill>
            <a:schemeClr val="tx1"/>
          </a:solidFill>
          <a:latin typeface="Garamond" pitchFamily="18" charset="0"/>
        </a:defRPr>
      </a:lvl4pPr>
      <a:lvl5pPr algn="l" rtl="0" eaLnBrk="0" fontAlgn="base" hangingPunct="0">
        <a:spcBef>
          <a:spcPct val="0"/>
        </a:spcBef>
        <a:spcAft>
          <a:spcPct val="0"/>
        </a:spcAft>
        <a:defRPr sz="4000" b="1">
          <a:solidFill>
            <a:schemeClr val="tx1"/>
          </a:solidFill>
          <a:latin typeface="Garamond" pitchFamily="18" charset="0"/>
        </a:defRPr>
      </a:lvl5pPr>
      <a:lvl6pPr marL="457200" algn="l" rtl="0" fontAlgn="base">
        <a:spcBef>
          <a:spcPct val="0"/>
        </a:spcBef>
        <a:spcAft>
          <a:spcPct val="0"/>
        </a:spcAft>
        <a:defRPr sz="4000" b="1">
          <a:solidFill>
            <a:schemeClr val="tx1"/>
          </a:solidFill>
          <a:latin typeface="Garamond" pitchFamily="18" charset="0"/>
        </a:defRPr>
      </a:lvl6pPr>
      <a:lvl7pPr marL="914400" algn="l" rtl="0" fontAlgn="base">
        <a:spcBef>
          <a:spcPct val="0"/>
        </a:spcBef>
        <a:spcAft>
          <a:spcPct val="0"/>
        </a:spcAft>
        <a:defRPr sz="4000" b="1">
          <a:solidFill>
            <a:schemeClr val="tx1"/>
          </a:solidFill>
          <a:latin typeface="Garamond" pitchFamily="18" charset="0"/>
        </a:defRPr>
      </a:lvl7pPr>
      <a:lvl8pPr marL="1371600" algn="l" rtl="0" fontAlgn="base">
        <a:spcBef>
          <a:spcPct val="0"/>
        </a:spcBef>
        <a:spcAft>
          <a:spcPct val="0"/>
        </a:spcAft>
        <a:defRPr sz="4000" b="1">
          <a:solidFill>
            <a:schemeClr val="tx1"/>
          </a:solidFill>
          <a:latin typeface="Garamond" pitchFamily="18" charset="0"/>
        </a:defRPr>
      </a:lvl8pPr>
      <a:lvl9pPr marL="1828800" algn="l" rtl="0" fontAlgn="base">
        <a:spcBef>
          <a:spcPct val="0"/>
        </a:spcBef>
        <a:spcAft>
          <a:spcPct val="0"/>
        </a:spcAft>
        <a:defRPr sz="4000" b="1">
          <a:solidFill>
            <a:schemeClr val="tx1"/>
          </a:solidFill>
          <a:latin typeface="Garamond"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hyperlink" Target="http://conservationmeasures.org/CMP/Site_Docs/CMP_Open_Standards_Version_2.0.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ccnetglobal.com/franchises/cop-indigenous-os-project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emf"/><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jpeg"/><Relationship Id="rId3" Type="http://schemas.openxmlformats.org/officeDocument/2006/relationships/image" Target="../media/image100.jpeg"/><Relationship Id="rId7" Type="http://schemas.openxmlformats.org/officeDocument/2006/relationships/image" Target="../media/image104.jpeg"/><Relationship Id="rId12" Type="http://schemas.openxmlformats.org/officeDocument/2006/relationships/image" Target="../media/image109.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png"/><Relationship Id="rId10" Type="http://schemas.openxmlformats.org/officeDocument/2006/relationships/image" Target="../media/image107.jpeg"/><Relationship Id="rId4" Type="http://schemas.openxmlformats.org/officeDocument/2006/relationships/image" Target="../media/image101.png"/><Relationship Id="rId9" Type="http://schemas.openxmlformats.org/officeDocument/2006/relationships/image" Target="../media/image106.jpeg"/><Relationship Id="rId14" Type="http://schemas.openxmlformats.org/officeDocument/2006/relationships/image" Target="../media/image111.emf"/></Relationships>
</file>

<file path=ppt/slides/_rels/slide3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3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24.wmf"/><Relationship Id="rId3" Type="http://schemas.openxmlformats.org/officeDocument/2006/relationships/image" Target="../media/image119.gif"/><Relationship Id="rId7" Type="http://schemas.openxmlformats.org/officeDocument/2006/relationships/image" Target="../media/image123.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47.png"/><Relationship Id="rId5" Type="http://schemas.openxmlformats.org/officeDocument/2006/relationships/image" Target="../media/image121.jpeg"/><Relationship Id="rId10" Type="http://schemas.openxmlformats.org/officeDocument/2006/relationships/image" Target="../media/image126.jpeg"/><Relationship Id="rId4" Type="http://schemas.openxmlformats.org/officeDocument/2006/relationships/image" Target="../media/image120.png"/><Relationship Id="rId9" Type="http://schemas.openxmlformats.org/officeDocument/2006/relationships/image" Target="../media/image12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44.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4.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hyperlink" Target="mailto:info@Miradi.org" TargetMode="External"/><Relationship Id="rId4" Type="http://schemas.openxmlformats.org/officeDocument/2006/relationships/hyperlink" Target="http://www.miradi.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jpeg"/></Relationships>
</file>

<file path=ppt/slides/_rels/slide47.x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7.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emf"/><Relationship Id="rId10" Type="http://schemas.openxmlformats.org/officeDocument/2006/relationships/image" Target="../media/image12.png"/><Relationship Id="rId4" Type="http://schemas.openxmlformats.org/officeDocument/2006/relationships/oleObject" Target="../embeddings/oleObject2.bin"/><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notesSlide" Target="../notesSlides/notesSlide9.xml"/><Relationship Id="rId21" Type="http://schemas.openxmlformats.org/officeDocument/2006/relationships/image" Target="../media/image31.jpeg"/><Relationship Id="rId7" Type="http://schemas.openxmlformats.org/officeDocument/2006/relationships/image" Target="../media/image17.png"/><Relationship Id="rId12" Type="http://schemas.openxmlformats.org/officeDocument/2006/relationships/image" Target="../media/image22.jpe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slideLayout" Target="../slideLayouts/slideLayout2.xml"/><Relationship Id="rId16" Type="http://schemas.openxmlformats.org/officeDocument/2006/relationships/image" Target="../media/image26.png"/><Relationship Id="rId20" Type="http://schemas.openxmlformats.org/officeDocument/2006/relationships/image" Target="../media/image30.jpeg"/><Relationship Id="rId1" Type="http://schemas.openxmlformats.org/officeDocument/2006/relationships/tags" Target="../tags/tag1.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5" y="0"/>
            <a:ext cx="9144000" cy="6881366"/>
          </a:xfrm>
          <a:prstGeom prst="rect">
            <a:avLst/>
          </a:prstGeom>
        </p:spPr>
      </p:pic>
      <p:pic>
        <p:nvPicPr>
          <p:cNvPr id="2150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63837" y="-17096"/>
            <a:ext cx="3614737"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id="{433E6713-BDA4-47DD-B633-115CA5C7183B}"/>
              </a:ext>
            </a:extLst>
          </p:cNvPr>
          <p:cNvSpPr>
            <a:spLocks noGrp="1"/>
          </p:cNvSpPr>
          <p:nvPr>
            <p:ph type="ctrTitle"/>
          </p:nvPr>
        </p:nvSpPr>
        <p:spPr>
          <a:xfrm>
            <a:off x="646769" y="3213467"/>
            <a:ext cx="7848872" cy="1524000"/>
          </a:xfrm>
        </p:spPr>
        <p:txBody>
          <a:bodyPr/>
          <a:lstStyle/>
          <a:p>
            <a:br>
              <a:rPr lang="en-AU" dirty="0">
                <a:latin typeface="Calibri" panose="020F0502020204030204" pitchFamily="34" charset="0"/>
                <a:cs typeface="Calibri" panose="020F0502020204030204" pitchFamily="34" charset="0"/>
              </a:rPr>
            </a:br>
            <a:r>
              <a:rPr lang="en-AU" dirty="0">
                <a:solidFill>
                  <a:schemeClr val="bg1"/>
                </a:solidFill>
                <a:latin typeface="Calibri" panose="020F0502020204030204" pitchFamily="34" charset="0"/>
                <a:cs typeface="Calibri" panose="020F0502020204030204" pitchFamily="34" charset="0"/>
              </a:rPr>
              <a:t>Introduction to the</a:t>
            </a:r>
            <a:br>
              <a:rPr lang="en-AU" dirty="0">
                <a:solidFill>
                  <a:schemeClr val="bg1"/>
                </a:solidFill>
                <a:latin typeface="Calibri" panose="020F0502020204030204" pitchFamily="34" charset="0"/>
                <a:cs typeface="Calibri" panose="020F0502020204030204" pitchFamily="34" charset="0"/>
              </a:rPr>
            </a:br>
            <a:r>
              <a:rPr lang="en-AU" dirty="0">
                <a:solidFill>
                  <a:schemeClr val="bg1"/>
                </a:solidFill>
              </a:rPr>
              <a:t>Conservation</a:t>
            </a:r>
            <a:r>
              <a:rPr lang="en-AU" dirty="0">
                <a:solidFill>
                  <a:schemeClr val="bg1"/>
                </a:solidFill>
                <a:latin typeface="Calibri" panose="020F0502020204030204" pitchFamily="34" charset="0"/>
                <a:cs typeface="Calibri" panose="020F0502020204030204" pitchFamily="34" charset="0"/>
              </a:rPr>
              <a:t> Standards and</a:t>
            </a:r>
            <a:br>
              <a:rPr lang="en-AU" dirty="0">
                <a:solidFill>
                  <a:schemeClr val="bg1"/>
                </a:solidFill>
                <a:latin typeface="Calibri" panose="020F0502020204030204" pitchFamily="34" charset="0"/>
                <a:cs typeface="Calibri" panose="020F0502020204030204" pitchFamily="34" charset="0"/>
              </a:rPr>
            </a:br>
            <a:r>
              <a:rPr lang="en-AU" dirty="0">
                <a:solidFill>
                  <a:schemeClr val="bg1"/>
                </a:solidFill>
                <a:latin typeface="Calibri" panose="020F0502020204030204" pitchFamily="34" charset="0"/>
                <a:cs typeface="Calibri" panose="020F0502020204030204" pitchFamily="34" charset="0"/>
              </a:rPr>
              <a:t>Healthy Country Planning</a:t>
            </a:r>
            <a:br>
              <a:rPr lang="en-AU" dirty="0">
                <a:solidFill>
                  <a:schemeClr val="bg1"/>
                </a:solidFill>
                <a:latin typeface="Calibri" panose="020F0502020204030204" pitchFamily="34" charset="0"/>
                <a:cs typeface="Calibri" panose="020F0502020204030204" pitchFamily="34" charset="0"/>
              </a:rPr>
            </a:br>
            <a:endParaRPr lang="en-AU"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168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a:latin typeface="Calibri" panose="020F0502020204030204" pitchFamily="34" charset="0"/>
                <a:ea typeface="ＭＳ Ｐゴシック" pitchFamily="34" charset="-128"/>
              </a:rPr>
              <a:t>Open Standards for the Practice of Conservation</a:t>
            </a:r>
          </a:p>
        </p:txBody>
      </p:sp>
      <p:sp>
        <p:nvSpPr>
          <p:cNvPr id="28675" name="Content Placeholder 2"/>
          <p:cNvSpPr>
            <a:spLocks noGrp="1"/>
          </p:cNvSpPr>
          <p:nvPr>
            <p:ph idx="1"/>
          </p:nvPr>
        </p:nvSpPr>
        <p:spPr>
          <a:xfrm>
            <a:off x="4322763" y="1798637"/>
            <a:ext cx="4668837" cy="4525963"/>
          </a:xfrm>
        </p:spPr>
        <p:txBody>
          <a:bodyPr/>
          <a:lstStyle/>
          <a:p>
            <a:r>
              <a:rPr lang="en-US" dirty="0">
                <a:ea typeface="ＭＳ Ｐゴシック" pitchFamily="34" charset="-128"/>
              </a:rPr>
              <a:t>Developed by leading orgs &amp; agencies </a:t>
            </a:r>
          </a:p>
          <a:p>
            <a:r>
              <a:rPr lang="en-US" dirty="0">
                <a:solidFill>
                  <a:srgbClr val="0070C0"/>
                </a:solidFill>
                <a:ea typeface="ＭＳ Ｐゴシック" pitchFamily="34" charset="-128"/>
              </a:rPr>
              <a:t>Draws on many fields</a:t>
            </a:r>
          </a:p>
          <a:p>
            <a:r>
              <a:rPr lang="en-US" dirty="0">
                <a:ea typeface="ＭＳ Ｐゴシック" pitchFamily="34" charset="-128"/>
              </a:rPr>
              <a:t>Open source &amp;</a:t>
            </a:r>
            <a:br>
              <a:rPr lang="en-US" dirty="0">
                <a:ea typeface="ＭＳ Ｐゴシック" pitchFamily="34" charset="-128"/>
              </a:rPr>
            </a:br>
            <a:r>
              <a:rPr lang="en-US" dirty="0">
                <a:ea typeface="ＭＳ Ｐゴシック" pitchFamily="34" charset="-128"/>
              </a:rPr>
              <a:t> common language</a:t>
            </a:r>
          </a:p>
          <a:p>
            <a:r>
              <a:rPr lang="en-US" dirty="0">
                <a:solidFill>
                  <a:srgbClr val="0070C0"/>
                </a:solidFill>
                <a:ea typeface="ＭＳ Ｐゴシック" pitchFamily="34" charset="-128"/>
              </a:rPr>
              <a:t>Used around the world</a:t>
            </a:r>
          </a:p>
          <a:p>
            <a:pPr lvl="1">
              <a:spcBef>
                <a:spcPct val="0"/>
              </a:spcBef>
              <a:buFont typeface="Arial" pitchFamily="34" charset="0"/>
              <a:buChar char="•"/>
            </a:pPr>
            <a:r>
              <a:rPr lang="en-US" sz="2000" dirty="0">
                <a:solidFill>
                  <a:srgbClr val="0070C0"/>
                </a:solidFill>
                <a:ea typeface="ＭＳ Ｐゴシック" pitchFamily="34" charset="-128"/>
              </a:rPr>
              <a:t>State Wildlife Agencies</a:t>
            </a:r>
          </a:p>
          <a:p>
            <a:pPr lvl="1">
              <a:spcBef>
                <a:spcPct val="0"/>
              </a:spcBef>
              <a:buFont typeface="Arial" pitchFamily="34" charset="0"/>
              <a:buChar char="•"/>
            </a:pPr>
            <a:r>
              <a:rPr lang="en-US" sz="2000" dirty="0">
                <a:solidFill>
                  <a:srgbClr val="0070C0"/>
                </a:solidFill>
                <a:ea typeface="ＭＳ Ｐゴシック" pitchFamily="34" charset="-128"/>
              </a:rPr>
              <a:t>National Park Systems</a:t>
            </a:r>
          </a:p>
          <a:p>
            <a:pPr lvl="1">
              <a:spcBef>
                <a:spcPct val="0"/>
              </a:spcBef>
              <a:buFont typeface="Arial" pitchFamily="34" charset="0"/>
              <a:buChar char="•"/>
            </a:pPr>
            <a:r>
              <a:rPr lang="en-US" sz="2000" dirty="0">
                <a:solidFill>
                  <a:srgbClr val="0070C0"/>
                </a:solidFill>
                <a:ea typeface="ＭＳ Ｐゴシック" pitchFamily="34" charset="-128"/>
              </a:rPr>
              <a:t>Donor Funding Programs</a:t>
            </a:r>
          </a:p>
          <a:p>
            <a:pPr lvl="1">
              <a:spcBef>
                <a:spcPct val="0"/>
              </a:spcBef>
              <a:buFont typeface="Arial" pitchFamily="34" charset="0"/>
              <a:buChar char="•"/>
            </a:pPr>
            <a:r>
              <a:rPr lang="en-US" sz="2000" dirty="0">
                <a:solidFill>
                  <a:srgbClr val="0070C0"/>
                </a:solidFill>
                <a:ea typeface="ＭＳ Ｐゴシック" pitchFamily="34" charset="-128"/>
              </a:rPr>
              <a:t>Academic Training</a:t>
            </a:r>
          </a:p>
          <a:p>
            <a:endParaRPr lang="en-US" dirty="0">
              <a:ea typeface="ＭＳ Ｐゴシック" pitchFamily="34" charset="-128"/>
            </a:endParaRPr>
          </a:p>
          <a:p>
            <a:endParaRPr lang="en-US" dirty="0">
              <a:ea typeface="ＭＳ Ｐゴシック" pitchFamily="34" charset="-128"/>
            </a:endParaRPr>
          </a:p>
          <a:p>
            <a:endParaRPr lang="en-US" dirty="0">
              <a:ea typeface="ＭＳ Ｐゴシック" pitchFamily="34" charset="-128"/>
            </a:endParaRPr>
          </a:p>
          <a:p>
            <a:endParaRPr lang="en-US" dirty="0">
              <a:ea typeface="ＭＳ Ｐゴシック" pitchFamily="34" charset="-128"/>
            </a:endParaRPr>
          </a:p>
        </p:txBody>
      </p:sp>
      <p:pic>
        <p:nvPicPr>
          <p:cNvPr id="3" name="Picture 2">
            <a:extLst>
              <a:ext uri="{FF2B5EF4-FFF2-40B4-BE49-F238E27FC236}">
                <a16:creationId xmlns:a16="http://schemas.microsoft.com/office/drawing/2014/main" id="{DBC02644-0E40-417F-854F-9954C7FF6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544" y="1665449"/>
            <a:ext cx="3393195" cy="4792337"/>
          </a:xfrm>
          <a:prstGeom prst="rect">
            <a:avLst/>
          </a:prstGeom>
        </p:spPr>
      </p:pic>
    </p:spTree>
    <p:extLst>
      <p:ext uri="{BB962C8B-B14F-4D97-AF65-F5344CB8AC3E}">
        <p14:creationId xmlns:p14="http://schemas.microsoft.com/office/powerpoint/2010/main" val="344262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dirty="0">
                <a:latin typeface="Calibri" panose="020F0502020204030204" pitchFamily="34" charset="0"/>
              </a:rPr>
              <a:t>We Need Standard Terms to Describe Conservation</a:t>
            </a:r>
          </a:p>
        </p:txBody>
      </p:sp>
      <p:sp>
        <p:nvSpPr>
          <p:cNvPr id="1163270" name="Rectangle 6"/>
          <p:cNvSpPr>
            <a:spLocks noGrp="1" noChangeArrowheads="1"/>
          </p:cNvSpPr>
          <p:nvPr>
            <p:ph idx="1"/>
          </p:nvPr>
        </p:nvSpPr>
        <p:spPr>
          <a:xfrm>
            <a:off x="411768" y="3811435"/>
            <a:ext cx="3026229" cy="2706840"/>
          </a:xfrm>
        </p:spPr>
        <p:txBody>
          <a:bodyPr/>
          <a:lstStyle/>
          <a:p>
            <a:pPr eaLnBrk="1" hangingPunct="1"/>
            <a:r>
              <a:rPr lang="en-US" dirty="0"/>
              <a:t>Cows?</a:t>
            </a:r>
          </a:p>
          <a:p>
            <a:pPr eaLnBrk="1" hangingPunct="1"/>
            <a:r>
              <a:rPr lang="en-US" dirty="0">
                <a:solidFill>
                  <a:srgbClr val="0070C0"/>
                </a:solidFill>
              </a:rPr>
              <a:t>Cattle?</a:t>
            </a:r>
          </a:p>
          <a:p>
            <a:pPr eaLnBrk="1" hangingPunct="1"/>
            <a:r>
              <a:rPr lang="en-US" dirty="0"/>
              <a:t>Livestock?</a:t>
            </a:r>
          </a:p>
          <a:p>
            <a:pPr eaLnBrk="1" hangingPunct="1"/>
            <a:r>
              <a:rPr lang="en-US" dirty="0">
                <a:solidFill>
                  <a:srgbClr val="0070C0"/>
                </a:solidFill>
              </a:rPr>
              <a:t>Grazing?</a:t>
            </a:r>
          </a:p>
          <a:p>
            <a:pPr eaLnBrk="1" hangingPunct="1"/>
            <a:r>
              <a:rPr lang="en-US" dirty="0"/>
              <a:t>Ranching</a:t>
            </a:r>
            <a:r>
              <a:rPr lang="en-US" sz="2800" dirty="0"/>
              <a:t>?</a:t>
            </a:r>
          </a:p>
        </p:txBody>
      </p:sp>
      <p:sp>
        <p:nvSpPr>
          <p:cNvPr id="15365" name="Rectangle 3"/>
          <p:cNvSpPr>
            <a:spLocks noChangeArrowheads="1"/>
          </p:cNvSpPr>
          <p:nvPr/>
        </p:nvSpPr>
        <p:spPr bwMode="auto">
          <a:xfrm>
            <a:off x="0" y="3043238"/>
            <a:ext cx="9144000" cy="0"/>
          </a:xfrm>
          <a:prstGeom prst="rect">
            <a:avLst/>
          </a:prstGeom>
          <a:noFill/>
          <a:ln w="9525" algn="ctr">
            <a:noFill/>
            <a:miter lim="800000"/>
            <a:headEnd/>
            <a:tailEnd/>
          </a:ln>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163269" name="Picture 5" descr="snpedro1"/>
          <p:cNvPicPr>
            <a:picLocks noChangeAspect="1" noChangeArrowheads="1"/>
          </p:cNvPicPr>
          <p:nvPr/>
        </p:nvPicPr>
        <p:blipFill>
          <a:blip r:embed="rId3" cstate="print"/>
          <a:srcRect/>
          <a:stretch>
            <a:fillRect/>
          </a:stretch>
        </p:blipFill>
        <p:spPr bwMode="auto">
          <a:xfrm>
            <a:off x="3910013" y="3243263"/>
            <a:ext cx="4746625" cy="3275012"/>
          </a:xfrm>
          <a:prstGeom prst="rect">
            <a:avLst/>
          </a:prstGeom>
          <a:noFill/>
          <a:ln w="9525">
            <a:noFill/>
            <a:miter lim="800000"/>
            <a:headEnd/>
            <a:tailEnd/>
          </a:ln>
        </p:spPr>
      </p:pic>
      <p:sp>
        <p:nvSpPr>
          <p:cNvPr id="1163271" name="Line 7"/>
          <p:cNvSpPr>
            <a:spLocks noChangeShapeType="1"/>
          </p:cNvSpPr>
          <p:nvPr/>
        </p:nvSpPr>
        <p:spPr bwMode="auto">
          <a:xfrm flipH="1">
            <a:off x="3903663" y="2466975"/>
            <a:ext cx="1828800" cy="784225"/>
          </a:xfrm>
          <a:prstGeom prst="line">
            <a:avLst/>
          </a:prstGeom>
          <a:noFill/>
          <a:ln w="9525" cap="rnd">
            <a:solidFill>
              <a:schemeClr val="tx1"/>
            </a:solidFill>
            <a:prstDash val="sysDot"/>
            <a:round/>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3272" name="Line 8"/>
          <p:cNvSpPr>
            <a:spLocks noChangeShapeType="1"/>
          </p:cNvSpPr>
          <p:nvPr/>
        </p:nvSpPr>
        <p:spPr bwMode="auto">
          <a:xfrm>
            <a:off x="6646863" y="2424113"/>
            <a:ext cx="1989137" cy="812800"/>
          </a:xfrm>
          <a:prstGeom prst="line">
            <a:avLst/>
          </a:prstGeom>
          <a:noFill/>
          <a:ln w="9525" cap="rnd">
            <a:solidFill>
              <a:schemeClr val="tx1"/>
            </a:solidFill>
            <a:prstDash val="sysDot"/>
            <a:round/>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3" name="Picture 2">
            <a:extLst>
              <a:ext uri="{FF2B5EF4-FFF2-40B4-BE49-F238E27FC236}">
                <a16:creationId xmlns:a16="http://schemas.microsoft.com/office/drawing/2014/main" id="{2E8E3A43-E4A5-4BA0-8EB3-5825634E67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21273"/>
            <a:ext cx="9144000" cy="2205679"/>
          </a:xfrm>
          <a:prstGeom prst="rect">
            <a:avLst/>
          </a:prstGeom>
        </p:spPr>
      </p:pic>
      <p:sp>
        <p:nvSpPr>
          <p:cNvPr id="1163274" name="Rectangle 10"/>
          <p:cNvSpPr>
            <a:spLocks noChangeArrowheads="1"/>
          </p:cNvSpPr>
          <p:nvPr/>
        </p:nvSpPr>
        <p:spPr bwMode="auto">
          <a:xfrm>
            <a:off x="5184068" y="1911971"/>
            <a:ext cx="1692188" cy="795760"/>
          </a:xfrm>
          <a:prstGeom prst="rect">
            <a:avLst/>
          </a:prstGeom>
          <a:noFill/>
          <a:ln w="57150" algn="ctr">
            <a:solidFill>
              <a:srgbClr val="0000FF"/>
            </a:solidFill>
            <a:miter lim="800000"/>
            <a:headEnd/>
            <a:tailEnd/>
          </a:ln>
        </p:spPr>
        <p:txBody>
          <a:bodyPr wrap="squar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3273" name="Rectangle 9"/>
          <p:cNvSpPr>
            <a:spLocks noChangeArrowheads="1"/>
          </p:cNvSpPr>
          <p:nvPr/>
        </p:nvSpPr>
        <p:spPr bwMode="auto">
          <a:xfrm>
            <a:off x="209391" y="1835530"/>
            <a:ext cx="1692188" cy="999748"/>
          </a:xfrm>
          <a:prstGeom prst="rect">
            <a:avLst/>
          </a:prstGeom>
          <a:noFill/>
          <a:ln w="57150" algn="ctr">
            <a:solidFill>
              <a:srgbClr val="0000FF"/>
            </a:solidFill>
            <a:miter lim="800000"/>
            <a:headEnd/>
            <a:tailEnd/>
          </a:ln>
        </p:spPr>
        <p:txBody>
          <a:bodyPr wrap="squar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2383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63269"/>
                                        </p:tgtEl>
                                        <p:attrNameLst>
                                          <p:attrName>style.visibility</p:attrName>
                                        </p:attrNameLst>
                                      </p:cBhvr>
                                      <p:to>
                                        <p:strVal val="visible"/>
                                      </p:to>
                                    </p:set>
                                    <p:anim calcmode="lin" valueType="num">
                                      <p:cBhvr>
                                        <p:cTn id="7" dur="1000" fill="hold"/>
                                        <p:tgtEl>
                                          <p:spTgt spid="1163269"/>
                                        </p:tgtEl>
                                        <p:attrNameLst>
                                          <p:attrName>ppt_w</p:attrName>
                                        </p:attrNameLst>
                                      </p:cBhvr>
                                      <p:tavLst>
                                        <p:tav tm="0">
                                          <p:val>
                                            <p:strVal val="#ppt_w*0.70"/>
                                          </p:val>
                                        </p:tav>
                                        <p:tav tm="100000">
                                          <p:val>
                                            <p:strVal val="#ppt_w"/>
                                          </p:val>
                                        </p:tav>
                                      </p:tavLst>
                                    </p:anim>
                                    <p:anim calcmode="lin" valueType="num">
                                      <p:cBhvr>
                                        <p:cTn id="8" dur="1000" fill="hold"/>
                                        <p:tgtEl>
                                          <p:spTgt spid="1163269"/>
                                        </p:tgtEl>
                                        <p:attrNameLst>
                                          <p:attrName>ppt_h</p:attrName>
                                        </p:attrNameLst>
                                      </p:cBhvr>
                                      <p:tavLst>
                                        <p:tav tm="0">
                                          <p:val>
                                            <p:strVal val="#ppt_h"/>
                                          </p:val>
                                        </p:tav>
                                        <p:tav tm="100000">
                                          <p:val>
                                            <p:strVal val="#ppt_h"/>
                                          </p:val>
                                        </p:tav>
                                      </p:tavLst>
                                    </p:anim>
                                    <p:animEffect transition="in" filter="fade">
                                      <p:cBhvr>
                                        <p:cTn id="9" dur="1000"/>
                                        <p:tgtEl>
                                          <p:spTgt spid="1163269"/>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16327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6327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63270">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63270">
                                            <p:txEl>
                                              <p:pRg st="1" end="1"/>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63270">
                                            <p:txEl>
                                              <p:pRg st="2" end="2"/>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163270">
                                            <p:txEl>
                                              <p:pRg st="3" end="3"/>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63270">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1163273"/>
                                        </p:tgtEl>
                                        <p:attrNameLst>
                                          <p:attrName>style.visibility</p:attrName>
                                        </p:attrNameLst>
                                      </p:cBhvr>
                                      <p:to>
                                        <p:strVal val="visible"/>
                                      </p:to>
                                    </p:set>
                                    <p:anim calcmode="lin" valueType="num">
                                      <p:cBhvr additive="base">
                                        <p:cTn id="30" dur="500" fill="hold"/>
                                        <p:tgtEl>
                                          <p:spTgt spid="1163273"/>
                                        </p:tgtEl>
                                        <p:attrNameLst>
                                          <p:attrName>ppt_x</p:attrName>
                                        </p:attrNameLst>
                                      </p:cBhvr>
                                      <p:tavLst>
                                        <p:tav tm="0">
                                          <p:val>
                                            <p:strVal val="#ppt_x"/>
                                          </p:val>
                                        </p:tav>
                                        <p:tav tm="100000">
                                          <p:val>
                                            <p:strVal val="#ppt_x"/>
                                          </p:val>
                                        </p:tav>
                                      </p:tavLst>
                                    </p:anim>
                                    <p:anim calcmode="lin" valueType="num">
                                      <p:cBhvr additive="base">
                                        <p:cTn id="31" dur="500" fill="hold"/>
                                        <p:tgtEl>
                                          <p:spTgt spid="1163273"/>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1163274"/>
                                        </p:tgtEl>
                                        <p:attrNameLst>
                                          <p:attrName>style.visibility</p:attrName>
                                        </p:attrNameLst>
                                      </p:cBhvr>
                                      <p:to>
                                        <p:strVal val="visible"/>
                                      </p:to>
                                    </p:set>
                                    <p:anim calcmode="lin" valueType="num">
                                      <p:cBhvr additive="base">
                                        <p:cTn id="34" dur="500" fill="hold"/>
                                        <p:tgtEl>
                                          <p:spTgt spid="1163274"/>
                                        </p:tgtEl>
                                        <p:attrNameLst>
                                          <p:attrName>ppt_x</p:attrName>
                                        </p:attrNameLst>
                                      </p:cBhvr>
                                      <p:tavLst>
                                        <p:tav tm="0">
                                          <p:val>
                                            <p:strVal val="#ppt_x"/>
                                          </p:val>
                                        </p:tav>
                                        <p:tav tm="100000">
                                          <p:val>
                                            <p:strVal val="#ppt_x"/>
                                          </p:val>
                                        </p:tav>
                                      </p:tavLst>
                                    </p:anim>
                                    <p:anim calcmode="lin" valueType="num">
                                      <p:cBhvr additive="base">
                                        <p:cTn id="35" dur="500" fill="hold"/>
                                        <p:tgtEl>
                                          <p:spTgt spid="11632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3270" grpId="0" build="p"/>
      <p:bldP spid="1163271" grpId="0" animBg="1"/>
      <p:bldP spid="1163272" grpId="0" animBg="1"/>
      <p:bldP spid="1163274" grpId="0" animBg="1"/>
      <p:bldP spid="116327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itle 1"/>
          <p:cNvSpPr>
            <a:spLocks noGrp="1"/>
          </p:cNvSpPr>
          <p:nvPr>
            <p:ph type="title"/>
          </p:nvPr>
        </p:nvSpPr>
        <p:spPr/>
        <p:txBody>
          <a:bodyPr/>
          <a:lstStyle/>
          <a:p>
            <a:r>
              <a:rPr lang="en-US" dirty="0">
                <a:latin typeface="Arial" charset="0"/>
              </a:rPr>
              <a:t>Unified Classification</a:t>
            </a:r>
          </a:p>
        </p:txBody>
      </p:sp>
      <p:pic>
        <p:nvPicPr>
          <p:cNvPr id="56324"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55" y="4069768"/>
            <a:ext cx="313753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CEDA905C-DA65-4741-8201-8A53FD7C460C}"/>
              </a:ext>
            </a:extLst>
          </p:cNvPr>
          <p:cNvGrpSpPr/>
          <p:nvPr/>
        </p:nvGrpSpPr>
        <p:grpSpPr>
          <a:xfrm>
            <a:off x="4572000" y="1324128"/>
            <a:ext cx="4697985" cy="5540319"/>
            <a:chOff x="-1133" y="1183082"/>
            <a:chExt cx="4697985" cy="5540319"/>
          </a:xfrm>
        </p:grpSpPr>
        <p:sp>
          <p:nvSpPr>
            <p:cNvPr id="6" name="TextBox 5">
              <a:extLst>
                <a:ext uri="{FF2B5EF4-FFF2-40B4-BE49-F238E27FC236}">
                  <a16:creationId xmlns:a16="http://schemas.microsoft.com/office/drawing/2014/main" id="{CEE80C21-058F-460B-828F-2648BD2B977F}"/>
                </a:ext>
              </a:extLst>
            </p:cNvPr>
            <p:cNvSpPr txBox="1"/>
            <p:nvPr/>
          </p:nvSpPr>
          <p:spPr>
            <a:xfrm>
              <a:off x="244922" y="1183082"/>
              <a:ext cx="1484702"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sysClr val="windowText" lastClr="000000"/>
                  </a:solidFill>
                  <a:effectLst/>
                  <a:uLnTx/>
                  <a:uFillTx/>
                </a:rPr>
                <a:t>Threats</a:t>
              </a:r>
              <a:endParaRPr kumimoji="0" lang="en-AU" sz="1800" b="1" i="0" u="none" strike="noStrike" kern="0" cap="none" spc="0" normalizeH="0" baseline="0" noProof="0" dirty="0">
                <a:ln>
                  <a:noFill/>
                </a:ln>
                <a:solidFill>
                  <a:sysClr val="windowText" lastClr="000000"/>
                </a:solidFill>
                <a:effectLst/>
                <a:uLnTx/>
                <a:uFillTx/>
              </a:endParaRPr>
            </a:p>
          </p:txBody>
        </p:sp>
        <p:sp>
          <p:nvSpPr>
            <p:cNvPr id="7" name="TextBox 6">
              <a:extLst>
                <a:ext uri="{FF2B5EF4-FFF2-40B4-BE49-F238E27FC236}">
                  <a16:creationId xmlns:a16="http://schemas.microsoft.com/office/drawing/2014/main" id="{CCA14E03-E003-4D88-BF4D-5CACEA7F49C5}"/>
                </a:ext>
              </a:extLst>
            </p:cNvPr>
            <p:cNvSpPr txBox="1"/>
            <p:nvPr/>
          </p:nvSpPr>
          <p:spPr>
            <a:xfrm>
              <a:off x="2031194" y="1837841"/>
              <a:ext cx="1503938" cy="523220"/>
            </a:xfrm>
            <a:prstGeom prst="rect">
              <a:avLst/>
            </a:prstGeom>
            <a:noFill/>
          </p:spPr>
          <p:txBody>
            <a:bodyPr wrap="none" rtlCol="0">
              <a:spAutoFit/>
            </a:bodyPr>
            <a:lstStyle>
              <a:defPPr>
                <a:defRPr lang="en-US"/>
              </a:defPPr>
              <a:lvl1pPr>
                <a:defRPr sz="2800" b="1"/>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sysClr val="windowText" lastClr="000000"/>
                  </a:solidFill>
                  <a:effectLst/>
                  <a:uLnTx/>
                  <a:uFillTx/>
                </a:rPr>
                <a:t>Actions</a:t>
              </a:r>
            </a:p>
          </p:txBody>
        </p:sp>
        <p:pic>
          <p:nvPicPr>
            <p:cNvPr id="8" name="Picture 8">
              <a:extLst>
                <a:ext uri="{FF2B5EF4-FFF2-40B4-BE49-F238E27FC236}">
                  <a16:creationId xmlns:a16="http://schemas.microsoft.com/office/drawing/2014/main" id="{BFAA2CBB-CF1A-4E2A-8CEC-9337C7F8BF9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33" y="1706302"/>
              <a:ext cx="1984351" cy="3778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B3144A79-E136-4948-9245-9DC3F02BD1D4}"/>
                </a:ext>
              </a:extLst>
            </p:cNvPr>
            <p:cNvSpPr txBox="1"/>
            <p:nvPr/>
          </p:nvSpPr>
          <p:spPr>
            <a:xfrm>
              <a:off x="3032614" y="2702332"/>
              <a:ext cx="1664238" cy="523220"/>
            </a:xfrm>
            <a:prstGeom prst="rect">
              <a:avLst/>
            </a:prstGeom>
            <a:noFill/>
          </p:spPr>
          <p:txBody>
            <a:bodyPr wrap="none" rtlCol="0">
              <a:spAutoFit/>
            </a:bodyPr>
            <a:lstStyle>
              <a:defPPr>
                <a:defRPr lang="en-US"/>
              </a:defPPr>
              <a:lvl1pPr>
                <a:defRPr sz="2800" b="1"/>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sysClr val="windowText" lastClr="000000"/>
                  </a:solidFill>
                  <a:effectLst/>
                  <a:uLnTx/>
                  <a:uFillTx/>
                </a:rPr>
                <a:t>Systems</a:t>
              </a:r>
            </a:p>
          </p:txBody>
        </p:sp>
        <p:pic>
          <p:nvPicPr>
            <p:cNvPr id="10" name="Picture 7">
              <a:extLst>
                <a:ext uri="{FF2B5EF4-FFF2-40B4-BE49-F238E27FC236}">
                  <a16:creationId xmlns:a16="http://schemas.microsoft.com/office/drawing/2014/main" id="{302BDFB1-7477-4EAD-B4A8-B49519D60C9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3449" y="2375302"/>
              <a:ext cx="2099537" cy="3779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a:extLst>
                <a:ext uri="{FF2B5EF4-FFF2-40B4-BE49-F238E27FC236}">
                  <a16:creationId xmlns:a16="http://schemas.microsoft.com/office/drawing/2014/main" id="{0C51BA24-B65D-40A4-A953-38F806397A5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31194" y="3212976"/>
              <a:ext cx="2256702" cy="351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Box 11">
            <a:extLst>
              <a:ext uri="{FF2B5EF4-FFF2-40B4-BE49-F238E27FC236}">
                <a16:creationId xmlns:a16="http://schemas.microsoft.com/office/drawing/2014/main" id="{BE015D1E-FBB9-4EF5-8A7B-D97AF71140AE}"/>
              </a:ext>
            </a:extLst>
          </p:cNvPr>
          <p:cNvSpPr txBox="1"/>
          <p:nvPr/>
        </p:nvSpPr>
        <p:spPr>
          <a:xfrm>
            <a:off x="78412" y="1416632"/>
            <a:ext cx="4445612" cy="2677656"/>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0" cap="none" spc="0" normalizeH="0" baseline="0" noProof="0" dirty="0">
                <a:ln>
                  <a:noFill/>
                </a:ln>
                <a:solidFill>
                  <a:sysClr val="windowText" lastClr="000000"/>
                </a:solidFill>
                <a:effectLst/>
                <a:uLnTx/>
                <a:uFillTx/>
              </a:rPr>
              <a:t>Comparison and sharing between projects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4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0" cap="none" spc="0" normalizeH="0" baseline="0" noProof="0" dirty="0">
                <a:ln>
                  <a:noFill/>
                </a:ln>
                <a:solidFill>
                  <a:sysClr val="windowText" lastClr="000000"/>
                </a:solidFill>
                <a:effectLst/>
                <a:uLnTx/>
                <a:uFillTx/>
              </a:rPr>
              <a:t>Linkage between scales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4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0" cap="none" spc="0" normalizeH="0" baseline="0" noProof="0" dirty="0">
                <a:ln>
                  <a:noFill/>
                </a:ln>
                <a:solidFill>
                  <a:sysClr val="windowText" lastClr="000000"/>
                </a:solidFill>
                <a:effectLst/>
                <a:uLnTx/>
                <a:uFillTx/>
              </a:rPr>
              <a:t>Aggregation of data across projects</a:t>
            </a:r>
          </a:p>
        </p:txBody>
      </p:sp>
      <p:sp>
        <p:nvSpPr>
          <p:cNvPr id="13" name="TextBox 12">
            <a:extLst>
              <a:ext uri="{FF2B5EF4-FFF2-40B4-BE49-F238E27FC236}">
                <a16:creationId xmlns:a16="http://schemas.microsoft.com/office/drawing/2014/main" id="{7E8E85B3-3717-4FB8-A1FF-4EDFA3443175}"/>
              </a:ext>
            </a:extLst>
          </p:cNvPr>
          <p:cNvSpPr txBox="1"/>
          <p:nvPr/>
        </p:nvSpPr>
        <p:spPr>
          <a:xfrm>
            <a:off x="2459843" y="5772295"/>
            <a:ext cx="1923925"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sysClr val="windowText" lastClr="000000"/>
                </a:solidFill>
                <a:effectLst/>
                <a:uLnTx/>
                <a:uFillTx/>
              </a:rPr>
              <a:t>Strategies</a:t>
            </a:r>
            <a:endParaRPr kumimoji="0" lang="en-AU" sz="1800" b="1"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29968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bg1"/>
                </a:solidFill>
                <a:latin typeface="Calibri" panose="020F0502020204030204" pitchFamily="34" charset="0"/>
              </a:rPr>
              <a:t>So what are the Conservation Standards?</a:t>
            </a:r>
          </a:p>
        </p:txBody>
      </p:sp>
      <p:sp>
        <p:nvSpPr>
          <p:cNvPr id="3" name="TextBox 2"/>
          <p:cNvSpPr txBox="1"/>
          <p:nvPr/>
        </p:nvSpPr>
        <p:spPr>
          <a:xfrm>
            <a:off x="323527" y="1700808"/>
            <a:ext cx="8464177"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7800" indent="-177800" eaLnBrk="1" hangingPunct="1">
              <a:spcBef>
                <a:spcPct val="20000"/>
              </a:spcBef>
              <a:buChar char="•"/>
              <a:defRPr sz="2400">
                <a:latin typeface="+mn-lt"/>
              </a:defRPr>
            </a:lvl1pPr>
            <a:lvl2pPr marL="533400" indent="-176213" eaLnBrk="1" hangingPunct="1">
              <a:spcBef>
                <a:spcPct val="20000"/>
              </a:spcBef>
              <a:buChar char="–"/>
              <a:defRPr sz="2400">
                <a:latin typeface="+mn-lt"/>
              </a:defRPr>
            </a:lvl2pPr>
            <a:lvl3pPr marL="898525" indent="-177800" eaLnBrk="1" hangingPunct="1">
              <a:spcBef>
                <a:spcPct val="20000"/>
              </a:spcBef>
              <a:buChar char="•"/>
              <a:defRPr sz="2000">
                <a:latin typeface="+mn-lt"/>
              </a:defRPr>
            </a:lvl3pPr>
            <a:lvl4pPr marL="1255713" indent="-177800" eaLnBrk="1" hangingPunct="1">
              <a:spcBef>
                <a:spcPct val="20000"/>
              </a:spcBef>
              <a:defRPr sz="1800">
                <a:latin typeface="+mn-lt"/>
              </a:defRPr>
            </a:lvl4pPr>
            <a:lvl5pPr marL="1612900" indent="-177800" eaLnBrk="1" hangingPunct="1">
              <a:spcBef>
                <a:spcPct val="20000"/>
              </a:spcBef>
              <a:buChar char="»"/>
              <a:defRPr sz="1800">
                <a:latin typeface="+mn-lt"/>
              </a:defRPr>
            </a:lvl5pPr>
            <a:lvl6pPr marL="2070100" indent="-177800" fontAlgn="base">
              <a:spcBef>
                <a:spcPct val="20000"/>
              </a:spcBef>
              <a:spcAft>
                <a:spcPct val="0"/>
              </a:spcAft>
              <a:buChar char="»"/>
              <a:defRPr sz="1800">
                <a:latin typeface="+mn-lt"/>
              </a:defRPr>
            </a:lvl6pPr>
            <a:lvl7pPr marL="2527300" indent="-177800" fontAlgn="base">
              <a:spcBef>
                <a:spcPct val="20000"/>
              </a:spcBef>
              <a:spcAft>
                <a:spcPct val="0"/>
              </a:spcAft>
              <a:buChar char="»"/>
              <a:defRPr sz="1800">
                <a:latin typeface="+mn-lt"/>
              </a:defRPr>
            </a:lvl7pPr>
            <a:lvl8pPr marL="2984500" indent="-177800" fontAlgn="base">
              <a:spcBef>
                <a:spcPct val="20000"/>
              </a:spcBef>
              <a:spcAft>
                <a:spcPct val="0"/>
              </a:spcAft>
              <a:buChar char="»"/>
              <a:defRPr sz="1800">
                <a:latin typeface="+mn-lt"/>
              </a:defRPr>
            </a:lvl8pPr>
            <a:lvl9pPr marL="3441700" indent="-177800" fontAlgn="base">
              <a:spcBef>
                <a:spcPct val="20000"/>
              </a:spcBef>
              <a:spcAft>
                <a:spcPct val="0"/>
              </a:spcAft>
              <a:buChar char="»"/>
              <a:defRPr sz="1800">
                <a:latin typeface="+mn-lt"/>
              </a:defRPr>
            </a:lvl9pPr>
          </a:lstStyle>
          <a:p>
            <a:pPr marL="361950" indent="-361950">
              <a:spcBef>
                <a:spcPts val="1800"/>
              </a:spcBef>
            </a:pPr>
            <a:r>
              <a:rPr lang="en-AU" dirty="0">
                <a:latin typeface="Calibri" panose="020F0502020204030204" pitchFamily="34" charset="0"/>
                <a:cs typeface="Calibri" panose="020F0502020204030204" pitchFamily="34" charset="0"/>
              </a:rPr>
              <a:t>Clear insight into where resources (people, $s) are required, and why</a:t>
            </a:r>
          </a:p>
          <a:p>
            <a:pPr marL="361950" indent="-361950">
              <a:spcBef>
                <a:spcPts val="1800"/>
              </a:spcBef>
            </a:pPr>
            <a:r>
              <a:rPr lang="en-AU" dirty="0">
                <a:solidFill>
                  <a:srgbClr val="0070C0"/>
                </a:solidFill>
                <a:latin typeface="Calibri" panose="020F0502020204030204" pitchFamily="34" charset="0"/>
                <a:cs typeface="Calibri" panose="020F0502020204030204" pitchFamily="34" charset="0"/>
              </a:rPr>
              <a:t>Better sharing of information across organisations</a:t>
            </a:r>
          </a:p>
          <a:p>
            <a:pPr marL="361950" indent="-361950">
              <a:spcBef>
                <a:spcPts val="1800"/>
              </a:spcBef>
            </a:pPr>
            <a:r>
              <a:rPr lang="en-AU" dirty="0">
                <a:latin typeface="Calibri" panose="020F0502020204030204" pitchFamily="34" charset="0"/>
                <a:cs typeface="Calibri" panose="020F0502020204030204" pitchFamily="34" charset="0"/>
              </a:rPr>
              <a:t>Greater efficiency &amp; quality in planning, budgeting &amp; forecasting</a:t>
            </a:r>
          </a:p>
          <a:p>
            <a:pPr marL="361950" indent="-361950">
              <a:spcBef>
                <a:spcPts val="1800"/>
              </a:spcBef>
            </a:pPr>
            <a:r>
              <a:rPr lang="en-AU" dirty="0">
                <a:solidFill>
                  <a:srgbClr val="0070C0"/>
                </a:solidFill>
                <a:latin typeface="Calibri" panose="020F0502020204030204" pitchFamily="34" charset="0"/>
                <a:cs typeface="Calibri" panose="020F0502020204030204" pitchFamily="34" charset="0"/>
              </a:rPr>
              <a:t>Improve reporting</a:t>
            </a:r>
          </a:p>
          <a:p>
            <a:pPr marL="361950" indent="-361950">
              <a:spcBef>
                <a:spcPts val="1800"/>
              </a:spcBef>
            </a:pPr>
            <a:r>
              <a:rPr lang="en-AU" dirty="0">
                <a:latin typeface="Calibri" panose="020F0502020204030204" pitchFamily="34" charset="0"/>
                <a:cs typeface="Calibri" panose="020F0502020204030204" pitchFamily="34" charset="0"/>
              </a:rPr>
              <a:t>More resources for more effective impact</a:t>
            </a:r>
          </a:p>
        </p:txBody>
      </p:sp>
    </p:spTree>
    <p:extLst>
      <p:ext uri="{BB962C8B-B14F-4D97-AF65-F5344CB8AC3E}">
        <p14:creationId xmlns:p14="http://schemas.microsoft.com/office/powerpoint/2010/main" val="313178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a:bodyPr>
          <a:lstStyle/>
          <a:p>
            <a:r>
              <a:rPr lang="en-US" dirty="0">
                <a:solidFill>
                  <a:schemeClr val="bg1"/>
                </a:solidFill>
                <a:latin typeface="Calibri" panose="020F0502020204030204" pitchFamily="34" charset="0"/>
                <a:ea typeface="MS PGothic" pitchFamily="34" charset="-128"/>
              </a:rPr>
              <a:t>This Presentation</a:t>
            </a:r>
            <a:endParaRPr lang="en-AU" dirty="0">
              <a:solidFill>
                <a:schemeClr val="bg1"/>
              </a:solidFill>
              <a:latin typeface="Calibri" panose="020F0502020204030204" pitchFamily="34" charset="0"/>
            </a:endParaRPr>
          </a:p>
        </p:txBody>
      </p:sp>
      <p:sp>
        <p:nvSpPr>
          <p:cNvPr id="4" name="Rectangle 5">
            <a:extLst>
              <a:ext uri="{FF2B5EF4-FFF2-40B4-BE49-F238E27FC236}">
                <a16:creationId xmlns:a16="http://schemas.microsoft.com/office/drawing/2014/main" id="{ED6E8B67-DCCA-4529-8F57-1F7A02ADD150}"/>
              </a:ext>
            </a:extLst>
          </p:cNvPr>
          <p:cNvSpPr>
            <a:spLocks noGrp="1" noChangeArrowheads="1"/>
          </p:cNvSpPr>
          <p:nvPr>
            <p:ph idx="1"/>
          </p:nvPr>
        </p:nvSpPr>
        <p:spPr>
          <a:xfrm>
            <a:off x="457200" y="1752600"/>
            <a:ext cx="8229600" cy="4724400"/>
          </a:xfrm>
        </p:spPr>
        <p:txBody>
          <a:bodyPr/>
          <a:lstStyle/>
          <a:p>
            <a:pPr eaLnBrk="1" hangingPunct="1"/>
            <a:r>
              <a:rPr lang="en-AU" dirty="0">
                <a:latin typeface="Calibri" panose="020F0502020204030204" pitchFamily="34" charset="0"/>
                <a:cs typeface="Calibri" panose="020F0502020204030204" pitchFamily="34" charset="0"/>
              </a:rPr>
              <a:t>What</a:t>
            </a:r>
            <a:r>
              <a:rPr lang="es-ES" dirty="0">
                <a:latin typeface="Calibri" panose="020F0502020204030204" pitchFamily="34" charset="0"/>
                <a:cs typeface="Calibri" panose="020F0502020204030204" pitchFamily="34" charset="0"/>
              </a:rPr>
              <a:t> is </a:t>
            </a:r>
            <a:r>
              <a:rPr lang="en-AU" dirty="0">
                <a:latin typeface="Calibri" panose="020F0502020204030204" pitchFamily="34" charset="0"/>
                <a:cs typeface="Calibri" panose="020F0502020204030204" pitchFamily="34" charset="0"/>
              </a:rPr>
              <a:t>adaptive</a:t>
            </a:r>
            <a:r>
              <a:rPr lang="es-ES" dirty="0">
                <a:latin typeface="Calibri" panose="020F0502020204030204" pitchFamily="34" charset="0"/>
                <a:cs typeface="Calibri" panose="020F0502020204030204" pitchFamily="34" charset="0"/>
              </a:rPr>
              <a:t> </a:t>
            </a:r>
            <a:r>
              <a:rPr lang="en-AU" dirty="0">
                <a:latin typeface="Calibri" panose="020F0502020204030204" pitchFamily="34" charset="0"/>
                <a:cs typeface="Calibri" panose="020F0502020204030204" pitchFamily="34" charset="0"/>
              </a:rPr>
              <a:t>management</a:t>
            </a:r>
            <a:r>
              <a:rPr lang="es-ES" dirty="0">
                <a:latin typeface="Calibri" panose="020F0502020204030204" pitchFamily="34" charset="0"/>
                <a:cs typeface="Calibri" panose="020F0502020204030204" pitchFamily="34" charset="0"/>
              </a:rPr>
              <a:t>?</a:t>
            </a:r>
          </a:p>
          <a:p>
            <a:pPr eaLnBrk="1" hangingPunct="1"/>
            <a:r>
              <a:rPr lang="es-ES" dirty="0" err="1">
                <a:solidFill>
                  <a:srgbClr val="0070C0"/>
                </a:solidFill>
                <a:latin typeface="Calibri" panose="020F0502020204030204" pitchFamily="34" charset="0"/>
                <a:cs typeface="Calibri" panose="020F0502020204030204" pitchFamily="34" charset="0"/>
              </a:rPr>
              <a:t>What</a:t>
            </a:r>
            <a:r>
              <a:rPr lang="es-ES" dirty="0">
                <a:solidFill>
                  <a:srgbClr val="0070C0"/>
                </a:solidFill>
                <a:latin typeface="Calibri" panose="020F0502020204030204" pitchFamily="34" charset="0"/>
                <a:cs typeface="Calibri" panose="020F0502020204030204" pitchFamily="34" charset="0"/>
              </a:rPr>
              <a:t> are </a:t>
            </a:r>
            <a:r>
              <a:rPr lang="es-ES" dirty="0" err="1">
                <a:solidFill>
                  <a:srgbClr val="0070C0"/>
                </a:solidFill>
                <a:latin typeface="Calibri" panose="020F0502020204030204" pitchFamily="34" charset="0"/>
                <a:cs typeface="Calibri" panose="020F0502020204030204" pitchFamily="34" charset="0"/>
              </a:rPr>
              <a:t>the</a:t>
            </a:r>
            <a:r>
              <a:rPr lang="es-ES" dirty="0">
                <a:solidFill>
                  <a:srgbClr val="0070C0"/>
                </a:solidFill>
                <a:latin typeface="Calibri" panose="020F0502020204030204" pitchFamily="34" charset="0"/>
                <a:cs typeface="Calibri" panose="020F0502020204030204" pitchFamily="34" charset="0"/>
              </a:rPr>
              <a:t> Open </a:t>
            </a:r>
            <a:r>
              <a:rPr lang="es-ES" dirty="0" err="1">
                <a:solidFill>
                  <a:srgbClr val="0070C0"/>
                </a:solidFill>
                <a:latin typeface="Calibri" panose="020F0502020204030204" pitchFamily="34" charset="0"/>
                <a:cs typeface="Calibri" panose="020F0502020204030204" pitchFamily="34" charset="0"/>
              </a:rPr>
              <a:t>Standards</a:t>
            </a:r>
            <a:r>
              <a:rPr lang="es-ES" dirty="0">
                <a:solidFill>
                  <a:srgbClr val="0070C0"/>
                </a:solidFill>
                <a:latin typeface="Calibri" panose="020F0502020204030204" pitchFamily="34" charset="0"/>
                <a:cs typeface="Calibri" panose="020F0502020204030204" pitchFamily="34" charset="0"/>
              </a:rPr>
              <a:t> </a:t>
            </a:r>
            <a:r>
              <a:rPr lang="es-ES" dirty="0" err="1">
                <a:solidFill>
                  <a:srgbClr val="0070C0"/>
                </a:solidFill>
                <a:latin typeface="Calibri" panose="020F0502020204030204" pitchFamily="34" charset="0"/>
                <a:cs typeface="Calibri" panose="020F0502020204030204" pitchFamily="34" charset="0"/>
              </a:rPr>
              <a:t>for</a:t>
            </a:r>
            <a:r>
              <a:rPr lang="es-ES" dirty="0">
                <a:solidFill>
                  <a:srgbClr val="0070C0"/>
                </a:solidFill>
                <a:latin typeface="Calibri" panose="020F0502020204030204" pitchFamily="34" charset="0"/>
                <a:cs typeface="Calibri" panose="020F0502020204030204" pitchFamily="34" charset="0"/>
              </a:rPr>
              <a:t> </a:t>
            </a:r>
            <a:r>
              <a:rPr lang="es-ES" dirty="0" err="1">
                <a:solidFill>
                  <a:srgbClr val="0070C0"/>
                </a:solidFill>
                <a:latin typeface="Calibri" panose="020F0502020204030204" pitchFamily="34" charset="0"/>
                <a:cs typeface="Calibri" panose="020F0502020204030204" pitchFamily="34" charset="0"/>
              </a:rPr>
              <a:t>the</a:t>
            </a:r>
            <a:r>
              <a:rPr lang="es-ES" dirty="0">
                <a:solidFill>
                  <a:srgbClr val="0070C0"/>
                </a:solidFill>
                <a:latin typeface="Calibri" panose="020F0502020204030204" pitchFamily="34" charset="0"/>
                <a:cs typeface="Calibri" panose="020F0502020204030204" pitchFamily="34" charset="0"/>
              </a:rPr>
              <a:t> </a:t>
            </a:r>
            <a:r>
              <a:rPr lang="es-ES" dirty="0" err="1">
                <a:solidFill>
                  <a:srgbClr val="0070C0"/>
                </a:solidFill>
                <a:latin typeface="Calibri" panose="020F0502020204030204" pitchFamily="34" charset="0"/>
                <a:cs typeface="Calibri" panose="020F0502020204030204" pitchFamily="34" charset="0"/>
              </a:rPr>
              <a:t>Practice</a:t>
            </a:r>
            <a:r>
              <a:rPr lang="es-ES" dirty="0">
                <a:solidFill>
                  <a:srgbClr val="0070C0"/>
                </a:solidFill>
                <a:latin typeface="Calibri" panose="020F0502020204030204" pitchFamily="34" charset="0"/>
                <a:cs typeface="Calibri" panose="020F0502020204030204" pitchFamily="34" charset="0"/>
              </a:rPr>
              <a:t> </a:t>
            </a:r>
            <a:r>
              <a:rPr lang="es-ES" dirty="0" err="1">
                <a:solidFill>
                  <a:srgbClr val="0070C0"/>
                </a:solidFill>
                <a:latin typeface="Calibri" panose="020F0502020204030204" pitchFamily="34" charset="0"/>
                <a:cs typeface="Calibri" panose="020F0502020204030204" pitchFamily="34" charset="0"/>
              </a:rPr>
              <a:t>of</a:t>
            </a:r>
            <a:r>
              <a:rPr lang="es-ES" dirty="0">
                <a:solidFill>
                  <a:srgbClr val="0070C0"/>
                </a:solidFill>
                <a:latin typeface="Calibri" panose="020F0502020204030204" pitchFamily="34" charset="0"/>
                <a:cs typeface="Calibri" panose="020F0502020204030204" pitchFamily="34" charset="0"/>
              </a:rPr>
              <a:t> Conservation?</a:t>
            </a:r>
          </a:p>
          <a:p>
            <a:pPr eaLnBrk="1" hangingPunct="1"/>
            <a:r>
              <a:rPr lang="es-ES" b="1" dirty="0" err="1">
                <a:latin typeface="Calibri" panose="020F0502020204030204" pitchFamily="34" charset="0"/>
                <a:cs typeface="Calibri" panose="020F0502020204030204" pitchFamily="34" charset="0"/>
              </a:rPr>
              <a:t>Development</a:t>
            </a:r>
            <a:r>
              <a:rPr lang="es-ES" b="1" dirty="0">
                <a:latin typeface="Calibri" panose="020F0502020204030204" pitchFamily="34" charset="0"/>
                <a:cs typeface="Calibri" panose="020F0502020204030204" pitchFamily="34" charset="0"/>
              </a:rPr>
              <a:t> </a:t>
            </a:r>
            <a:r>
              <a:rPr lang="es-ES" b="1" dirty="0" err="1">
                <a:latin typeface="Calibri" panose="020F0502020204030204" pitchFamily="34" charset="0"/>
                <a:cs typeface="Calibri" panose="020F0502020204030204" pitchFamily="34" charset="0"/>
              </a:rPr>
              <a:t>of</a:t>
            </a:r>
            <a:r>
              <a:rPr lang="es-ES" b="1" dirty="0">
                <a:latin typeface="Calibri" panose="020F0502020204030204" pitchFamily="34" charset="0"/>
                <a:cs typeface="Calibri" panose="020F0502020204030204" pitchFamily="34" charset="0"/>
              </a:rPr>
              <a:t> </a:t>
            </a:r>
            <a:r>
              <a:rPr lang="es-ES" b="1" dirty="0" err="1">
                <a:latin typeface="Calibri" panose="020F0502020204030204" pitchFamily="34" charset="0"/>
                <a:cs typeface="Calibri" panose="020F0502020204030204" pitchFamily="34" charset="0"/>
              </a:rPr>
              <a:t>Healthy</a:t>
            </a:r>
            <a:r>
              <a:rPr lang="es-ES" b="1" dirty="0">
                <a:latin typeface="Calibri" panose="020F0502020204030204" pitchFamily="34" charset="0"/>
                <a:cs typeface="Calibri" panose="020F0502020204030204" pitchFamily="34" charset="0"/>
              </a:rPr>
              <a:t> Country </a:t>
            </a:r>
            <a:r>
              <a:rPr lang="es-ES" b="1" dirty="0" err="1">
                <a:latin typeface="Calibri" panose="020F0502020204030204" pitchFamily="34" charset="0"/>
                <a:cs typeface="Calibri" panose="020F0502020204030204" pitchFamily="34" charset="0"/>
              </a:rPr>
              <a:t>Planning</a:t>
            </a:r>
            <a:endParaRPr lang="es-ES" b="1" dirty="0">
              <a:latin typeface="Calibri" panose="020F0502020204030204" pitchFamily="34" charset="0"/>
              <a:cs typeface="Calibri" panose="020F0502020204030204" pitchFamily="34" charset="0"/>
            </a:endParaRPr>
          </a:p>
          <a:p>
            <a:pPr eaLnBrk="1" hangingPunct="1"/>
            <a:r>
              <a:rPr lang="es-ES" dirty="0" err="1">
                <a:solidFill>
                  <a:srgbClr val="0070C0"/>
                </a:solidFill>
                <a:latin typeface="Calibri" panose="020F0502020204030204" pitchFamily="34" charset="0"/>
                <a:cs typeface="Calibri" panose="020F0502020204030204" pitchFamily="34" charset="0"/>
              </a:rPr>
              <a:t>Steps</a:t>
            </a:r>
            <a:r>
              <a:rPr lang="es-ES" dirty="0">
                <a:solidFill>
                  <a:srgbClr val="0070C0"/>
                </a:solidFill>
                <a:latin typeface="Calibri" panose="020F0502020204030204" pitchFamily="34" charset="0"/>
                <a:cs typeface="Calibri" panose="020F0502020204030204" pitchFamily="34" charset="0"/>
              </a:rPr>
              <a:t> in </a:t>
            </a:r>
            <a:r>
              <a:rPr lang="es-ES" dirty="0" err="1">
                <a:solidFill>
                  <a:srgbClr val="0070C0"/>
                </a:solidFill>
                <a:latin typeface="Calibri" panose="020F0502020204030204" pitchFamily="34" charset="0"/>
                <a:cs typeface="Calibri" panose="020F0502020204030204" pitchFamily="34" charset="0"/>
              </a:rPr>
              <a:t>the</a:t>
            </a:r>
            <a:r>
              <a:rPr lang="es-ES" dirty="0">
                <a:solidFill>
                  <a:srgbClr val="0070C0"/>
                </a:solidFill>
                <a:latin typeface="Calibri" panose="020F0502020204030204" pitchFamily="34" charset="0"/>
                <a:cs typeface="Calibri" panose="020F0502020204030204" pitchFamily="34" charset="0"/>
              </a:rPr>
              <a:t> </a:t>
            </a:r>
            <a:r>
              <a:rPr lang="es-ES" dirty="0" err="1">
                <a:solidFill>
                  <a:srgbClr val="0070C0"/>
                </a:solidFill>
                <a:latin typeface="Calibri" panose="020F0502020204030204" pitchFamily="34" charset="0"/>
                <a:cs typeface="Calibri" panose="020F0502020204030204" pitchFamily="34" charset="0"/>
              </a:rPr>
              <a:t>Healthy</a:t>
            </a:r>
            <a:r>
              <a:rPr lang="es-ES" dirty="0">
                <a:solidFill>
                  <a:srgbClr val="0070C0"/>
                </a:solidFill>
                <a:latin typeface="Calibri" panose="020F0502020204030204" pitchFamily="34" charset="0"/>
                <a:cs typeface="Calibri" panose="020F0502020204030204" pitchFamily="34" charset="0"/>
              </a:rPr>
              <a:t> Country </a:t>
            </a:r>
            <a:r>
              <a:rPr lang="es-ES" dirty="0" err="1">
                <a:solidFill>
                  <a:srgbClr val="0070C0"/>
                </a:solidFill>
                <a:latin typeface="Calibri" panose="020F0502020204030204" pitchFamily="34" charset="0"/>
                <a:cs typeface="Calibri" panose="020F0502020204030204" pitchFamily="34" charset="0"/>
              </a:rPr>
              <a:t>Planning</a:t>
            </a:r>
            <a:r>
              <a:rPr lang="es-ES" dirty="0">
                <a:solidFill>
                  <a:srgbClr val="0070C0"/>
                </a:solidFill>
                <a:latin typeface="Calibri" panose="020F0502020204030204" pitchFamily="34" charset="0"/>
                <a:cs typeface="Calibri" panose="020F0502020204030204" pitchFamily="34" charset="0"/>
              </a:rPr>
              <a:t> </a:t>
            </a:r>
            <a:r>
              <a:rPr lang="es-ES" dirty="0" err="1">
                <a:solidFill>
                  <a:srgbClr val="0070C0"/>
                </a:solidFill>
                <a:latin typeface="Calibri" panose="020F0502020204030204" pitchFamily="34" charset="0"/>
                <a:cs typeface="Calibri" panose="020F0502020204030204" pitchFamily="34" charset="0"/>
              </a:rPr>
              <a:t>process</a:t>
            </a:r>
            <a:endParaRPr lang="es-ES" dirty="0">
              <a:solidFill>
                <a:srgbClr val="0070C0"/>
              </a:solidFill>
              <a:latin typeface="Calibri" panose="020F0502020204030204" pitchFamily="34" charset="0"/>
              <a:cs typeface="Calibri" panose="020F0502020204030204" pitchFamily="34" charset="0"/>
            </a:endParaRPr>
          </a:p>
          <a:p>
            <a:pPr eaLnBrk="1" hangingPunct="1"/>
            <a:r>
              <a:rPr lang="es-ES" dirty="0">
                <a:latin typeface="Calibri" panose="020F0502020204030204" pitchFamily="34" charset="0"/>
                <a:cs typeface="Calibri" panose="020F0502020204030204" pitchFamily="34" charset="0"/>
              </a:rPr>
              <a:t>Tools and </a:t>
            </a:r>
            <a:r>
              <a:rPr lang="es-ES" dirty="0" err="1">
                <a:latin typeface="Calibri" panose="020F0502020204030204" pitchFamily="34" charset="0"/>
                <a:cs typeface="Calibri" panose="020F0502020204030204" pitchFamily="34" charset="0"/>
              </a:rPr>
              <a:t>Resources</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to</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support</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the</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implementation</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of</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Healthy</a:t>
            </a:r>
            <a:r>
              <a:rPr lang="es-ES" dirty="0">
                <a:latin typeface="Calibri" panose="020F0502020204030204" pitchFamily="34" charset="0"/>
                <a:cs typeface="Calibri" panose="020F0502020204030204" pitchFamily="34" charset="0"/>
              </a:rPr>
              <a:t> Country </a:t>
            </a:r>
            <a:r>
              <a:rPr lang="es-ES" dirty="0" err="1">
                <a:latin typeface="Calibri" panose="020F0502020204030204" pitchFamily="34" charset="0"/>
                <a:cs typeface="Calibri" panose="020F0502020204030204" pitchFamily="34" charset="0"/>
              </a:rPr>
              <a:t>Planning</a:t>
            </a:r>
            <a:endParaRPr lang="es-ES" dirty="0">
              <a:latin typeface="Calibri" panose="020F0502020204030204" pitchFamily="34" charset="0"/>
              <a:cs typeface="Calibri" panose="020F0502020204030204" pitchFamily="34" charset="0"/>
            </a:endParaRPr>
          </a:p>
          <a:p>
            <a:pPr eaLnBrk="1" hangingPunct="1">
              <a:buFont typeface="Arial" charset="0"/>
              <a:buNone/>
            </a:pPr>
            <a:endParaRPr lang="es-E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01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bg1"/>
                </a:solidFill>
                <a:latin typeface="Calibri" panose="020F0502020204030204" pitchFamily="34" charset="0"/>
              </a:rPr>
              <a:t>HCP Evolution</a:t>
            </a:r>
          </a:p>
        </p:txBody>
      </p:sp>
      <p:pic>
        <p:nvPicPr>
          <p:cNvPr id="11" name="Picture 10">
            <a:extLst>
              <a:ext uri="{FF2B5EF4-FFF2-40B4-BE49-F238E27FC236}">
                <a16:creationId xmlns:a16="http://schemas.microsoft.com/office/drawing/2014/main" id="{2A0F55B6-F0AE-4BDC-A70F-F8111035BE69}"/>
              </a:ext>
            </a:extLst>
          </p:cNvPr>
          <p:cNvPicPr/>
          <p:nvPr/>
        </p:nvPicPr>
        <p:blipFill>
          <a:blip r:embed="rId3" cstate="print"/>
          <a:stretch>
            <a:fillRect/>
          </a:stretch>
        </p:blipFill>
        <p:spPr>
          <a:xfrm>
            <a:off x="2811486" y="2485283"/>
            <a:ext cx="3024336" cy="2808312"/>
          </a:xfrm>
          <a:prstGeom prst="rect">
            <a:avLst/>
          </a:prstGeom>
        </p:spPr>
      </p:pic>
      <p:pic>
        <p:nvPicPr>
          <p:cNvPr id="12" name="Picture 11">
            <a:extLst>
              <a:ext uri="{FF2B5EF4-FFF2-40B4-BE49-F238E27FC236}">
                <a16:creationId xmlns:a16="http://schemas.microsoft.com/office/drawing/2014/main" id="{AF13F038-91DC-47A4-9466-84CB20D6D13F}"/>
              </a:ext>
            </a:extLst>
          </p:cNvPr>
          <p:cNvPicPr/>
          <p:nvPr/>
        </p:nvPicPr>
        <p:blipFill rotWithShape="1">
          <a:blip r:embed="rId4" cstate="print"/>
          <a:srcRect l="4775" r="6881" b="14604"/>
          <a:stretch/>
        </p:blipFill>
        <p:spPr bwMode="auto">
          <a:xfrm>
            <a:off x="11035" y="2717537"/>
            <a:ext cx="2654798" cy="2343805"/>
          </a:xfrm>
          <a:prstGeom prst="rect">
            <a:avLst/>
          </a:prstGeom>
          <a:ln>
            <a:noFill/>
          </a:ln>
          <a:extLst>
            <a:ext uri="{53640926-AAD7-44D8-BBD7-CCE9431645EC}">
              <a14:shadowObscured xmlns:a14="http://schemas.microsoft.com/office/drawing/2010/main"/>
            </a:ext>
          </a:extLst>
        </p:spPr>
      </p:pic>
      <p:cxnSp>
        <p:nvCxnSpPr>
          <p:cNvPr id="13" name="Straight Arrow Connector 12">
            <a:extLst>
              <a:ext uri="{FF2B5EF4-FFF2-40B4-BE49-F238E27FC236}">
                <a16:creationId xmlns:a16="http://schemas.microsoft.com/office/drawing/2014/main" id="{A6FC2F88-5030-4B2C-84A3-6EC7CEFA527C}"/>
              </a:ext>
            </a:extLst>
          </p:cNvPr>
          <p:cNvCxnSpPr>
            <a:cxnSpLocks/>
          </p:cNvCxnSpPr>
          <p:nvPr/>
        </p:nvCxnSpPr>
        <p:spPr bwMode="auto">
          <a:xfrm flipV="1">
            <a:off x="5835822" y="2324233"/>
            <a:ext cx="775590" cy="1328405"/>
          </a:xfrm>
          <a:prstGeom prst="straightConnector1">
            <a:avLst/>
          </a:prstGeom>
          <a:noFill/>
          <a:ln w="38100" cap="flat" cmpd="sng" algn="ctr">
            <a:solidFill>
              <a:schemeClr val="tx1"/>
            </a:solidFill>
            <a:prstDash val="solid"/>
            <a:round/>
            <a:headEnd type="none" w="med" len="med"/>
            <a:tailEnd type="arrow"/>
          </a:ln>
          <a:effectLst/>
        </p:spPr>
      </p:cxnSp>
      <p:sp>
        <p:nvSpPr>
          <p:cNvPr id="14" name="TextBox 13">
            <a:extLst>
              <a:ext uri="{FF2B5EF4-FFF2-40B4-BE49-F238E27FC236}">
                <a16:creationId xmlns:a16="http://schemas.microsoft.com/office/drawing/2014/main" id="{50A9B523-403A-49AC-9015-48639F34C861}"/>
              </a:ext>
            </a:extLst>
          </p:cNvPr>
          <p:cNvSpPr txBox="1"/>
          <p:nvPr/>
        </p:nvSpPr>
        <p:spPr>
          <a:xfrm>
            <a:off x="3753638" y="1586248"/>
            <a:ext cx="1140031" cy="523220"/>
          </a:xfrm>
          <a:prstGeom prst="rect">
            <a:avLst/>
          </a:prstGeom>
          <a:noFill/>
        </p:spPr>
        <p:txBody>
          <a:bodyPr wrap="square" rtlCol="0">
            <a:spAutoFit/>
          </a:bodyPr>
          <a:lstStyle/>
          <a:p>
            <a:r>
              <a:rPr lang="en-AU" sz="2800" b="1" dirty="0"/>
              <a:t>2007</a:t>
            </a:r>
          </a:p>
        </p:txBody>
      </p:sp>
      <p:sp>
        <p:nvSpPr>
          <p:cNvPr id="15" name="TextBox 14">
            <a:extLst>
              <a:ext uri="{FF2B5EF4-FFF2-40B4-BE49-F238E27FC236}">
                <a16:creationId xmlns:a16="http://schemas.microsoft.com/office/drawing/2014/main" id="{11580E9D-7422-4EA0-BE0D-534D67C79E99}"/>
              </a:ext>
            </a:extLst>
          </p:cNvPr>
          <p:cNvSpPr txBox="1"/>
          <p:nvPr/>
        </p:nvSpPr>
        <p:spPr>
          <a:xfrm>
            <a:off x="532116" y="1586248"/>
            <a:ext cx="2133227" cy="523220"/>
          </a:xfrm>
          <a:prstGeom prst="rect">
            <a:avLst/>
          </a:prstGeom>
          <a:noFill/>
        </p:spPr>
        <p:txBody>
          <a:bodyPr wrap="square" rtlCol="0">
            <a:spAutoFit/>
          </a:bodyPr>
          <a:lstStyle/>
          <a:p>
            <a:r>
              <a:rPr lang="en-AU" sz="2800" b="1" dirty="0"/>
              <a:t>1980’s- 2005</a:t>
            </a:r>
          </a:p>
        </p:txBody>
      </p:sp>
      <p:cxnSp>
        <p:nvCxnSpPr>
          <p:cNvPr id="16" name="Straight Arrow Connector 15">
            <a:extLst>
              <a:ext uri="{FF2B5EF4-FFF2-40B4-BE49-F238E27FC236}">
                <a16:creationId xmlns:a16="http://schemas.microsoft.com/office/drawing/2014/main" id="{1A4DF83E-D18E-408F-AC66-7F00A77E5E22}"/>
              </a:ext>
            </a:extLst>
          </p:cNvPr>
          <p:cNvCxnSpPr/>
          <p:nvPr/>
        </p:nvCxnSpPr>
        <p:spPr bwMode="auto">
          <a:xfrm flipV="1">
            <a:off x="2269299" y="2799977"/>
            <a:ext cx="792088" cy="1"/>
          </a:xfrm>
          <a:prstGeom prst="straightConnector1">
            <a:avLst/>
          </a:prstGeom>
          <a:noFill/>
          <a:ln w="38100" cap="flat" cmpd="sng" algn="ctr">
            <a:solidFill>
              <a:schemeClr val="tx1"/>
            </a:solidFill>
            <a:prstDash val="solid"/>
            <a:round/>
            <a:headEnd type="none" w="med" len="med"/>
            <a:tailEnd type="arrow"/>
          </a:ln>
          <a:effectLst/>
        </p:spPr>
      </p:cxnSp>
      <p:pic>
        <p:nvPicPr>
          <p:cNvPr id="17" name="Picture 16">
            <a:extLst>
              <a:ext uri="{FF2B5EF4-FFF2-40B4-BE49-F238E27FC236}">
                <a16:creationId xmlns:a16="http://schemas.microsoft.com/office/drawing/2014/main" id="{789B9517-27E1-4C44-8092-EF5FAD0B449E}"/>
              </a:ext>
            </a:extLst>
          </p:cNvPr>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78659" y="807212"/>
            <a:ext cx="2557837" cy="2699705"/>
          </a:xfrm>
          <a:prstGeom prst="rect">
            <a:avLst/>
          </a:prstGeom>
          <a:noFill/>
        </p:spPr>
      </p:pic>
      <p:pic>
        <p:nvPicPr>
          <p:cNvPr id="18" name="Picture 17">
            <a:extLst>
              <a:ext uri="{FF2B5EF4-FFF2-40B4-BE49-F238E27FC236}">
                <a16:creationId xmlns:a16="http://schemas.microsoft.com/office/drawing/2014/main" id="{5D8D6CAD-B382-4A93-9B23-6403796B06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3363" y="3975818"/>
            <a:ext cx="2870637" cy="2870637"/>
          </a:xfrm>
          <a:prstGeom prst="rect">
            <a:avLst/>
          </a:prstGeom>
        </p:spPr>
      </p:pic>
      <p:cxnSp>
        <p:nvCxnSpPr>
          <p:cNvPr id="19" name="Straight Arrow Connector 18">
            <a:extLst>
              <a:ext uri="{FF2B5EF4-FFF2-40B4-BE49-F238E27FC236}">
                <a16:creationId xmlns:a16="http://schemas.microsoft.com/office/drawing/2014/main" id="{73B197BC-D328-4FD9-9F01-73BE41ADB28A}"/>
              </a:ext>
            </a:extLst>
          </p:cNvPr>
          <p:cNvCxnSpPr>
            <a:cxnSpLocks/>
          </p:cNvCxnSpPr>
          <p:nvPr/>
        </p:nvCxnSpPr>
        <p:spPr bwMode="auto">
          <a:xfrm>
            <a:off x="5835822" y="3641481"/>
            <a:ext cx="775590" cy="1419861"/>
          </a:xfrm>
          <a:prstGeom prst="straightConnector1">
            <a:avLst/>
          </a:prstGeom>
          <a:noFill/>
          <a:ln w="381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18493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solidFill>
                  <a:schemeClr val="bg1"/>
                </a:solidFill>
                <a:latin typeface="Calibri" panose="020F0502020204030204" pitchFamily="34" charset="0"/>
              </a:rPr>
              <a:t>Healthy Country Planning – our story</a:t>
            </a:r>
          </a:p>
        </p:txBody>
      </p:sp>
      <p:pic>
        <p:nvPicPr>
          <p:cNvPr id="4" name="Picture 3">
            <a:extLst>
              <a:ext uri="{FF2B5EF4-FFF2-40B4-BE49-F238E27FC236}">
                <a16:creationId xmlns:a16="http://schemas.microsoft.com/office/drawing/2014/main" id="{645CF3DE-8ABD-464B-B55A-2E4C061A5C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3348" y="1412776"/>
            <a:ext cx="8499222" cy="5315218"/>
          </a:xfrm>
          <a:prstGeom prst="rect">
            <a:avLst/>
          </a:prstGeom>
        </p:spPr>
      </p:pic>
    </p:spTree>
    <p:extLst>
      <p:ext uri="{BB962C8B-B14F-4D97-AF65-F5344CB8AC3E}">
        <p14:creationId xmlns:p14="http://schemas.microsoft.com/office/powerpoint/2010/main" val="360157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a:bodyPr>
          <a:lstStyle/>
          <a:p>
            <a:r>
              <a:rPr lang="en-AU" dirty="0">
                <a:solidFill>
                  <a:schemeClr val="bg1"/>
                </a:solidFill>
                <a:latin typeface="Calibri" panose="020F0502020204030204" pitchFamily="34" charset="0"/>
              </a:rPr>
              <a:t>Key features</a:t>
            </a:r>
          </a:p>
        </p:txBody>
      </p:sp>
      <p:sp>
        <p:nvSpPr>
          <p:cNvPr id="6" name="TextBox 5">
            <a:extLst>
              <a:ext uri="{FF2B5EF4-FFF2-40B4-BE49-F238E27FC236}">
                <a16:creationId xmlns:a16="http://schemas.microsoft.com/office/drawing/2014/main" id="{BAA00EF6-1C00-4B44-9125-FF850101DD25}"/>
              </a:ext>
            </a:extLst>
          </p:cNvPr>
          <p:cNvSpPr txBox="1"/>
          <p:nvPr/>
        </p:nvSpPr>
        <p:spPr>
          <a:xfrm>
            <a:off x="34834" y="1379089"/>
            <a:ext cx="4829553" cy="5016758"/>
          </a:xfrm>
          <a:prstGeom prst="rect">
            <a:avLst/>
          </a:prstGeom>
          <a:noFill/>
        </p:spPr>
        <p:txBody>
          <a:bodyPr wrap="square" rtlCol="0">
            <a:spAutoFit/>
          </a:bodyPr>
          <a:lstStyle/>
          <a:p>
            <a:pPr marL="438150" lvl="1" indent="-342900">
              <a:buFont typeface="+mj-lt"/>
              <a:buAutoNum type="alphaLcParenR"/>
            </a:pPr>
            <a:r>
              <a:rPr lang="en-AU" sz="2000" b="1" dirty="0">
                <a:latin typeface="Calibri" panose="020F0502020204030204" pitchFamily="34" charset="0"/>
                <a:cs typeface="Calibri" panose="020F0502020204030204" pitchFamily="34" charset="0"/>
              </a:rPr>
              <a:t>Planning on Country: </a:t>
            </a:r>
            <a:r>
              <a:rPr lang="en-AU" sz="2000" i="1" dirty="0">
                <a:latin typeface="Calibri" panose="020F0502020204030204" pitchFamily="34" charset="0"/>
                <a:cs typeface="Calibri" panose="020F0502020204030204" pitchFamily="34" charset="0"/>
              </a:rPr>
              <a:t>Being on country is the appropriate place to talk about country</a:t>
            </a:r>
          </a:p>
          <a:p>
            <a:pPr marL="438150" lvl="1" indent="-342900"/>
            <a:endParaRPr lang="en-AU" sz="2000" i="1" dirty="0">
              <a:latin typeface="Calibri" panose="020F0502020204030204" pitchFamily="34" charset="0"/>
              <a:cs typeface="Calibri" panose="020F0502020204030204" pitchFamily="34" charset="0"/>
            </a:endParaRPr>
          </a:p>
          <a:p>
            <a:pPr marL="438150" lvl="1" indent="-342900">
              <a:buFont typeface="+mj-lt"/>
              <a:buAutoNum type="alphaLcParenR" startAt="2"/>
            </a:pPr>
            <a:r>
              <a:rPr lang="en-AU" sz="2000" b="1" dirty="0">
                <a:solidFill>
                  <a:srgbClr val="0070C0"/>
                </a:solidFill>
                <a:latin typeface="Calibri" panose="020F0502020204030204" pitchFamily="34" charset="0"/>
                <a:cs typeface="Calibri" panose="020F0502020204030204" pitchFamily="34" charset="0"/>
              </a:rPr>
              <a:t>Using Indigenous Governance: </a:t>
            </a:r>
            <a:r>
              <a:rPr lang="en-AU" sz="2000" i="1" dirty="0">
                <a:solidFill>
                  <a:srgbClr val="0070C0"/>
                </a:solidFill>
                <a:latin typeface="Calibri" panose="020F0502020204030204" pitchFamily="34" charset="0"/>
                <a:cs typeface="Calibri" panose="020F0502020204030204" pitchFamily="34" charset="0"/>
              </a:rPr>
              <a:t>Adapting planning process structure to suit local context</a:t>
            </a:r>
          </a:p>
          <a:p>
            <a:pPr marL="438150" lvl="1" indent="-342900"/>
            <a:endParaRPr lang="en-AU" sz="2000" i="1" dirty="0">
              <a:latin typeface="Calibri" panose="020F0502020204030204" pitchFamily="34" charset="0"/>
              <a:cs typeface="Calibri" panose="020F0502020204030204" pitchFamily="34" charset="0"/>
            </a:endParaRPr>
          </a:p>
          <a:p>
            <a:pPr marL="438150" lvl="1" indent="-342900">
              <a:buFont typeface="+mj-lt"/>
              <a:buAutoNum type="alphaLcParenR" startAt="3"/>
            </a:pPr>
            <a:r>
              <a:rPr lang="en-AU" sz="2000" b="1" dirty="0">
                <a:latin typeface="Calibri" panose="020F0502020204030204" pitchFamily="34" charset="0"/>
                <a:cs typeface="Calibri" panose="020F0502020204030204" pitchFamily="34" charset="0"/>
              </a:rPr>
              <a:t>Flexible time &amp; regular feedback: </a:t>
            </a:r>
            <a:r>
              <a:rPr lang="en-AU" sz="2000" i="1" dirty="0">
                <a:latin typeface="Calibri" panose="020F0502020204030204" pitchFamily="34" charset="0"/>
                <a:cs typeface="Calibri" panose="020F0502020204030204" pitchFamily="34" charset="0"/>
              </a:rPr>
              <a:t>Not rushing the planning process &amp; being flexible with dates</a:t>
            </a:r>
          </a:p>
          <a:p>
            <a:pPr marL="438150" lvl="1" indent="-342900"/>
            <a:endParaRPr lang="en-AU" sz="2000" i="1" dirty="0">
              <a:latin typeface="Calibri" panose="020F0502020204030204" pitchFamily="34" charset="0"/>
              <a:cs typeface="Calibri" panose="020F0502020204030204" pitchFamily="34" charset="0"/>
            </a:endParaRPr>
          </a:p>
          <a:p>
            <a:pPr marL="438150" lvl="1" indent="-342900">
              <a:buFont typeface="+mj-lt"/>
              <a:buAutoNum type="alphaLcParenR" startAt="4"/>
            </a:pPr>
            <a:r>
              <a:rPr lang="en-AU" sz="2000" b="1" dirty="0">
                <a:solidFill>
                  <a:srgbClr val="0070C0"/>
                </a:solidFill>
                <a:latin typeface="Calibri" panose="020F0502020204030204" pitchFamily="34" charset="0"/>
                <a:cs typeface="Calibri" panose="020F0502020204030204" pitchFamily="34" charset="0"/>
              </a:rPr>
              <a:t>Using appropriate terms &amp; language: </a:t>
            </a:r>
            <a:r>
              <a:rPr lang="en-AU" sz="2000" i="1" dirty="0">
                <a:solidFill>
                  <a:srgbClr val="0070C0"/>
                </a:solidFill>
                <a:latin typeface="Calibri" panose="020F0502020204030204" pitchFamily="34" charset="0"/>
                <a:cs typeface="Calibri" panose="020F0502020204030204" pitchFamily="34" charset="0"/>
              </a:rPr>
              <a:t>Like all planning systems, OS language has specific language that can be adapted to suit the context</a:t>
            </a:r>
          </a:p>
        </p:txBody>
      </p:sp>
      <p:pic>
        <p:nvPicPr>
          <p:cNvPr id="7" name="Picture 6" descr="C:\Users\Stuart\Pictures\CAP Warddeken\Warddeken CAP Aug 2011\Mann River - Day 2 - Stuart\IMG_0069.JPG">
            <a:extLst>
              <a:ext uri="{FF2B5EF4-FFF2-40B4-BE49-F238E27FC236}">
                <a16:creationId xmlns:a16="http://schemas.microsoft.com/office/drawing/2014/main" id="{BF22C53B-68D7-40FD-BA20-DCC9ACE783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8140" y="1447731"/>
            <a:ext cx="3254876" cy="24411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C8C840A-5298-47AD-8BBF-7173ADCCB83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54548" y="4040267"/>
            <a:ext cx="3248468" cy="2355580"/>
          </a:xfrm>
          <a:prstGeom prst="rect">
            <a:avLst/>
          </a:prstGeom>
          <a:noFill/>
          <a:ln w="9525">
            <a:noFill/>
            <a:miter lim="800000"/>
            <a:headEnd/>
            <a:tailEnd/>
          </a:ln>
        </p:spPr>
      </p:pic>
    </p:spTree>
    <p:extLst>
      <p:ext uri="{BB962C8B-B14F-4D97-AF65-F5344CB8AC3E}">
        <p14:creationId xmlns:p14="http://schemas.microsoft.com/office/powerpoint/2010/main" val="290395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03648" y="38100"/>
            <a:ext cx="7740352" cy="1143000"/>
          </a:xfrm>
        </p:spPr>
        <p:txBody>
          <a:bodyPr>
            <a:noAutofit/>
          </a:bodyPr>
          <a:lstStyle/>
          <a:p>
            <a:r>
              <a:rPr lang="en-AU" dirty="0">
                <a:solidFill>
                  <a:schemeClr val="bg1"/>
                </a:solidFill>
                <a:latin typeface="Calibri" panose="020F0502020204030204" pitchFamily="34" charset="0"/>
              </a:rPr>
              <a:t>First Healthy Country Plan</a:t>
            </a:r>
            <a:br>
              <a:rPr lang="en-AU" dirty="0">
                <a:solidFill>
                  <a:schemeClr val="bg1"/>
                </a:solidFill>
                <a:latin typeface="Calibri" panose="020F0502020204030204" pitchFamily="34" charset="0"/>
              </a:rPr>
            </a:br>
            <a:r>
              <a:rPr lang="en-AU" dirty="0">
                <a:solidFill>
                  <a:schemeClr val="bg1"/>
                </a:solidFill>
                <a:latin typeface="Calibri" panose="020F0502020204030204" pitchFamily="34" charset="0"/>
              </a:rPr>
              <a:t>Wunambal Gaambera 2008-09</a:t>
            </a:r>
          </a:p>
        </p:txBody>
      </p:sp>
      <p:pic>
        <p:nvPicPr>
          <p:cNvPr id="5" name="Picture 3" descr="G:\BHA\Backup\My Pictures\WG\Bevan\Marets and Wunambal 29May06 012.jpg">
            <a:extLst>
              <a:ext uri="{FF2B5EF4-FFF2-40B4-BE49-F238E27FC236}">
                <a16:creationId xmlns:a16="http://schemas.microsoft.com/office/drawing/2014/main" id="{F6BAE73C-4F16-4DA1-88F1-2B0940DD52C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
          <a:stretch/>
        </p:blipFill>
        <p:spPr bwMode="auto">
          <a:xfrm>
            <a:off x="1260043" y="1556792"/>
            <a:ext cx="6748846" cy="5045743"/>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6" name="Picture 1" descr="wg_national.jpg">
            <a:extLst>
              <a:ext uri="{FF2B5EF4-FFF2-40B4-BE49-F238E27FC236}">
                <a16:creationId xmlns:a16="http://schemas.microsoft.com/office/drawing/2014/main" id="{49814969-20EF-42A5-BE5C-B33F0AEF50D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0" b="98635" l="0" r="100000">
                        <a14:foregroundMark x1="73226" y1="88889" x2="77581" y2="98830"/>
                        <a14:foregroundMark x1="73548" y1="86160" x2="80968" y2="85770"/>
                        <a14:foregroundMark x1="88710" y1="85380" x2="88710" y2="85380"/>
                        <a14:foregroundMark x1="86129" y1="83041" x2="92742" y2="98246"/>
                        <a14:backgroundMark x1="73871" y1="84600" x2="79194" y2="99610"/>
                        <a14:backgroundMark x1="70806" y1="90643" x2="80968" y2="99220"/>
                        <a14:backgroundMark x1="90968" y1="86550" x2="84677" y2="99220"/>
                        <a14:backgroundMark x1="94516" y1="89669" x2="77903" y2="81871"/>
                        <a14:backgroundMark x1="70323" y1="86160" x2="79032" y2="99610"/>
                        <a14:backgroundMark x1="69839" y1="89864" x2="69839" y2="89864"/>
                        <a14:backgroundMark x1="74355" y1="87329" x2="74355" y2="87329"/>
                        <a14:backgroundMark x1="76774" y1="97856" x2="76774" y2="97856"/>
                        <a14:backgroundMark x1="79032" y1="85185" x2="79032" y2="85185"/>
                        <a14:backgroundMark x1="80968" y1="87524" x2="80968" y2="87524"/>
                        <a14:backgroundMark x1="90323" y1="81092" x2="87097" y2="99610"/>
                        <a14:backgroundMark x1="93871" y1="82846" x2="90484" y2="99610"/>
                        <a14:backgroundMark x1="93065" y1="97466" x2="86129" y2="84211"/>
                      </a14:backgroundRemoval>
                    </a14:imgEffect>
                  </a14:imgLayer>
                </a14:imgProps>
              </a:ext>
              <a:ext uri="{28A0092B-C50C-407E-A947-70E740481C1C}">
                <a14:useLocalDpi xmlns:a14="http://schemas.microsoft.com/office/drawing/2010/main"/>
              </a:ext>
            </a:extLst>
          </a:blip>
          <a:srcRect/>
          <a:stretch>
            <a:fillRect/>
          </a:stretch>
        </p:blipFill>
        <p:spPr bwMode="auto">
          <a:xfrm>
            <a:off x="107504" y="1395472"/>
            <a:ext cx="2244613" cy="18572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DC9EE94A-66C6-4FE7-BE17-9E0B814607FD}"/>
              </a:ext>
            </a:extLst>
          </p:cNvPr>
          <p:cNvSpPr/>
          <p:nvPr/>
        </p:nvSpPr>
        <p:spPr bwMode="auto">
          <a:xfrm>
            <a:off x="539552" y="1556792"/>
            <a:ext cx="324036" cy="290409"/>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898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unguu 149">
            <a:extLst>
              <a:ext uri="{FF2B5EF4-FFF2-40B4-BE49-F238E27FC236}">
                <a16:creationId xmlns:a16="http://schemas.microsoft.com/office/drawing/2014/main" id="{72DD6D24-65B8-4601-8B02-D3936D0DB59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11045" y="3105586"/>
            <a:ext cx="2952750" cy="1558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FD51EA-F0B0-4F0A-ACCA-9C1096566DAE}"/>
              </a:ext>
            </a:extLst>
          </p:cNvPr>
          <p:cNvSpPr>
            <a:spLocks noGrp="1"/>
          </p:cNvSpPr>
          <p:nvPr>
            <p:ph type="title"/>
          </p:nvPr>
        </p:nvSpPr>
        <p:spPr/>
        <p:txBody>
          <a:bodyPr/>
          <a:lstStyle/>
          <a:p>
            <a:r>
              <a:rPr lang="en-AU" dirty="0"/>
              <a:t>On-Country Planning</a:t>
            </a:r>
          </a:p>
        </p:txBody>
      </p:sp>
      <p:pic>
        <p:nvPicPr>
          <p:cNvPr id="4" name="Picture 2" descr="E:\Personal Backup\Pictures\WG\WG aug 08\Heathers photos Sep 08\uunguu 095.jpg">
            <a:extLst>
              <a:ext uri="{FF2B5EF4-FFF2-40B4-BE49-F238E27FC236}">
                <a16:creationId xmlns:a16="http://schemas.microsoft.com/office/drawing/2014/main" id="{18E00EB6-4E5F-4ACB-A095-DDEF22B6B8C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520" y="1340768"/>
            <a:ext cx="2952328" cy="22145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uunguu 091">
            <a:extLst>
              <a:ext uri="{FF2B5EF4-FFF2-40B4-BE49-F238E27FC236}">
                <a16:creationId xmlns:a16="http://schemas.microsoft.com/office/drawing/2014/main" id="{51CC5EFD-7AA7-4DF4-B67B-877F49C1A6E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33949" y="4455318"/>
            <a:ext cx="4029075" cy="2268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uunguu 097">
            <a:extLst>
              <a:ext uri="{FF2B5EF4-FFF2-40B4-BE49-F238E27FC236}">
                <a16:creationId xmlns:a16="http://schemas.microsoft.com/office/drawing/2014/main" id="{F621472D-46F1-4371-98F2-4EF93D565F6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7504" y="4633277"/>
            <a:ext cx="3421063" cy="2135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uunguu 123">
            <a:extLst>
              <a:ext uri="{FF2B5EF4-FFF2-40B4-BE49-F238E27FC236}">
                <a16:creationId xmlns:a16="http://schemas.microsoft.com/office/drawing/2014/main" id="{8E4A65FF-EDE6-4A53-8169-816028E2A3F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35600" y="1484313"/>
            <a:ext cx="3025775" cy="2163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49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a:bodyPr>
          <a:lstStyle/>
          <a:p>
            <a:r>
              <a:rPr lang="en-US" dirty="0">
                <a:latin typeface="Calibri" panose="020F0502020204030204" pitchFamily="34" charset="0"/>
                <a:ea typeface="MS PGothic" pitchFamily="34" charset="-128"/>
              </a:rPr>
              <a:t>Attribution</a:t>
            </a:r>
            <a:endParaRPr lang="en-AU" dirty="0">
              <a:latin typeface="Calibri" panose="020F0502020204030204" pitchFamily="34" charset="0"/>
            </a:endParaRPr>
          </a:p>
        </p:txBody>
      </p:sp>
      <p:sp>
        <p:nvSpPr>
          <p:cNvPr id="9" name="Rectangle 9">
            <a:extLst>
              <a:ext uri="{FF2B5EF4-FFF2-40B4-BE49-F238E27FC236}">
                <a16:creationId xmlns:a16="http://schemas.microsoft.com/office/drawing/2014/main" id="{75E8FCA8-01FF-4BA7-B7CD-E745738016E8}"/>
              </a:ext>
            </a:extLst>
          </p:cNvPr>
          <p:cNvSpPr>
            <a:spLocks noChangeArrowheads="1"/>
          </p:cNvSpPr>
          <p:nvPr/>
        </p:nvSpPr>
        <p:spPr bwMode="auto">
          <a:xfrm>
            <a:off x="251520" y="2890285"/>
            <a:ext cx="8784976" cy="396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0" hangingPunct="0">
              <a:lnSpc>
                <a:spcPct val="80000"/>
              </a:lnSpc>
              <a:spcBef>
                <a:spcPct val="20000"/>
              </a:spcBef>
              <a:buSzPct val="130000"/>
            </a:pPr>
            <a:endParaRPr lang="en-US" sz="2400" dirty="0">
              <a:latin typeface="Calibri" panose="020F0502020204030204" pitchFamily="34" charset="0"/>
              <a:cs typeface="Calibri" panose="020F0502020204030204" pitchFamily="34" charset="0"/>
            </a:endParaRPr>
          </a:p>
          <a:p>
            <a:pPr marL="342900" indent="-342900" eaLnBrk="0" hangingPunct="0">
              <a:lnSpc>
                <a:spcPct val="80000"/>
              </a:lnSpc>
              <a:spcBef>
                <a:spcPct val="20000"/>
              </a:spcBef>
              <a:buSzPct val="130000"/>
            </a:pPr>
            <a:r>
              <a:rPr lang="en-US" altLang="zh-CN" sz="2000" b="1" dirty="0">
                <a:latin typeface="Calibri" panose="020F0502020204030204" pitchFamily="34" charset="0"/>
                <a:cs typeface="Calibri" panose="020F0502020204030204" pitchFamily="34" charset="0"/>
              </a:rPr>
              <a:t>Product of the Conservation Coaches Network, 2019</a:t>
            </a:r>
          </a:p>
          <a:p>
            <a:pPr marL="342900" indent="-342900" eaLnBrk="0" hangingPunct="0">
              <a:lnSpc>
                <a:spcPct val="80000"/>
              </a:lnSpc>
              <a:spcBef>
                <a:spcPct val="20000"/>
              </a:spcBef>
              <a:buSzPct val="130000"/>
            </a:pPr>
            <a:endParaRPr lang="en-US" i="1" dirty="0">
              <a:latin typeface="Calibri" panose="020F0502020204030204" pitchFamily="34" charset="0"/>
              <a:cs typeface="Calibri" panose="020F0502020204030204" pitchFamily="34" charset="0"/>
            </a:endParaRPr>
          </a:p>
          <a:p>
            <a:pPr marL="342900" indent="-342900" eaLnBrk="0" hangingPunct="0">
              <a:lnSpc>
                <a:spcPct val="80000"/>
              </a:lnSpc>
              <a:spcBef>
                <a:spcPct val="20000"/>
              </a:spcBef>
              <a:buSzPct val="130000"/>
            </a:pPr>
            <a:r>
              <a:rPr lang="en-US" dirty="0">
                <a:latin typeface="Calibri" panose="020F0502020204030204" pitchFamily="34" charset="0"/>
                <a:cs typeface="Calibri" panose="020F0502020204030204" pitchFamily="34" charset="0"/>
              </a:rPr>
              <a:t>These presentations were adopted of materials from members of the Conservation Coaches Network.  </a:t>
            </a:r>
          </a:p>
          <a:p>
            <a:pPr marL="342900" indent="-342900" eaLnBrk="0" hangingPunct="0">
              <a:lnSpc>
                <a:spcPct val="80000"/>
              </a:lnSpc>
              <a:spcBef>
                <a:spcPct val="20000"/>
              </a:spcBef>
              <a:buSzPct val="130000"/>
            </a:pPr>
            <a:endParaRPr lang="en-US" dirty="0">
              <a:latin typeface="Calibri" panose="020F0502020204030204" pitchFamily="34" charset="0"/>
              <a:cs typeface="Calibri" panose="020F0502020204030204" pitchFamily="34" charset="0"/>
            </a:endParaRPr>
          </a:p>
          <a:p>
            <a:pPr marL="342900" indent="-342900" eaLnBrk="0" hangingPunct="0">
              <a:lnSpc>
                <a:spcPct val="80000"/>
              </a:lnSpc>
              <a:spcBef>
                <a:spcPct val="20000"/>
              </a:spcBef>
              <a:buSzPct val="130000"/>
            </a:pPr>
            <a:r>
              <a:rPr lang="en-US" dirty="0">
                <a:latin typeface="Calibri" panose="020F0502020204030204" pitchFamily="34" charset="0"/>
                <a:cs typeface="Calibri" panose="020F0502020204030204" pitchFamily="34" charset="0"/>
              </a:rPr>
              <a:t>CCNet strongly recommends that this presentation is given by experts familiar with the adaptive management process presented by the Conservation Measures Partnership</a:t>
            </a:r>
            <a:r>
              <a:rPr lang="ja-JP" altLang="en-US" dirty="0">
                <a:latin typeface="Calibri" panose="020F0502020204030204" pitchFamily="34" charset="0"/>
                <a:cs typeface="Calibri" panose="020F0502020204030204" pitchFamily="34" charset="0"/>
              </a:rPr>
              <a:t>’</a:t>
            </a:r>
            <a:r>
              <a:rPr lang="en-US" altLang="ja-JP" dirty="0">
                <a:latin typeface="Calibri" panose="020F0502020204030204" pitchFamily="34" charset="0"/>
                <a:cs typeface="Calibri" panose="020F0502020204030204" pitchFamily="34" charset="0"/>
              </a:rPr>
              <a:t>s </a:t>
            </a:r>
            <a:r>
              <a:rPr lang="en-US" altLang="ja-JP" dirty="0">
                <a:latin typeface="Calibri" panose="020F0502020204030204" pitchFamily="34" charset="0"/>
                <a:cs typeface="Calibri" panose="020F0502020204030204" pitchFamily="34" charset="0"/>
                <a:hlinkClick r:id="rId3"/>
              </a:rPr>
              <a:t>Open Standards for the Practice of Conservation</a:t>
            </a:r>
            <a:r>
              <a:rPr lang="en-US" altLang="ja-JP" dirty="0">
                <a:latin typeface="Calibri" panose="020F0502020204030204" pitchFamily="34" charset="0"/>
                <a:cs typeface="Calibri" panose="020F0502020204030204" pitchFamily="34" charset="0"/>
              </a:rPr>
              <a:t> / </a:t>
            </a:r>
            <a:r>
              <a:rPr lang="en-AU" altLang="ja-JP" dirty="0">
                <a:latin typeface="Calibri" panose="020F0502020204030204" pitchFamily="34" charset="0"/>
                <a:cs typeface="Calibri" panose="020F0502020204030204" pitchFamily="34" charset="0"/>
                <a:hlinkClick r:id="rId4"/>
              </a:rPr>
              <a:t>Community of Practice – Indigenous CS projects and CS projects on Indigenous Land and Waters</a:t>
            </a:r>
            <a:r>
              <a:rPr lang="en-US" altLang="ja-JP" dirty="0">
                <a:latin typeface="Calibri" panose="020F0502020204030204" pitchFamily="34" charset="0"/>
                <a:cs typeface="Calibri" panose="020F0502020204030204" pitchFamily="34" charset="0"/>
              </a:rPr>
              <a:t>.</a:t>
            </a:r>
          </a:p>
          <a:p>
            <a:pPr marL="342900" indent="-342900" eaLnBrk="0" hangingPunct="0">
              <a:lnSpc>
                <a:spcPct val="80000"/>
              </a:lnSpc>
              <a:spcBef>
                <a:spcPct val="20000"/>
              </a:spcBef>
              <a:buSzPct val="130000"/>
            </a:pPr>
            <a:endParaRPr lang="en-US" dirty="0">
              <a:latin typeface="Calibri" panose="020F0502020204030204" pitchFamily="34" charset="0"/>
              <a:cs typeface="Calibri" panose="020F0502020204030204" pitchFamily="34" charset="0"/>
            </a:endParaRPr>
          </a:p>
          <a:p>
            <a:pPr marL="342900" indent="-342900" eaLnBrk="0" hangingPunct="0">
              <a:lnSpc>
                <a:spcPct val="80000"/>
              </a:lnSpc>
              <a:spcBef>
                <a:spcPct val="20000"/>
              </a:spcBef>
              <a:buSzPct val="130000"/>
            </a:pPr>
            <a:r>
              <a:rPr lang="en-US" dirty="0">
                <a:latin typeface="Calibri" panose="020F0502020204030204" pitchFamily="34" charset="0"/>
                <a:cs typeface="Calibri" panose="020F0502020204030204" pitchFamily="34" charset="0"/>
              </a:rPr>
              <a:t>You are free to share this presentation and adapt it for your use.  Please attribute the work to CCNet. If you significantly alter, transform, or build upon this work, it may be appropriate to remove the HCP logo.</a:t>
            </a:r>
          </a:p>
          <a:p>
            <a:pPr marL="342900" indent="-342900" eaLnBrk="0" hangingPunct="0">
              <a:lnSpc>
                <a:spcPct val="80000"/>
              </a:lnSpc>
              <a:spcBef>
                <a:spcPct val="20000"/>
              </a:spcBef>
              <a:buSzPct val="130000"/>
            </a:pPr>
            <a:endParaRPr 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24040A8-EBA5-4046-A75E-A0BBD0341549}"/>
              </a:ext>
            </a:extLst>
          </p:cNvPr>
          <p:cNvPicPr>
            <a:picLocks noChangeAspect="1"/>
          </p:cNvPicPr>
          <p:nvPr/>
        </p:nvPicPr>
        <p:blipFill>
          <a:blip r:embed="rId5"/>
          <a:stretch>
            <a:fillRect/>
          </a:stretch>
        </p:blipFill>
        <p:spPr>
          <a:xfrm>
            <a:off x="7920930" y="3190875"/>
            <a:ext cx="971550" cy="476250"/>
          </a:xfrm>
          <a:prstGeom prst="rect">
            <a:avLst/>
          </a:prstGeom>
        </p:spPr>
      </p:pic>
    </p:spTree>
    <p:extLst>
      <p:ext uri="{BB962C8B-B14F-4D97-AF65-F5344CB8AC3E}">
        <p14:creationId xmlns:p14="http://schemas.microsoft.com/office/powerpoint/2010/main" val="137069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264" y="1340768"/>
            <a:ext cx="7344816" cy="5176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91680" y="0"/>
            <a:ext cx="7354416" cy="1143000"/>
          </a:xfrm>
        </p:spPr>
        <p:txBody>
          <a:bodyPr/>
          <a:lstStyle/>
          <a:p>
            <a:r>
              <a:rPr lang="en-AU" sz="3600" dirty="0">
                <a:solidFill>
                  <a:schemeClr val="bg1"/>
                </a:solidFill>
                <a:latin typeface="Calibri" panose="020F0502020204030204" pitchFamily="34" charset="0"/>
              </a:rPr>
              <a:t>Regular reporting back and checking</a:t>
            </a:r>
          </a:p>
        </p:txBody>
      </p:sp>
    </p:spTree>
    <p:extLst>
      <p:ext uri="{BB962C8B-B14F-4D97-AF65-F5344CB8AC3E}">
        <p14:creationId xmlns:p14="http://schemas.microsoft.com/office/powerpoint/2010/main" val="343871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0"/>
            <a:ext cx="7354416" cy="1143000"/>
          </a:xfrm>
        </p:spPr>
        <p:txBody>
          <a:bodyPr/>
          <a:lstStyle/>
          <a:p>
            <a:r>
              <a:rPr lang="en-AU" sz="3600" dirty="0">
                <a:solidFill>
                  <a:schemeClr val="bg1"/>
                </a:solidFill>
                <a:latin typeface="Calibri" panose="020F0502020204030204" pitchFamily="34" charset="0"/>
              </a:rPr>
              <a:t>The Final Product: The Uunguu HCP</a:t>
            </a:r>
          </a:p>
        </p:txBody>
      </p:sp>
      <p:pic>
        <p:nvPicPr>
          <p:cNvPr id="4" name="Picture 2">
            <a:extLst>
              <a:ext uri="{FF2B5EF4-FFF2-40B4-BE49-F238E27FC236}">
                <a16:creationId xmlns:a16="http://schemas.microsoft.com/office/drawing/2014/main" id="{4915754F-5340-41BC-BF75-B97E7A6A573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9592" y="1340768"/>
            <a:ext cx="7617948" cy="53918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926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Projects\CAP - North Australia\Mary River April 2013\Photos\Heidi Taylor Photo's\DSCF1538.JPG">
            <a:extLst>
              <a:ext uri="{FF2B5EF4-FFF2-40B4-BE49-F238E27FC236}">
                <a16:creationId xmlns:a16="http://schemas.microsoft.com/office/drawing/2014/main" id="{76D3F10B-520E-4343-A53E-EBD04578502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161" y="1197678"/>
            <a:ext cx="4890035" cy="25570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47664" y="0"/>
            <a:ext cx="7354416" cy="1143000"/>
          </a:xfrm>
        </p:spPr>
        <p:txBody>
          <a:bodyPr>
            <a:noAutofit/>
          </a:bodyPr>
          <a:lstStyle/>
          <a:p>
            <a:r>
              <a:rPr lang="en-US" sz="3600" dirty="0">
                <a:solidFill>
                  <a:schemeClr val="bg1"/>
                </a:solidFill>
              </a:rPr>
              <a:t>Training: Expanding the HCP cohort in Australia</a:t>
            </a:r>
          </a:p>
        </p:txBody>
      </p:sp>
      <p:pic>
        <p:nvPicPr>
          <p:cNvPr id="5" name="Picture 2" descr="C:\Users\CCS\Pictures\CAP\Lake Bennett\2011-04-07\CAP Workshop April 2011 NT 148.jpg">
            <a:extLst>
              <a:ext uri="{FF2B5EF4-FFF2-40B4-BE49-F238E27FC236}">
                <a16:creationId xmlns:a16="http://schemas.microsoft.com/office/drawing/2014/main" id="{62919FE8-8D66-4B6D-A687-23F4D7BB935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85"/>
          <a:stretch/>
        </p:blipFill>
        <p:spPr bwMode="auto">
          <a:xfrm>
            <a:off x="-1" y="3564349"/>
            <a:ext cx="4925201" cy="330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1274F0FF-EF49-420B-B113-8DD4C06A0AD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4900196" y="1196752"/>
            <a:ext cx="4268809" cy="32741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C702FA9-AB94-40AD-88B4-27C338A0AC9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4925201" y="3693900"/>
            <a:ext cx="4218800" cy="316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79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08104" y="1885755"/>
            <a:ext cx="3352800" cy="4743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91880" y="1633914"/>
            <a:ext cx="3352800" cy="4743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764148">
            <a:off x="845215" y="1332075"/>
            <a:ext cx="3352800" cy="4743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475656" y="0"/>
            <a:ext cx="7632848" cy="1143000"/>
          </a:xfrm>
        </p:spPr>
        <p:txBody>
          <a:bodyPr/>
          <a:lstStyle/>
          <a:p>
            <a:r>
              <a:rPr lang="en-AU" dirty="0">
                <a:solidFill>
                  <a:schemeClr val="bg1"/>
                </a:solidFill>
              </a:rPr>
              <a:t>Revised HCP language and tools</a:t>
            </a:r>
          </a:p>
        </p:txBody>
      </p:sp>
    </p:spTree>
    <p:extLst>
      <p:ext uri="{BB962C8B-B14F-4D97-AF65-F5344CB8AC3E}">
        <p14:creationId xmlns:p14="http://schemas.microsoft.com/office/powerpoint/2010/main" val="5795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19672" y="5358"/>
            <a:ext cx="7524328" cy="1143000"/>
          </a:xfrm>
        </p:spPr>
        <p:txBody>
          <a:bodyPr/>
          <a:lstStyle/>
          <a:p>
            <a:r>
              <a:rPr lang="en-US" sz="3600" dirty="0">
                <a:solidFill>
                  <a:schemeClr val="bg1"/>
                </a:solidFill>
                <a:latin typeface="Calibri" panose="020F0502020204030204" pitchFamily="34" charset="0"/>
              </a:rPr>
              <a:t>HCP is consistent with the Conservation Standards</a:t>
            </a:r>
            <a:endParaRPr lang="en-AU" sz="3600" dirty="0">
              <a:solidFill>
                <a:schemeClr val="bg1"/>
              </a:solidFill>
              <a:latin typeface="Calibri" panose="020F0502020204030204" pitchFamily="34" charset="0"/>
            </a:endParaRP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9592" y="1556792"/>
            <a:ext cx="7506865" cy="4969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538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a:bodyPr>
          <a:lstStyle/>
          <a:p>
            <a:r>
              <a:rPr lang="en-US" dirty="0">
                <a:solidFill>
                  <a:schemeClr val="bg1"/>
                </a:solidFill>
                <a:latin typeface="Calibri" panose="020F0502020204030204" pitchFamily="34" charset="0"/>
                <a:ea typeface="MS PGothic" pitchFamily="34" charset="-128"/>
              </a:rPr>
              <a:t>This Presentation</a:t>
            </a:r>
            <a:endParaRPr lang="en-AU" dirty="0">
              <a:solidFill>
                <a:schemeClr val="bg1"/>
              </a:solidFill>
              <a:latin typeface="Calibri" panose="020F0502020204030204" pitchFamily="34" charset="0"/>
            </a:endParaRPr>
          </a:p>
        </p:txBody>
      </p:sp>
      <p:sp>
        <p:nvSpPr>
          <p:cNvPr id="4" name="Rectangle 5">
            <a:extLst>
              <a:ext uri="{FF2B5EF4-FFF2-40B4-BE49-F238E27FC236}">
                <a16:creationId xmlns:a16="http://schemas.microsoft.com/office/drawing/2014/main" id="{ED6E8B67-DCCA-4529-8F57-1F7A02ADD150}"/>
              </a:ext>
            </a:extLst>
          </p:cNvPr>
          <p:cNvSpPr>
            <a:spLocks noGrp="1" noChangeArrowheads="1"/>
          </p:cNvSpPr>
          <p:nvPr>
            <p:ph idx="1"/>
          </p:nvPr>
        </p:nvSpPr>
        <p:spPr>
          <a:xfrm>
            <a:off x="457200" y="1752600"/>
            <a:ext cx="8229600" cy="4724400"/>
          </a:xfrm>
        </p:spPr>
        <p:txBody>
          <a:bodyPr/>
          <a:lstStyle/>
          <a:p>
            <a:pPr eaLnBrk="1" hangingPunct="1"/>
            <a:r>
              <a:rPr lang="en-AU" dirty="0">
                <a:latin typeface="Calibri" panose="020F0502020204030204" pitchFamily="34" charset="0"/>
                <a:cs typeface="Calibri" panose="020F0502020204030204" pitchFamily="34" charset="0"/>
              </a:rPr>
              <a:t>What</a:t>
            </a:r>
            <a:r>
              <a:rPr lang="es-ES" dirty="0">
                <a:latin typeface="Calibri" panose="020F0502020204030204" pitchFamily="34" charset="0"/>
                <a:cs typeface="Calibri" panose="020F0502020204030204" pitchFamily="34" charset="0"/>
              </a:rPr>
              <a:t> is </a:t>
            </a:r>
            <a:r>
              <a:rPr lang="en-AU" dirty="0">
                <a:latin typeface="Calibri" panose="020F0502020204030204" pitchFamily="34" charset="0"/>
                <a:cs typeface="Calibri" panose="020F0502020204030204" pitchFamily="34" charset="0"/>
              </a:rPr>
              <a:t>adaptive</a:t>
            </a:r>
            <a:r>
              <a:rPr lang="es-ES" dirty="0">
                <a:latin typeface="Calibri" panose="020F0502020204030204" pitchFamily="34" charset="0"/>
                <a:cs typeface="Calibri" panose="020F0502020204030204" pitchFamily="34" charset="0"/>
              </a:rPr>
              <a:t> </a:t>
            </a:r>
            <a:r>
              <a:rPr lang="en-AU" dirty="0">
                <a:latin typeface="Calibri" panose="020F0502020204030204" pitchFamily="34" charset="0"/>
                <a:cs typeface="Calibri" panose="020F0502020204030204" pitchFamily="34" charset="0"/>
              </a:rPr>
              <a:t>management</a:t>
            </a:r>
            <a:r>
              <a:rPr lang="es-ES" dirty="0">
                <a:latin typeface="Calibri" panose="020F0502020204030204" pitchFamily="34" charset="0"/>
                <a:cs typeface="Calibri" panose="020F0502020204030204" pitchFamily="34" charset="0"/>
              </a:rPr>
              <a:t>?</a:t>
            </a:r>
          </a:p>
          <a:p>
            <a:pPr eaLnBrk="1" hangingPunct="1"/>
            <a:r>
              <a:rPr lang="es-ES" dirty="0" err="1">
                <a:solidFill>
                  <a:srgbClr val="0070C0"/>
                </a:solidFill>
                <a:latin typeface="Calibri" panose="020F0502020204030204" pitchFamily="34" charset="0"/>
                <a:cs typeface="Calibri" panose="020F0502020204030204" pitchFamily="34" charset="0"/>
              </a:rPr>
              <a:t>What</a:t>
            </a:r>
            <a:r>
              <a:rPr lang="es-ES" dirty="0">
                <a:solidFill>
                  <a:srgbClr val="0070C0"/>
                </a:solidFill>
                <a:latin typeface="Calibri" panose="020F0502020204030204" pitchFamily="34" charset="0"/>
                <a:cs typeface="Calibri" panose="020F0502020204030204" pitchFamily="34" charset="0"/>
              </a:rPr>
              <a:t> are </a:t>
            </a:r>
            <a:r>
              <a:rPr lang="es-ES" dirty="0" err="1">
                <a:solidFill>
                  <a:srgbClr val="0070C0"/>
                </a:solidFill>
                <a:latin typeface="Calibri" panose="020F0502020204030204" pitchFamily="34" charset="0"/>
                <a:cs typeface="Calibri" panose="020F0502020204030204" pitchFamily="34" charset="0"/>
              </a:rPr>
              <a:t>the</a:t>
            </a:r>
            <a:r>
              <a:rPr lang="es-ES" dirty="0">
                <a:solidFill>
                  <a:srgbClr val="0070C0"/>
                </a:solidFill>
                <a:latin typeface="Calibri" panose="020F0502020204030204" pitchFamily="34" charset="0"/>
                <a:cs typeface="Calibri" panose="020F0502020204030204" pitchFamily="34" charset="0"/>
              </a:rPr>
              <a:t> Open </a:t>
            </a:r>
            <a:r>
              <a:rPr lang="es-ES" dirty="0" err="1">
                <a:solidFill>
                  <a:srgbClr val="0070C0"/>
                </a:solidFill>
                <a:latin typeface="Calibri" panose="020F0502020204030204" pitchFamily="34" charset="0"/>
                <a:cs typeface="Calibri" panose="020F0502020204030204" pitchFamily="34" charset="0"/>
              </a:rPr>
              <a:t>Standards</a:t>
            </a:r>
            <a:r>
              <a:rPr lang="es-ES" dirty="0">
                <a:solidFill>
                  <a:srgbClr val="0070C0"/>
                </a:solidFill>
                <a:latin typeface="Calibri" panose="020F0502020204030204" pitchFamily="34" charset="0"/>
                <a:cs typeface="Calibri" panose="020F0502020204030204" pitchFamily="34" charset="0"/>
              </a:rPr>
              <a:t> </a:t>
            </a:r>
            <a:r>
              <a:rPr lang="es-ES" dirty="0" err="1">
                <a:solidFill>
                  <a:srgbClr val="0070C0"/>
                </a:solidFill>
                <a:latin typeface="Calibri" panose="020F0502020204030204" pitchFamily="34" charset="0"/>
                <a:cs typeface="Calibri" panose="020F0502020204030204" pitchFamily="34" charset="0"/>
              </a:rPr>
              <a:t>for</a:t>
            </a:r>
            <a:r>
              <a:rPr lang="es-ES" dirty="0">
                <a:solidFill>
                  <a:srgbClr val="0070C0"/>
                </a:solidFill>
                <a:latin typeface="Calibri" panose="020F0502020204030204" pitchFamily="34" charset="0"/>
                <a:cs typeface="Calibri" panose="020F0502020204030204" pitchFamily="34" charset="0"/>
              </a:rPr>
              <a:t> </a:t>
            </a:r>
            <a:r>
              <a:rPr lang="es-ES" dirty="0" err="1">
                <a:solidFill>
                  <a:srgbClr val="0070C0"/>
                </a:solidFill>
                <a:latin typeface="Calibri" panose="020F0502020204030204" pitchFamily="34" charset="0"/>
                <a:cs typeface="Calibri" panose="020F0502020204030204" pitchFamily="34" charset="0"/>
              </a:rPr>
              <a:t>the</a:t>
            </a:r>
            <a:r>
              <a:rPr lang="es-ES" dirty="0">
                <a:solidFill>
                  <a:srgbClr val="0070C0"/>
                </a:solidFill>
                <a:latin typeface="Calibri" panose="020F0502020204030204" pitchFamily="34" charset="0"/>
                <a:cs typeface="Calibri" panose="020F0502020204030204" pitchFamily="34" charset="0"/>
              </a:rPr>
              <a:t> </a:t>
            </a:r>
            <a:r>
              <a:rPr lang="es-ES" dirty="0" err="1">
                <a:solidFill>
                  <a:srgbClr val="0070C0"/>
                </a:solidFill>
                <a:latin typeface="Calibri" panose="020F0502020204030204" pitchFamily="34" charset="0"/>
                <a:cs typeface="Calibri" panose="020F0502020204030204" pitchFamily="34" charset="0"/>
              </a:rPr>
              <a:t>Practice</a:t>
            </a:r>
            <a:r>
              <a:rPr lang="es-ES" dirty="0">
                <a:solidFill>
                  <a:srgbClr val="0070C0"/>
                </a:solidFill>
                <a:latin typeface="Calibri" panose="020F0502020204030204" pitchFamily="34" charset="0"/>
                <a:cs typeface="Calibri" panose="020F0502020204030204" pitchFamily="34" charset="0"/>
              </a:rPr>
              <a:t> </a:t>
            </a:r>
            <a:r>
              <a:rPr lang="es-ES" dirty="0" err="1">
                <a:solidFill>
                  <a:srgbClr val="0070C0"/>
                </a:solidFill>
                <a:latin typeface="Calibri" panose="020F0502020204030204" pitchFamily="34" charset="0"/>
                <a:cs typeface="Calibri" panose="020F0502020204030204" pitchFamily="34" charset="0"/>
              </a:rPr>
              <a:t>of</a:t>
            </a:r>
            <a:r>
              <a:rPr lang="es-ES" dirty="0">
                <a:solidFill>
                  <a:srgbClr val="0070C0"/>
                </a:solidFill>
                <a:latin typeface="Calibri" panose="020F0502020204030204" pitchFamily="34" charset="0"/>
                <a:cs typeface="Calibri" panose="020F0502020204030204" pitchFamily="34" charset="0"/>
              </a:rPr>
              <a:t> Conservation?</a:t>
            </a:r>
          </a:p>
          <a:p>
            <a:pPr eaLnBrk="1" hangingPunct="1"/>
            <a:r>
              <a:rPr lang="es-ES" dirty="0" err="1">
                <a:latin typeface="Calibri" panose="020F0502020204030204" pitchFamily="34" charset="0"/>
                <a:cs typeface="Calibri" panose="020F0502020204030204" pitchFamily="34" charset="0"/>
              </a:rPr>
              <a:t>Development</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of</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Healthy</a:t>
            </a:r>
            <a:r>
              <a:rPr lang="es-ES" dirty="0">
                <a:latin typeface="Calibri" panose="020F0502020204030204" pitchFamily="34" charset="0"/>
                <a:cs typeface="Calibri" panose="020F0502020204030204" pitchFamily="34" charset="0"/>
              </a:rPr>
              <a:t> Country </a:t>
            </a:r>
            <a:r>
              <a:rPr lang="es-ES" dirty="0" err="1">
                <a:latin typeface="Calibri" panose="020F0502020204030204" pitchFamily="34" charset="0"/>
                <a:cs typeface="Calibri" panose="020F0502020204030204" pitchFamily="34" charset="0"/>
              </a:rPr>
              <a:t>Planning</a:t>
            </a:r>
            <a:endParaRPr lang="es-ES" dirty="0">
              <a:latin typeface="Calibri" panose="020F0502020204030204" pitchFamily="34" charset="0"/>
              <a:cs typeface="Calibri" panose="020F0502020204030204" pitchFamily="34" charset="0"/>
            </a:endParaRPr>
          </a:p>
          <a:p>
            <a:pPr eaLnBrk="1" hangingPunct="1"/>
            <a:r>
              <a:rPr lang="es-ES" b="1" dirty="0" err="1">
                <a:solidFill>
                  <a:srgbClr val="0070C0"/>
                </a:solidFill>
                <a:latin typeface="Calibri" panose="020F0502020204030204" pitchFamily="34" charset="0"/>
                <a:cs typeface="Calibri" panose="020F0502020204030204" pitchFamily="34" charset="0"/>
              </a:rPr>
              <a:t>Steps</a:t>
            </a:r>
            <a:r>
              <a:rPr lang="es-ES" b="1" dirty="0">
                <a:solidFill>
                  <a:srgbClr val="0070C0"/>
                </a:solidFill>
                <a:latin typeface="Calibri" panose="020F0502020204030204" pitchFamily="34" charset="0"/>
                <a:cs typeface="Calibri" panose="020F0502020204030204" pitchFamily="34" charset="0"/>
              </a:rPr>
              <a:t> in </a:t>
            </a:r>
            <a:r>
              <a:rPr lang="es-ES" b="1" dirty="0" err="1">
                <a:solidFill>
                  <a:srgbClr val="0070C0"/>
                </a:solidFill>
                <a:latin typeface="Calibri" panose="020F0502020204030204" pitchFamily="34" charset="0"/>
                <a:cs typeface="Calibri" panose="020F0502020204030204" pitchFamily="34" charset="0"/>
              </a:rPr>
              <a:t>the</a:t>
            </a:r>
            <a:r>
              <a:rPr lang="es-ES" b="1" dirty="0">
                <a:solidFill>
                  <a:srgbClr val="0070C0"/>
                </a:solidFill>
                <a:latin typeface="Calibri" panose="020F0502020204030204" pitchFamily="34" charset="0"/>
                <a:cs typeface="Calibri" panose="020F0502020204030204" pitchFamily="34" charset="0"/>
              </a:rPr>
              <a:t> </a:t>
            </a:r>
            <a:r>
              <a:rPr lang="es-ES" b="1" dirty="0" err="1">
                <a:solidFill>
                  <a:srgbClr val="0070C0"/>
                </a:solidFill>
                <a:latin typeface="Calibri" panose="020F0502020204030204" pitchFamily="34" charset="0"/>
                <a:cs typeface="Calibri" panose="020F0502020204030204" pitchFamily="34" charset="0"/>
              </a:rPr>
              <a:t>Healthy</a:t>
            </a:r>
            <a:r>
              <a:rPr lang="es-ES" b="1" dirty="0">
                <a:solidFill>
                  <a:srgbClr val="0070C0"/>
                </a:solidFill>
                <a:latin typeface="Calibri" panose="020F0502020204030204" pitchFamily="34" charset="0"/>
                <a:cs typeface="Calibri" panose="020F0502020204030204" pitchFamily="34" charset="0"/>
              </a:rPr>
              <a:t> Country </a:t>
            </a:r>
            <a:r>
              <a:rPr lang="es-ES" b="1" dirty="0" err="1">
                <a:solidFill>
                  <a:srgbClr val="0070C0"/>
                </a:solidFill>
                <a:latin typeface="Calibri" panose="020F0502020204030204" pitchFamily="34" charset="0"/>
                <a:cs typeface="Calibri" panose="020F0502020204030204" pitchFamily="34" charset="0"/>
              </a:rPr>
              <a:t>Planning</a:t>
            </a:r>
            <a:r>
              <a:rPr lang="es-ES" b="1" dirty="0">
                <a:solidFill>
                  <a:srgbClr val="0070C0"/>
                </a:solidFill>
                <a:latin typeface="Calibri" panose="020F0502020204030204" pitchFamily="34" charset="0"/>
                <a:cs typeface="Calibri" panose="020F0502020204030204" pitchFamily="34" charset="0"/>
              </a:rPr>
              <a:t> </a:t>
            </a:r>
            <a:r>
              <a:rPr lang="es-ES" b="1" dirty="0" err="1">
                <a:solidFill>
                  <a:srgbClr val="0070C0"/>
                </a:solidFill>
                <a:latin typeface="Calibri" panose="020F0502020204030204" pitchFamily="34" charset="0"/>
                <a:cs typeface="Calibri" panose="020F0502020204030204" pitchFamily="34" charset="0"/>
              </a:rPr>
              <a:t>process</a:t>
            </a:r>
            <a:endParaRPr lang="es-ES" b="1" dirty="0">
              <a:solidFill>
                <a:srgbClr val="0070C0"/>
              </a:solidFill>
              <a:latin typeface="Calibri" panose="020F0502020204030204" pitchFamily="34" charset="0"/>
              <a:cs typeface="Calibri" panose="020F0502020204030204" pitchFamily="34" charset="0"/>
            </a:endParaRPr>
          </a:p>
          <a:p>
            <a:pPr eaLnBrk="1" hangingPunct="1"/>
            <a:r>
              <a:rPr lang="es-ES" dirty="0">
                <a:latin typeface="Calibri" panose="020F0502020204030204" pitchFamily="34" charset="0"/>
                <a:cs typeface="Calibri" panose="020F0502020204030204" pitchFamily="34" charset="0"/>
              </a:rPr>
              <a:t>Tools and </a:t>
            </a:r>
            <a:r>
              <a:rPr lang="es-ES" dirty="0" err="1">
                <a:latin typeface="Calibri" panose="020F0502020204030204" pitchFamily="34" charset="0"/>
                <a:cs typeface="Calibri" panose="020F0502020204030204" pitchFamily="34" charset="0"/>
              </a:rPr>
              <a:t>Resources</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to</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support</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the</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implementation</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of</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Healthy</a:t>
            </a:r>
            <a:r>
              <a:rPr lang="es-ES" dirty="0">
                <a:latin typeface="Calibri" panose="020F0502020204030204" pitchFamily="34" charset="0"/>
                <a:cs typeface="Calibri" panose="020F0502020204030204" pitchFamily="34" charset="0"/>
              </a:rPr>
              <a:t> Country </a:t>
            </a:r>
            <a:r>
              <a:rPr lang="es-ES" dirty="0" err="1">
                <a:latin typeface="Calibri" panose="020F0502020204030204" pitchFamily="34" charset="0"/>
                <a:cs typeface="Calibri" panose="020F0502020204030204" pitchFamily="34" charset="0"/>
              </a:rPr>
              <a:t>Planning</a:t>
            </a:r>
            <a:endParaRPr lang="es-ES" dirty="0">
              <a:latin typeface="Calibri" panose="020F0502020204030204" pitchFamily="34" charset="0"/>
              <a:cs typeface="Calibri" panose="020F0502020204030204" pitchFamily="34" charset="0"/>
            </a:endParaRPr>
          </a:p>
          <a:p>
            <a:pPr eaLnBrk="1" hangingPunct="1">
              <a:buFont typeface="Arial" charset="0"/>
              <a:buNone/>
            </a:pPr>
            <a:endParaRPr lang="es-E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61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19672" y="5358"/>
            <a:ext cx="7524328" cy="1143000"/>
          </a:xfrm>
        </p:spPr>
        <p:txBody>
          <a:bodyPr/>
          <a:lstStyle/>
          <a:p>
            <a:r>
              <a:rPr lang="en-AU" sz="3600" dirty="0">
                <a:solidFill>
                  <a:schemeClr val="bg1"/>
                </a:solidFill>
                <a:latin typeface="Calibri" panose="020F0502020204030204" pitchFamily="34" charset="0"/>
              </a:rPr>
              <a:t>Vision = Dream</a:t>
            </a:r>
          </a:p>
        </p:txBody>
      </p:sp>
      <p:pic>
        <p:nvPicPr>
          <p:cNvPr id="2" name="Picture 1">
            <a:extLst>
              <a:ext uri="{FF2B5EF4-FFF2-40B4-BE49-F238E27FC236}">
                <a16:creationId xmlns:a16="http://schemas.microsoft.com/office/drawing/2014/main" id="{A76375FB-24BB-4A27-BC27-F3712F1DA667}"/>
              </a:ext>
            </a:extLst>
          </p:cNvPr>
          <p:cNvPicPr/>
          <p:nvPr/>
        </p:nvPicPr>
        <p:blipFill>
          <a:blip r:embed="rId3">
            <a:extLst>
              <a:ext uri="{28A0092B-C50C-407E-A947-70E740481C1C}">
                <a14:useLocalDpi xmlns:a14="http://schemas.microsoft.com/office/drawing/2010/main" val="0"/>
              </a:ext>
            </a:extLst>
          </a:blip>
          <a:srcRect/>
          <a:stretch/>
        </p:blipFill>
        <p:spPr bwMode="auto">
          <a:xfrm>
            <a:off x="1891086" y="1297479"/>
            <a:ext cx="5361827" cy="5361827"/>
          </a:xfrm>
          <a:prstGeom prst="rect">
            <a:avLst/>
          </a:prstGeom>
          <a:noFill/>
          <a:ln>
            <a:noFill/>
          </a:ln>
        </p:spPr>
      </p:pic>
    </p:spTree>
    <p:extLst>
      <p:ext uri="{BB962C8B-B14F-4D97-AF65-F5344CB8AC3E}">
        <p14:creationId xmlns:p14="http://schemas.microsoft.com/office/powerpoint/2010/main" val="427489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19672" y="5358"/>
            <a:ext cx="7524328" cy="1143000"/>
          </a:xfrm>
        </p:spPr>
        <p:txBody>
          <a:bodyPr/>
          <a:lstStyle/>
          <a:p>
            <a:r>
              <a:rPr lang="en-US" sz="3200" dirty="0">
                <a:solidFill>
                  <a:srgbClr val="FFFFFF"/>
                </a:solidFill>
              </a:rPr>
              <a:t>Summarize what you want to conserve - Targets</a:t>
            </a:r>
            <a:endParaRPr lang="en-AU" sz="3200" dirty="0">
              <a:solidFill>
                <a:schemeClr val="bg1"/>
              </a:solidFill>
            </a:endParaRPr>
          </a:p>
        </p:txBody>
      </p:sp>
      <p:pic>
        <p:nvPicPr>
          <p:cNvPr id="5" name="Picture 3">
            <a:extLst>
              <a:ext uri="{FF2B5EF4-FFF2-40B4-BE49-F238E27FC236}">
                <a16:creationId xmlns:a16="http://schemas.microsoft.com/office/drawing/2014/main" id="{9E7E7692-AB96-4225-9D7D-EC7A8013F5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08342" y="1222812"/>
            <a:ext cx="3179292" cy="252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F5384468-D8D8-40B3-A4B7-63F190436E4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 y="4700588"/>
            <a:ext cx="3378539" cy="2157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0FD9A919-8EB5-4379-9731-349BD3F728E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787634" y="1222812"/>
            <a:ext cx="3356366" cy="252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375B6618-4E23-45D7-BDC0-3BC4FB2B3F7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1222812"/>
            <a:ext cx="2660824" cy="252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7CA87DA6-0559-4663-908F-A0C46264AEA2}"/>
              </a:ext>
            </a:extLst>
          </p:cNvPr>
          <p:cNvSpPr txBox="1"/>
          <p:nvPr/>
        </p:nvSpPr>
        <p:spPr>
          <a:xfrm>
            <a:off x="229967" y="3743091"/>
            <a:ext cx="2213619" cy="369332"/>
          </a:xfrm>
          <a:prstGeom prst="rect">
            <a:avLst/>
          </a:prstGeom>
          <a:noFill/>
        </p:spPr>
        <p:txBody>
          <a:bodyPr wrap="none" rtlCol="0">
            <a:spAutoFit/>
          </a:bodyPr>
          <a:lstStyle/>
          <a:p>
            <a:r>
              <a:rPr lang="en-AU" dirty="0">
                <a:solidFill>
                  <a:srgbClr val="000000"/>
                </a:solidFill>
                <a:latin typeface="Calibri" panose="020F0502020204030204" pitchFamily="34" charset="0"/>
                <a:cs typeface="Calibri" panose="020F0502020204030204" pitchFamily="34" charset="0"/>
              </a:rPr>
              <a:t>CULTURAL PRACTICES</a:t>
            </a:r>
          </a:p>
        </p:txBody>
      </p:sp>
      <p:sp>
        <p:nvSpPr>
          <p:cNvPr id="11" name="TextBox 10">
            <a:extLst>
              <a:ext uri="{FF2B5EF4-FFF2-40B4-BE49-F238E27FC236}">
                <a16:creationId xmlns:a16="http://schemas.microsoft.com/office/drawing/2014/main" id="{C01EEE13-DCE8-4B78-A88A-7624C1A2BC0D}"/>
              </a:ext>
            </a:extLst>
          </p:cNvPr>
          <p:cNvSpPr txBox="1"/>
          <p:nvPr/>
        </p:nvSpPr>
        <p:spPr>
          <a:xfrm>
            <a:off x="3294684" y="3757461"/>
            <a:ext cx="1951881" cy="369332"/>
          </a:xfrm>
          <a:prstGeom prst="rect">
            <a:avLst/>
          </a:prstGeom>
          <a:noFill/>
        </p:spPr>
        <p:txBody>
          <a:bodyPr wrap="none" rtlCol="0">
            <a:spAutoFit/>
          </a:bodyPr>
          <a:lstStyle/>
          <a:p>
            <a:r>
              <a:rPr lang="en-AU" dirty="0">
                <a:solidFill>
                  <a:srgbClr val="000000"/>
                </a:solidFill>
                <a:latin typeface="Calibri" panose="020F0502020204030204" pitchFamily="34" charset="0"/>
                <a:cs typeface="Calibri" panose="020F0502020204030204" pitchFamily="34" charset="0"/>
              </a:rPr>
              <a:t>WATAYI (DUGONG)</a:t>
            </a:r>
          </a:p>
        </p:txBody>
      </p:sp>
      <p:sp>
        <p:nvSpPr>
          <p:cNvPr id="12" name="TextBox 11">
            <a:extLst>
              <a:ext uri="{FF2B5EF4-FFF2-40B4-BE49-F238E27FC236}">
                <a16:creationId xmlns:a16="http://schemas.microsoft.com/office/drawing/2014/main" id="{779A9C97-82DE-4EDE-81AE-77F2F68D34F5}"/>
              </a:ext>
            </a:extLst>
          </p:cNvPr>
          <p:cNvSpPr txBox="1"/>
          <p:nvPr/>
        </p:nvSpPr>
        <p:spPr>
          <a:xfrm>
            <a:off x="6622944" y="3743091"/>
            <a:ext cx="1717008" cy="369332"/>
          </a:xfrm>
          <a:prstGeom prst="rect">
            <a:avLst/>
          </a:prstGeom>
          <a:noFill/>
        </p:spPr>
        <p:txBody>
          <a:bodyPr wrap="none" rtlCol="0">
            <a:spAutoFit/>
          </a:bodyPr>
          <a:lstStyle/>
          <a:p>
            <a:r>
              <a:rPr lang="en-AU" dirty="0">
                <a:solidFill>
                  <a:srgbClr val="000000"/>
                </a:solidFill>
                <a:latin typeface="Calibri" panose="020F0502020204030204" pitchFamily="34" charset="0"/>
                <a:cs typeface="Calibri" panose="020F0502020204030204" pitchFamily="34" charset="0"/>
              </a:rPr>
              <a:t>RIGHT-WAY FIRE</a:t>
            </a:r>
          </a:p>
        </p:txBody>
      </p:sp>
      <p:pic>
        <p:nvPicPr>
          <p:cNvPr id="13" name="Picture 6">
            <a:extLst>
              <a:ext uri="{FF2B5EF4-FFF2-40B4-BE49-F238E27FC236}">
                <a16:creationId xmlns:a16="http://schemas.microsoft.com/office/drawing/2014/main" id="{E831338B-D159-4CA6-80B5-6207AFD25AD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30544" y="4700587"/>
            <a:ext cx="2719206"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825C5FFF-DFF0-4835-8FE0-0C127A9B65C4}"/>
              </a:ext>
            </a:extLst>
          </p:cNvPr>
          <p:cNvSpPr txBox="1"/>
          <p:nvPr/>
        </p:nvSpPr>
        <p:spPr>
          <a:xfrm>
            <a:off x="3208477" y="4331255"/>
            <a:ext cx="2203039" cy="369332"/>
          </a:xfrm>
          <a:prstGeom prst="rect">
            <a:avLst/>
          </a:prstGeom>
          <a:noFill/>
        </p:spPr>
        <p:txBody>
          <a:bodyPr wrap="none" rtlCol="0">
            <a:spAutoFit/>
          </a:bodyPr>
          <a:lstStyle/>
          <a:p>
            <a:r>
              <a:rPr lang="en-AU" dirty="0">
                <a:solidFill>
                  <a:srgbClr val="000000"/>
                </a:solidFill>
                <a:latin typeface="Calibri" panose="020F0502020204030204" pitchFamily="34" charset="0"/>
                <a:cs typeface="Calibri" panose="020F0502020204030204" pitchFamily="34" charset="0"/>
              </a:rPr>
              <a:t>THREATENED SPECIES</a:t>
            </a:r>
          </a:p>
        </p:txBody>
      </p:sp>
      <p:pic>
        <p:nvPicPr>
          <p:cNvPr id="15" name="Picture 7">
            <a:extLst>
              <a:ext uri="{FF2B5EF4-FFF2-40B4-BE49-F238E27FC236}">
                <a16:creationId xmlns:a16="http://schemas.microsoft.com/office/drawing/2014/main" id="{24B4833E-48D9-4127-B4ED-A879B6E3D0E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949583" y="4700475"/>
            <a:ext cx="3194417" cy="2157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a:extLst>
              <a:ext uri="{FF2B5EF4-FFF2-40B4-BE49-F238E27FC236}">
                <a16:creationId xmlns:a16="http://schemas.microsoft.com/office/drawing/2014/main" id="{2420B210-3E0F-4781-9572-E7E14A5A7651}"/>
              </a:ext>
            </a:extLst>
          </p:cNvPr>
          <p:cNvSpPr txBox="1"/>
          <p:nvPr/>
        </p:nvSpPr>
        <p:spPr>
          <a:xfrm>
            <a:off x="6139329" y="4331255"/>
            <a:ext cx="2369623" cy="369332"/>
          </a:xfrm>
          <a:prstGeom prst="rect">
            <a:avLst/>
          </a:prstGeom>
          <a:noFill/>
        </p:spPr>
        <p:txBody>
          <a:bodyPr wrap="none" rtlCol="0">
            <a:spAutoFit/>
          </a:bodyPr>
          <a:lstStyle/>
          <a:p>
            <a:r>
              <a:rPr lang="en-AU" dirty="0">
                <a:solidFill>
                  <a:srgbClr val="000000"/>
                </a:solidFill>
                <a:latin typeface="Calibri" panose="020F0502020204030204" pitchFamily="34" charset="0"/>
                <a:cs typeface="Calibri" panose="020F0502020204030204" pitchFamily="34" charset="0"/>
              </a:rPr>
              <a:t>KALYU (WATER PLACES)</a:t>
            </a:r>
          </a:p>
        </p:txBody>
      </p:sp>
      <p:sp>
        <p:nvSpPr>
          <p:cNvPr id="17" name="TextBox 16">
            <a:extLst>
              <a:ext uri="{FF2B5EF4-FFF2-40B4-BE49-F238E27FC236}">
                <a16:creationId xmlns:a16="http://schemas.microsoft.com/office/drawing/2014/main" id="{1650DD7F-B694-4F32-B982-5260963E7B97}"/>
              </a:ext>
            </a:extLst>
          </p:cNvPr>
          <p:cNvSpPr txBox="1"/>
          <p:nvPr/>
        </p:nvSpPr>
        <p:spPr>
          <a:xfrm>
            <a:off x="291032" y="4331142"/>
            <a:ext cx="2202334" cy="369332"/>
          </a:xfrm>
          <a:prstGeom prst="rect">
            <a:avLst/>
          </a:prstGeom>
          <a:noFill/>
        </p:spPr>
        <p:txBody>
          <a:bodyPr wrap="none" rtlCol="0">
            <a:spAutoFit/>
          </a:bodyPr>
          <a:lstStyle/>
          <a:p>
            <a:r>
              <a:rPr lang="en-AU" dirty="0">
                <a:solidFill>
                  <a:srgbClr val="000000"/>
                </a:solidFill>
                <a:latin typeface="Calibri" panose="020F0502020204030204" pitchFamily="34" charset="0"/>
                <a:cs typeface="Calibri" panose="020F0502020204030204" pitchFamily="34" charset="0"/>
              </a:rPr>
              <a:t>KUWIYI (BUSH FOOD)</a:t>
            </a:r>
          </a:p>
        </p:txBody>
      </p:sp>
    </p:spTree>
    <p:extLst>
      <p:ext uri="{BB962C8B-B14F-4D97-AF65-F5344CB8AC3E}">
        <p14:creationId xmlns:p14="http://schemas.microsoft.com/office/powerpoint/2010/main" val="23494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676400" y="0"/>
            <a:ext cx="7467600" cy="1371600"/>
          </a:xfrm>
        </p:spPr>
        <p:txBody>
          <a:bodyPr/>
          <a:lstStyle/>
          <a:p>
            <a:r>
              <a:rPr lang="en-US" sz="3600" dirty="0">
                <a:solidFill>
                  <a:srgbClr val="FFFFFF"/>
                </a:solidFill>
              </a:rPr>
              <a:t>Understand current &amp; future health of targets</a:t>
            </a:r>
          </a:p>
        </p:txBody>
      </p:sp>
      <p:sp>
        <p:nvSpPr>
          <p:cNvPr id="9218" name="Rectangle 2"/>
          <p:cNvSpPr>
            <a:spLocks noGrp="1" noChangeArrowheads="1"/>
          </p:cNvSpPr>
          <p:nvPr>
            <p:ph type="body" sz="half" idx="1"/>
          </p:nvPr>
        </p:nvSpPr>
        <p:spPr>
          <a:xfrm>
            <a:off x="228600" y="1447800"/>
            <a:ext cx="4572000" cy="1600200"/>
          </a:xfrm>
        </p:spPr>
        <p:txBody>
          <a:bodyPr>
            <a:normAutofit/>
          </a:bodyPr>
          <a:lstStyle/>
          <a:p>
            <a:pPr marL="0" indent="0" eaLnBrk="1" hangingPunct="1">
              <a:buFontTx/>
              <a:buNone/>
            </a:pPr>
            <a:r>
              <a:rPr lang="en-US" dirty="0">
                <a:latin typeface="Calibri" panose="020F0502020204030204" pitchFamily="34" charset="0"/>
                <a:cs typeface="Calibri" panose="020F0502020204030204" pitchFamily="34" charset="0"/>
              </a:rPr>
              <a:t>What do you want to conserve?  </a:t>
            </a:r>
          </a:p>
          <a:p>
            <a:pPr marL="0" indent="0" eaLnBrk="1" hangingPunct="1">
              <a:buFontTx/>
              <a:buNone/>
            </a:pPr>
            <a:r>
              <a:rPr lang="en-US" dirty="0">
                <a:solidFill>
                  <a:srgbClr val="0070C0"/>
                </a:solidFill>
                <a:latin typeface="Calibri" panose="020F0502020204030204" pitchFamily="34" charset="0"/>
                <a:cs typeface="Calibri" panose="020F0502020204030204" pitchFamily="34" charset="0"/>
              </a:rPr>
              <a:t>What is your best estimate of how it’s doing?</a:t>
            </a:r>
          </a:p>
        </p:txBody>
      </p:sp>
      <p:pic>
        <p:nvPicPr>
          <p:cNvPr id="9220" name="Picture 6" descr="DSC_0027-1"/>
          <p:cNvPicPr>
            <a:picLocks noChangeAspect="1" noChangeArrowheads="1"/>
          </p:cNvPicPr>
          <p:nvPr/>
        </p:nvPicPr>
        <p:blipFill>
          <a:blip r:embed="rId3" cstate="print"/>
          <a:srcRect/>
          <a:stretch>
            <a:fillRect/>
          </a:stretch>
        </p:blipFill>
        <p:spPr bwMode="auto">
          <a:xfrm>
            <a:off x="914400" y="4953000"/>
            <a:ext cx="1430338" cy="1752600"/>
          </a:xfrm>
          <a:prstGeom prst="rect">
            <a:avLst/>
          </a:prstGeom>
          <a:noFill/>
          <a:ln w="9525">
            <a:noFill/>
            <a:miter lim="800000"/>
            <a:headEnd/>
            <a:tailEnd/>
          </a:ln>
        </p:spPr>
      </p:pic>
      <p:pic>
        <p:nvPicPr>
          <p:cNvPr id="9221" name="Picture 8" descr="Moloka'i’s native upland forests"/>
          <p:cNvPicPr>
            <a:picLocks noChangeAspect="1" noChangeArrowheads="1"/>
          </p:cNvPicPr>
          <p:nvPr/>
        </p:nvPicPr>
        <p:blipFill>
          <a:blip r:embed="rId4" cstate="print"/>
          <a:srcRect/>
          <a:stretch>
            <a:fillRect/>
          </a:stretch>
        </p:blipFill>
        <p:spPr bwMode="auto">
          <a:xfrm>
            <a:off x="381000" y="3054350"/>
            <a:ext cx="2743200" cy="1746250"/>
          </a:xfrm>
          <a:prstGeom prst="rect">
            <a:avLst/>
          </a:prstGeom>
          <a:noFill/>
          <a:ln w="9525">
            <a:noFill/>
            <a:miter lim="800000"/>
            <a:headEnd/>
            <a:tailEnd/>
          </a:ln>
        </p:spPr>
      </p:pic>
      <p:pic>
        <p:nvPicPr>
          <p:cNvPr id="9222"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10400" y="1466850"/>
            <a:ext cx="1447800" cy="1733550"/>
          </a:xfrm>
          <a:prstGeom prst="rect">
            <a:avLst/>
          </a:prstGeom>
          <a:noFill/>
          <a:ln w="9525">
            <a:noFill/>
            <a:miter lim="800000"/>
            <a:headEnd/>
            <a:tailEnd/>
          </a:ln>
        </p:spPr>
      </p:pic>
      <p:pic>
        <p:nvPicPr>
          <p:cNvPr id="9267" name="Picture 10" descr="whooperchickMar20_02.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24400" y="1600200"/>
            <a:ext cx="1841500" cy="1384300"/>
          </a:xfrm>
          <a:prstGeom prst="rect">
            <a:avLst/>
          </a:prstGeom>
          <a:noFill/>
          <a:ln w="9525">
            <a:noFill/>
            <a:miter lim="800000"/>
            <a:headEnd/>
            <a:tailEnd/>
          </a:ln>
        </p:spPr>
      </p:pic>
      <p:pic>
        <p:nvPicPr>
          <p:cNvPr id="15" name="Picture 2">
            <a:extLst>
              <a:ext uri="{FF2B5EF4-FFF2-40B4-BE49-F238E27FC236}">
                <a16:creationId xmlns:a16="http://schemas.microsoft.com/office/drawing/2014/main" id="{07096173-CFA2-4904-9678-31AE22ECD87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81386" y="3873501"/>
            <a:ext cx="6229504" cy="26019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p:nvPr/>
        </p:nvSpPr>
        <p:spPr>
          <a:xfrm>
            <a:off x="2528332" y="4005063"/>
            <a:ext cx="819532" cy="3808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Oval 13"/>
          <p:cNvSpPr/>
          <p:nvPr/>
        </p:nvSpPr>
        <p:spPr>
          <a:xfrm>
            <a:off x="6149392" y="4791410"/>
            <a:ext cx="833016" cy="3231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87200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2" descr="C:\Users\Stuart\Pictures\Warddeken CAP Aug 2011\Mann River - Day 4 - Stuart\IMG_026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47506" y="1268760"/>
            <a:ext cx="4183968" cy="5578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Stuart\Pictures\2011-04-06\CAP Workshop April 2011 NT 115.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5911" y="2365884"/>
            <a:ext cx="4767994"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1475656" y="102764"/>
            <a:ext cx="7570440" cy="810344"/>
          </a:xfrm>
          <a:prstGeom prst="rect">
            <a:avLst/>
          </a:prstGeom>
        </p:spPr>
        <p:txBody>
          <a:bodyPr/>
          <a:lstStyle>
            <a:lvl1pPr algn="l" rtl="0" eaLnBrk="0" fontAlgn="base" hangingPunct="0">
              <a:spcBef>
                <a:spcPct val="0"/>
              </a:spcBef>
              <a:spcAft>
                <a:spcPct val="0"/>
              </a:spcAft>
              <a:defRPr sz="4000" b="1">
                <a:solidFill>
                  <a:schemeClr val="tx1"/>
                </a:solidFill>
                <a:latin typeface="Century Gothic" pitchFamily="34" charset="0"/>
                <a:ea typeface="+mj-ea"/>
                <a:cs typeface="Calibri" pitchFamily="34" charset="0"/>
              </a:defRPr>
            </a:lvl1pPr>
            <a:lvl2pPr algn="l" rtl="0" eaLnBrk="0" fontAlgn="base" hangingPunct="0">
              <a:spcBef>
                <a:spcPct val="0"/>
              </a:spcBef>
              <a:spcAft>
                <a:spcPct val="0"/>
              </a:spcAft>
              <a:defRPr sz="4000" b="1">
                <a:solidFill>
                  <a:schemeClr val="tx1"/>
                </a:solidFill>
                <a:latin typeface="Garamond" pitchFamily="18" charset="0"/>
              </a:defRPr>
            </a:lvl2pPr>
            <a:lvl3pPr algn="l" rtl="0" eaLnBrk="0" fontAlgn="base" hangingPunct="0">
              <a:spcBef>
                <a:spcPct val="0"/>
              </a:spcBef>
              <a:spcAft>
                <a:spcPct val="0"/>
              </a:spcAft>
              <a:defRPr sz="4000" b="1">
                <a:solidFill>
                  <a:schemeClr val="tx1"/>
                </a:solidFill>
                <a:latin typeface="Garamond" pitchFamily="18" charset="0"/>
              </a:defRPr>
            </a:lvl3pPr>
            <a:lvl4pPr algn="l" rtl="0" eaLnBrk="0" fontAlgn="base" hangingPunct="0">
              <a:spcBef>
                <a:spcPct val="0"/>
              </a:spcBef>
              <a:spcAft>
                <a:spcPct val="0"/>
              </a:spcAft>
              <a:defRPr sz="4000" b="1">
                <a:solidFill>
                  <a:schemeClr val="tx1"/>
                </a:solidFill>
                <a:latin typeface="Garamond" pitchFamily="18" charset="0"/>
              </a:defRPr>
            </a:lvl4pPr>
            <a:lvl5pPr algn="l" rtl="0" eaLnBrk="0" fontAlgn="base" hangingPunct="0">
              <a:spcBef>
                <a:spcPct val="0"/>
              </a:spcBef>
              <a:spcAft>
                <a:spcPct val="0"/>
              </a:spcAft>
              <a:defRPr sz="4000" b="1">
                <a:solidFill>
                  <a:schemeClr val="tx1"/>
                </a:solidFill>
                <a:latin typeface="Garamond" pitchFamily="18" charset="0"/>
              </a:defRPr>
            </a:lvl5pPr>
            <a:lvl6pPr marL="457200" algn="l" rtl="0" fontAlgn="base">
              <a:spcBef>
                <a:spcPct val="0"/>
              </a:spcBef>
              <a:spcAft>
                <a:spcPct val="0"/>
              </a:spcAft>
              <a:defRPr sz="4000" b="1">
                <a:solidFill>
                  <a:schemeClr val="tx1"/>
                </a:solidFill>
                <a:latin typeface="Garamond" pitchFamily="18" charset="0"/>
              </a:defRPr>
            </a:lvl6pPr>
            <a:lvl7pPr marL="914400" algn="l" rtl="0" fontAlgn="base">
              <a:spcBef>
                <a:spcPct val="0"/>
              </a:spcBef>
              <a:spcAft>
                <a:spcPct val="0"/>
              </a:spcAft>
              <a:defRPr sz="4000" b="1">
                <a:solidFill>
                  <a:schemeClr val="tx1"/>
                </a:solidFill>
                <a:latin typeface="Garamond" pitchFamily="18" charset="0"/>
              </a:defRPr>
            </a:lvl7pPr>
            <a:lvl8pPr marL="1371600" algn="l" rtl="0" fontAlgn="base">
              <a:spcBef>
                <a:spcPct val="0"/>
              </a:spcBef>
              <a:spcAft>
                <a:spcPct val="0"/>
              </a:spcAft>
              <a:defRPr sz="4000" b="1">
                <a:solidFill>
                  <a:schemeClr val="tx1"/>
                </a:solidFill>
                <a:latin typeface="Garamond" pitchFamily="18" charset="0"/>
              </a:defRPr>
            </a:lvl8pPr>
            <a:lvl9pPr marL="1828800" algn="l" rtl="0" fontAlgn="base">
              <a:spcBef>
                <a:spcPct val="0"/>
              </a:spcBef>
              <a:spcAft>
                <a:spcPct val="0"/>
              </a:spcAft>
              <a:defRPr sz="4000" b="1">
                <a:solidFill>
                  <a:schemeClr val="tx1"/>
                </a:solidFill>
                <a:latin typeface="Garamond" pitchFamily="18" charset="0"/>
              </a:defRPr>
            </a:lvl9pPr>
          </a:lstStyle>
          <a:p>
            <a:r>
              <a:rPr lang="en-AU" sz="3600" kern="0" dirty="0">
                <a:solidFill>
                  <a:schemeClr val="bg1"/>
                </a:solidFill>
                <a:latin typeface="Calibri" panose="020F0502020204030204" pitchFamily="34" charset="0"/>
              </a:rPr>
              <a:t>Incorporating traditional ecological knowledge in the health assessment </a:t>
            </a:r>
          </a:p>
        </p:txBody>
      </p:sp>
    </p:spTree>
    <p:extLst>
      <p:ext uri="{BB962C8B-B14F-4D97-AF65-F5344CB8AC3E}">
        <p14:creationId xmlns:p14="http://schemas.microsoft.com/office/powerpoint/2010/main" val="426530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a:bodyPr>
          <a:lstStyle/>
          <a:p>
            <a:r>
              <a:rPr lang="en-AU" dirty="0">
                <a:solidFill>
                  <a:schemeClr val="bg1"/>
                </a:solidFill>
                <a:latin typeface="Calibri" panose="020F0502020204030204" pitchFamily="34" charset="0"/>
                <a:ea typeface="MS PGothic" pitchFamily="34" charset="-128"/>
              </a:rPr>
              <a:t>This Presentation</a:t>
            </a:r>
            <a:endParaRPr lang="en-AU" dirty="0">
              <a:solidFill>
                <a:schemeClr val="bg1"/>
              </a:solidFill>
              <a:latin typeface="Calibri" panose="020F0502020204030204" pitchFamily="34" charset="0"/>
            </a:endParaRPr>
          </a:p>
        </p:txBody>
      </p:sp>
      <p:sp>
        <p:nvSpPr>
          <p:cNvPr id="4" name="Rectangle 5">
            <a:extLst>
              <a:ext uri="{FF2B5EF4-FFF2-40B4-BE49-F238E27FC236}">
                <a16:creationId xmlns:a16="http://schemas.microsoft.com/office/drawing/2014/main" id="{ED6E8B67-DCCA-4529-8F57-1F7A02ADD150}"/>
              </a:ext>
            </a:extLst>
          </p:cNvPr>
          <p:cNvSpPr>
            <a:spLocks noGrp="1" noChangeArrowheads="1"/>
          </p:cNvSpPr>
          <p:nvPr>
            <p:ph idx="1"/>
          </p:nvPr>
        </p:nvSpPr>
        <p:spPr>
          <a:xfrm>
            <a:off x="457200" y="1752600"/>
            <a:ext cx="8229600" cy="4724400"/>
          </a:xfrm>
        </p:spPr>
        <p:txBody>
          <a:bodyPr/>
          <a:lstStyle/>
          <a:p>
            <a:pPr eaLnBrk="1" hangingPunct="1"/>
            <a:r>
              <a:rPr lang="en-AU" b="1" dirty="0">
                <a:latin typeface="Calibri" panose="020F0502020204030204" pitchFamily="34" charset="0"/>
                <a:cs typeface="Calibri" panose="020F0502020204030204" pitchFamily="34" charset="0"/>
              </a:rPr>
              <a:t>What is adaptive management?</a:t>
            </a:r>
          </a:p>
          <a:p>
            <a:pPr eaLnBrk="1" hangingPunct="1"/>
            <a:r>
              <a:rPr lang="en-AU" dirty="0">
                <a:solidFill>
                  <a:srgbClr val="0070C0"/>
                </a:solidFill>
                <a:latin typeface="Calibri" panose="020F0502020204030204" pitchFamily="34" charset="0"/>
                <a:cs typeface="Calibri" panose="020F0502020204030204" pitchFamily="34" charset="0"/>
              </a:rPr>
              <a:t>What are the Open Standards for the Practice of Conservation?</a:t>
            </a:r>
          </a:p>
          <a:p>
            <a:pPr eaLnBrk="1" hangingPunct="1"/>
            <a:r>
              <a:rPr lang="en-AU" dirty="0">
                <a:latin typeface="Calibri" panose="020F0502020204030204" pitchFamily="34" charset="0"/>
                <a:cs typeface="Calibri" panose="020F0502020204030204" pitchFamily="34" charset="0"/>
              </a:rPr>
              <a:t>Development of Healthy Country Planning</a:t>
            </a:r>
          </a:p>
          <a:p>
            <a:pPr eaLnBrk="1" hangingPunct="1"/>
            <a:r>
              <a:rPr lang="en-AU" dirty="0">
                <a:solidFill>
                  <a:srgbClr val="0070C0"/>
                </a:solidFill>
                <a:latin typeface="Calibri" panose="020F0502020204030204" pitchFamily="34" charset="0"/>
                <a:cs typeface="Calibri" panose="020F0502020204030204" pitchFamily="34" charset="0"/>
              </a:rPr>
              <a:t>Steps in the Healthy Country Planning process</a:t>
            </a:r>
          </a:p>
          <a:p>
            <a:pPr eaLnBrk="1" hangingPunct="1"/>
            <a:r>
              <a:rPr lang="en-AU" dirty="0">
                <a:latin typeface="Calibri" panose="020F0502020204030204" pitchFamily="34" charset="0"/>
                <a:cs typeface="Calibri" panose="020F0502020204030204" pitchFamily="34" charset="0"/>
              </a:rPr>
              <a:t>Tools and Resources to support the implementation of Healthy Country Planning</a:t>
            </a:r>
          </a:p>
          <a:p>
            <a:pPr eaLnBrk="1" hangingPunct="1">
              <a:buFont typeface="Arial" charset="0"/>
              <a:buNone/>
            </a:pPr>
            <a:endParaRPr lang="en-AU"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705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r>
              <a:rPr lang="en-US" dirty="0"/>
              <a:t>Identify and Rank Threats</a:t>
            </a:r>
          </a:p>
        </p:txBody>
      </p:sp>
      <p:pic>
        <p:nvPicPr>
          <p:cNvPr id="5" name="Picture 9" descr="Hoover_da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212" y="1371600"/>
            <a:ext cx="2185988" cy="2806700"/>
          </a:xfrm>
          <a:prstGeom prst="rect">
            <a:avLst/>
          </a:prstGeom>
          <a:noFill/>
          <a:ln w="9525">
            <a:noFill/>
            <a:miter lim="800000"/>
            <a:headEnd/>
            <a:tailEnd/>
          </a:ln>
        </p:spPr>
      </p:pic>
      <p:pic>
        <p:nvPicPr>
          <p:cNvPr id="6" name="Picture 4" descr="rincon road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21400" y="1512888"/>
            <a:ext cx="3022600" cy="1984375"/>
          </a:xfrm>
          <a:prstGeom prst="rect">
            <a:avLst/>
          </a:prstGeom>
          <a:noFill/>
          <a:ln w="9525">
            <a:noFill/>
            <a:miter lim="800000"/>
            <a:headEnd/>
            <a:tailEnd/>
          </a:ln>
        </p:spPr>
      </p:pic>
      <p:pic>
        <p:nvPicPr>
          <p:cNvPr id="7" name="Picture 11" descr="African palm.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267200"/>
            <a:ext cx="2695575" cy="2405062"/>
          </a:xfrm>
          <a:prstGeom prst="rect">
            <a:avLst/>
          </a:prstGeom>
          <a:noFill/>
          <a:ln w="9525">
            <a:noFill/>
            <a:miter lim="800000"/>
            <a:headEnd/>
            <a:tailEnd/>
          </a:ln>
        </p:spPr>
      </p:pic>
      <p:pic>
        <p:nvPicPr>
          <p:cNvPr id="8" name="Picture 18" descr="iil-ian-aj-0062.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02338" y="4564063"/>
            <a:ext cx="3141662" cy="2195512"/>
          </a:xfrm>
          <a:prstGeom prst="rect">
            <a:avLst/>
          </a:prstGeom>
          <a:noFill/>
          <a:ln w="9525">
            <a:noFill/>
            <a:miter lim="800000"/>
            <a:headEnd/>
            <a:tailEnd/>
          </a:ln>
        </p:spPr>
      </p:pic>
      <p:pic>
        <p:nvPicPr>
          <p:cNvPr id="9" name="Picture 7" descr="ill-ian-jw-368.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14342" y="4111530"/>
            <a:ext cx="3136900" cy="1952625"/>
          </a:xfrm>
          <a:prstGeom prst="rect">
            <a:avLst/>
          </a:prstGeom>
          <a:noFill/>
          <a:ln w="9525">
            <a:noFill/>
            <a:miter lim="800000"/>
            <a:headEnd/>
            <a:tailEnd/>
          </a:ln>
        </p:spPr>
      </p:pic>
      <p:sp>
        <p:nvSpPr>
          <p:cNvPr id="10" name="TextBox 16"/>
          <p:cNvSpPr txBox="1">
            <a:spLocks noChangeArrowheads="1"/>
          </p:cNvSpPr>
          <p:nvPr/>
        </p:nvSpPr>
        <p:spPr bwMode="auto">
          <a:xfrm>
            <a:off x="6010275" y="6396038"/>
            <a:ext cx="1247775" cy="338137"/>
          </a:xfrm>
          <a:prstGeom prst="rect">
            <a:avLst/>
          </a:prstGeom>
          <a:noFill/>
          <a:ln w="9525">
            <a:noFill/>
            <a:miter lim="800000"/>
            <a:headEnd/>
            <a:tailEnd/>
          </a:ln>
        </p:spPr>
        <p:txBody>
          <a:bodyPr wrap="none">
            <a:spAutoFit/>
          </a:bodyPr>
          <a:lstStyle>
            <a:lvl1pPr eaLnBrk="0" hangingPunct="0">
              <a:defRPr sz="4400">
                <a:solidFill>
                  <a:schemeClr val="tx1"/>
                </a:solidFill>
                <a:latin typeface="Tahoma" pitchFamily="34" charset="0"/>
                <a:ea typeface="MS PGothic" pitchFamily="34" charset="-128"/>
              </a:defRPr>
            </a:lvl1pPr>
            <a:lvl2pPr marL="742950" indent="-285750" eaLnBrk="0" hangingPunct="0">
              <a:defRPr sz="4400">
                <a:solidFill>
                  <a:schemeClr val="tx1"/>
                </a:solidFill>
                <a:latin typeface="Tahoma" pitchFamily="34" charset="0"/>
                <a:ea typeface="MS PGothic" pitchFamily="34" charset="-128"/>
              </a:defRPr>
            </a:lvl2pPr>
            <a:lvl3pPr marL="1143000" indent="-228600" eaLnBrk="0" hangingPunct="0">
              <a:defRPr sz="4400">
                <a:solidFill>
                  <a:schemeClr val="tx1"/>
                </a:solidFill>
                <a:latin typeface="Tahoma" pitchFamily="34" charset="0"/>
                <a:ea typeface="MS PGothic" pitchFamily="34" charset="-128"/>
              </a:defRPr>
            </a:lvl3pPr>
            <a:lvl4pPr marL="1600200" indent="-228600" eaLnBrk="0" hangingPunct="0">
              <a:defRPr sz="4400">
                <a:solidFill>
                  <a:schemeClr val="tx1"/>
                </a:solidFill>
                <a:latin typeface="Tahoma" pitchFamily="34" charset="0"/>
                <a:ea typeface="MS PGothic" pitchFamily="34" charset="-128"/>
              </a:defRPr>
            </a:lvl4pPr>
            <a:lvl5pPr marL="2057400" indent="-228600" eaLnBrk="0" hangingPunct="0">
              <a:defRPr sz="4400">
                <a:solidFill>
                  <a:schemeClr val="tx1"/>
                </a:solidFill>
                <a:latin typeface="Tahoma" pitchFamily="34" charset="0"/>
                <a:ea typeface="MS PGothic" pitchFamily="34" charset="-128"/>
              </a:defRPr>
            </a:lvl5pPr>
            <a:lvl6pPr marL="2514600" indent="-228600" algn="r" eaLnBrk="0" fontAlgn="base" hangingPunct="0">
              <a:spcBef>
                <a:spcPct val="0"/>
              </a:spcBef>
              <a:spcAft>
                <a:spcPct val="0"/>
              </a:spcAft>
              <a:defRPr sz="4400">
                <a:solidFill>
                  <a:schemeClr val="tx1"/>
                </a:solidFill>
                <a:latin typeface="Tahoma" pitchFamily="34" charset="0"/>
                <a:ea typeface="MS PGothic" pitchFamily="34" charset="-128"/>
              </a:defRPr>
            </a:lvl6pPr>
            <a:lvl7pPr marL="2971800" indent="-228600" algn="r" eaLnBrk="0" fontAlgn="base" hangingPunct="0">
              <a:spcBef>
                <a:spcPct val="0"/>
              </a:spcBef>
              <a:spcAft>
                <a:spcPct val="0"/>
              </a:spcAft>
              <a:defRPr sz="4400">
                <a:solidFill>
                  <a:schemeClr val="tx1"/>
                </a:solidFill>
                <a:latin typeface="Tahoma" pitchFamily="34" charset="0"/>
                <a:ea typeface="MS PGothic" pitchFamily="34" charset="-128"/>
              </a:defRPr>
            </a:lvl7pPr>
            <a:lvl8pPr marL="3429000" indent="-228600" algn="r" eaLnBrk="0" fontAlgn="base" hangingPunct="0">
              <a:spcBef>
                <a:spcPct val="0"/>
              </a:spcBef>
              <a:spcAft>
                <a:spcPct val="0"/>
              </a:spcAft>
              <a:defRPr sz="4400">
                <a:solidFill>
                  <a:schemeClr val="tx1"/>
                </a:solidFill>
                <a:latin typeface="Tahoma" pitchFamily="34" charset="0"/>
                <a:ea typeface="MS PGothic" pitchFamily="34" charset="-128"/>
              </a:defRPr>
            </a:lvl8pPr>
            <a:lvl9pPr marL="3886200" indent="-228600" algn="r" eaLnBrk="0" fontAlgn="base" hangingPunct="0">
              <a:spcBef>
                <a:spcPct val="0"/>
              </a:spcBef>
              <a:spcAft>
                <a:spcPct val="0"/>
              </a:spcAft>
              <a:defRPr sz="4400">
                <a:solidFill>
                  <a:schemeClr val="tx1"/>
                </a:solidFill>
                <a:latin typeface="Tahoma" pitchFamily="34" charset="0"/>
                <a:ea typeface="MS PGothic" pitchFamily="34" charset="-128"/>
              </a:defRPr>
            </a:lvl9pPr>
          </a:lstStyle>
          <a:p>
            <a:pPr algn="ctr" eaLnBrk="1" hangingPunct="1">
              <a:defRPr/>
            </a:pPr>
            <a:r>
              <a:rPr lang="en-US" sz="800">
                <a:solidFill>
                  <a:schemeClr val="bg1"/>
                </a:solidFill>
                <a:effectLst>
                  <a:outerShdw blurRad="38100" dist="38100" dir="2700000" algn="tl">
                    <a:srgbClr val="C0C0C0"/>
                  </a:outerShdw>
                </a:effectLst>
              </a:rPr>
              <a:t>Photo: Adrian Jones, </a:t>
            </a:r>
          </a:p>
          <a:p>
            <a:pPr algn="ctr" eaLnBrk="1" hangingPunct="1">
              <a:defRPr/>
            </a:pPr>
            <a:r>
              <a:rPr lang="en-US" sz="800">
                <a:solidFill>
                  <a:schemeClr val="bg1"/>
                </a:solidFill>
                <a:effectLst>
                  <a:outerShdw blurRad="38100" dist="38100" dir="2700000" algn="tl">
                    <a:srgbClr val="C0C0C0"/>
                  </a:outerShdw>
                </a:effectLst>
              </a:rPr>
              <a:t>IAN Image Library</a:t>
            </a:r>
          </a:p>
        </p:txBody>
      </p:sp>
      <p:pic>
        <p:nvPicPr>
          <p:cNvPr id="11" name="Picture 17" descr="unsustainable hunting_WCS Congo"/>
          <p:cNvPicPr>
            <a:picLocks noChangeAspect="1" noChangeArrowheads="1"/>
          </p:cNvPicPr>
          <p:nvPr/>
        </p:nvPicPr>
        <p:blipFill>
          <a:blip r:embed="rId8" cstate="print"/>
          <a:srcRect/>
          <a:stretch>
            <a:fillRect/>
          </a:stretch>
        </p:blipFill>
        <p:spPr bwMode="auto">
          <a:xfrm>
            <a:off x="2945920" y="1529844"/>
            <a:ext cx="2690606" cy="2101889"/>
          </a:xfrm>
          <a:prstGeom prst="rect">
            <a:avLst/>
          </a:prstGeom>
          <a:noFill/>
          <a:ln w="9525">
            <a:solidFill>
              <a:schemeClr val="tx1"/>
            </a:solidFill>
            <a:miter lim="800000"/>
            <a:headEnd/>
            <a:tailEnd/>
          </a:ln>
        </p:spPr>
      </p:pic>
      <p:sp>
        <p:nvSpPr>
          <p:cNvPr id="12" name="Text Box 12"/>
          <p:cNvSpPr txBox="1">
            <a:spLocks noChangeArrowheads="1"/>
          </p:cNvSpPr>
          <p:nvPr/>
        </p:nvSpPr>
        <p:spPr bwMode="auto">
          <a:xfrm>
            <a:off x="218905" y="3820866"/>
            <a:ext cx="2100601" cy="369332"/>
          </a:xfrm>
          <a:prstGeom prst="rect">
            <a:avLst/>
          </a:prstGeom>
          <a:solidFill>
            <a:srgbClr val="0070C0"/>
          </a:solidFill>
          <a:ln w="9525" algn="ctr">
            <a:solidFill>
              <a:schemeClr val="tx1"/>
            </a:solidFill>
            <a:miter lim="800000"/>
            <a:headEnd/>
            <a:tailEnd/>
          </a:ln>
        </p:spPr>
        <p:txBody>
          <a:bodyPr wrap="square">
            <a:spAutoFit/>
          </a:bodyPr>
          <a:lstStyle/>
          <a:p>
            <a:r>
              <a:rPr lang="en-US" sz="1800" dirty="0">
                <a:solidFill>
                  <a:schemeClr val="bg1"/>
                </a:solidFill>
                <a:effectLst/>
                <a:latin typeface="Calibri" panose="020F0502020204030204" pitchFamily="34" charset="0"/>
                <a:cs typeface="Calibri" panose="020F0502020204030204" pitchFamily="34" charset="0"/>
              </a:rPr>
              <a:t>Operation of Dams</a:t>
            </a:r>
          </a:p>
        </p:txBody>
      </p:sp>
      <p:sp>
        <p:nvSpPr>
          <p:cNvPr id="13" name="Text Box 12"/>
          <p:cNvSpPr txBox="1">
            <a:spLocks noChangeArrowheads="1"/>
          </p:cNvSpPr>
          <p:nvPr/>
        </p:nvSpPr>
        <p:spPr bwMode="auto">
          <a:xfrm>
            <a:off x="3098041" y="3451534"/>
            <a:ext cx="2456597" cy="369332"/>
          </a:xfrm>
          <a:prstGeom prst="rect">
            <a:avLst/>
          </a:prstGeom>
          <a:solidFill>
            <a:srgbClr val="0070C0"/>
          </a:solidFill>
          <a:ln w="9525" algn="ctr">
            <a:solidFill>
              <a:schemeClr val="tx1"/>
            </a:solidFill>
            <a:miter lim="800000"/>
            <a:headEnd/>
            <a:tailEnd/>
          </a:ln>
        </p:spPr>
        <p:txBody>
          <a:bodyPr wrap="square">
            <a:spAutoFit/>
          </a:bodyPr>
          <a:lstStyle/>
          <a:p>
            <a:pPr algn="l"/>
            <a:r>
              <a:rPr lang="en-US" sz="1800" dirty="0">
                <a:solidFill>
                  <a:schemeClr val="bg1"/>
                </a:solidFill>
                <a:effectLst/>
                <a:latin typeface="Calibri" panose="020F0502020204030204" pitchFamily="34" charset="0"/>
                <a:cs typeface="Calibri" panose="020F0502020204030204" pitchFamily="34" charset="0"/>
              </a:rPr>
              <a:t>Unsustainable harvest</a:t>
            </a:r>
          </a:p>
        </p:txBody>
      </p:sp>
      <p:sp>
        <p:nvSpPr>
          <p:cNvPr id="14" name="Text Box 12"/>
          <p:cNvSpPr txBox="1">
            <a:spLocks noChangeArrowheads="1"/>
          </p:cNvSpPr>
          <p:nvPr/>
        </p:nvSpPr>
        <p:spPr bwMode="auto">
          <a:xfrm>
            <a:off x="6372367" y="3239869"/>
            <a:ext cx="2456597" cy="369332"/>
          </a:xfrm>
          <a:prstGeom prst="rect">
            <a:avLst/>
          </a:prstGeom>
          <a:solidFill>
            <a:srgbClr val="0070C0"/>
          </a:solidFill>
          <a:ln w="9525" algn="ctr">
            <a:solidFill>
              <a:schemeClr val="tx1"/>
            </a:solidFill>
            <a:miter lim="800000"/>
            <a:headEnd/>
            <a:tailEnd/>
          </a:ln>
        </p:spPr>
        <p:txBody>
          <a:bodyPr wrap="square">
            <a:spAutoFit/>
          </a:bodyPr>
          <a:lstStyle/>
          <a:p>
            <a:pPr algn="ctr"/>
            <a:r>
              <a:rPr lang="en-US" sz="1800" dirty="0">
                <a:solidFill>
                  <a:schemeClr val="bg1"/>
                </a:solidFill>
                <a:effectLst/>
                <a:latin typeface="Calibri" panose="020F0502020204030204" pitchFamily="34" charset="0"/>
                <a:cs typeface="Calibri" panose="020F0502020204030204" pitchFamily="34" charset="0"/>
              </a:rPr>
              <a:t>Unsustainable Logging</a:t>
            </a:r>
          </a:p>
        </p:txBody>
      </p:sp>
      <p:sp>
        <p:nvSpPr>
          <p:cNvPr id="15" name="Text Box 12"/>
          <p:cNvSpPr txBox="1">
            <a:spLocks noChangeArrowheads="1"/>
          </p:cNvSpPr>
          <p:nvPr/>
        </p:nvSpPr>
        <p:spPr bwMode="auto">
          <a:xfrm flipH="1">
            <a:off x="355139" y="4329839"/>
            <a:ext cx="2007061" cy="646331"/>
          </a:xfrm>
          <a:prstGeom prst="rect">
            <a:avLst/>
          </a:prstGeom>
          <a:solidFill>
            <a:srgbClr val="0070C0"/>
          </a:solidFill>
          <a:ln w="9525" algn="ctr">
            <a:solidFill>
              <a:schemeClr val="tx1"/>
            </a:solidFill>
            <a:miter lim="800000"/>
            <a:headEnd/>
            <a:tailEnd/>
          </a:ln>
        </p:spPr>
        <p:txBody>
          <a:bodyPr wrap="square">
            <a:spAutoFit/>
          </a:bodyPr>
          <a:lstStyle/>
          <a:p>
            <a:pPr algn="ctr"/>
            <a:r>
              <a:rPr lang="en-US" sz="1800" dirty="0">
                <a:solidFill>
                  <a:schemeClr val="bg1"/>
                </a:solidFill>
                <a:effectLst/>
                <a:latin typeface="Calibri" panose="020F0502020204030204" pitchFamily="34" charset="0"/>
                <a:cs typeface="Calibri" panose="020F0502020204030204" pitchFamily="34" charset="0"/>
              </a:rPr>
              <a:t>Incompatible Livestock Grazing</a:t>
            </a:r>
          </a:p>
        </p:txBody>
      </p:sp>
      <p:sp>
        <p:nvSpPr>
          <p:cNvPr id="16" name="Text Box 12"/>
          <p:cNvSpPr txBox="1">
            <a:spLocks noChangeArrowheads="1"/>
          </p:cNvSpPr>
          <p:nvPr/>
        </p:nvSpPr>
        <p:spPr bwMode="auto">
          <a:xfrm flipH="1">
            <a:off x="2947915" y="5901308"/>
            <a:ext cx="2729553" cy="369332"/>
          </a:xfrm>
          <a:prstGeom prst="rect">
            <a:avLst/>
          </a:prstGeom>
          <a:solidFill>
            <a:srgbClr val="0070C0"/>
          </a:solidFill>
          <a:ln w="9525" algn="ctr">
            <a:solidFill>
              <a:schemeClr val="tx1"/>
            </a:solidFill>
            <a:miter lim="800000"/>
            <a:headEnd/>
            <a:tailEnd/>
          </a:ln>
        </p:spPr>
        <p:txBody>
          <a:bodyPr wrap="square">
            <a:spAutoFit/>
          </a:bodyPr>
          <a:lstStyle/>
          <a:p>
            <a:pPr algn="l"/>
            <a:r>
              <a:rPr lang="en-US" sz="1800" dirty="0">
                <a:solidFill>
                  <a:schemeClr val="bg1"/>
                </a:solidFill>
                <a:effectLst/>
                <a:latin typeface="Calibri" panose="020F0502020204030204" pitchFamily="34" charset="0"/>
                <a:cs typeface="Calibri" panose="020F0502020204030204" pitchFamily="34" charset="0"/>
              </a:rPr>
              <a:t>Residential Development</a:t>
            </a:r>
          </a:p>
        </p:txBody>
      </p:sp>
      <p:sp>
        <p:nvSpPr>
          <p:cNvPr id="17" name="Text Box 12"/>
          <p:cNvSpPr txBox="1">
            <a:spLocks noChangeArrowheads="1"/>
          </p:cNvSpPr>
          <p:nvPr/>
        </p:nvSpPr>
        <p:spPr bwMode="auto">
          <a:xfrm flipH="1">
            <a:off x="6161094" y="4379397"/>
            <a:ext cx="2776940" cy="369332"/>
          </a:xfrm>
          <a:prstGeom prst="rect">
            <a:avLst/>
          </a:prstGeom>
          <a:solidFill>
            <a:srgbClr val="0070C0"/>
          </a:solidFill>
          <a:ln w="9525" algn="ctr">
            <a:solidFill>
              <a:schemeClr val="tx1"/>
            </a:solidFill>
            <a:miter lim="800000"/>
            <a:headEnd/>
            <a:tailEnd/>
          </a:ln>
        </p:spPr>
        <p:txBody>
          <a:bodyPr wrap="square">
            <a:spAutoFit/>
          </a:bodyPr>
          <a:lstStyle/>
          <a:p>
            <a:pPr algn="l"/>
            <a:r>
              <a:rPr lang="en-US" sz="1800" dirty="0">
                <a:solidFill>
                  <a:schemeClr val="bg1"/>
                </a:solidFill>
                <a:latin typeface="Calibri" panose="020F0502020204030204" pitchFamily="34" charset="0"/>
                <a:cs typeface="Calibri" panose="020F0502020204030204" pitchFamily="34" charset="0"/>
              </a:rPr>
              <a:t>Exotic / Invasive Species</a:t>
            </a:r>
          </a:p>
        </p:txBody>
      </p:sp>
    </p:spTree>
    <p:extLst>
      <p:ext uri="{BB962C8B-B14F-4D97-AF65-F5344CB8AC3E}">
        <p14:creationId xmlns:p14="http://schemas.microsoft.com/office/powerpoint/2010/main" val="93727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r>
              <a:rPr lang="en-US" dirty="0"/>
              <a:t>Identify and Rank Threats</a:t>
            </a:r>
          </a:p>
        </p:txBody>
      </p:sp>
      <p:pic>
        <p:nvPicPr>
          <p:cNvPr id="4" name="Picture 3">
            <a:extLst>
              <a:ext uri="{FF2B5EF4-FFF2-40B4-BE49-F238E27FC236}">
                <a16:creationId xmlns:a16="http://schemas.microsoft.com/office/drawing/2014/main" id="{61F97755-1CD5-4608-A10C-393BF37208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549" y="1844824"/>
            <a:ext cx="8923947" cy="4104456"/>
          </a:xfrm>
          <a:prstGeom prst="rect">
            <a:avLst/>
          </a:prstGeom>
        </p:spPr>
      </p:pic>
    </p:spTree>
    <p:extLst>
      <p:ext uri="{BB962C8B-B14F-4D97-AF65-F5344CB8AC3E}">
        <p14:creationId xmlns:p14="http://schemas.microsoft.com/office/powerpoint/2010/main" val="384750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AutoShape 3"/>
          <p:cNvSpPr>
            <a:spLocks noChangeAspect="1" noChangeArrowheads="1" noTextEdit="1"/>
          </p:cNvSpPr>
          <p:nvPr/>
        </p:nvSpPr>
        <p:spPr bwMode="auto">
          <a:xfrm>
            <a:off x="533400" y="2209800"/>
            <a:ext cx="7710488" cy="2990850"/>
          </a:xfrm>
          <a:prstGeom prst="rect">
            <a:avLst/>
          </a:prstGeom>
          <a:noFill/>
          <a:ln w="9525">
            <a:noFill/>
            <a:miter lim="800000"/>
            <a:headEnd/>
            <a:tailEnd/>
          </a:ln>
        </p:spPr>
        <p:txBody>
          <a:bodyPr/>
          <a:lstStyle/>
          <a:p>
            <a:pPr>
              <a:defRPr/>
            </a:pPr>
            <a:endParaRPr lang="en-US">
              <a:latin typeface="+mj-lt"/>
              <a:ea typeface="+mn-ea"/>
              <a:cs typeface="+mn-cs"/>
            </a:endParaRPr>
          </a:p>
        </p:txBody>
      </p:sp>
      <p:sp>
        <p:nvSpPr>
          <p:cNvPr id="31757" name="Rectangle 77"/>
          <p:cNvSpPr>
            <a:spLocks noGrp="1" noChangeArrowheads="1"/>
          </p:cNvSpPr>
          <p:nvPr>
            <p:ph type="title"/>
          </p:nvPr>
        </p:nvSpPr>
        <p:spPr/>
        <p:txBody>
          <a:bodyPr/>
          <a:lstStyle/>
          <a:p>
            <a:pPr defTabSz="912813"/>
            <a:r>
              <a:rPr lang="en-US" dirty="0"/>
              <a:t>Develop a situation analysis</a:t>
            </a:r>
          </a:p>
        </p:txBody>
      </p:sp>
      <p:pic>
        <p:nvPicPr>
          <p:cNvPr id="11" name="Picture 10">
            <a:extLst>
              <a:ext uri="{FF2B5EF4-FFF2-40B4-BE49-F238E27FC236}">
                <a16:creationId xmlns:a16="http://schemas.microsoft.com/office/drawing/2014/main" id="{2C105717-D158-4343-94FF-F8D2CA3FAEB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7901" y="2060848"/>
            <a:ext cx="8848197" cy="3273896"/>
          </a:xfrm>
          <a:prstGeom prst="rect">
            <a:avLst/>
          </a:prstGeom>
        </p:spPr>
      </p:pic>
    </p:spTree>
    <p:extLst>
      <p:ext uri="{BB962C8B-B14F-4D97-AF65-F5344CB8AC3E}">
        <p14:creationId xmlns:p14="http://schemas.microsoft.com/office/powerpoint/2010/main" val="120201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Use the situation analysis to identify strategies</a:t>
            </a:r>
          </a:p>
        </p:txBody>
      </p:sp>
      <p:pic>
        <p:nvPicPr>
          <p:cNvPr id="3" name="Picture 2">
            <a:extLst>
              <a:ext uri="{FF2B5EF4-FFF2-40B4-BE49-F238E27FC236}">
                <a16:creationId xmlns:a16="http://schemas.microsoft.com/office/drawing/2014/main" id="{44B0E3BC-6BA7-49B7-B24C-D4D680AC67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504" y="1484784"/>
            <a:ext cx="8532440" cy="5100836"/>
          </a:xfrm>
          <a:prstGeom prst="rect">
            <a:avLst/>
          </a:prstGeom>
        </p:spPr>
      </p:pic>
    </p:spTree>
    <p:extLst>
      <p:ext uri="{BB962C8B-B14F-4D97-AF65-F5344CB8AC3E}">
        <p14:creationId xmlns:p14="http://schemas.microsoft.com/office/powerpoint/2010/main" val="247444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BE2-F303-4DC9-AA4E-51A5731E93CE}"/>
              </a:ext>
            </a:extLst>
          </p:cNvPr>
          <p:cNvSpPr>
            <a:spLocks noGrp="1"/>
          </p:cNvSpPr>
          <p:nvPr>
            <p:ph type="title"/>
          </p:nvPr>
        </p:nvSpPr>
        <p:spPr/>
        <p:txBody>
          <a:bodyPr/>
          <a:lstStyle/>
          <a:p>
            <a:r>
              <a:rPr lang="en-AU" dirty="0"/>
              <a:t>Use the situation analysis to develop road maps</a:t>
            </a:r>
          </a:p>
        </p:txBody>
      </p:sp>
      <p:pic>
        <p:nvPicPr>
          <p:cNvPr id="5" name="Picture 4">
            <a:extLst>
              <a:ext uri="{FF2B5EF4-FFF2-40B4-BE49-F238E27FC236}">
                <a16:creationId xmlns:a16="http://schemas.microsoft.com/office/drawing/2014/main" id="{4A754519-69DC-4F83-ABCA-2E1FD99544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08920"/>
            <a:ext cx="9144000" cy="2232000"/>
          </a:xfrm>
          <a:prstGeom prst="rect">
            <a:avLst/>
          </a:prstGeom>
        </p:spPr>
      </p:pic>
    </p:spTree>
    <p:extLst>
      <p:ext uri="{BB962C8B-B14F-4D97-AF65-F5344CB8AC3E}">
        <p14:creationId xmlns:p14="http://schemas.microsoft.com/office/powerpoint/2010/main" val="368048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123728" y="-17216"/>
            <a:ext cx="6696744" cy="1108745"/>
          </a:xfrm>
          <a:prstGeom prst="rect">
            <a:avLst/>
          </a:prstGeom>
        </p:spPr>
        <p:txBody>
          <a:bodyPr/>
          <a:lstStyle>
            <a:lvl1pPr algn="l" rtl="0" eaLnBrk="0" fontAlgn="base" hangingPunct="0">
              <a:spcBef>
                <a:spcPct val="0"/>
              </a:spcBef>
              <a:spcAft>
                <a:spcPct val="0"/>
              </a:spcAft>
              <a:defRPr sz="4000" b="1">
                <a:solidFill>
                  <a:schemeClr val="tx1"/>
                </a:solidFill>
                <a:latin typeface="Century Gothic" pitchFamily="34" charset="0"/>
                <a:ea typeface="+mj-ea"/>
                <a:cs typeface="Calibri" pitchFamily="34" charset="0"/>
              </a:defRPr>
            </a:lvl1pPr>
            <a:lvl2pPr algn="l" rtl="0" eaLnBrk="0" fontAlgn="base" hangingPunct="0">
              <a:spcBef>
                <a:spcPct val="0"/>
              </a:spcBef>
              <a:spcAft>
                <a:spcPct val="0"/>
              </a:spcAft>
              <a:defRPr sz="4000" b="1">
                <a:solidFill>
                  <a:schemeClr val="tx1"/>
                </a:solidFill>
                <a:latin typeface="Garamond" pitchFamily="18" charset="0"/>
              </a:defRPr>
            </a:lvl2pPr>
            <a:lvl3pPr algn="l" rtl="0" eaLnBrk="0" fontAlgn="base" hangingPunct="0">
              <a:spcBef>
                <a:spcPct val="0"/>
              </a:spcBef>
              <a:spcAft>
                <a:spcPct val="0"/>
              </a:spcAft>
              <a:defRPr sz="4000" b="1">
                <a:solidFill>
                  <a:schemeClr val="tx1"/>
                </a:solidFill>
                <a:latin typeface="Garamond" pitchFamily="18" charset="0"/>
              </a:defRPr>
            </a:lvl3pPr>
            <a:lvl4pPr algn="l" rtl="0" eaLnBrk="0" fontAlgn="base" hangingPunct="0">
              <a:spcBef>
                <a:spcPct val="0"/>
              </a:spcBef>
              <a:spcAft>
                <a:spcPct val="0"/>
              </a:spcAft>
              <a:defRPr sz="4000" b="1">
                <a:solidFill>
                  <a:schemeClr val="tx1"/>
                </a:solidFill>
                <a:latin typeface="Garamond" pitchFamily="18" charset="0"/>
              </a:defRPr>
            </a:lvl4pPr>
            <a:lvl5pPr algn="l" rtl="0" eaLnBrk="0" fontAlgn="base" hangingPunct="0">
              <a:spcBef>
                <a:spcPct val="0"/>
              </a:spcBef>
              <a:spcAft>
                <a:spcPct val="0"/>
              </a:spcAft>
              <a:defRPr sz="4000" b="1">
                <a:solidFill>
                  <a:schemeClr val="tx1"/>
                </a:solidFill>
                <a:latin typeface="Garamond" pitchFamily="18" charset="0"/>
              </a:defRPr>
            </a:lvl5pPr>
            <a:lvl6pPr marL="457200" algn="l" rtl="0" fontAlgn="base">
              <a:spcBef>
                <a:spcPct val="0"/>
              </a:spcBef>
              <a:spcAft>
                <a:spcPct val="0"/>
              </a:spcAft>
              <a:defRPr sz="4000" b="1">
                <a:solidFill>
                  <a:schemeClr val="tx1"/>
                </a:solidFill>
                <a:latin typeface="Garamond" pitchFamily="18" charset="0"/>
              </a:defRPr>
            </a:lvl6pPr>
            <a:lvl7pPr marL="914400" algn="l" rtl="0" fontAlgn="base">
              <a:spcBef>
                <a:spcPct val="0"/>
              </a:spcBef>
              <a:spcAft>
                <a:spcPct val="0"/>
              </a:spcAft>
              <a:defRPr sz="4000" b="1">
                <a:solidFill>
                  <a:schemeClr val="tx1"/>
                </a:solidFill>
                <a:latin typeface="Garamond" pitchFamily="18" charset="0"/>
              </a:defRPr>
            </a:lvl7pPr>
            <a:lvl8pPr marL="1371600" algn="l" rtl="0" fontAlgn="base">
              <a:spcBef>
                <a:spcPct val="0"/>
              </a:spcBef>
              <a:spcAft>
                <a:spcPct val="0"/>
              </a:spcAft>
              <a:defRPr sz="4000" b="1">
                <a:solidFill>
                  <a:schemeClr val="tx1"/>
                </a:solidFill>
                <a:latin typeface="Garamond" pitchFamily="18" charset="0"/>
              </a:defRPr>
            </a:lvl8pPr>
            <a:lvl9pPr marL="1828800" algn="l" rtl="0" fontAlgn="base">
              <a:spcBef>
                <a:spcPct val="0"/>
              </a:spcBef>
              <a:spcAft>
                <a:spcPct val="0"/>
              </a:spcAft>
              <a:defRPr sz="4000" b="1">
                <a:solidFill>
                  <a:schemeClr val="tx1"/>
                </a:solidFill>
                <a:latin typeface="Garamond" pitchFamily="18" charset="0"/>
              </a:defRPr>
            </a:lvl9pPr>
          </a:lstStyle>
          <a:p>
            <a:r>
              <a:rPr lang="en-US" sz="3600" kern="0" dirty="0">
                <a:solidFill>
                  <a:schemeClr val="bg1"/>
                </a:solidFill>
                <a:latin typeface="Calibri" panose="020F0502020204030204" pitchFamily="34" charset="0"/>
              </a:rPr>
              <a:t>Road maps show us how strategies work</a:t>
            </a:r>
            <a:endParaRPr lang="en-AU" sz="3600" kern="0" dirty="0">
              <a:solidFill>
                <a:schemeClr val="bg1"/>
              </a:solidFill>
              <a:latin typeface="Calibri" panose="020F0502020204030204" pitchFamily="34" charset="0"/>
            </a:endParaRPr>
          </a:p>
        </p:txBody>
      </p:sp>
      <p:pic>
        <p:nvPicPr>
          <p:cNvPr id="7" name="Picture 2">
            <a:extLst>
              <a:ext uri="{FF2B5EF4-FFF2-40B4-BE49-F238E27FC236}">
                <a16:creationId xmlns:a16="http://schemas.microsoft.com/office/drawing/2014/main" id="{4C801B6A-EA14-4ABC-81DD-A46124A9F66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74" y="1286600"/>
            <a:ext cx="9161513" cy="1047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16B98DBE-C56B-4042-A23E-8523D675279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84" y="2426777"/>
            <a:ext cx="9146384" cy="975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a:extLst>
              <a:ext uri="{FF2B5EF4-FFF2-40B4-BE49-F238E27FC236}">
                <a16:creationId xmlns:a16="http://schemas.microsoft.com/office/drawing/2014/main" id="{DCD97854-5979-47CA-BE15-1E375F13DE1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84" y="3488997"/>
            <a:ext cx="9146384" cy="122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a:extLst>
              <a:ext uri="{FF2B5EF4-FFF2-40B4-BE49-F238E27FC236}">
                <a16:creationId xmlns:a16="http://schemas.microsoft.com/office/drawing/2014/main" id="{D7019E7E-8E1B-4FCF-B477-FD6CD2A2F54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384" y="4757039"/>
            <a:ext cx="9146384" cy="1009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a:extLst>
              <a:ext uri="{FF2B5EF4-FFF2-40B4-BE49-F238E27FC236}">
                <a16:creationId xmlns:a16="http://schemas.microsoft.com/office/drawing/2014/main" id="{9080C936-050C-46CA-A3A9-06259FF00F2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84" y="5859378"/>
            <a:ext cx="9161513" cy="998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64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AU" dirty="0">
                <a:solidFill>
                  <a:schemeClr val="bg1"/>
                </a:solidFill>
                <a:latin typeface="Calibri" panose="020F0502020204030204" pitchFamily="34" charset="0"/>
              </a:rPr>
              <a:t>After planning comes work planning and implementation</a:t>
            </a:r>
          </a:p>
        </p:txBody>
      </p:sp>
      <p:pic>
        <p:nvPicPr>
          <p:cNvPr id="4098" name="Picture 2" descr="C:\Users\Stuart\Pictures\2015-09-02\IMG_488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54" y="1052736"/>
            <a:ext cx="5904111" cy="451290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BHA\Spinifex\images\WorksplanningCalendar.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09690" y="3309186"/>
            <a:ext cx="7141900" cy="3501008"/>
          </a:xfrm>
          <a:prstGeom prst="rect">
            <a:avLst/>
          </a:prstGeom>
          <a:noFill/>
          <a:extLst>
            <a:ext uri="{909E8E84-426E-40DD-AFC4-6F175D3DCCD1}">
              <a14:hiddenFill xmlns:a14="http://schemas.microsoft.com/office/drawing/2010/main">
                <a:solidFill>
                  <a:srgbClr val="FFFFFF"/>
                </a:solidFill>
              </a14:hiddenFill>
            </a:ext>
          </a:extLst>
        </p:spPr>
      </p:pic>
      <p:sp>
        <p:nvSpPr>
          <p:cNvPr id="5" name="Bent-Up Arrow 4"/>
          <p:cNvSpPr/>
          <p:nvPr/>
        </p:nvSpPr>
        <p:spPr bwMode="auto">
          <a:xfrm rot="10800000" flipH="1">
            <a:off x="6228184" y="2228900"/>
            <a:ext cx="936104" cy="864096"/>
          </a:xfrm>
          <a:prstGeom prst="bentUpArrow">
            <a:avLst/>
          </a:prstGeom>
          <a:no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7227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1594CF8-B651-41F7-9116-338080DA8373}"/>
              </a:ext>
            </a:extLst>
          </p:cNvPr>
          <p:cNvGrpSpPr/>
          <p:nvPr/>
        </p:nvGrpSpPr>
        <p:grpSpPr>
          <a:xfrm>
            <a:off x="209949" y="1540651"/>
            <a:ext cx="8752754" cy="4741138"/>
            <a:chOff x="209949" y="1540651"/>
            <a:chExt cx="8752754" cy="4741138"/>
          </a:xfrm>
        </p:grpSpPr>
        <p:pic>
          <p:nvPicPr>
            <p:cNvPr id="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701" y="4664640"/>
              <a:ext cx="2181027" cy="1543436"/>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90975" y="1556792"/>
              <a:ext cx="2181025" cy="1540181"/>
            </a:xfrm>
            <a:prstGeom prst="rect">
              <a:avLst/>
            </a:prstGeom>
            <a:ln>
              <a:noFill/>
            </a:ln>
            <a:effectLst/>
            <a:extLst>
              <a:ext uri="{909E8E84-426E-40DD-AFC4-6F175D3DCCD1}">
                <a14:hiddenFill xmlns:a14="http://schemas.microsoft.com/office/drawing/2010/main">
                  <a:solidFill>
                    <a:schemeClr val="accent1"/>
                  </a:solidFill>
                </a14:hiddenFill>
              </a:ext>
            </a:extLst>
          </p:spPr>
        </p:pic>
        <p:pic>
          <p:nvPicPr>
            <p:cNvPr id="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87352" y="4675942"/>
              <a:ext cx="2181026" cy="1533669"/>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2000" y="1556792"/>
              <a:ext cx="2181026" cy="1540656"/>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AF1B0161-967E-41B0-A5D6-991C4A189FD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0701" y="3123840"/>
              <a:ext cx="2181026" cy="1541563"/>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658F3ACD-37A5-44BD-8F91-FEC20ED1E3F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09949" y="1556792"/>
              <a:ext cx="2181026" cy="1539994"/>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4F87DE4D-2036-4287-8006-F753396E6F3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400371" y="3096786"/>
              <a:ext cx="2181026" cy="1540987"/>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a:extLst>
                <a:ext uri="{FF2B5EF4-FFF2-40B4-BE49-F238E27FC236}">
                  <a16:creationId xmlns:a16="http://schemas.microsoft.com/office/drawing/2014/main" id="{80261D18-749F-46BF-9276-BAFCB086F7B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568378" y="3158366"/>
              <a:ext cx="2181935" cy="153995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a:extLst>
                <a:ext uri="{FF2B5EF4-FFF2-40B4-BE49-F238E27FC236}">
                  <a16:creationId xmlns:a16="http://schemas.microsoft.com/office/drawing/2014/main" id="{3CA41444-D351-4695-B506-AC1227E6D486}"/>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750313" y="1540651"/>
              <a:ext cx="2181025" cy="154134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a:extLst>
                <a:ext uri="{FF2B5EF4-FFF2-40B4-BE49-F238E27FC236}">
                  <a16:creationId xmlns:a16="http://schemas.microsoft.com/office/drawing/2014/main" id="{BD446F4D-6E92-45A3-B638-9BCCF89182F0}"/>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596710" y="4714457"/>
              <a:ext cx="2181027" cy="1543436"/>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a:extLst>
                <a:ext uri="{FF2B5EF4-FFF2-40B4-BE49-F238E27FC236}">
                  <a16:creationId xmlns:a16="http://schemas.microsoft.com/office/drawing/2014/main" id="{A7A94C0F-6AB2-434A-B9AE-5DCB79113563}"/>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777737" y="3154872"/>
              <a:ext cx="2181025" cy="1541339"/>
            </a:xfrm>
            <a:prstGeom prst="rect">
              <a:avLst/>
            </a:prstGeom>
            <a:ln>
              <a:noFill/>
            </a:ln>
            <a:effectLst/>
            <a:extLst>
              <a:ext uri="{909E8E84-426E-40DD-AFC4-6F175D3DCCD1}">
                <a14:hiddenFill xmlns:a14="http://schemas.microsoft.com/office/drawing/2010/main">
                  <a:solidFill>
                    <a:schemeClr val="accent1"/>
                  </a:solidFill>
                </a14:hiddenFill>
              </a:ext>
            </a:extLst>
          </p:spPr>
        </p:pic>
        <p:pic>
          <p:nvPicPr>
            <p:cNvPr id="5" name="Picture 4">
              <a:extLst>
                <a:ext uri="{FF2B5EF4-FFF2-40B4-BE49-F238E27FC236}">
                  <a16:creationId xmlns:a16="http://schemas.microsoft.com/office/drawing/2014/main" id="{132DBD49-9DF1-4907-9452-59C55B2D51E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773795" y="4748120"/>
              <a:ext cx="2188908" cy="1533669"/>
            </a:xfrm>
            <a:prstGeom prst="rect">
              <a:avLst/>
            </a:prstGeom>
            <a:effectLst/>
          </p:spPr>
        </p:pic>
      </p:grpSp>
      <p:sp>
        <p:nvSpPr>
          <p:cNvPr id="17" name="Title 6">
            <a:extLst>
              <a:ext uri="{FF2B5EF4-FFF2-40B4-BE49-F238E27FC236}">
                <a16:creationId xmlns:a16="http://schemas.microsoft.com/office/drawing/2014/main" id="{A36F1346-DD32-4AFE-8BDE-4F1B9EE26052}"/>
              </a:ext>
            </a:extLst>
          </p:cNvPr>
          <p:cNvSpPr txBox="1">
            <a:spLocks/>
          </p:cNvSpPr>
          <p:nvPr/>
        </p:nvSpPr>
        <p:spPr>
          <a:xfrm>
            <a:off x="1311214" y="169325"/>
            <a:ext cx="7704856" cy="958127"/>
          </a:xfrm>
          <a:prstGeom prst="rect">
            <a:avLst/>
          </a:prstGeom>
        </p:spPr>
        <p:txBody>
          <a:bodyPr/>
          <a:lstStyle>
            <a:lvl1pPr algn="l" rtl="0" eaLnBrk="0" fontAlgn="base" hangingPunct="0">
              <a:spcBef>
                <a:spcPct val="0"/>
              </a:spcBef>
              <a:spcAft>
                <a:spcPct val="0"/>
              </a:spcAft>
              <a:defRPr sz="4000" b="1">
                <a:solidFill>
                  <a:schemeClr val="tx1"/>
                </a:solidFill>
                <a:latin typeface="+mj-lt"/>
                <a:ea typeface="+mj-ea"/>
                <a:cs typeface="+mj-cs"/>
              </a:defRPr>
            </a:lvl1pPr>
            <a:lvl2pPr algn="l" rtl="0" eaLnBrk="0" fontAlgn="base" hangingPunct="0">
              <a:spcBef>
                <a:spcPct val="0"/>
              </a:spcBef>
              <a:spcAft>
                <a:spcPct val="0"/>
              </a:spcAft>
              <a:defRPr sz="4000" b="1">
                <a:solidFill>
                  <a:schemeClr val="tx1"/>
                </a:solidFill>
                <a:latin typeface="Garamond" pitchFamily="18" charset="0"/>
              </a:defRPr>
            </a:lvl2pPr>
            <a:lvl3pPr algn="l" rtl="0" eaLnBrk="0" fontAlgn="base" hangingPunct="0">
              <a:spcBef>
                <a:spcPct val="0"/>
              </a:spcBef>
              <a:spcAft>
                <a:spcPct val="0"/>
              </a:spcAft>
              <a:defRPr sz="4000" b="1">
                <a:solidFill>
                  <a:schemeClr val="tx1"/>
                </a:solidFill>
                <a:latin typeface="Garamond" pitchFamily="18" charset="0"/>
              </a:defRPr>
            </a:lvl3pPr>
            <a:lvl4pPr algn="l" rtl="0" eaLnBrk="0" fontAlgn="base" hangingPunct="0">
              <a:spcBef>
                <a:spcPct val="0"/>
              </a:spcBef>
              <a:spcAft>
                <a:spcPct val="0"/>
              </a:spcAft>
              <a:defRPr sz="4000" b="1">
                <a:solidFill>
                  <a:schemeClr val="tx1"/>
                </a:solidFill>
                <a:latin typeface="Garamond" pitchFamily="18" charset="0"/>
              </a:defRPr>
            </a:lvl4pPr>
            <a:lvl5pPr algn="l" rtl="0" eaLnBrk="0" fontAlgn="base" hangingPunct="0">
              <a:spcBef>
                <a:spcPct val="0"/>
              </a:spcBef>
              <a:spcAft>
                <a:spcPct val="0"/>
              </a:spcAft>
              <a:defRPr sz="4000" b="1">
                <a:solidFill>
                  <a:schemeClr val="tx1"/>
                </a:solidFill>
                <a:latin typeface="Garamond" pitchFamily="18" charset="0"/>
              </a:defRPr>
            </a:lvl5pPr>
            <a:lvl6pPr marL="457200" algn="l" rtl="0" fontAlgn="base">
              <a:spcBef>
                <a:spcPct val="0"/>
              </a:spcBef>
              <a:spcAft>
                <a:spcPct val="0"/>
              </a:spcAft>
              <a:defRPr sz="4000" b="1">
                <a:solidFill>
                  <a:schemeClr val="tx1"/>
                </a:solidFill>
                <a:latin typeface="Garamond" pitchFamily="18" charset="0"/>
              </a:defRPr>
            </a:lvl6pPr>
            <a:lvl7pPr marL="914400" algn="l" rtl="0" fontAlgn="base">
              <a:spcBef>
                <a:spcPct val="0"/>
              </a:spcBef>
              <a:spcAft>
                <a:spcPct val="0"/>
              </a:spcAft>
              <a:defRPr sz="4000" b="1">
                <a:solidFill>
                  <a:schemeClr val="tx1"/>
                </a:solidFill>
                <a:latin typeface="Garamond" pitchFamily="18" charset="0"/>
              </a:defRPr>
            </a:lvl7pPr>
            <a:lvl8pPr marL="1371600" algn="l" rtl="0" fontAlgn="base">
              <a:spcBef>
                <a:spcPct val="0"/>
              </a:spcBef>
              <a:spcAft>
                <a:spcPct val="0"/>
              </a:spcAft>
              <a:defRPr sz="4000" b="1">
                <a:solidFill>
                  <a:schemeClr val="tx1"/>
                </a:solidFill>
                <a:latin typeface="Garamond" pitchFamily="18" charset="0"/>
              </a:defRPr>
            </a:lvl8pPr>
            <a:lvl9pPr marL="1828800" algn="l" rtl="0" fontAlgn="base">
              <a:spcBef>
                <a:spcPct val="0"/>
              </a:spcBef>
              <a:spcAft>
                <a:spcPct val="0"/>
              </a:spcAft>
              <a:defRPr sz="4000" b="1">
                <a:solidFill>
                  <a:schemeClr val="tx1"/>
                </a:solidFill>
                <a:latin typeface="Garamond" pitchFamily="18" charset="0"/>
              </a:defRPr>
            </a:lvl9pPr>
          </a:lstStyle>
          <a:p>
            <a:r>
              <a:rPr lang="en-US" sz="3600" kern="0" dirty="0">
                <a:solidFill>
                  <a:schemeClr val="bg1"/>
                </a:solidFill>
                <a:latin typeface="Calibri" panose="020F0502020204030204" pitchFamily="34" charset="0"/>
                <a:cs typeface="Calibri" panose="020F0502020204030204" pitchFamily="34" charset="0"/>
              </a:rPr>
              <a:t>Healthy Country Plans</a:t>
            </a:r>
          </a:p>
        </p:txBody>
      </p:sp>
    </p:spTree>
    <p:extLst>
      <p:ext uri="{BB962C8B-B14F-4D97-AF65-F5344CB8AC3E}">
        <p14:creationId xmlns:p14="http://schemas.microsoft.com/office/powerpoint/2010/main" val="112766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Handymandy\TNC\Implementation April 2014\HCP Implement Adapt Learn workshop April 2014\Photos\group shots low res\P1020900.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23414" y="1227313"/>
            <a:ext cx="4509900" cy="5637043"/>
          </a:xfrm>
          <a:prstGeom prst="rect">
            <a:avLst/>
          </a:prstGeom>
          <a:noFill/>
          <a:ln w="9525">
            <a:noFill/>
            <a:miter lim="800000"/>
            <a:headEnd/>
            <a:tailEnd/>
          </a:ln>
        </p:spPr>
      </p:pic>
      <p:pic>
        <p:nvPicPr>
          <p:cNvPr id="3" name="Picture 2"/>
          <p:cNvPicPr/>
          <p:nvPr/>
        </p:nvPicPr>
        <p:blipFill>
          <a:blip r:embed="rId4" cstate="email">
            <a:extLst>
              <a:ext uri="{28A0092B-C50C-407E-A947-70E740481C1C}">
                <a14:useLocalDpi xmlns:a14="http://schemas.microsoft.com/office/drawing/2010/main"/>
              </a:ext>
            </a:extLst>
          </a:blip>
          <a:stretch>
            <a:fillRect/>
          </a:stretch>
        </p:blipFill>
        <p:spPr>
          <a:xfrm>
            <a:off x="5292465" y="3152520"/>
            <a:ext cx="3167964" cy="1867237"/>
          </a:xfrm>
          <a:prstGeom prst="rect">
            <a:avLst/>
          </a:prstGeom>
        </p:spPr>
      </p:pic>
      <p:pic>
        <p:nvPicPr>
          <p:cNvPr id="4" name="Picture 3"/>
          <p:cNvPicPr/>
          <p:nvPr/>
        </p:nvPicPr>
        <p:blipFill rotWithShape="1">
          <a:blip r:embed="rId5" cstate="email">
            <a:extLst>
              <a:ext uri="{28A0092B-C50C-407E-A947-70E740481C1C}">
                <a14:useLocalDpi xmlns:a14="http://schemas.microsoft.com/office/drawing/2010/main"/>
              </a:ext>
            </a:extLst>
          </a:blip>
          <a:srcRect/>
          <a:stretch/>
        </p:blipFill>
        <p:spPr>
          <a:xfrm>
            <a:off x="5292465" y="5091386"/>
            <a:ext cx="3182813" cy="1748848"/>
          </a:xfrm>
          <a:prstGeom prst="rect">
            <a:avLst/>
          </a:prstGeom>
        </p:spPr>
      </p:pic>
      <p:pic>
        <p:nvPicPr>
          <p:cNvPr id="5" name="Picture 4"/>
          <p:cNvPicPr/>
          <p:nvPr/>
        </p:nvPicPr>
        <p:blipFill rotWithShape="1">
          <a:blip r:embed="rId6" cstate="email">
            <a:extLst>
              <a:ext uri="{28A0092B-C50C-407E-A947-70E740481C1C}">
                <a14:useLocalDpi xmlns:a14="http://schemas.microsoft.com/office/drawing/2010/main"/>
              </a:ext>
            </a:extLst>
          </a:blip>
          <a:srcRect/>
          <a:stretch/>
        </p:blipFill>
        <p:spPr>
          <a:xfrm>
            <a:off x="5277617" y="1214629"/>
            <a:ext cx="3182812" cy="1867237"/>
          </a:xfrm>
          <a:prstGeom prst="rect">
            <a:avLst/>
          </a:prstGeom>
        </p:spPr>
      </p:pic>
      <p:sp>
        <p:nvSpPr>
          <p:cNvPr id="6" name="Title 1"/>
          <p:cNvSpPr txBox="1">
            <a:spLocks/>
          </p:cNvSpPr>
          <p:nvPr/>
        </p:nvSpPr>
        <p:spPr>
          <a:xfrm>
            <a:off x="1115616" y="0"/>
            <a:ext cx="6741740" cy="1143000"/>
          </a:xfrm>
          <a:prstGeom prst="rect">
            <a:avLst/>
          </a:prstGeom>
        </p:spPr>
        <p:txBody>
          <a:bodyPr>
            <a:noAutofit/>
          </a:bodyPr>
          <a:lstStyle>
            <a:lvl1pPr algn="ctr" defTabSz="914118" rtl="0" eaLnBrk="1" latinLnBrk="0" hangingPunct="1">
              <a:spcBef>
                <a:spcPct val="0"/>
              </a:spcBef>
              <a:buNone/>
              <a:defRPr sz="4400" kern="1200">
                <a:solidFill>
                  <a:schemeClr val="tx1"/>
                </a:solidFill>
                <a:latin typeface="AmerType Md BT" pitchFamily="18" charset="0"/>
                <a:ea typeface="+mj-ea"/>
                <a:cs typeface="+mj-cs"/>
              </a:defRPr>
            </a:lvl1pPr>
          </a:lstStyle>
          <a:p>
            <a:endParaRPr lang="en-US" sz="3200" b="1" dirty="0">
              <a:solidFill>
                <a:schemeClr val="bg1"/>
              </a:solidFill>
              <a:latin typeface="Century Gothic" pitchFamily="34" charset="0"/>
            </a:endParaRPr>
          </a:p>
        </p:txBody>
      </p:sp>
      <p:sp>
        <p:nvSpPr>
          <p:cNvPr id="7" name="Title 10">
            <a:extLst>
              <a:ext uri="{FF2B5EF4-FFF2-40B4-BE49-F238E27FC236}">
                <a16:creationId xmlns:a16="http://schemas.microsoft.com/office/drawing/2014/main" id="{9F4C61E2-BDBA-4E63-B2CF-3E3DF39CA22F}"/>
              </a:ext>
            </a:extLst>
          </p:cNvPr>
          <p:cNvSpPr txBox="1">
            <a:spLocks/>
          </p:cNvSpPr>
          <p:nvPr/>
        </p:nvSpPr>
        <p:spPr>
          <a:xfrm>
            <a:off x="1498216" y="216024"/>
            <a:ext cx="7488832" cy="710952"/>
          </a:xfrm>
          <a:prstGeom prst="rect">
            <a:avLst/>
          </a:prstGeom>
        </p:spPr>
        <p:txBody>
          <a:bodyPr>
            <a:noAutofit/>
          </a:bodyPr>
          <a:lstStyle>
            <a:lvl1pPr algn="l" rtl="0" eaLnBrk="0" fontAlgn="base" hangingPunct="0">
              <a:spcBef>
                <a:spcPct val="0"/>
              </a:spcBef>
              <a:spcAft>
                <a:spcPct val="0"/>
              </a:spcAft>
              <a:defRPr sz="4000" b="1">
                <a:solidFill>
                  <a:schemeClr val="tx1"/>
                </a:solidFill>
                <a:latin typeface="+mj-lt"/>
                <a:ea typeface="+mj-ea"/>
                <a:cs typeface="+mj-cs"/>
              </a:defRPr>
            </a:lvl1pPr>
            <a:lvl2pPr algn="l" rtl="0" eaLnBrk="0" fontAlgn="base" hangingPunct="0">
              <a:spcBef>
                <a:spcPct val="0"/>
              </a:spcBef>
              <a:spcAft>
                <a:spcPct val="0"/>
              </a:spcAft>
              <a:defRPr sz="4000" b="1">
                <a:solidFill>
                  <a:schemeClr val="tx1"/>
                </a:solidFill>
                <a:latin typeface="Garamond" pitchFamily="18" charset="0"/>
              </a:defRPr>
            </a:lvl2pPr>
            <a:lvl3pPr algn="l" rtl="0" eaLnBrk="0" fontAlgn="base" hangingPunct="0">
              <a:spcBef>
                <a:spcPct val="0"/>
              </a:spcBef>
              <a:spcAft>
                <a:spcPct val="0"/>
              </a:spcAft>
              <a:defRPr sz="4000" b="1">
                <a:solidFill>
                  <a:schemeClr val="tx1"/>
                </a:solidFill>
                <a:latin typeface="Garamond" pitchFamily="18" charset="0"/>
              </a:defRPr>
            </a:lvl3pPr>
            <a:lvl4pPr algn="l" rtl="0" eaLnBrk="0" fontAlgn="base" hangingPunct="0">
              <a:spcBef>
                <a:spcPct val="0"/>
              </a:spcBef>
              <a:spcAft>
                <a:spcPct val="0"/>
              </a:spcAft>
              <a:defRPr sz="4000" b="1">
                <a:solidFill>
                  <a:schemeClr val="tx1"/>
                </a:solidFill>
                <a:latin typeface="Garamond" pitchFamily="18" charset="0"/>
              </a:defRPr>
            </a:lvl4pPr>
            <a:lvl5pPr algn="l" rtl="0" eaLnBrk="0" fontAlgn="base" hangingPunct="0">
              <a:spcBef>
                <a:spcPct val="0"/>
              </a:spcBef>
              <a:spcAft>
                <a:spcPct val="0"/>
              </a:spcAft>
              <a:defRPr sz="4000" b="1">
                <a:solidFill>
                  <a:schemeClr val="tx1"/>
                </a:solidFill>
                <a:latin typeface="Garamond" pitchFamily="18" charset="0"/>
              </a:defRPr>
            </a:lvl5pPr>
            <a:lvl6pPr marL="457200" algn="l" rtl="0" fontAlgn="base">
              <a:spcBef>
                <a:spcPct val="0"/>
              </a:spcBef>
              <a:spcAft>
                <a:spcPct val="0"/>
              </a:spcAft>
              <a:defRPr sz="4000" b="1">
                <a:solidFill>
                  <a:schemeClr val="tx1"/>
                </a:solidFill>
                <a:latin typeface="Garamond" pitchFamily="18" charset="0"/>
              </a:defRPr>
            </a:lvl6pPr>
            <a:lvl7pPr marL="914400" algn="l" rtl="0" fontAlgn="base">
              <a:spcBef>
                <a:spcPct val="0"/>
              </a:spcBef>
              <a:spcAft>
                <a:spcPct val="0"/>
              </a:spcAft>
              <a:defRPr sz="4000" b="1">
                <a:solidFill>
                  <a:schemeClr val="tx1"/>
                </a:solidFill>
                <a:latin typeface="Garamond" pitchFamily="18" charset="0"/>
              </a:defRPr>
            </a:lvl7pPr>
            <a:lvl8pPr marL="1371600" algn="l" rtl="0" fontAlgn="base">
              <a:spcBef>
                <a:spcPct val="0"/>
              </a:spcBef>
              <a:spcAft>
                <a:spcPct val="0"/>
              </a:spcAft>
              <a:defRPr sz="4000" b="1">
                <a:solidFill>
                  <a:schemeClr val="tx1"/>
                </a:solidFill>
                <a:latin typeface="Garamond" pitchFamily="18" charset="0"/>
              </a:defRPr>
            </a:lvl8pPr>
            <a:lvl9pPr marL="1828800" algn="l" rtl="0" fontAlgn="base">
              <a:spcBef>
                <a:spcPct val="0"/>
              </a:spcBef>
              <a:spcAft>
                <a:spcPct val="0"/>
              </a:spcAft>
              <a:defRPr sz="4000" b="1">
                <a:solidFill>
                  <a:schemeClr val="tx1"/>
                </a:solidFill>
                <a:latin typeface="Garamond" pitchFamily="18" charset="0"/>
              </a:defRPr>
            </a:lvl9pPr>
          </a:lstStyle>
          <a:p>
            <a:r>
              <a:rPr lang="en-AU" sz="3600" kern="0" dirty="0">
                <a:solidFill>
                  <a:schemeClr val="bg1"/>
                </a:solidFill>
                <a:latin typeface="Calibri" panose="020F0502020204030204" pitchFamily="34" charset="0"/>
                <a:cs typeface="Calibri" panose="020F0502020204030204" pitchFamily="34" charset="0"/>
              </a:rPr>
              <a:t>Implement, adapt &amp; learn training</a:t>
            </a:r>
          </a:p>
        </p:txBody>
      </p:sp>
    </p:spTree>
    <p:extLst>
      <p:ext uri="{BB962C8B-B14F-4D97-AF65-F5344CB8AC3E}">
        <p14:creationId xmlns:p14="http://schemas.microsoft.com/office/powerpoint/2010/main" val="180114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547664" y="188640"/>
            <a:ext cx="6984776" cy="710952"/>
          </a:xfrm>
        </p:spPr>
        <p:txBody>
          <a:bodyPr>
            <a:noAutofit/>
          </a:bodyPr>
          <a:lstStyle/>
          <a:p>
            <a:r>
              <a:rPr lang="en-AU" dirty="0"/>
              <a:t>Keeping the Plan Alive</a:t>
            </a:r>
          </a:p>
        </p:txBody>
      </p:sp>
      <p:pic>
        <p:nvPicPr>
          <p:cNvPr id="6146" name="Picture 2" descr="C:\Projects\HCP - UMEC\Third Workshop May 2013\2013-05-09\IMG_617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287472"/>
            <a:ext cx="6050174" cy="303690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8024" y="3659860"/>
            <a:ext cx="4283968" cy="30369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7"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55576" y="4324376"/>
            <a:ext cx="2987992" cy="20334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461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420938"/>
            <a:ext cx="8229600" cy="1143000"/>
          </a:xfrm>
        </p:spPr>
        <p:txBody>
          <a:bodyPr/>
          <a:lstStyle/>
          <a:p>
            <a:pPr algn="ctr"/>
            <a:r>
              <a:rPr lang="en-AU" sz="4000" dirty="0">
                <a:solidFill>
                  <a:schemeClr val="tx1"/>
                </a:solidFill>
                <a:latin typeface="Calibri" panose="020F0502020204030204" pitchFamily="34" charset="0"/>
              </a:rPr>
              <a:t>Planning links </a:t>
            </a:r>
            <a:r>
              <a:rPr lang="en-AU" dirty="0">
                <a:solidFill>
                  <a:srgbClr val="0070C0"/>
                </a:solidFill>
                <a:latin typeface="Calibri" panose="020F0502020204030204" pitchFamily="34" charset="0"/>
              </a:rPr>
              <a:t>where I </a:t>
            </a:r>
            <a:r>
              <a:rPr lang="en-AU" sz="4000" dirty="0">
                <a:solidFill>
                  <a:srgbClr val="0070C0"/>
                </a:solidFill>
                <a:latin typeface="Calibri" panose="020F0502020204030204" pitchFamily="34" charset="0"/>
              </a:rPr>
              <a:t>am </a:t>
            </a:r>
            <a:br>
              <a:rPr lang="en-AU" sz="4000" dirty="0">
                <a:solidFill>
                  <a:schemeClr val="tx1"/>
                </a:solidFill>
                <a:latin typeface="Calibri" panose="020F0502020204030204" pitchFamily="34" charset="0"/>
              </a:rPr>
            </a:br>
            <a:r>
              <a:rPr lang="en-AU" sz="4000" dirty="0">
                <a:solidFill>
                  <a:schemeClr val="tx1"/>
                </a:solidFill>
                <a:latin typeface="Calibri" panose="020F0502020204030204" pitchFamily="34" charset="0"/>
              </a:rPr>
              <a:t>to </a:t>
            </a:r>
            <a:br>
              <a:rPr lang="en-AU" sz="4000" dirty="0">
                <a:solidFill>
                  <a:schemeClr val="tx1"/>
                </a:solidFill>
                <a:latin typeface="Calibri" panose="020F0502020204030204" pitchFamily="34" charset="0"/>
              </a:rPr>
            </a:br>
            <a:r>
              <a:rPr lang="en-AU" sz="4000" dirty="0">
                <a:solidFill>
                  <a:srgbClr val="0070C0"/>
                </a:solidFill>
                <a:latin typeface="Calibri" panose="020F0502020204030204" pitchFamily="34" charset="0"/>
              </a:rPr>
              <a:t>where I want to be</a:t>
            </a:r>
            <a:endParaRPr lang="en-US" sz="4000" dirty="0">
              <a:solidFill>
                <a:srgbClr val="0070C0"/>
              </a:solidFill>
              <a:latin typeface="Calibri" panose="020F0502020204030204" pitchFamily="34" charset="0"/>
            </a:endParaRPr>
          </a:p>
        </p:txBody>
      </p:sp>
      <p:sp>
        <p:nvSpPr>
          <p:cNvPr id="8" name="Rounded Rectangle 7"/>
          <p:cNvSpPr/>
          <p:nvPr/>
        </p:nvSpPr>
        <p:spPr bwMode="auto">
          <a:xfrm>
            <a:off x="1115616" y="5229200"/>
            <a:ext cx="1728192" cy="1008112"/>
          </a:xfrm>
          <a:prstGeom prst="roundRect">
            <a:avLst/>
          </a:prstGeom>
          <a:solidFill>
            <a:srgbClr val="92D05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AU" dirty="0">
                <a:solidFill>
                  <a:srgbClr val="000000"/>
                </a:solidFill>
              </a:rPr>
              <a:t>TODAY</a:t>
            </a:r>
            <a:endParaRPr lang="en-US" dirty="0">
              <a:solidFill>
                <a:srgbClr val="000000"/>
              </a:solidFill>
            </a:endParaRPr>
          </a:p>
        </p:txBody>
      </p:sp>
      <p:sp>
        <p:nvSpPr>
          <p:cNvPr id="9" name="Rounded Rectangle 8"/>
          <p:cNvSpPr/>
          <p:nvPr/>
        </p:nvSpPr>
        <p:spPr bwMode="auto">
          <a:xfrm>
            <a:off x="6444208" y="5229200"/>
            <a:ext cx="1728192" cy="1008112"/>
          </a:xfrm>
          <a:prstGeom prst="roundRect">
            <a:avLst/>
          </a:prstGeom>
          <a:solidFill>
            <a:srgbClr val="92D05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AU" dirty="0">
                <a:solidFill>
                  <a:srgbClr val="000000"/>
                </a:solidFill>
              </a:rPr>
              <a:t>TOMORROW</a:t>
            </a:r>
            <a:endParaRPr lang="en-US" dirty="0">
              <a:solidFill>
                <a:srgbClr val="000000"/>
              </a:solidFill>
            </a:endParaRPr>
          </a:p>
        </p:txBody>
      </p:sp>
      <p:cxnSp>
        <p:nvCxnSpPr>
          <p:cNvPr id="11" name="Straight Arrow Connector 10"/>
          <p:cNvCxnSpPr/>
          <p:nvPr/>
        </p:nvCxnSpPr>
        <p:spPr bwMode="auto">
          <a:xfrm>
            <a:off x="3131840" y="5733256"/>
            <a:ext cx="3096344" cy="0"/>
          </a:xfrm>
          <a:prstGeom prst="straightConnector1">
            <a:avLst/>
          </a:prstGeom>
          <a:noFill/>
          <a:ln w="76200" cap="flat" cmpd="sng" algn="ctr">
            <a:solidFill>
              <a:srgbClr val="0070C0"/>
            </a:solidFill>
            <a:prstDash val="solid"/>
            <a:round/>
            <a:headEnd type="none" w="med" len="med"/>
            <a:tailEnd type="arrow"/>
          </a:ln>
          <a:effectLst/>
        </p:spPr>
      </p:cxnSp>
      <p:sp>
        <p:nvSpPr>
          <p:cNvPr id="12" name="TextBox 11"/>
          <p:cNvSpPr txBox="1"/>
          <p:nvPr/>
        </p:nvSpPr>
        <p:spPr>
          <a:xfrm>
            <a:off x="3997774" y="5332566"/>
            <a:ext cx="1364476" cy="369332"/>
          </a:xfrm>
          <a:prstGeom prst="rect">
            <a:avLst/>
          </a:prstGeom>
          <a:noFill/>
        </p:spPr>
        <p:txBody>
          <a:bodyPr wrap="none" rtlCol="0">
            <a:spAutoFit/>
          </a:bodyPr>
          <a:lstStyle/>
          <a:p>
            <a:r>
              <a:rPr lang="en-AU" dirty="0">
                <a:solidFill>
                  <a:srgbClr val="000000"/>
                </a:solidFill>
              </a:rPr>
              <a:t>PLANNING</a:t>
            </a:r>
            <a:endParaRPr lang="en-US" dirty="0">
              <a:solidFill>
                <a:srgbClr val="000000"/>
              </a:solidFill>
            </a:endParaRPr>
          </a:p>
        </p:txBody>
      </p:sp>
      <p:sp>
        <p:nvSpPr>
          <p:cNvPr id="14" name="TextBox 13"/>
          <p:cNvSpPr txBox="1"/>
          <p:nvPr/>
        </p:nvSpPr>
        <p:spPr>
          <a:xfrm>
            <a:off x="0" y="188640"/>
            <a:ext cx="9144000" cy="646331"/>
          </a:xfrm>
          <a:prstGeom prst="rect">
            <a:avLst/>
          </a:prstGeom>
          <a:noFill/>
        </p:spPr>
        <p:txBody>
          <a:bodyPr wrap="square" rtlCol="0">
            <a:spAutoFit/>
          </a:bodyPr>
          <a:lstStyle/>
          <a:p>
            <a:pPr algn="ctr"/>
            <a:r>
              <a:rPr lang="en-AU" sz="3600" b="1" dirty="0">
                <a:solidFill>
                  <a:srgbClr val="FFFFFF"/>
                </a:solidFill>
                <a:latin typeface="Calibri" panose="020F0502020204030204" pitchFamily="34" charset="0"/>
                <a:cs typeface="Calibri" panose="020F0502020204030204" pitchFamily="34" charset="0"/>
              </a:rPr>
              <a:t>What is planning?</a:t>
            </a:r>
            <a:endParaRPr lang="en-US" sz="3600" b="1"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841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6" name="Rectangle 4"/>
          <p:cNvSpPr>
            <a:spLocks noChangeArrowheads="1"/>
          </p:cNvSpPr>
          <p:nvPr/>
        </p:nvSpPr>
        <p:spPr bwMode="auto">
          <a:xfrm>
            <a:off x="609600" y="3429000"/>
            <a:ext cx="7848600" cy="2667000"/>
          </a:xfrm>
          <a:prstGeom prst="rect">
            <a:avLst/>
          </a:prstGeom>
          <a:noFill/>
          <a:ln w="9525">
            <a:noFill/>
            <a:miter lim="800000"/>
            <a:headEnd/>
            <a:tailEnd/>
          </a:ln>
        </p:spPr>
        <p:txBody>
          <a:bodyPr/>
          <a:lstStyle/>
          <a:p>
            <a:pPr marL="342900" indent="-342900" fontAlgn="base">
              <a:lnSpc>
                <a:spcPct val="120000"/>
              </a:lnSpc>
              <a:spcBef>
                <a:spcPct val="20000"/>
              </a:spcBef>
              <a:spcAft>
                <a:spcPct val="0"/>
              </a:spcAft>
              <a:buClr>
                <a:srgbClr val="666633"/>
              </a:buClr>
              <a:buFontTx/>
              <a:buChar char="•"/>
            </a:pPr>
            <a:endParaRPr lang="en-US" sz="2000" b="1">
              <a:solidFill>
                <a:srgbClr val="666633"/>
              </a:solidFill>
              <a:latin typeface="Comic Sans MS" pitchFamily="66" charset="0"/>
            </a:endParaRPr>
          </a:p>
        </p:txBody>
      </p:sp>
      <p:sp>
        <p:nvSpPr>
          <p:cNvPr id="6" name="Rectangle 2"/>
          <p:cNvSpPr txBox="1">
            <a:spLocks noChangeArrowheads="1"/>
          </p:cNvSpPr>
          <p:nvPr/>
        </p:nvSpPr>
        <p:spPr bwMode="auto">
          <a:xfrm>
            <a:off x="1331639" y="4035"/>
            <a:ext cx="7812361" cy="1156275"/>
          </a:xfrm>
          <a:prstGeom prst="rect">
            <a:avLst/>
          </a:prstGeom>
          <a:noFill/>
          <a:ln w="9525">
            <a:noFill/>
            <a:miter lim="800000"/>
            <a:headEnd/>
            <a:tailEnd/>
          </a:ln>
        </p:spPr>
        <p:txBody>
          <a:bodyPr anchor="ctr"/>
          <a:lstStyle/>
          <a:p>
            <a:pPr algn="ctr" fontAlgn="base">
              <a:spcBef>
                <a:spcPct val="0"/>
              </a:spcBef>
              <a:spcAft>
                <a:spcPct val="0"/>
              </a:spcAft>
              <a:defRPr/>
            </a:pPr>
            <a:r>
              <a:rPr lang="en-US" sz="3600" b="1" kern="0" dirty="0">
                <a:solidFill>
                  <a:schemeClr val="accent3"/>
                </a:solidFill>
                <a:latin typeface="Calibri" panose="020F0502020204030204" pitchFamily="34" charset="0"/>
                <a:ea typeface="+mj-ea"/>
                <a:cs typeface="Calibri" panose="020F0502020204030204" pitchFamily="34" charset="0"/>
              </a:rPr>
              <a:t>Every step has a spatial element</a:t>
            </a:r>
          </a:p>
        </p:txBody>
      </p:sp>
      <p:pic>
        <p:nvPicPr>
          <p:cNvPr id="2050" name="Picture 2" descr="C:\Program Files (x86)\Microsoft Office\MEDIA\CAGCAT10\j0300520.gif"/>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08610" y="3006154"/>
            <a:ext cx="851465" cy="73226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pkoch\AppData\Local\Microsoft\Windows\Temporary Internet Files\Content.IE5\MZWAHO7Z\MC900431566[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98278" y="4040896"/>
            <a:ext cx="607956" cy="6120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pkoch\AppData\Local\Microsoft\Windows\Temporary Internet Files\Content.IE5\MZWAHO7Z\MP900422961[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75856" y="1546507"/>
            <a:ext cx="732789" cy="53470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pkoch\AppData\Local\Microsoft\Windows\Temporary Internet Files\Content.IE5\UBZL15C5\MC900439613[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52189" y="1437585"/>
            <a:ext cx="648412" cy="7138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7" cstate="email">
            <a:extLst>
              <a:ext uri="{28A0092B-C50C-407E-A947-70E740481C1C}">
                <a14:useLocalDpi xmlns:a14="http://schemas.microsoft.com/office/drawing/2010/main"/>
              </a:ext>
            </a:extLst>
          </a:blip>
          <a:srcRect l="-1"/>
          <a:stretch/>
        </p:blipFill>
        <p:spPr>
          <a:xfrm>
            <a:off x="7610272" y="4081313"/>
            <a:ext cx="515114" cy="531173"/>
          </a:xfrm>
          <a:prstGeom prst="rect">
            <a:avLst/>
          </a:prstGeom>
        </p:spPr>
      </p:pic>
      <p:pic>
        <p:nvPicPr>
          <p:cNvPr id="2054" name="Picture 6" descr="C:\Users\pkoch\AppData\Local\Microsoft\Windows\Temporary Internet Files\Content.IE5\MZWAHO7Z\MC900288976[1].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62171" y="5807665"/>
            <a:ext cx="1290564" cy="8518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229600" y="4036367"/>
            <a:ext cx="814376" cy="540453"/>
          </a:xfrm>
          <a:prstGeom prst="rect">
            <a:avLst/>
          </a:prstGeom>
        </p:spPr>
      </p:pic>
      <p:pic>
        <p:nvPicPr>
          <p:cNvPr id="15" name="Picture 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663423" y="5708591"/>
            <a:ext cx="923925" cy="923925"/>
          </a:xfrm>
          <a:prstGeom prst="rect">
            <a:avLst/>
          </a:prstGeom>
        </p:spPr>
      </p:pic>
      <p:sp>
        <p:nvSpPr>
          <p:cNvPr id="2" name="TextBox 1"/>
          <p:cNvSpPr txBox="1"/>
          <p:nvPr/>
        </p:nvSpPr>
        <p:spPr>
          <a:xfrm>
            <a:off x="5089657" y="1433494"/>
            <a:ext cx="1838381" cy="830997"/>
          </a:xfrm>
          <a:prstGeom prst="rect">
            <a:avLst/>
          </a:prstGeom>
          <a:noFill/>
        </p:spPr>
        <p:txBody>
          <a:bodyPr wrap="square" rtlCol="0">
            <a:spAutoFit/>
          </a:bodyPr>
          <a:lstStyle/>
          <a:p>
            <a:pPr fontAlgn="base">
              <a:spcBef>
                <a:spcPct val="0"/>
              </a:spcBef>
              <a:spcAft>
                <a:spcPct val="0"/>
              </a:spcAft>
            </a:pPr>
            <a:r>
              <a:rPr lang="en-AU" sz="1600" b="1" dirty="0">
                <a:solidFill>
                  <a:srgbClr val="000000"/>
                </a:solidFill>
              </a:rPr>
              <a:t>Map scope, vision &amp; key factors</a:t>
            </a:r>
          </a:p>
        </p:txBody>
      </p:sp>
      <p:sp>
        <p:nvSpPr>
          <p:cNvPr id="17" name="TextBox 16"/>
          <p:cNvSpPr txBox="1"/>
          <p:nvPr/>
        </p:nvSpPr>
        <p:spPr>
          <a:xfrm>
            <a:off x="6788489" y="3151169"/>
            <a:ext cx="2222665" cy="830997"/>
          </a:xfrm>
          <a:prstGeom prst="rect">
            <a:avLst/>
          </a:prstGeom>
          <a:noFill/>
        </p:spPr>
        <p:txBody>
          <a:bodyPr wrap="square" rtlCol="0">
            <a:spAutoFit/>
          </a:bodyPr>
          <a:lstStyle/>
          <a:p>
            <a:pPr fontAlgn="base">
              <a:spcBef>
                <a:spcPct val="0"/>
              </a:spcBef>
              <a:spcAft>
                <a:spcPct val="0"/>
              </a:spcAft>
            </a:pPr>
            <a:r>
              <a:rPr lang="en-AU" sz="1600" b="1" dirty="0">
                <a:solidFill>
                  <a:srgbClr val="000000"/>
                </a:solidFill>
              </a:rPr>
              <a:t>GIS analysis to develop &amp; refine strategies </a:t>
            </a:r>
          </a:p>
        </p:txBody>
      </p:sp>
      <p:sp>
        <p:nvSpPr>
          <p:cNvPr id="18" name="TextBox 17"/>
          <p:cNvSpPr txBox="1"/>
          <p:nvPr/>
        </p:nvSpPr>
        <p:spPr>
          <a:xfrm>
            <a:off x="6559642" y="5735605"/>
            <a:ext cx="1644733" cy="584775"/>
          </a:xfrm>
          <a:prstGeom prst="rect">
            <a:avLst/>
          </a:prstGeom>
          <a:noFill/>
        </p:spPr>
        <p:txBody>
          <a:bodyPr wrap="square" rtlCol="0">
            <a:spAutoFit/>
          </a:bodyPr>
          <a:lstStyle/>
          <a:p>
            <a:pPr fontAlgn="base">
              <a:spcBef>
                <a:spcPct val="0"/>
              </a:spcBef>
              <a:spcAft>
                <a:spcPct val="0"/>
              </a:spcAft>
            </a:pPr>
            <a:r>
              <a:rPr lang="en-AU" sz="1600" b="1" dirty="0">
                <a:solidFill>
                  <a:srgbClr val="000000"/>
                </a:solidFill>
              </a:rPr>
              <a:t>Capture spatial data</a:t>
            </a:r>
          </a:p>
        </p:txBody>
      </p:sp>
      <p:sp>
        <p:nvSpPr>
          <p:cNvPr id="19" name="TextBox 18"/>
          <p:cNvSpPr txBox="1"/>
          <p:nvPr/>
        </p:nvSpPr>
        <p:spPr>
          <a:xfrm>
            <a:off x="535320" y="4877594"/>
            <a:ext cx="1644733" cy="830997"/>
          </a:xfrm>
          <a:prstGeom prst="rect">
            <a:avLst/>
          </a:prstGeom>
          <a:noFill/>
        </p:spPr>
        <p:txBody>
          <a:bodyPr wrap="square" rtlCol="0">
            <a:spAutoFit/>
          </a:bodyPr>
          <a:lstStyle/>
          <a:p>
            <a:pPr fontAlgn="base">
              <a:spcBef>
                <a:spcPct val="0"/>
              </a:spcBef>
              <a:spcAft>
                <a:spcPct val="0"/>
              </a:spcAft>
            </a:pPr>
            <a:r>
              <a:rPr lang="en-AU" sz="1600" b="1" dirty="0">
                <a:solidFill>
                  <a:srgbClr val="000000"/>
                </a:solidFill>
              </a:rPr>
              <a:t>Use maps and GIS to analyse, adapt</a:t>
            </a:r>
          </a:p>
        </p:txBody>
      </p:sp>
      <p:sp>
        <p:nvSpPr>
          <p:cNvPr id="20" name="TextBox 19"/>
          <p:cNvSpPr txBox="1"/>
          <p:nvPr/>
        </p:nvSpPr>
        <p:spPr>
          <a:xfrm>
            <a:off x="965027" y="2612402"/>
            <a:ext cx="1467649" cy="338554"/>
          </a:xfrm>
          <a:prstGeom prst="rect">
            <a:avLst/>
          </a:prstGeom>
          <a:noFill/>
        </p:spPr>
        <p:txBody>
          <a:bodyPr wrap="square" rtlCol="0">
            <a:spAutoFit/>
          </a:bodyPr>
          <a:lstStyle/>
          <a:p>
            <a:pPr fontAlgn="base">
              <a:spcBef>
                <a:spcPct val="0"/>
              </a:spcBef>
              <a:spcAft>
                <a:spcPct val="0"/>
              </a:spcAft>
            </a:pPr>
            <a:r>
              <a:rPr lang="en-AU" sz="1600" b="1" dirty="0">
                <a:solidFill>
                  <a:srgbClr val="000000"/>
                </a:solidFill>
              </a:rPr>
              <a:t>Share maps</a:t>
            </a:r>
          </a:p>
        </p:txBody>
      </p:sp>
      <p:pic>
        <p:nvPicPr>
          <p:cNvPr id="21" name="Picture 20">
            <a:extLst>
              <a:ext uri="{FF2B5EF4-FFF2-40B4-BE49-F238E27FC236}">
                <a16:creationId xmlns:a16="http://schemas.microsoft.com/office/drawing/2014/main" id="{F77690B1-F1F7-4592-BF30-95DF4D7F464C}"/>
              </a:ext>
            </a:extLst>
          </p:cNvPr>
          <p:cNvPicPr/>
          <p:nvPr/>
        </p:nvPicPr>
        <p:blipFill>
          <a:blip r:embed="rId11" cstate="email">
            <a:extLst>
              <a:ext uri="{28A0092B-C50C-407E-A947-70E740481C1C}">
                <a14:useLocalDpi xmlns:a14="http://schemas.microsoft.com/office/drawing/2010/main"/>
              </a:ext>
            </a:extLst>
          </a:blip>
          <a:srcRect/>
          <a:stretch>
            <a:fillRect/>
          </a:stretch>
        </p:blipFill>
        <p:spPr bwMode="auto">
          <a:xfrm>
            <a:off x="2347298" y="2317016"/>
            <a:ext cx="4336977" cy="4003364"/>
          </a:xfrm>
          <a:prstGeom prst="rect">
            <a:avLst/>
          </a:prstGeom>
          <a:noFill/>
        </p:spPr>
      </p:pic>
    </p:spTree>
    <p:extLst>
      <p:ext uri="{BB962C8B-B14F-4D97-AF65-F5344CB8AC3E}">
        <p14:creationId xmlns:p14="http://schemas.microsoft.com/office/powerpoint/2010/main" val="174520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a:bodyPr>
          <a:lstStyle/>
          <a:p>
            <a:r>
              <a:rPr lang="en-US" dirty="0">
                <a:solidFill>
                  <a:schemeClr val="bg1"/>
                </a:solidFill>
                <a:latin typeface="Calibri" panose="020F0502020204030204" pitchFamily="34" charset="0"/>
                <a:ea typeface="MS PGothic" pitchFamily="34" charset="-128"/>
              </a:rPr>
              <a:t>This Presentation</a:t>
            </a:r>
            <a:endParaRPr lang="en-AU" dirty="0">
              <a:solidFill>
                <a:schemeClr val="bg1"/>
              </a:solidFill>
              <a:latin typeface="Calibri" panose="020F0502020204030204" pitchFamily="34" charset="0"/>
            </a:endParaRPr>
          </a:p>
        </p:txBody>
      </p:sp>
      <p:sp>
        <p:nvSpPr>
          <p:cNvPr id="4" name="Rectangle 5">
            <a:extLst>
              <a:ext uri="{FF2B5EF4-FFF2-40B4-BE49-F238E27FC236}">
                <a16:creationId xmlns:a16="http://schemas.microsoft.com/office/drawing/2014/main" id="{ED6E8B67-DCCA-4529-8F57-1F7A02ADD150}"/>
              </a:ext>
            </a:extLst>
          </p:cNvPr>
          <p:cNvSpPr>
            <a:spLocks noGrp="1" noChangeArrowheads="1"/>
          </p:cNvSpPr>
          <p:nvPr>
            <p:ph idx="1"/>
          </p:nvPr>
        </p:nvSpPr>
        <p:spPr>
          <a:xfrm>
            <a:off x="457200" y="1752600"/>
            <a:ext cx="8229600" cy="4724400"/>
          </a:xfrm>
        </p:spPr>
        <p:txBody>
          <a:bodyPr/>
          <a:lstStyle/>
          <a:p>
            <a:pPr eaLnBrk="1" hangingPunct="1"/>
            <a:r>
              <a:rPr lang="en-AU" dirty="0">
                <a:latin typeface="Arial" charset="0"/>
              </a:rPr>
              <a:t>What</a:t>
            </a:r>
            <a:r>
              <a:rPr lang="es-ES" dirty="0">
                <a:latin typeface="Arial" charset="0"/>
              </a:rPr>
              <a:t> is </a:t>
            </a:r>
            <a:r>
              <a:rPr lang="en-AU" dirty="0">
                <a:latin typeface="Arial" charset="0"/>
              </a:rPr>
              <a:t>adaptive</a:t>
            </a:r>
            <a:r>
              <a:rPr lang="es-ES" dirty="0">
                <a:latin typeface="Arial" charset="0"/>
              </a:rPr>
              <a:t> </a:t>
            </a:r>
            <a:r>
              <a:rPr lang="en-AU" dirty="0">
                <a:latin typeface="Arial" charset="0"/>
              </a:rPr>
              <a:t>management</a:t>
            </a:r>
            <a:r>
              <a:rPr lang="es-ES" dirty="0">
                <a:latin typeface="Arial" charset="0"/>
              </a:rPr>
              <a:t>?</a:t>
            </a:r>
          </a:p>
          <a:p>
            <a:pPr eaLnBrk="1" hangingPunct="1"/>
            <a:r>
              <a:rPr lang="es-ES" dirty="0" err="1">
                <a:solidFill>
                  <a:srgbClr val="0070C0"/>
                </a:solidFill>
                <a:latin typeface="Arial" charset="0"/>
              </a:rPr>
              <a:t>What</a:t>
            </a:r>
            <a:r>
              <a:rPr lang="es-ES" dirty="0">
                <a:solidFill>
                  <a:srgbClr val="0070C0"/>
                </a:solidFill>
                <a:latin typeface="Arial" charset="0"/>
              </a:rPr>
              <a:t> are </a:t>
            </a:r>
            <a:r>
              <a:rPr lang="es-ES" dirty="0" err="1">
                <a:solidFill>
                  <a:srgbClr val="0070C0"/>
                </a:solidFill>
                <a:latin typeface="Arial" charset="0"/>
              </a:rPr>
              <a:t>the</a:t>
            </a:r>
            <a:r>
              <a:rPr lang="es-ES" dirty="0">
                <a:solidFill>
                  <a:srgbClr val="0070C0"/>
                </a:solidFill>
                <a:latin typeface="Arial" charset="0"/>
              </a:rPr>
              <a:t> Open </a:t>
            </a:r>
            <a:r>
              <a:rPr lang="es-ES" dirty="0" err="1">
                <a:solidFill>
                  <a:srgbClr val="0070C0"/>
                </a:solidFill>
                <a:latin typeface="Arial" charset="0"/>
              </a:rPr>
              <a:t>Standards</a:t>
            </a:r>
            <a:r>
              <a:rPr lang="es-ES" dirty="0">
                <a:solidFill>
                  <a:srgbClr val="0070C0"/>
                </a:solidFill>
                <a:latin typeface="Arial" charset="0"/>
              </a:rPr>
              <a:t> </a:t>
            </a:r>
            <a:r>
              <a:rPr lang="es-ES" dirty="0" err="1">
                <a:solidFill>
                  <a:srgbClr val="0070C0"/>
                </a:solidFill>
                <a:latin typeface="Arial" charset="0"/>
              </a:rPr>
              <a:t>for</a:t>
            </a:r>
            <a:r>
              <a:rPr lang="es-ES" dirty="0">
                <a:solidFill>
                  <a:srgbClr val="0070C0"/>
                </a:solidFill>
                <a:latin typeface="Arial" charset="0"/>
              </a:rPr>
              <a:t> </a:t>
            </a:r>
            <a:r>
              <a:rPr lang="es-ES" dirty="0" err="1">
                <a:solidFill>
                  <a:srgbClr val="0070C0"/>
                </a:solidFill>
                <a:latin typeface="Arial" charset="0"/>
              </a:rPr>
              <a:t>the</a:t>
            </a:r>
            <a:r>
              <a:rPr lang="es-ES" dirty="0">
                <a:solidFill>
                  <a:srgbClr val="0070C0"/>
                </a:solidFill>
                <a:latin typeface="Arial" charset="0"/>
              </a:rPr>
              <a:t> </a:t>
            </a:r>
            <a:r>
              <a:rPr lang="es-ES" dirty="0" err="1">
                <a:solidFill>
                  <a:srgbClr val="0070C0"/>
                </a:solidFill>
                <a:latin typeface="Arial" charset="0"/>
              </a:rPr>
              <a:t>Practice</a:t>
            </a:r>
            <a:r>
              <a:rPr lang="es-ES" dirty="0">
                <a:solidFill>
                  <a:srgbClr val="0070C0"/>
                </a:solidFill>
                <a:latin typeface="Arial" charset="0"/>
              </a:rPr>
              <a:t> </a:t>
            </a:r>
            <a:r>
              <a:rPr lang="es-ES" dirty="0" err="1">
                <a:solidFill>
                  <a:srgbClr val="0070C0"/>
                </a:solidFill>
                <a:latin typeface="Arial" charset="0"/>
              </a:rPr>
              <a:t>of</a:t>
            </a:r>
            <a:r>
              <a:rPr lang="es-ES" dirty="0">
                <a:solidFill>
                  <a:srgbClr val="0070C0"/>
                </a:solidFill>
                <a:latin typeface="Arial" charset="0"/>
              </a:rPr>
              <a:t> Conservation?</a:t>
            </a:r>
          </a:p>
          <a:p>
            <a:pPr eaLnBrk="1" hangingPunct="1"/>
            <a:r>
              <a:rPr lang="es-ES" dirty="0" err="1">
                <a:latin typeface="Arial" charset="0"/>
              </a:rPr>
              <a:t>Development</a:t>
            </a:r>
            <a:r>
              <a:rPr lang="es-ES" dirty="0">
                <a:latin typeface="Arial" charset="0"/>
              </a:rPr>
              <a:t> </a:t>
            </a:r>
            <a:r>
              <a:rPr lang="es-ES" dirty="0" err="1">
                <a:latin typeface="Arial" charset="0"/>
              </a:rPr>
              <a:t>of</a:t>
            </a:r>
            <a:r>
              <a:rPr lang="es-ES" dirty="0">
                <a:latin typeface="Arial" charset="0"/>
              </a:rPr>
              <a:t> </a:t>
            </a:r>
            <a:r>
              <a:rPr lang="es-ES" dirty="0" err="1">
                <a:latin typeface="Arial" charset="0"/>
              </a:rPr>
              <a:t>Healthy</a:t>
            </a:r>
            <a:r>
              <a:rPr lang="es-ES" dirty="0">
                <a:latin typeface="Arial" charset="0"/>
              </a:rPr>
              <a:t> Country </a:t>
            </a:r>
            <a:r>
              <a:rPr lang="es-ES" dirty="0" err="1">
                <a:latin typeface="Arial" charset="0"/>
              </a:rPr>
              <a:t>Planning</a:t>
            </a:r>
            <a:endParaRPr lang="es-ES" dirty="0">
              <a:latin typeface="Arial" charset="0"/>
            </a:endParaRPr>
          </a:p>
          <a:p>
            <a:pPr eaLnBrk="1" hangingPunct="1"/>
            <a:r>
              <a:rPr lang="es-ES" dirty="0" err="1">
                <a:solidFill>
                  <a:srgbClr val="0070C0"/>
                </a:solidFill>
                <a:latin typeface="Arial" charset="0"/>
              </a:rPr>
              <a:t>Steps</a:t>
            </a:r>
            <a:r>
              <a:rPr lang="es-ES" dirty="0">
                <a:solidFill>
                  <a:srgbClr val="0070C0"/>
                </a:solidFill>
                <a:latin typeface="Arial" charset="0"/>
              </a:rPr>
              <a:t> in </a:t>
            </a:r>
            <a:r>
              <a:rPr lang="es-ES" dirty="0" err="1">
                <a:solidFill>
                  <a:srgbClr val="0070C0"/>
                </a:solidFill>
                <a:latin typeface="Arial" charset="0"/>
              </a:rPr>
              <a:t>the</a:t>
            </a:r>
            <a:r>
              <a:rPr lang="es-ES" dirty="0">
                <a:solidFill>
                  <a:srgbClr val="0070C0"/>
                </a:solidFill>
                <a:latin typeface="Arial" charset="0"/>
              </a:rPr>
              <a:t> </a:t>
            </a:r>
            <a:r>
              <a:rPr lang="es-ES" dirty="0" err="1">
                <a:solidFill>
                  <a:srgbClr val="0070C0"/>
                </a:solidFill>
                <a:latin typeface="Arial" charset="0"/>
              </a:rPr>
              <a:t>Healthy</a:t>
            </a:r>
            <a:r>
              <a:rPr lang="es-ES" dirty="0">
                <a:solidFill>
                  <a:srgbClr val="0070C0"/>
                </a:solidFill>
                <a:latin typeface="Arial" charset="0"/>
              </a:rPr>
              <a:t> Country </a:t>
            </a:r>
            <a:r>
              <a:rPr lang="es-ES" dirty="0" err="1">
                <a:solidFill>
                  <a:srgbClr val="0070C0"/>
                </a:solidFill>
                <a:latin typeface="Arial" charset="0"/>
              </a:rPr>
              <a:t>Planning</a:t>
            </a:r>
            <a:r>
              <a:rPr lang="es-ES" dirty="0">
                <a:solidFill>
                  <a:srgbClr val="0070C0"/>
                </a:solidFill>
                <a:latin typeface="Arial" charset="0"/>
              </a:rPr>
              <a:t> </a:t>
            </a:r>
            <a:r>
              <a:rPr lang="es-ES" dirty="0" err="1">
                <a:solidFill>
                  <a:srgbClr val="0070C0"/>
                </a:solidFill>
                <a:latin typeface="Arial" charset="0"/>
              </a:rPr>
              <a:t>process</a:t>
            </a:r>
            <a:endParaRPr lang="es-ES" dirty="0">
              <a:solidFill>
                <a:srgbClr val="0070C0"/>
              </a:solidFill>
              <a:latin typeface="Arial" charset="0"/>
            </a:endParaRPr>
          </a:p>
          <a:p>
            <a:pPr eaLnBrk="1" hangingPunct="1"/>
            <a:r>
              <a:rPr lang="es-ES" b="1" dirty="0">
                <a:latin typeface="Arial" charset="0"/>
              </a:rPr>
              <a:t>Tools and </a:t>
            </a:r>
            <a:r>
              <a:rPr lang="es-ES" b="1" dirty="0" err="1">
                <a:latin typeface="Arial" charset="0"/>
              </a:rPr>
              <a:t>Resources</a:t>
            </a:r>
            <a:r>
              <a:rPr lang="es-ES" b="1" dirty="0">
                <a:latin typeface="Arial" charset="0"/>
              </a:rPr>
              <a:t> </a:t>
            </a:r>
            <a:r>
              <a:rPr lang="es-ES" b="1" dirty="0" err="1">
                <a:latin typeface="Arial" charset="0"/>
              </a:rPr>
              <a:t>to</a:t>
            </a:r>
            <a:r>
              <a:rPr lang="es-ES" b="1" dirty="0">
                <a:latin typeface="Arial" charset="0"/>
              </a:rPr>
              <a:t> </a:t>
            </a:r>
            <a:r>
              <a:rPr lang="es-ES" b="1" dirty="0" err="1">
                <a:latin typeface="Arial" charset="0"/>
              </a:rPr>
              <a:t>support</a:t>
            </a:r>
            <a:r>
              <a:rPr lang="es-ES" b="1" dirty="0">
                <a:latin typeface="Arial" charset="0"/>
              </a:rPr>
              <a:t> </a:t>
            </a:r>
            <a:r>
              <a:rPr lang="es-ES" b="1" dirty="0" err="1">
                <a:latin typeface="Arial" charset="0"/>
              </a:rPr>
              <a:t>the</a:t>
            </a:r>
            <a:r>
              <a:rPr lang="es-ES" b="1" dirty="0">
                <a:latin typeface="Arial" charset="0"/>
              </a:rPr>
              <a:t> </a:t>
            </a:r>
            <a:r>
              <a:rPr lang="es-ES" b="1" dirty="0" err="1">
                <a:latin typeface="Arial" charset="0"/>
              </a:rPr>
              <a:t>implementation</a:t>
            </a:r>
            <a:r>
              <a:rPr lang="es-ES" b="1" dirty="0">
                <a:latin typeface="Arial" charset="0"/>
              </a:rPr>
              <a:t> </a:t>
            </a:r>
            <a:r>
              <a:rPr lang="es-ES" b="1" dirty="0" err="1">
                <a:latin typeface="Arial" charset="0"/>
              </a:rPr>
              <a:t>of</a:t>
            </a:r>
            <a:r>
              <a:rPr lang="es-ES" b="1" dirty="0">
                <a:latin typeface="Arial" charset="0"/>
              </a:rPr>
              <a:t> </a:t>
            </a:r>
            <a:r>
              <a:rPr lang="es-ES" b="1" dirty="0" err="1">
                <a:latin typeface="Arial" charset="0"/>
              </a:rPr>
              <a:t>Healthy</a:t>
            </a:r>
            <a:r>
              <a:rPr lang="es-ES" b="1" dirty="0">
                <a:latin typeface="Arial" charset="0"/>
              </a:rPr>
              <a:t> Country </a:t>
            </a:r>
            <a:r>
              <a:rPr lang="es-ES" b="1" dirty="0" err="1">
                <a:latin typeface="Arial" charset="0"/>
              </a:rPr>
              <a:t>Planning</a:t>
            </a:r>
            <a:endParaRPr lang="es-ES" b="1" dirty="0">
              <a:latin typeface="Arial" charset="0"/>
            </a:endParaRPr>
          </a:p>
          <a:p>
            <a:pPr eaLnBrk="1" hangingPunct="1">
              <a:buFont typeface="Arial" charset="0"/>
              <a:buNone/>
            </a:pPr>
            <a:endParaRPr lang="es-ES" dirty="0">
              <a:latin typeface="Arial" charset="0"/>
            </a:endParaRPr>
          </a:p>
        </p:txBody>
      </p:sp>
    </p:spTree>
    <p:extLst>
      <p:ext uri="{BB962C8B-B14F-4D97-AF65-F5344CB8AC3E}">
        <p14:creationId xmlns:p14="http://schemas.microsoft.com/office/powerpoint/2010/main" val="347917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dirty="0">
                <a:ea typeface="ＭＳ Ｐゴシック" pitchFamily="87" charset="-128"/>
              </a:rPr>
              <a:t>Community of Practice –CS projects on Indigenous Land and Water</a:t>
            </a:r>
          </a:p>
        </p:txBody>
      </p:sp>
      <p:pic>
        <p:nvPicPr>
          <p:cNvPr id="12" name="Picture 11">
            <a:extLst>
              <a:ext uri="{FF2B5EF4-FFF2-40B4-BE49-F238E27FC236}">
                <a16:creationId xmlns:a16="http://schemas.microsoft.com/office/drawing/2014/main" id="{55D3E295-2A48-40AA-8263-1793E5CD4E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900" y="1556792"/>
            <a:ext cx="8204200" cy="2565400"/>
          </a:xfrm>
          <a:prstGeom prst="rect">
            <a:avLst/>
          </a:prstGeom>
        </p:spPr>
      </p:pic>
      <p:sp>
        <p:nvSpPr>
          <p:cNvPr id="16" name="Rectangle 5">
            <a:extLst>
              <a:ext uri="{FF2B5EF4-FFF2-40B4-BE49-F238E27FC236}">
                <a16:creationId xmlns:a16="http://schemas.microsoft.com/office/drawing/2014/main" id="{5CDF2C94-B25E-4FCD-919E-FC952F0B7473}"/>
              </a:ext>
            </a:extLst>
          </p:cNvPr>
          <p:cNvSpPr>
            <a:spLocks noGrp="1" noChangeArrowheads="1"/>
          </p:cNvSpPr>
          <p:nvPr>
            <p:ph idx="1"/>
          </p:nvPr>
        </p:nvSpPr>
        <p:spPr>
          <a:xfrm>
            <a:off x="444500" y="4530576"/>
            <a:ext cx="8229600" cy="2255912"/>
          </a:xfrm>
        </p:spPr>
        <p:txBody>
          <a:bodyPr/>
          <a:lstStyle/>
          <a:p>
            <a:pPr eaLnBrk="1" hangingPunct="1"/>
            <a:r>
              <a:rPr lang="en-AU" dirty="0">
                <a:latin typeface="Arial" charset="0"/>
              </a:rPr>
              <a:t>Healthy Country Planning Presentations</a:t>
            </a:r>
            <a:endParaRPr lang="es-ES" dirty="0">
              <a:latin typeface="Arial" charset="0"/>
            </a:endParaRPr>
          </a:p>
          <a:p>
            <a:pPr eaLnBrk="1" hangingPunct="1"/>
            <a:r>
              <a:rPr lang="es-ES" dirty="0" err="1">
                <a:solidFill>
                  <a:srgbClr val="0070C0"/>
                </a:solidFill>
                <a:latin typeface="Arial" charset="0"/>
              </a:rPr>
              <a:t>Articles</a:t>
            </a:r>
            <a:r>
              <a:rPr lang="es-ES" dirty="0">
                <a:solidFill>
                  <a:srgbClr val="0070C0"/>
                </a:solidFill>
                <a:latin typeface="Arial" charset="0"/>
              </a:rPr>
              <a:t> and </a:t>
            </a:r>
            <a:r>
              <a:rPr lang="es-ES" dirty="0" err="1">
                <a:solidFill>
                  <a:srgbClr val="0070C0"/>
                </a:solidFill>
                <a:latin typeface="Arial" charset="0"/>
              </a:rPr>
              <a:t>publications</a:t>
            </a:r>
            <a:endParaRPr lang="es-ES" dirty="0">
              <a:solidFill>
                <a:srgbClr val="0070C0"/>
              </a:solidFill>
              <a:latin typeface="Arial" charset="0"/>
            </a:endParaRPr>
          </a:p>
          <a:p>
            <a:pPr eaLnBrk="1" hangingPunct="1"/>
            <a:r>
              <a:rPr lang="es-ES" dirty="0">
                <a:latin typeface="Arial" charset="0"/>
              </a:rPr>
              <a:t>Tools and </a:t>
            </a:r>
            <a:r>
              <a:rPr lang="es-ES" dirty="0" err="1">
                <a:latin typeface="Arial" charset="0"/>
              </a:rPr>
              <a:t>Resources</a:t>
            </a:r>
            <a:endParaRPr lang="es-ES" dirty="0">
              <a:latin typeface="Arial" charset="0"/>
            </a:endParaRPr>
          </a:p>
          <a:p>
            <a:pPr eaLnBrk="1" hangingPunct="1"/>
            <a:r>
              <a:rPr lang="es-ES" dirty="0" err="1">
                <a:solidFill>
                  <a:srgbClr val="0070C0"/>
                </a:solidFill>
                <a:latin typeface="Arial" charset="0"/>
              </a:rPr>
              <a:t>Discussion-Forum</a:t>
            </a:r>
            <a:r>
              <a:rPr lang="es-ES" dirty="0">
                <a:solidFill>
                  <a:srgbClr val="0070C0"/>
                </a:solidFill>
                <a:latin typeface="Arial" charset="0"/>
              </a:rPr>
              <a:t> (Email List </a:t>
            </a:r>
            <a:r>
              <a:rPr lang="es-ES" dirty="0" err="1">
                <a:solidFill>
                  <a:srgbClr val="0070C0"/>
                </a:solidFill>
                <a:latin typeface="Arial" charset="0"/>
              </a:rPr>
              <a:t>Serv</a:t>
            </a:r>
            <a:r>
              <a:rPr lang="es-ES" dirty="0">
                <a:solidFill>
                  <a:srgbClr val="0070C0"/>
                </a:solidFill>
                <a:latin typeface="Arial" charset="0"/>
              </a:rPr>
              <a:t>)</a:t>
            </a:r>
          </a:p>
          <a:p>
            <a:pPr eaLnBrk="1" hangingPunct="1">
              <a:buFont typeface="Arial" charset="0"/>
              <a:buNone/>
            </a:pPr>
            <a:endParaRPr lang="es-ES" dirty="0">
              <a:latin typeface="Arial" charset="0"/>
            </a:endParaRPr>
          </a:p>
        </p:txBody>
      </p:sp>
    </p:spTree>
    <p:extLst>
      <p:ext uri="{BB962C8B-B14F-4D97-AF65-F5344CB8AC3E}">
        <p14:creationId xmlns:p14="http://schemas.microsoft.com/office/powerpoint/2010/main" val="163510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38933-6AA7-4134-99FF-C6F07FE536CD}"/>
              </a:ext>
            </a:extLst>
          </p:cNvPr>
          <p:cNvSpPr>
            <a:spLocks noGrp="1"/>
          </p:cNvSpPr>
          <p:nvPr>
            <p:ph type="title"/>
          </p:nvPr>
        </p:nvSpPr>
        <p:spPr/>
        <p:txBody>
          <a:bodyPr/>
          <a:lstStyle/>
          <a:p>
            <a:r>
              <a:rPr lang="en-AU" dirty="0"/>
              <a:t>Online Resources</a:t>
            </a:r>
          </a:p>
        </p:txBody>
      </p:sp>
      <p:pic>
        <p:nvPicPr>
          <p:cNvPr id="13" name="Picture 12">
            <a:extLst>
              <a:ext uri="{FF2B5EF4-FFF2-40B4-BE49-F238E27FC236}">
                <a16:creationId xmlns:a16="http://schemas.microsoft.com/office/drawing/2014/main" id="{E05AA412-B371-4F51-980E-0C67234FFC81}"/>
              </a:ext>
            </a:extLst>
          </p:cNvPr>
          <p:cNvPicPr>
            <a:picLocks noChangeAspect="1"/>
          </p:cNvPicPr>
          <p:nvPr/>
        </p:nvPicPr>
        <p:blipFill>
          <a:blip r:embed="rId2"/>
          <a:stretch>
            <a:fillRect/>
          </a:stretch>
        </p:blipFill>
        <p:spPr>
          <a:xfrm>
            <a:off x="85204" y="1600200"/>
            <a:ext cx="6174577" cy="139122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58CA9BBA-746A-4B9B-A0F7-82827232869A}"/>
              </a:ext>
            </a:extLst>
          </p:cNvPr>
          <p:cNvPicPr>
            <a:picLocks noChangeAspect="1"/>
          </p:cNvPicPr>
          <p:nvPr/>
        </p:nvPicPr>
        <p:blipFill>
          <a:blip r:embed="rId3"/>
          <a:stretch>
            <a:fillRect/>
          </a:stretch>
        </p:blipFill>
        <p:spPr>
          <a:xfrm>
            <a:off x="1041991" y="2768532"/>
            <a:ext cx="6174578" cy="1454553"/>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59F63D5E-C7A7-4F8D-980E-E4F23A39596E}"/>
              </a:ext>
            </a:extLst>
          </p:cNvPr>
          <p:cNvPicPr>
            <a:picLocks noChangeAspect="1"/>
          </p:cNvPicPr>
          <p:nvPr/>
        </p:nvPicPr>
        <p:blipFill rotWithShape="1">
          <a:blip r:embed="rId4"/>
          <a:srcRect b="6540"/>
          <a:stretch/>
        </p:blipFill>
        <p:spPr>
          <a:xfrm>
            <a:off x="1998779" y="4000197"/>
            <a:ext cx="6174578" cy="1454553"/>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C95F369F-3210-4543-BEFC-CCF5CAA5A14F}"/>
              </a:ext>
            </a:extLst>
          </p:cNvPr>
          <p:cNvPicPr>
            <a:picLocks noChangeAspect="1"/>
          </p:cNvPicPr>
          <p:nvPr/>
        </p:nvPicPr>
        <p:blipFill rotWithShape="1">
          <a:blip r:embed="rId5"/>
          <a:srcRect b="8160"/>
          <a:stretch/>
        </p:blipFill>
        <p:spPr>
          <a:xfrm>
            <a:off x="2955567" y="5231861"/>
            <a:ext cx="6174578" cy="14545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599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descr="MiradiLogoNameLarg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638" y="1476375"/>
            <a:ext cx="5072062"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Text Box 5"/>
          <p:cNvSpPr txBox="1">
            <a:spLocks noChangeArrowheads="1"/>
          </p:cNvSpPr>
          <p:nvPr/>
        </p:nvSpPr>
        <p:spPr bwMode="auto">
          <a:xfrm>
            <a:off x="4789488" y="1712913"/>
            <a:ext cx="476250" cy="314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rgbClr val="3E7CC8"/>
                </a:solidFill>
                <a:latin typeface="Arial" charset="0"/>
                <a:ea typeface="ＭＳ Ｐゴシック" charset="0"/>
                <a:cs typeface="ＭＳ Ｐゴシック" charset="0"/>
              </a:defRPr>
            </a:lvl1pPr>
            <a:lvl2pPr marL="742950" indent="-285750" eaLnBrk="0" hangingPunct="0">
              <a:defRPr sz="3600" b="1">
                <a:solidFill>
                  <a:srgbClr val="3E7CC8"/>
                </a:solidFill>
                <a:latin typeface="Arial" charset="0"/>
                <a:ea typeface="ＭＳ Ｐゴシック" charset="0"/>
              </a:defRPr>
            </a:lvl2pPr>
            <a:lvl3pPr marL="1143000" indent="-228600" eaLnBrk="0" hangingPunct="0">
              <a:defRPr sz="3600" b="1">
                <a:solidFill>
                  <a:srgbClr val="3E7CC8"/>
                </a:solidFill>
                <a:latin typeface="Arial" charset="0"/>
                <a:ea typeface="ＭＳ Ｐゴシック" charset="0"/>
              </a:defRPr>
            </a:lvl3pPr>
            <a:lvl4pPr marL="1600200" indent="-228600" eaLnBrk="0" hangingPunct="0">
              <a:defRPr sz="3600" b="1">
                <a:solidFill>
                  <a:srgbClr val="3E7CC8"/>
                </a:solidFill>
                <a:latin typeface="Arial" charset="0"/>
                <a:ea typeface="ＭＳ Ｐゴシック" charset="0"/>
              </a:defRPr>
            </a:lvl4pPr>
            <a:lvl5pPr marL="2057400" indent="-228600" eaLnBrk="0" hangingPunct="0">
              <a:defRPr sz="3600" b="1">
                <a:solidFill>
                  <a:srgbClr val="3E7CC8"/>
                </a:solidFill>
                <a:latin typeface="Arial" charset="0"/>
                <a:ea typeface="ＭＳ Ｐゴシック" charset="0"/>
              </a:defRPr>
            </a:lvl5pPr>
            <a:lvl6pPr marL="2514600" indent="-228600" eaLnBrk="0" fontAlgn="base" hangingPunct="0">
              <a:spcBef>
                <a:spcPct val="0"/>
              </a:spcBef>
              <a:spcAft>
                <a:spcPct val="0"/>
              </a:spcAft>
              <a:defRPr sz="3600" b="1">
                <a:solidFill>
                  <a:srgbClr val="3E7CC8"/>
                </a:solidFill>
                <a:latin typeface="Arial" charset="0"/>
                <a:ea typeface="ＭＳ Ｐゴシック" charset="0"/>
              </a:defRPr>
            </a:lvl6pPr>
            <a:lvl7pPr marL="2971800" indent="-228600" eaLnBrk="0" fontAlgn="base" hangingPunct="0">
              <a:spcBef>
                <a:spcPct val="0"/>
              </a:spcBef>
              <a:spcAft>
                <a:spcPct val="0"/>
              </a:spcAft>
              <a:defRPr sz="3600" b="1">
                <a:solidFill>
                  <a:srgbClr val="3E7CC8"/>
                </a:solidFill>
                <a:latin typeface="Arial" charset="0"/>
                <a:ea typeface="ＭＳ Ｐゴシック" charset="0"/>
              </a:defRPr>
            </a:lvl7pPr>
            <a:lvl8pPr marL="3429000" indent="-228600" eaLnBrk="0" fontAlgn="base" hangingPunct="0">
              <a:spcBef>
                <a:spcPct val="0"/>
              </a:spcBef>
              <a:spcAft>
                <a:spcPct val="0"/>
              </a:spcAft>
              <a:defRPr sz="3600" b="1">
                <a:solidFill>
                  <a:srgbClr val="3E7CC8"/>
                </a:solidFill>
                <a:latin typeface="Arial" charset="0"/>
                <a:ea typeface="ＭＳ Ｐゴシック" charset="0"/>
              </a:defRPr>
            </a:lvl8pPr>
            <a:lvl9pPr marL="3886200" indent="-228600" eaLnBrk="0" fontAlgn="base" hangingPunct="0">
              <a:spcBef>
                <a:spcPct val="0"/>
              </a:spcBef>
              <a:spcAft>
                <a:spcPct val="0"/>
              </a:spcAft>
              <a:defRPr sz="3600" b="1">
                <a:solidFill>
                  <a:srgbClr val="3E7CC8"/>
                </a:solidFill>
                <a:latin typeface="Arial" charset="0"/>
                <a:ea typeface="ＭＳ Ｐゴシック" charset="0"/>
              </a:defRPr>
            </a:lvl9pPr>
          </a:lstStyle>
          <a:p>
            <a:r>
              <a:rPr lang="en-US" sz="1200">
                <a:cs typeface="Times New Roman" charset="0"/>
              </a:rPr>
              <a:t>TM</a:t>
            </a:r>
            <a:endParaRPr lang="en-US">
              <a:cs typeface="Times New Roman" charset="0"/>
            </a:endParaRPr>
          </a:p>
        </p:txBody>
      </p:sp>
      <p:sp>
        <p:nvSpPr>
          <p:cNvPr id="142339" name="Rectangle 8"/>
          <p:cNvSpPr>
            <a:spLocks noChangeArrowheads="1"/>
          </p:cNvSpPr>
          <p:nvPr/>
        </p:nvSpPr>
        <p:spPr bwMode="auto">
          <a:xfrm>
            <a:off x="569913" y="2824163"/>
            <a:ext cx="8067675"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3200" dirty="0">
                <a:cs typeface="Times New Roman" charset="0"/>
              </a:rPr>
              <a:t>Adaptive Management Software</a:t>
            </a:r>
          </a:p>
          <a:p>
            <a:pPr eaLnBrk="0" hangingPunct="0"/>
            <a:r>
              <a:rPr lang="en-US" sz="3200" dirty="0">
                <a:cs typeface="Times New Roman" charset="0"/>
              </a:rPr>
              <a:t>for Conservation Projects</a:t>
            </a:r>
          </a:p>
          <a:p>
            <a:pPr eaLnBrk="0" hangingPunct="0"/>
            <a:endParaRPr lang="en-US" sz="3200" dirty="0">
              <a:cs typeface="Times New Roman" charset="0"/>
            </a:endParaRPr>
          </a:p>
          <a:p>
            <a:pPr eaLnBrk="0" hangingPunct="0"/>
            <a:r>
              <a:rPr lang="en-US" sz="3200" dirty="0">
                <a:cs typeface="Times New Roman" charset="0"/>
              </a:rPr>
              <a:t> </a:t>
            </a:r>
            <a:r>
              <a:rPr lang="en-US" sz="3200" dirty="0">
                <a:solidFill>
                  <a:srgbClr val="0000FF"/>
                </a:solidFill>
                <a:cs typeface="Times New Roman" charset="0"/>
                <a:hlinkClick r:id="rId4"/>
              </a:rPr>
              <a:t>www.Miradi.org</a:t>
            </a:r>
            <a:r>
              <a:rPr lang="en-US" sz="3200" dirty="0">
                <a:solidFill>
                  <a:srgbClr val="0000FF"/>
                </a:solidFill>
                <a:cs typeface="Times New Roman" charset="0"/>
              </a:rPr>
              <a:t>  or </a:t>
            </a:r>
            <a:r>
              <a:rPr lang="en-US" sz="3200" dirty="0">
                <a:solidFill>
                  <a:srgbClr val="0000FF"/>
                </a:solidFill>
                <a:cs typeface="Times New Roman" charset="0"/>
                <a:hlinkClick r:id="rId5"/>
              </a:rPr>
              <a:t>info@Miradi.org</a:t>
            </a:r>
            <a:endParaRPr lang="en-US" sz="3200" dirty="0">
              <a:solidFill>
                <a:srgbClr val="0000FF"/>
              </a:solidFill>
              <a:cs typeface="Times New Roman" charset="0"/>
            </a:endParaRPr>
          </a:p>
          <a:p>
            <a:pPr eaLnBrk="0" hangingPunct="0"/>
            <a:endParaRPr lang="en-US" sz="3200" dirty="0">
              <a:solidFill>
                <a:srgbClr val="0000FF"/>
              </a:solidFill>
              <a:cs typeface="Times New Roman" charset="0"/>
            </a:endParaRPr>
          </a:p>
          <a:p>
            <a:pPr eaLnBrk="0" hangingPunct="0"/>
            <a:endParaRPr lang="en-US" sz="4000" dirty="0">
              <a:cs typeface="Times New Roman" charset="0"/>
            </a:endParaRPr>
          </a:p>
        </p:txBody>
      </p:sp>
      <p:sp>
        <p:nvSpPr>
          <p:cNvPr id="142340" name="Title 6"/>
          <p:cNvSpPr>
            <a:spLocks noGrp="1"/>
          </p:cNvSpPr>
          <p:nvPr>
            <p:ph type="title"/>
          </p:nvPr>
        </p:nvSpPr>
        <p:spPr/>
        <p:txBody>
          <a:bodyPr/>
          <a:lstStyle/>
          <a:p>
            <a:r>
              <a:rPr lang="en-US" dirty="0" err="1"/>
              <a:t>Miradi</a:t>
            </a:r>
            <a:r>
              <a:rPr lang="en-US" dirty="0"/>
              <a:t> Software</a:t>
            </a:r>
          </a:p>
        </p:txBody>
      </p:sp>
      <p:pic>
        <p:nvPicPr>
          <p:cNvPr id="3" name="Picture 2">
            <a:extLst>
              <a:ext uri="{FF2B5EF4-FFF2-40B4-BE49-F238E27FC236}">
                <a16:creationId xmlns:a16="http://schemas.microsoft.com/office/drawing/2014/main" id="{59513E2A-83E7-45FC-A086-FBE255378F1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38056" y="5323982"/>
            <a:ext cx="1133475" cy="790575"/>
          </a:xfrm>
          <a:prstGeom prst="rect">
            <a:avLst/>
          </a:prstGeom>
        </p:spPr>
      </p:pic>
      <p:pic>
        <p:nvPicPr>
          <p:cNvPr id="5" name="Picture 4">
            <a:extLst>
              <a:ext uri="{FF2B5EF4-FFF2-40B4-BE49-F238E27FC236}">
                <a16:creationId xmlns:a16="http://schemas.microsoft.com/office/drawing/2014/main" id="{29D6D412-860D-4E56-8FB9-B41AD139125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9125" y="5444140"/>
            <a:ext cx="3952875" cy="790575"/>
          </a:xfrm>
          <a:prstGeom prst="rect">
            <a:avLst/>
          </a:prstGeom>
        </p:spPr>
      </p:pic>
    </p:spTree>
    <p:extLst>
      <p:ext uri="{BB962C8B-B14F-4D97-AF65-F5344CB8AC3E}">
        <p14:creationId xmlns:p14="http://schemas.microsoft.com/office/powerpoint/2010/main" val="76752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bwMode="auto">
          <a:xfrm>
            <a:off x="0" y="2362200"/>
            <a:ext cx="7092950" cy="1066800"/>
          </a:xfrm>
          <a:prstGeom prst="rect">
            <a:avLst/>
          </a:prstGeom>
          <a:noFill/>
          <a:ln>
            <a:miter lim="800000"/>
            <a:headEnd/>
            <a:tailEnd/>
          </a:ln>
        </p:spPr>
        <p:txBody>
          <a:bodyPr>
            <a:noAutofit/>
          </a:bodyPr>
          <a:lstStyle/>
          <a:p>
            <a:r>
              <a:rPr lang="en-US" sz="3200" dirty="0">
                <a:solidFill>
                  <a:schemeClr val="bg1"/>
                </a:solidFill>
                <a:ea typeface="ＭＳ Ｐゴシック" pitchFamily="34" charset="-128"/>
              </a:rPr>
              <a:t>Open Standards activity in Australia</a:t>
            </a:r>
          </a:p>
        </p:txBody>
      </p:sp>
      <p:pic>
        <p:nvPicPr>
          <p:cNvPr id="10" name="Picture 9">
            <a:extLst>
              <a:ext uri="{FF2B5EF4-FFF2-40B4-BE49-F238E27FC236}">
                <a16:creationId xmlns:a16="http://schemas.microsoft.com/office/drawing/2014/main" id="{DFEE7020-701D-45A8-A208-30724E0518E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58333" y="1268760"/>
            <a:ext cx="7627332" cy="5392822"/>
          </a:xfrm>
          <a:prstGeom prst="rect">
            <a:avLst/>
          </a:prstGeom>
        </p:spPr>
      </p:pic>
      <p:sp>
        <p:nvSpPr>
          <p:cNvPr id="12" name="Title 6">
            <a:extLst>
              <a:ext uri="{FF2B5EF4-FFF2-40B4-BE49-F238E27FC236}">
                <a16:creationId xmlns:a16="http://schemas.microsoft.com/office/drawing/2014/main" id="{82B4396C-D317-4FCF-9FFF-04752188089C}"/>
              </a:ext>
            </a:extLst>
          </p:cNvPr>
          <p:cNvSpPr txBox="1">
            <a:spLocks/>
          </p:cNvSpPr>
          <p:nvPr/>
        </p:nvSpPr>
        <p:spPr>
          <a:xfrm>
            <a:off x="1331640" y="196417"/>
            <a:ext cx="7704856" cy="958127"/>
          </a:xfrm>
          <a:prstGeom prst="rect">
            <a:avLst/>
          </a:prstGeom>
        </p:spPr>
        <p:txBody>
          <a:bodyPr/>
          <a:lstStyle>
            <a:lvl1pPr algn="l" rtl="0" eaLnBrk="0" fontAlgn="base" hangingPunct="0">
              <a:spcBef>
                <a:spcPct val="0"/>
              </a:spcBef>
              <a:spcAft>
                <a:spcPct val="0"/>
              </a:spcAft>
              <a:defRPr sz="4000" b="1">
                <a:solidFill>
                  <a:schemeClr val="tx1"/>
                </a:solidFill>
                <a:latin typeface="+mj-lt"/>
                <a:ea typeface="+mj-ea"/>
                <a:cs typeface="+mj-cs"/>
              </a:defRPr>
            </a:lvl1pPr>
            <a:lvl2pPr algn="l" rtl="0" eaLnBrk="0" fontAlgn="base" hangingPunct="0">
              <a:spcBef>
                <a:spcPct val="0"/>
              </a:spcBef>
              <a:spcAft>
                <a:spcPct val="0"/>
              </a:spcAft>
              <a:defRPr sz="4000" b="1">
                <a:solidFill>
                  <a:schemeClr val="tx1"/>
                </a:solidFill>
                <a:latin typeface="Garamond" pitchFamily="18" charset="0"/>
              </a:defRPr>
            </a:lvl2pPr>
            <a:lvl3pPr algn="l" rtl="0" eaLnBrk="0" fontAlgn="base" hangingPunct="0">
              <a:spcBef>
                <a:spcPct val="0"/>
              </a:spcBef>
              <a:spcAft>
                <a:spcPct val="0"/>
              </a:spcAft>
              <a:defRPr sz="4000" b="1">
                <a:solidFill>
                  <a:schemeClr val="tx1"/>
                </a:solidFill>
                <a:latin typeface="Garamond" pitchFamily="18" charset="0"/>
              </a:defRPr>
            </a:lvl3pPr>
            <a:lvl4pPr algn="l" rtl="0" eaLnBrk="0" fontAlgn="base" hangingPunct="0">
              <a:spcBef>
                <a:spcPct val="0"/>
              </a:spcBef>
              <a:spcAft>
                <a:spcPct val="0"/>
              </a:spcAft>
              <a:defRPr sz="4000" b="1">
                <a:solidFill>
                  <a:schemeClr val="tx1"/>
                </a:solidFill>
                <a:latin typeface="Garamond" pitchFamily="18" charset="0"/>
              </a:defRPr>
            </a:lvl4pPr>
            <a:lvl5pPr algn="l" rtl="0" eaLnBrk="0" fontAlgn="base" hangingPunct="0">
              <a:spcBef>
                <a:spcPct val="0"/>
              </a:spcBef>
              <a:spcAft>
                <a:spcPct val="0"/>
              </a:spcAft>
              <a:defRPr sz="4000" b="1">
                <a:solidFill>
                  <a:schemeClr val="tx1"/>
                </a:solidFill>
                <a:latin typeface="Garamond" pitchFamily="18" charset="0"/>
              </a:defRPr>
            </a:lvl5pPr>
            <a:lvl6pPr marL="457200" algn="l" rtl="0" fontAlgn="base">
              <a:spcBef>
                <a:spcPct val="0"/>
              </a:spcBef>
              <a:spcAft>
                <a:spcPct val="0"/>
              </a:spcAft>
              <a:defRPr sz="4000" b="1">
                <a:solidFill>
                  <a:schemeClr val="tx1"/>
                </a:solidFill>
                <a:latin typeface="Garamond" pitchFamily="18" charset="0"/>
              </a:defRPr>
            </a:lvl6pPr>
            <a:lvl7pPr marL="914400" algn="l" rtl="0" fontAlgn="base">
              <a:spcBef>
                <a:spcPct val="0"/>
              </a:spcBef>
              <a:spcAft>
                <a:spcPct val="0"/>
              </a:spcAft>
              <a:defRPr sz="4000" b="1">
                <a:solidFill>
                  <a:schemeClr val="tx1"/>
                </a:solidFill>
                <a:latin typeface="Garamond" pitchFamily="18" charset="0"/>
              </a:defRPr>
            </a:lvl7pPr>
            <a:lvl8pPr marL="1371600" algn="l" rtl="0" fontAlgn="base">
              <a:spcBef>
                <a:spcPct val="0"/>
              </a:spcBef>
              <a:spcAft>
                <a:spcPct val="0"/>
              </a:spcAft>
              <a:defRPr sz="4000" b="1">
                <a:solidFill>
                  <a:schemeClr val="tx1"/>
                </a:solidFill>
                <a:latin typeface="Garamond" pitchFamily="18" charset="0"/>
              </a:defRPr>
            </a:lvl8pPr>
            <a:lvl9pPr marL="1828800" algn="l" rtl="0" fontAlgn="base">
              <a:spcBef>
                <a:spcPct val="0"/>
              </a:spcBef>
              <a:spcAft>
                <a:spcPct val="0"/>
              </a:spcAft>
              <a:defRPr sz="4000" b="1">
                <a:solidFill>
                  <a:schemeClr val="tx1"/>
                </a:solidFill>
                <a:latin typeface="Garamond" pitchFamily="18" charset="0"/>
              </a:defRPr>
            </a:lvl9pPr>
          </a:lstStyle>
          <a:p>
            <a:r>
              <a:rPr lang="en-US" sz="3600" kern="0" dirty="0">
                <a:solidFill>
                  <a:schemeClr val="bg1"/>
                </a:solidFill>
                <a:latin typeface="Calibri" panose="020F0502020204030204" pitchFamily="34" charset="0"/>
                <a:cs typeface="Calibri" panose="020F0502020204030204" pitchFamily="34" charset="0"/>
              </a:rPr>
              <a:t>HCP Projects in Australia</a:t>
            </a:r>
          </a:p>
        </p:txBody>
      </p:sp>
    </p:spTree>
    <p:extLst>
      <p:ext uri="{BB962C8B-B14F-4D97-AF65-F5344CB8AC3E}">
        <p14:creationId xmlns:p14="http://schemas.microsoft.com/office/powerpoint/2010/main" val="72837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1CC44E-352C-4829-AA74-D65B8E3A58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24967" y="1244768"/>
            <a:ext cx="5102863" cy="2868450"/>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3989550"/>
            <a:ext cx="5092406" cy="2868450"/>
          </a:xfrm>
          <a:prstGeom prst="rect">
            <a:avLst/>
          </a:prstGeom>
        </p:spPr>
      </p:pic>
      <p:pic>
        <p:nvPicPr>
          <p:cNvPr id="3" name="Picture 2">
            <a:extLst>
              <a:ext uri="{FF2B5EF4-FFF2-40B4-BE49-F238E27FC236}">
                <a16:creationId xmlns:a16="http://schemas.microsoft.com/office/drawing/2014/main" id="{A035697D-BA7C-4518-B9DF-DBDBFBB98F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84168" y="4140747"/>
            <a:ext cx="2037613" cy="263691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15D3D0E-D8D5-4C85-AA05-E4174C1C2B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244768"/>
            <a:ext cx="4058757" cy="2688288"/>
          </a:xfrm>
          <a:prstGeom prst="rect">
            <a:avLst/>
          </a:prstGeom>
        </p:spPr>
      </p:pic>
      <p:sp>
        <p:nvSpPr>
          <p:cNvPr id="7" name="Title 6">
            <a:extLst>
              <a:ext uri="{FF2B5EF4-FFF2-40B4-BE49-F238E27FC236}">
                <a16:creationId xmlns:a16="http://schemas.microsoft.com/office/drawing/2014/main" id="{C645CC1D-14A4-48E1-A4B7-1A5FE4B299BE}"/>
              </a:ext>
            </a:extLst>
          </p:cNvPr>
          <p:cNvSpPr txBox="1">
            <a:spLocks/>
          </p:cNvSpPr>
          <p:nvPr/>
        </p:nvSpPr>
        <p:spPr>
          <a:xfrm>
            <a:off x="1311214" y="169325"/>
            <a:ext cx="7704856" cy="958127"/>
          </a:xfrm>
          <a:prstGeom prst="rect">
            <a:avLst/>
          </a:prstGeom>
        </p:spPr>
        <p:txBody>
          <a:bodyPr/>
          <a:lstStyle>
            <a:lvl1pPr algn="l" rtl="0" eaLnBrk="0" fontAlgn="base" hangingPunct="0">
              <a:spcBef>
                <a:spcPct val="0"/>
              </a:spcBef>
              <a:spcAft>
                <a:spcPct val="0"/>
              </a:spcAft>
              <a:defRPr sz="4000" b="1">
                <a:solidFill>
                  <a:schemeClr val="tx1"/>
                </a:solidFill>
                <a:latin typeface="+mj-lt"/>
                <a:ea typeface="+mj-ea"/>
                <a:cs typeface="+mj-cs"/>
              </a:defRPr>
            </a:lvl1pPr>
            <a:lvl2pPr algn="l" rtl="0" eaLnBrk="0" fontAlgn="base" hangingPunct="0">
              <a:spcBef>
                <a:spcPct val="0"/>
              </a:spcBef>
              <a:spcAft>
                <a:spcPct val="0"/>
              </a:spcAft>
              <a:defRPr sz="4000" b="1">
                <a:solidFill>
                  <a:schemeClr val="tx1"/>
                </a:solidFill>
                <a:latin typeface="Garamond" pitchFamily="18" charset="0"/>
              </a:defRPr>
            </a:lvl2pPr>
            <a:lvl3pPr algn="l" rtl="0" eaLnBrk="0" fontAlgn="base" hangingPunct="0">
              <a:spcBef>
                <a:spcPct val="0"/>
              </a:spcBef>
              <a:spcAft>
                <a:spcPct val="0"/>
              </a:spcAft>
              <a:defRPr sz="4000" b="1">
                <a:solidFill>
                  <a:schemeClr val="tx1"/>
                </a:solidFill>
                <a:latin typeface="Garamond" pitchFamily="18" charset="0"/>
              </a:defRPr>
            </a:lvl3pPr>
            <a:lvl4pPr algn="l" rtl="0" eaLnBrk="0" fontAlgn="base" hangingPunct="0">
              <a:spcBef>
                <a:spcPct val="0"/>
              </a:spcBef>
              <a:spcAft>
                <a:spcPct val="0"/>
              </a:spcAft>
              <a:defRPr sz="4000" b="1">
                <a:solidFill>
                  <a:schemeClr val="tx1"/>
                </a:solidFill>
                <a:latin typeface="Garamond" pitchFamily="18" charset="0"/>
              </a:defRPr>
            </a:lvl4pPr>
            <a:lvl5pPr algn="l" rtl="0" eaLnBrk="0" fontAlgn="base" hangingPunct="0">
              <a:spcBef>
                <a:spcPct val="0"/>
              </a:spcBef>
              <a:spcAft>
                <a:spcPct val="0"/>
              </a:spcAft>
              <a:defRPr sz="4000" b="1">
                <a:solidFill>
                  <a:schemeClr val="tx1"/>
                </a:solidFill>
                <a:latin typeface="Garamond" pitchFamily="18" charset="0"/>
              </a:defRPr>
            </a:lvl5pPr>
            <a:lvl6pPr marL="457200" algn="l" rtl="0" fontAlgn="base">
              <a:spcBef>
                <a:spcPct val="0"/>
              </a:spcBef>
              <a:spcAft>
                <a:spcPct val="0"/>
              </a:spcAft>
              <a:defRPr sz="4000" b="1">
                <a:solidFill>
                  <a:schemeClr val="tx1"/>
                </a:solidFill>
                <a:latin typeface="Garamond" pitchFamily="18" charset="0"/>
              </a:defRPr>
            </a:lvl6pPr>
            <a:lvl7pPr marL="914400" algn="l" rtl="0" fontAlgn="base">
              <a:spcBef>
                <a:spcPct val="0"/>
              </a:spcBef>
              <a:spcAft>
                <a:spcPct val="0"/>
              </a:spcAft>
              <a:defRPr sz="4000" b="1">
                <a:solidFill>
                  <a:schemeClr val="tx1"/>
                </a:solidFill>
                <a:latin typeface="Garamond" pitchFamily="18" charset="0"/>
              </a:defRPr>
            </a:lvl7pPr>
            <a:lvl8pPr marL="1371600" algn="l" rtl="0" fontAlgn="base">
              <a:spcBef>
                <a:spcPct val="0"/>
              </a:spcBef>
              <a:spcAft>
                <a:spcPct val="0"/>
              </a:spcAft>
              <a:defRPr sz="4000" b="1">
                <a:solidFill>
                  <a:schemeClr val="tx1"/>
                </a:solidFill>
                <a:latin typeface="Garamond" pitchFamily="18" charset="0"/>
              </a:defRPr>
            </a:lvl8pPr>
            <a:lvl9pPr marL="1828800" algn="l" rtl="0" fontAlgn="base">
              <a:spcBef>
                <a:spcPct val="0"/>
              </a:spcBef>
              <a:spcAft>
                <a:spcPct val="0"/>
              </a:spcAft>
              <a:defRPr sz="4000" b="1">
                <a:solidFill>
                  <a:schemeClr val="tx1"/>
                </a:solidFill>
                <a:latin typeface="Garamond" pitchFamily="18" charset="0"/>
              </a:defRPr>
            </a:lvl9pPr>
          </a:lstStyle>
          <a:p>
            <a:r>
              <a:rPr lang="en-US" sz="3600" kern="0" dirty="0">
                <a:solidFill>
                  <a:schemeClr val="bg1"/>
                </a:solidFill>
                <a:latin typeface="Calibri" panose="020F0502020204030204" pitchFamily="34" charset="0"/>
                <a:cs typeface="Calibri" panose="020F0502020204030204" pitchFamily="34" charset="0"/>
              </a:rPr>
              <a:t>HCP in Canada</a:t>
            </a:r>
          </a:p>
        </p:txBody>
      </p:sp>
    </p:spTree>
    <p:extLst>
      <p:ext uri="{BB962C8B-B14F-4D97-AF65-F5344CB8AC3E}">
        <p14:creationId xmlns:p14="http://schemas.microsoft.com/office/powerpoint/2010/main" val="80146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Rectangle 3"/>
          <p:cNvSpPr>
            <a:spLocks noGrp="1" noChangeArrowheads="1"/>
          </p:cNvSpPr>
          <p:nvPr>
            <p:ph type="title"/>
          </p:nvPr>
        </p:nvSpPr>
        <p:spPr>
          <a:xfrm>
            <a:off x="1525587" y="116632"/>
            <a:ext cx="7165975" cy="1143000"/>
          </a:xfrm>
        </p:spPr>
        <p:txBody>
          <a:bodyPr/>
          <a:lstStyle/>
          <a:p>
            <a:r>
              <a:rPr lang="en-US" sz="3600" dirty="0">
                <a:solidFill>
                  <a:srgbClr val="FFFFFF"/>
                </a:solidFill>
              </a:rPr>
              <a:t>Ground Rules</a:t>
            </a:r>
          </a:p>
        </p:txBody>
      </p:sp>
      <p:sp>
        <p:nvSpPr>
          <p:cNvPr id="223234" name="Rectangle 2"/>
          <p:cNvSpPr>
            <a:spLocks noGrp="1" noChangeArrowheads="1"/>
          </p:cNvSpPr>
          <p:nvPr>
            <p:ph type="body" sz="half" idx="1"/>
          </p:nvPr>
        </p:nvSpPr>
        <p:spPr>
          <a:xfrm>
            <a:off x="467544" y="1484784"/>
            <a:ext cx="8496944" cy="4968552"/>
          </a:xfrm>
        </p:spPr>
        <p:txBody>
          <a:bodyPr/>
          <a:lstStyle/>
          <a:p>
            <a:pPr marL="0" indent="0">
              <a:lnSpc>
                <a:spcPct val="110000"/>
              </a:lnSpc>
              <a:buSzPct val="80000"/>
            </a:pPr>
            <a:r>
              <a:rPr lang="en-US" sz="3200" dirty="0"/>
              <a:t>  Participate</a:t>
            </a:r>
          </a:p>
          <a:p>
            <a:pPr marL="0" indent="0">
              <a:lnSpc>
                <a:spcPct val="110000"/>
              </a:lnSpc>
              <a:buSzPct val="80000"/>
            </a:pPr>
            <a:r>
              <a:rPr lang="en-US" sz="3200" dirty="0"/>
              <a:t>  Don’t Dominate</a:t>
            </a:r>
          </a:p>
          <a:p>
            <a:pPr marL="0" indent="0">
              <a:lnSpc>
                <a:spcPct val="110000"/>
              </a:lnSpc>
              <a:buSzPct val="80000"/>
            </a:pPr>
            <a:r>
              <a:rPr lang="en-US" sz="3200" dirty="0"/>
              <a:t>  Tough Love… but</a:t>
            </a:r>
          </a:p>
          <a:p>
            <a:pPr marL="0" indent="0">
              <a:lnSpc>
                <a:spcPct val="110000"/>
              </a:lnSpc>
              <a:buSzPct val="80000"/>
            </a:pPr>
            <a:r>
              <a:rPr lang="en-US" sz="3200" dirty="0"/>
              <a:t>  “Boss-Free Zone”</a:t>
            </a:r>
          </a:p>
          <a:p>
            <a:pPr marL="0" indent="0">
              <a:lnSpc>
                <a:spcPct val="110000"/>
              </a:lnSpc>
              <a:buSzPct val="80000"/>
            </a:pPr>
            <a:r>
              <a:rPr lang="en-US" sz="3200" dirty="0"/>
              <a:t>  Everyone advocates; project team decides</a:t>
            </a:r>
          </a:p>
          <a:p>
            <a:pPr marL="0" indent="0">
              <a:lnSpc>
                <a:spcPct val="110000"/>
              </a:lnSpc>
              <a:buSzPct val="80000"/>
            </a:pPr>
            <a:r>
              <a:rPr lang="en-US" sz="3200" dirty="0"/>
              <a:t>  Mobiles/E-mail off; no side conversations</a:t>
            </a:r>
          </a:p>
          <a:p>
            <a:pPr marL="0" indent="0">
              <a:lnSpc>
                <a:spcPct val="110000"/>
              </a:lnSpc>
              <a:buSzPct val="80000"/>
            </a:pPr>
            <a:r>
              <a:rPr lang="en-US" sz="3200" dirty="0"/>
              <a:t>  </a:t>
            </a:r>
            <a:r>
              <a:rPr lang="en-US" sz="3200" b="1" dirty="0"/>
              <a:t>Have Fun!</a:t>
            </a:r>
          </a:p>
        </p:txBody>
      </p:sp>
      <p:pic>
        <p:nvPicPr>
          <p:cNvPr id="22323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67200" y="2590800"/>
            <a:ext cx="841375" cy="841375"/>
          </a:xfrm>
          <a:prstGeom prst="rect">
            <a:avLst/>
          </a:prstGeom>
          <a:noFill/>
          <a:ln w="9525">
            <a:noFill/>
            <a:miter lim="800000"/>
            <a:headEnd/>
            <a:tailEnd/>
          </a:ln>
          <a:effectLst/>
        </p:spPr>
      </p:pic>
    </p:spTree>
    <p:extLst>
      <p:ext uri="{BB962C8B-B14F-4D97-AF65-F5344CB8AC3E}">
        <p14:creationId xmlns:p14="http://schemas.microsoft.com/office/powerpoint/2010/main" val="132528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81366"/>
          </a:xfrm>
          <a:prstGeom prst="rect">
            <a:avLst/>
          </a:prstGeom>
        </p:spPr>
      </p:pic>
      <p:pic>
        <p:nvPicPr>
          <p:cNvPr id="2150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63837" y="-17096"/>
            <a:ext cx="3614737"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1079933" y="2909521"/>
            <a:ext cx="6982544" cy="1470025"/>
          </a:xfrm>
        </p:spPr>
        <p:txBody>
          <a:bodyPr/>
          <a:lstStyle/>
          <a:p>
            <a:r>
              <a:rPr lang="en-AU" b="1" dirty="0">
                <a:solidFill>
                  <a:schemeClr val="bg1"/>
                </a:solidFill>
                <a:latin typeface="Calibri" panose="020F0502020204030204" pitchFamily="34" charset="0"/>
                <a:cs typeface="Calibri" panose="020F0502020204030204" pitchFamily="34" charset="0"/>
              </a:rPr>
              <a:t>Healthy Country Planning</a:t>
            </a:r>
          </a:p>
        </p:txBody>
      </p:sp>
    </p:spTree>
    <p:extLst>
      <p:ext uri="{BB962C8B-B14F-4D97-AF65-F5344CB8AC3E}">
        <p14:creationId xmlns:p14="http://schemas.microsoft.com/office/powerpoint/2010/main" val="380353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dirty="0">
                <a:latin typeface="Calibri" panose="020F0502020204030204" pitchFamily="34" charset="0"/>
              </a:rPr>
              <a:t>Adaptive Management</a:t>
            </a:r>
            <a:br>
              <a:rPr lang="en-US" dirty="0">
                <a:latin typeface="Calibri" panose="020F0502020204030204" pitchFamily="34" charset="0"/>
              </a:rPr>
            </a:br>
            <a:r>
              <a:rPr lang="en-US" dirty="0">
                <a:latin typeface="Calibri" panose="020F0502020204030204" pitchFamily="34" charset="0"/>
              </a:rPr>
              <a:t>Combines Action and Research</a:t>
            </a:r>
          </a:p>
        </p:txBody>
      </p:sp>
      <p:cxnSp>
        <p:nvCxnSpPr>
          <p:cNvPr id="4" name="Straight Arrow Connector 3">
            <a:extLst>
              <a:ext uri="{FF2B5EF4-FFF2-40B4-BE49-F238E27FC236}">
                <a16:creationId xmlns:a16="http://schemas.microsoft.com/office/drawing/2014/main" id="{0BBDA9C1-DB99-42F8-8E03-93975E3388AA}"/>
              </a:ext>
            </a:extLst>
          </p:cNvPr>
          <p:cNvCxnSpPr/>
          <p:nvPr/>
        </p:nvCxnSpPr>
        <p:spPr>
          <a:xfrm>
            <a:off x="2015716" y="4072602"/>
            <a:ext cx="5112568"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72366BE-9268-42DE-AAAD-55E2A38E3B82}"/>
              </a:ext>
            </a:extLst>
          </p:cNvPr>
          <p:cNvSpPr/>
          <p:nvPr/>
        </p:nvSpPr>
        <p:spPr>
          <a:xfrm>
            <a:off x="1115616" y="2709312"/>
            <a:ext cx="1944216" cy="1147266"/>
          </a:xfrm>
          <a:prstGeom prst="rect">
            <a:avLst/>
          </a:prstGeom>
          <a:solidFill>
            <a:srgbClr val="0070C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2400" b="1" dirty="0"/>
              <a:t>Pure Practitioner</a:t>
            </a:r>
          </a:p>
        </p:txBody>
      </p:sp>
      <p:sp>
        <p:nvSpPr>
          <p:cNvPr id="6" name="Rectangle 5">
            <a:extLst>
              <a:ext uri="{FF2B5EF4-FFF2-40B4-BE49-F238E27FC236}">
                <a16:creationId xmlns:a16="http://schemas.microsoft.com/office/drawing/2014/main" id="{242D850F-DB4D-4D7E-8BC4-D78868E9625B}"/>
              </a:ext>
            </a:extLst>
          </p:cNvPr>
          <p:cNvSpPr/>
          <p:nvPr/>
        </p:nvSpPr>
        <p:spPr>
          <a:xfrm>
            <a:off x="6156176" y="2704550"/>
            <a:ext cx="1944216" cy="1147266"/>
          </a:xfrm>
          <a:prstGeom prst="rect">
            <a:avLst/>
          </a:prstGeom>
          <a:solidFill>
            <a:srgbClr val="0070C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2400" b="1" dirty="0"/>
              <a:t>Pure Researcher</a:t>
            </a:r>
          </a:p>
        </p:txBody>
      </p:sp>
      <p:sp>
        <p:nvSpPr>
          <p:cNvPr id="7" name="TextBox 6">
            <a:extLst>
              <a:ext uri="{FF2B5EF4-FFF2-40B4-BE49-F238E27FC236}">
                <a16:creationId xmlns:a16="http://schemas.microsoft.com/office/drawing/2014/main" id="{C09AC4B3-1321-49B2-AB97-8CAADE08044A}"/>
              </a:ext>
            </a:extLst>
          </p:cNvPr>
          <p:cNvSpPr txBox="1"/>
          <p:nvPr/>
        </p:nvSpPr>
        <p:spPr>
          <a:xfrm>
            <a:off x="1530391" y="4648766"/>
            <a:ext cx="970650" cy="369332"/>
          </a:xfrm>
          <a:prstGeom prst="rect">
            <a:avLst/>
          </a:prstGeom>
          <a:noFill/>
        </p:spPr>
        <p:txBody>
          <a:bodyPr wrap="none" rtlCol="0">
            <a:spAutoFit/>
          </a:bodyPr>
          <a:lstStyle/>
          <a:p>
            <a:r>
              <a:rPr lang="en-AU" dirty="0"/>
              <a:t>RESULTS</a:t>
            </a:r>
          </a:p>
        </p:txBody>
      </p:sp>
      <p:sp>
        <p:nvSpPr>
          <p:cNvPr id="8" name="TextBox 7">
            <a:extLst>
              <a:ext uri="{FF2B5EF4-FFF2-40B4-BE49-F238E27FC236}">
                <a16:creationId xmlns:a16="http://schemas.microsoft.com/office/drawing/2014/main" id="{36D5BC1D-80DE-45D8-9665-5A1427D35697}"/>
              </a:ext>
            </a:extLst>
          </p:cNvPr>
          <p:cNvSpPr txBox="1"/>
          <p:nvPr/>
        </p:nvSpPr>
        <p:spPr>
          <a:xfrm>
            <a:off x="6418442" y="4648766"/>
            <a:ext cx="1419684" cy="369332"/>
          </a:xfrm>
          <a:prstGeom prst="rect">
            <a:avLst/>
          </a:prstGeom>
          <a:noFill/>
        </p:spPr>
        <p:txBody>
          <a:bodyPr wrap="none" rtlCol="0">
            <a:spAutoFit/>
          </a:bodyPr>
          <a:lstStyle/>
          <a:p>
            <a:r>
              <a:rPr lang="en-AU" dirty="0"/>
              <a:t>KNOWLEDGE</a:t>
            </a:r>
          </a:p>
        </p:txBody>
      </p:sp>
      <p:sp>
        <p:nvSpPr>
          <p:cNvPr id="9" name="Rectangle 8">
            <a:extLst>
              <a:ext uri="{FF2B5EF4-FFF2-40B4-BE49-F238E27FC236}">
                <a16:creationId xmlns:a16="http://schemas.microsoft.com/office/drawing/2014/main" id="{B44C26F3-3B61-4506-8416-3BC02DC66EF8}"/>
              </a:ext>
            </a:extLst>
          </p:cNvPr>
          <p:cNvSpPr/>
          <p:nvPr/>
        </p:nvSpPr>
        <p:spPr>
          <a:xfrm>
            <a:off x="3599892" y="2708920"/>
            <a:ext cx="1944216" cy="1147266"/>
          </a:xfrm>
          <a:prstGeom prst="rect">
            <a:avLst/>
          </a:prstGeom>
          <a:solidFill>
            <a:srgbClr val="92D050"/>
          </a:solidFill>
          <a:ln>
            <a:solidFill>
              <a:srgbClr val="BB860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2400" b="1" dirty="0">
                <a:solidFill>
                  <a:schemeClr val="tx1"/>
                </a:solidFill>
              </a:rPr>
              <a:t>Adaptive Manager</a:t>
            </a:r>
          </a:p>
        </p:txBody>
      </p:sp>
    </p:spTree>
    <p:extLst>
      <p:ext uri="{BB962C8B-B14F-4D97-AF65-F5344CB8AC3E}">
        <p14:creationId xmlns:p14="http://schemas.microsoft.com/office/powerpoint/2010/main" val="347360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1685925" y="1422400"/>
          <a:ext cx="6124575" cy="5435600"/>
        </p:xfrm>
        <a:graphic>
          <a:graphicData uri="http://schemas.openxmlformats.org/presentationml/2006/ole">
            <mc:AlternateContent xmlns:mc="http://schemas.openxmlformats.org/markup-compatibility/2006">
              <mc:Choice xmlns:v="urn:schemas-microsoft-com:vml" Requires="v">
                <p:oleObj spid="_x0000_s2088" name="Visio" r:id="rId4" imgW="7618857" imgH="6761607" progId="">
                  <p:embed/>
                </p:oleObj>
              </mc:Choice>
              <mc:Fallback>
                <p:oleObj name="Visio" r:id="rId4" imgW="7618857" imgH="6761607" progId="">
                  <p:embed/>
                  <p:pic>
                    <p:nvPicPr>
                      <p:cNvPr id="512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5925" y="1422400"/>
                        <a:ext cx="6124575" cy="543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5123" name="Title 1"/>
          <p:cNvSpPr>
            <a:spLocks noGrp="1"/>
          </p:cNvSpPr>
          <p:nvPr>
            <p:ph type="title"/>
          </p:nvPr>
        </p:nvSpPr>
        <p:spPr/>
        <p:txBody>
          <a:bodyPr/>
          <a:lstStyle/>
          <a:p>
            <a:r>
              <a:rPr lang="en-US" dirty="0">
                <a:latin typeface="Calibri" panose="020F0502020204030204" pitchFamily="34" charset="0"/>
              </a:rPr>
              <a:t>The Basic Project Management Cycle</a:t>
            </a:r>
          </a:p>
        </p:txBody>
      </p:sp>
    </p:spTree>
    <p:extLst>
      <p:ext uri="{BB962C8B-B14F-4D97-AF65-F5344CB8AC3E}">
        <p14:creationId xmlns:p14="http://schemas.microsoft.com/office/powerpoint/2010/main" val="65632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2"/>
          <p:cNvSpPr>
            <a:spLocks noGrp="1" noChangeArrowheads="1"/>
          </p:cNvSpPr>
          <p:nvPr>
            <p:ph type="title"/>
          </p:nvPr>
        </p:nvSpPr>
        <p:spPr/>
        <p:txBody>
          <a:bodyPr/>
          <a:lstStyle/>
          <a:p>
            <a:pPr eaLnBrk="1" hangingPunct="1"/>
            <a:r>
              <a:rPr lang="en-US" dirty="0">
                <a:latin typeface="Calibri" panose="020F0502020204030204" pitchFamily="34" charset="0"/>
              </a:rPr>
              <a:t>Many versions of adaptive </a:t>
            </a:r>
            <a:r>
              <a:rPr lang="en-US" dirty="0"/>
              <a:t>m</a:t>
            </a:r>
            <a:r>
              <a:rPr lang="en-US" dirty="0">
                <a:latin typeface="Calibri" panose="020F0502020204030204" pitchFamily="34" charset="0"/>
              </a:rPr>
              <a:t>anagement in practice</a:t>
            </a:r>
          </a:p>
        </p:txBody>
      </p:sp>
      <p:graphicFrame>
        <p:nvGraphicFramePr>
          <p:cNvPr id="6146" name="Object 10"/>
          <p:cNvGraphicFramePr>
            <a:graphicFrameLocks noGrp="1" noChangeAspect="1"/>
          </p:cNvGraphicFramePr>
          <p:nvPr>
            <p:ph idx="1"/>
          </p:nvPr>
        </p:nvGraphicFramePr>
        <p:xfrm>
          <a:off x="3200400" y="3960813"/>
          <a:ext cx="2667000" cy="2514600"/>
        </p:xfrm>
        <a:graphic>
          <a:graphicData uri="http://schemas.openxmlformats.org/presentationml/2006/ole">
            <mc:AlternateContent xmlns:mc="http://schemas.openxmlformats.org/markup-compatibility/2006">
              <mc:Choice xmlns:v="urn:schemas-microsoft-com:vml" Requires="v">
                <p:oleObj spid="_x0000_s3113" name="Visio" r:id="rId4" imgW="7482459" imgH="7058406" progId="">
                  <p:embed/>
                </p:oleObj>
              </mc:Choice>
              <mc:Fallback>
                <p:oleObj name="Visio" r:id="rId4" imgW="7482459" imgH="7058406" progId="">
                  <p:embed/>
                  <p:pic>
                    <p:nvPicPr>
                      <p:cNvPr id="6146" name="Object 10"/>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960813"/>
                        <a:ext cx="2667000" cy="251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148" name="Picture 3" descr="Project_Cycle"/>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928938" y="1485900"/>
            <a:ext cx="238760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90chart"/>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66000" y="2879725"/>
            <a:ext cx="1625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cycle"/>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259512" y="4481056"/>
            <a:ext cx="28844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6"/>
          <p:cNvSpPr>
            <a:spLocks noChangeArrowheads="1"/>
          </p:cNvSpPr>
          <p:nvPr/>
        </p:nvSpPr>
        <p:spPr bwMode="auto">
          <a:xfrm>
            <a:off x="2379663" y="2195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endParaRPr lang="en-US"/>
          </a:p>
        </p:txBody>
      </p:sp>
      <p:pic>
        <p:nvPicPr>
          <p:cNvPr id="6152" name="Picture 7" descr="diagram"/>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667375" y="1339850"/>
            <a:ext cx="2309813"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8" descr="cycle"/>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28600" y="1524000"/>
            <a:ext cx="2554288"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9" descr="AMCycle"/>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81000" y="3886200"/>
            <a:ext cx="25431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18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a:bodyPr>
          <a:lstStyle/>
          <a:p>
            <a:r>
              <a:rPr lang="en-US" dirty="0">
                <a:solidFill>
                  <a:schemeClr val="bg1"/>
                </a:solidFill>
                <a:latin typeface="Calibri" panose="020F0502020204030204" pitchFamily="34" charset="0"/>
                <a:ea typeface="MS PGothic" pitchFamily="34" charset="-128"/>
              </a:rPr>
              <a:t>This Presentation</a:t>
            </a:r>
            <a:endParaRPr lang="en-AU" dirty="0">
              <a:solidFill>
                <a:schemeClr val="bg1"/>
              </a:solidFill>
              <a:latin typeface="Calibri" panose="020F0502020204030204" pitchFamily="34" charset="0"/>
            </a:endParaRPr>
          </a:p>
        </p:txBody>
      </p:sp>
      <p:sp>
        <p:nvSpPr>
          <p:cNvPr id="4" name="Rectangle 5">
            <a:extLst>
              <a:ext uri="{FF2B5EF4-FFF2-40B4-BE49-F238E27FC236}">
                <a16:creationId xmlns:a16="http://schemas.microsoft.com/office/drawing/2014/main" id="{ED6E8B67-DCCA-4529-8F57-1F7A02ADD150}"/>
              </a:ext>
            </a:extLst>
          </p:cNvPr>
          <p:cNvSpPr>
            <a:spLocks noGrp="1" noChangeArrowheads="1"/>
          </p:cNvSpPr>
          <p:nvPr>
            <p:ph idx="1"/>
          </p:nvPr>
        </p:nvSpPr>
        <p:spPr>
          <a:xfrm>
            <a:off x="457200" y="1752600"/>
            <a:ext cx="8229600" cy="4724400"/>
          </a:xfrm>
        </p:spPr>
        <p:txBody>
          <a:bodyPr/>
          <a:lstStyle/>
          <a:p>
            <a:pPr eaLnBrk="1" hangingPunct="1"/>
            <a:r>
              <a:rPr lang="es-ES" dirty="0" err="1">
                <a:latin typeface="Calibri" panose="020F0502020204030204" pitchFamily="34" charset="0"/>
                <a:cs typeface="Calibri" panose="020F0502020204030204" pitchFamily="34" charset="0"/>
              </a:rPr>
              <a:t>What</a:t>
            </a:r>
            <a:r>
              <a:rPr lang="es-ES" dirty="0">
                <a:latin typeface="Calibri" panose="020F0502020204030204" pitchFamily="34" charset="0"/>
                <a:cs typeface="Calibri" panose="020F0502020204030204" pitchFamily="34" charset="0"/>
              </a:rPr>
              <a:t> is </a:t>
            </a:r>
            <a:r>
              <a:rPr lang="es-ES" dirty="0" err="1">
                <a:latin typeface="Calibri" panose="020F0502020204030204" pitchFamily="34" charset="0"/>
                <a:cs typeface="Calibri" panose="020F0502020204030204" pitchFamily="34" charset="0"/>
              </a:rPr>
              <a:t>adaptive</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management</a:t>
            </a:r>
            <a:r>
              <a:rPr lang="es-ES" dirty="0">
                <a:latin typeface="Calibri" panose="020F0502020204030204" pitchFamily="34" charset="0"/>
                <a:cs typeface="Calibri" panose="020F0502020204030204" pitchFamily="34" charset="0"/>
              </a:rPr>
              <a:t>?</a:t>
            </a:r>
          </a:p>
          <a:p>
            <a:pPr eaLnBrk="1" hangingPunct="1"/>
            <a:r>
              <a:rPr lang="es-ES" b="1" dirty="0" err="1">
                <a:solidFill>
                  <a:srgbClr val="0070C0"/>
                </a:solidFill>
                <a:latin typeface="Calibri" panose="020F0502020204030204" pitchFamily="34" charset="0"/>
                <a:cs typeface="Calibri" panose="020F0502020204030204" pitchFamily="34" charset="0"/>
              </a:rPr>
              <a:t>What</a:t>
            </a:r>
            <a:r>
              <a:rPr lang="es-ES" b="1" dirty="0">
                <a:solidFill>
                  <a:srgbClr val="0070C0"/>
                </a:solidFill>
                <a:latin typeface="Calibri" panose="020F0502020204030204" pitchFamily="34" charset="0"/>
                <a:cs typeface="Calibri" panose="020F0502020204030204" pitchFamily="34" charset="0"/>
              </a:rPr>
              <a:t> are </a:t>
            </a:r>
            <a:r>
              <a:rPr lang="es-ES" b="1" dirty="0" err="1">
                <a:solidFill>
                  <a:srgbClr val="0070C0"/>
                </a:solidFill>
                <a:latin typeface="Calibri" panose="020F0502020204030204" pitchFamily="34" charset="0"/>
                <a:cs typeface="Calibri" panose="020F0502020204030204" pitchFamily="34" charset="0"/>
              </a:rPr>
              <a:t>the</a:t>
            </a:r>
            <a:r>
              <a:rPr lang="es-ES" b="1" dirty="0">
                <a:solidFill>
                  <a:srgbClr val="0070C0"/>
                </a:solidFill>
                <a:latin typeface="Calibri" panose="020F0502020204030204" pitchFamily="34" charset="0"/>
                <a:cs typeface="Calibri" panose="020F0502020204030204" pitchFamily="34" charset="0"/>
              </a:rPr>
              <a:t> Open </a:t>
            </a:r>
            <a:r>
              <a:rPr lang="es-ES" b="1" dirty="0" err="1">
                <a:solidFill>
                  <a:srgbClr val="0070C0"/>
                </a:solidFill>
                <a:latin typeface="Calibri" panose="020F0502020204030204" pitchFamily="34" charset="0"/>
                <a:cs typeface="Calibri" panose="020F0502020204030204" pitchFamily="34" charset="0"/>
              </a:rPr>
              <a:t>Standards</a:t>
            </a:r>
            <a:r>
              <a:rPr lang="es-ES" b="1" dirty="0">
                <a:solidFill>
                  <a:srgbClr val="0070C0"/>
                </a:solidFill>
                <a:latin typeface="Calibri" panose="020F0502020204030204" pitchFamily="34" charset="0"/>
                <a:cs typeface="Calibri" panose="020F0502020204030204" pitchFamily="34" charset="0"/>
              </a:rPr>
              <a:t> </a:t>
            </a:r>
            <a:r>
              <a:rPr lang="es-ES" b="1" dirty="0" err="1">
                <a:solidFill>
                  <a:srgbClr val="0070C0"/>
                </a:solidFill>
                <a:latin typeface="Calibri" panose="020F0502020204030204" pitchFamily="34" charset="0"/>
                <a:cs typeface="Calibri" panose="020F0502020204030204" pitchFamily="34" charset="0"/>
              </a:rPr>
              <a:t>for</a:t>
            </a:r>
            <a:r>
              <a:rPr lang="es-ES" b="1" dirty="0">
                <a:solidFill>
                  <a:srgbClr val="0070C0"/>
                </a:solidFill>
                <a:latin typeface="Calibri" panose="020F0502020204030204" pitchFamily="34" charset="0"/>
                <a:cs typeface="Calibri" panose="020F0502020204030204" pitchFamily="34" charset="0"/>
              </a:rPr>
              <a:t> </a:t>
            </a:r>
            <a:r>
              <a:rPr lang="es-ES" b="1" dirty="0" err="1">
                <a:solidFill>
                  <a:srgbClr val="0070C0"/>
                </a:solidFill>
                <a:latin typeface="Calibri" panose="020F0502020204030204" pitchFamily="34" charset="0"/>
                <a:cs typeface="Calibri" panose="020F0502020204030204" pitchFamily="34" charset="0"/>
              </a:rPr>
              <a:t>the</a:t>
            </a:r>
            <a:r>
              <a:rPr lang="es-ES" b="1" dirty="0">
                <a:solidFill>
                  <a:srgbClr val="0070C0"/>
                </a:solidFill>
                <a:latin typeface="Calibri" panose="020F0502020204030204" pitchFamily="34" charset="0"/>
                <a:cs typeface="Calibri" panose="020F0502020204030204" pitchFamily="34" charset="0"/>
              </a:rPr>
              <a:t> </a:t>
            </a:r>
            <a:r>
              <a:rPr lang="es-ES" b="1" dirty="0" err="1">
                <a:solidFill>
                  <a:srgbClr val="0070C0"/>
                </a:solidFill>
                <a:latin typeface="Calibri" panose="020F0502020204030204" pitchFamily="34" charset="0"/>
                <a:cs typeface="Calibri" panose="020F0502020204030204" pitchFamily="34" charset="0"/>
              </a:rPr>
              <a:t>Practice</a:t>
            </a:r>
            <a:r>
              <a:rPr lang="es-ES" b="1" dirty="0">
                <a:solidFill>
                  <a:srgbClr val="0070C0"/>
                </a:solidFill>
                <a:latin typeface="Calibri" panose="020F0502020204030204" pitchFamily="34" charset="0"/>
                <a:cs typeface="Calibri" panose="020F0502020204030204" pitchFamily="34" charset="0"/>
              </a:rPr>
              <a:t> </a:t>
            </a:r>
            <a:r>
              <a:rPr lang="es-ES" b="1" dirty="0" err="1">
                <a:solidFill>
                  <a:srgbClr val="0070C0"/>
                </a:solidFill>
                <a:latin typeface="Calibri" panose="020F0502020204030204" pitchFamily="34" charset="0"/>
                <a:cs typeface="Calibri" panose="020F0502020204030204" pitchFamily="34" charset="0"/>
              </a:rPr>
              <a:t>of</a:t>
            </a:r>
            <a:r>
              <a:rPr lang="es-ES" b="1" dirty="0">
                <a:solidFill>
                  <a:srgbClr val="0070C0"/>
                </a:solidFill>
                <a:latin typeface="Calibri" panose="020F0502020204030204" pitchFamily="34" charset="0"/>
                <a:cs typeface="Calibri" panose="020F0502020204030204" pitchFamily="34" charset="0"/>
              </a:rPr>
              <a:t> Conservation?</a:t>
            </a:r>
          </a:p>
          <a:p>
            <a:pPr eaLnBrk="1" hangingPunct="1"/>
            <a:r>
              <a:rPr lang="es-ES" dirty="0" err="1">
                <a:latin typeface="Calibri" panose="020F0502020204030204" pitchFamily="34" charset="0"/>
                <a:cs typeface="Calibri" panose="020F0502020204030204" pitchFamily="34" charset="0"/>
              </a:rPr>
              <a:t>Development</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of</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Healthy</a:t>
            </a:r>
            <a:r>
              <a:rPr lang="es-ES" dirty="0">
                <a:latin typeface="Calibri" panose="020F0502020204030204" pitchFamily="34" charset="0"/>
                <a:cs typeface="Calibri" panose="020F0502020204030204" pitchFamily="34" charset="0"/>
              </a:rPr>
              <a:t> Country </a:t>
            </a:r>
            <a:r>
              <a:rPr lang="es-ES" dirty="0" err="1">
                <a:latin typeface="Calibri" panose="020F0502020204030204" pitchFamily="34" charset="0"/>
                <a:cs typeface="Calibri" panose="020F0502020204030204" pitchFamily="34" charset="0"/>
              </a:rPr>
              <a:t>Planning</a:t>
            </a:r>
            <a:endParaRPr lang="es-ES" dirty="0">
              <a:latin typeface="Calibri" panose="020F0502020204030204" pitchFamily="34" charset="0"/>
              <a:cs typeface="Calibri" panose="020F0502020204030204" pitchFamily="34" charset="0"/>
            </a:endParaRPr>
          </a:p>
          <a:p>
            <a:pPr eaLnBrk="1" hangingPunct="1"/>
            <a:r>
              <a:rPr lang="es-ES" dirty="0" err="1">
                <a:solidFill>
                  <a:srgbClr val="0070C0"/>
                </a:solidFill>
                <a:latin typeface="Calibri" panose="020F0502020204030204" pitchFamily="34" charset="0"/>
                <a:cs typeface="Calibri" panose="020F0502020204030204" pitchFamily="34" charset="0"/>
              </a:rPr>
              <a:t>Steps</a:t>
            </a:r>
            <a:r>
              <a:rPr lang="es-ES" dirty="0">
                <a:solidFill>
                  <a:srgbClr val="0070C0"/>
                </a:solidFill>
                <a:latin typeface="Calibri" panose="020F0502020204030204" pitchFamily="34" charset="0"/>
                <a:cs typeface="Calibri" panose="020F0502020204030204" pitchFamily="34" charset="0"/>
              </a:rPr>
              <a:t> in </a:t>
            </a:r>
            <a:r>
              <a:rPr lang="es-ES" dirty="0" err="1">
                <a:solidFill>
                  <a:srgbClr val="0070C0"/>
                </a:solidFill>
                <a:latin typeface="Calibri" panose="020F0502020204030204" pitchFamily="34" charset="0"/>
                <a:cs typeface="Calibri" panose="020F0502020204030204" pitchFamily="34" charset="0"/>
              </a:rPr>
              <a:t>the</a:t>
            </a:r>
            <a:r>
              <a:rPr lang="es-ES" dirty="0">
                <a:solidFill>
                  <a:srgbClr val="0070C0"/>
                </a:solidFill>
                <a:latin typeface="Calibri" panose="020F0502020204030204" pitchFamily="34" charset="0"/>
                <a:cs typeface="Calibri" panose="020F0502020204030204" pitchFamily="34" charset="0"/>
              </a:rPr>
              <a:t> </a:t>
            </a:r>
            <a:r>
              <a:rPr lang="es-ES" dirty="0" err="1">
                <a:solidFill>
                  <a:srgbClr val="0070C0"/>
                </a:solidFill>
                <a:latin typeface="Calibri" panose="020F0502020204030204" pitchFamily="34" charset="0"/>
                <a:cs typeface="Calibri" panose="020F0502020204030204" pitchFamily="34" charset="0"/>
              </a:rPr>
              <a:t>Healthy</a:t>
            </a:r>
            <a:r>
              <a:rPr lang="es-ES" dirty="0">
                <a:solidFill>
                  <a:srgbClr val="0070C0"/>
                </a:solidFill>
                <a:latin typeface="Calibri" panose="020F0502020204030204" pitchFamily="34" charset="0"/>
                <a:cs typeface="Calibri" panose="020F0502020204030204" pitchFamily="34" charset="0"/>
              </a:rPr>
              <a:t> Country </a:t>
            </a:r>
            <a:r>
              <a:rPr lang="es-ES" dirty="0" err="1">
                <a:solidFill>
                  <a:srgbClr val="0070C0"/>
                </a:solidFill>
                <a:latin typeface="Calibri" panose="020F0502020204030204" pitchFamily="34" charset="0"/>
                <a:cs typeface="Calibri" panose="020F0502020204030204" pitchFamily="34" charset="0"/>
              </a:rPr>
              <a:t>Planning</a:t>
            </a:r>
            <a:r>
              <a:rPr lang="es-ES" dirty="0">
                <a:solidFill>
                  <a:srgbClr val="0070C0"/>
                </a:solidFill>
                <a:latin typeface="Calibri" panose="020F0502020204030204" pitchFamily="34" charset="0"/>
                <a:cs typeface="Calibri" panose="020F0502020204030204" pitchFamily="34" charset="0"/>
              </a:rPr>
              <a:t> </a:t>
            </a:r>
            <a:r>
              <a:rPr lang="es-ES" dirty="0" err="1">
                <a:solidFill>
                  <a:srgbClr val="0070C0"/>
                </a:solidFill>
                <a:latin typeface="Calibri" panose="020F0502020204030204" pitchFamily="34" charset="0"/>
                <a:cs typeface="Calibri" panose="020F0502020204030204" pitchFamily="34" charset="0"/>
              </a:rPr>
              <a:t>process</a:t>
            </a:r>
            <a:endParaRPr lang="es-ES" dirty="0">
              <a:solidFill>
                <a:srgbClr val="0070C0"/>
              </a:solidFill>
              <a:latin typeface="Calibri" panose="020F0502020204030204" pitchFamily="34" charset="0"/>
              <a:cs typeface="Calibri" panose="020F0502020204030204" pitchFamily="34" charset="0"/>
            </a:endParaRPr>
          </a:p>
          <a:p>
            <a:pPr eaLnBrk="1" hangingPunct="1"/>
            <a:r>
              <a:rPr lang="es-ES" dirty="0">
                <a:latin typeface="Calibri" panose="020F0502020204030204" pitchFamily="34" charset="0"/>
                <a:cs typeface="Calibri" panose="020F0502020204030204" pitchFamily="34" charset="0"/>
              </a:rPr>
              <a:t>Tools and </a:t>
            </a:r>
            <a:r>
              <a:rPr lang="es-ES" dirty="0" err="1">
                <a:latin typeface="Calibri" panose="020F0502020204030204" pitchFamily="34" charset="0"/>
                <a:cs typeface="Calibri" panose="020F0502020204030204" pitchFamily="34" charset="0"/>
              </a:rPr>
              <a:t>Resources</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to</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support</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the</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implementation</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of</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Healthy</a:t>
            </a:r>
            <a:r>
              <a:rPr lang="es-ES" dirty="0">
                <a:latin typeface="Calibri" panose="020F0502020204030204" pitchFamily="34" charset="0"/>
                <a:cs typeface="Calibri" panose="020F0502020204030204" pitchFamily="34" charset="0"/>
              </a:rPr>
              <a:t> Country </a:t>
            </a:r>
            <a:r>
              <a:rPr lang="es-ES" dirty="0" err="1">
                <a:latin typeface="Calibri" panose="020F0502020204030204" pitchFamily="34" charset="0"/>
                <a:cs typeface="Calibri" panose="020F0502020204030204" pitchFamily="34" charset="0"/>
              </a:rPr>
              <a:t>Planning</a:t>
            </a:r>
            <a:endParaRPr lang="es-ES" dirty="0">
              <a:latin typeface="Calibri" panose="020F0502020204030204" pitchFamily="34" charset="0"/>
              <a:cs typeface="Calibri" panose="020F0502020204030204" pitchFamily="34" charset="0"/>
            </a:endParaRPr>
          </a:p>
          <a:p>
            <a:pPr eaLnBrk="1" hangingPunct="1">
              <a:buFont typeface="Arial" charset="0"/>
              <a:buNone/>
            </a:pPr>
            <a:endParaRPr lang="es-E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597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a:latin typeface="Calibri" panose="020F0502020204030204" pitchFamily="34" charset="0"/>
                <a:ea typeface="ＭＳ Ｐゴシック" pitchFamily="34" charset="-128"/>
              </a:rPr>
              <a:t>The Conservation Measures Partnership (CMP)</a:t>
            </a:r>
          </a:p>
        </p:txBody>
      </p:sp>
      <p:pic>
        <p:nvPicPr>
          <p:cNvPr id="11267" name="Picture 2" descr="TNCLogoPrimary_RGB"/>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8802" y="1818610"/>
            <a:ext cx="171608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1" descr="FOS logo.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73878" y="1782762"/>
            <a:ext cx="1206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723063" y="4852987"/>
            <a:ext cx="188595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4"/>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903788" y="5873750"/>
            <a:ext cx="139541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271"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31013" y="5902325"/>
            <a:ext cx="17811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2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094595" y="1975754"/>
            <a:ext cx="18669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25"/>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831946" y="3016250"/>
            <a:ext cx="13287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2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024084" y="3022660"/>
            <a:ext cx="1244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23"/>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363819" y="1912876"/>
            <a:ext cx="7572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22"/>
          <p:cNvPicPr>
            <a:picLocks noChangeAspect="1" noChangeArrowheads="1"/>
          </p:cNvPicPr>
          <p:nvPr/>
        </p:nvPicPr>
        <p:blipFill>
          <a:blip r:embed="rId13" cstate="email">
            <a:extLst>
              <a:ext uri="{28A0092B-C50C-407E-A947-70E740481C1C}">
                <a14:useLocalDpi xmlns:a14="http://schemas.microsoft.com/office/drawing/2010/main"/>
              </a:ext>
            </a:extLst>
          </a:blip>
          <a:srcRect l="15141" t="10410" r="14195" b="10095"/>
          <a:stretch>
            <a:fillRect/>
          </a:stretch>
        </p:blipFill>
        <p:spPr bwMode="auto">
          <a:xfrm>
            <a:off x="7305926" y="1830930"/>
            <a:ext cx="5111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20"/>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44106" y="2832020"/>
            <a:ext cx="93662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9"/>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765675" y="4835525"/>
            <a:ext cx="14224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31"/>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3949877" y="2843212"/>
            <a:ext cx="12477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8"/>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531813" y="5827712"/>
            <a:ext cx="1649412"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6"/>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2789238" y="4708525"/>
            <a:ext cx="144145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24"/>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2713038" y="5857875"/>
            <a:ext cx="165893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Picture 2"/>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534988" y="4846637"/>
            <a:ext cx="17192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24"/>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7754740" y="2954699"/>
            <a:ext cx="8350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1"/>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4154081" y="1965325"/>
            <a:ext cx="184308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4"/>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2419350" y="4011612"/>
            <a:ext cx="1731963"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287" name="Group 1"/>
          <p:cNvGrpSpPr>
            <a:grpSpLocks/>
          </p:cNvGrpSpPr>
          <p:nvPr/>
        </p:nvGrpSpPr>
        <p:grpSpPr bwMode="auto">
          <a:xfrm>
            <a:off x="282575" y="3927475"/>
            <a:ext cx="1946275" cy="671512"/>
            <a:chOff x="219075" y="-739776"/>
            <a:chExt cx="2917825" cy="981076"/>
          </a:xfrm>
        </p:grpSpPr>
        <p:pic>
          <p:nvPicPr>
            <p:cNvPr id="11290" name="Picture 24" descr="Elap"/>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219075" y="-739775"/>
              <a:ext cx="27019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1" name="Picture 24" descr="Elap"/>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2081213" y="-739776"/>
              <a:ext cx="1055687"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88" name="Picture 26" descr="http://www.catie.ac.cr/BANCOMEDIOS/IMAGENES/LOGOAZUL.GIF"/>
          <p:cNvPicPr>
            <a:picLocks noChangeAspect="1" noChangeArrowheads="1"/>
          </p:cNvPicPr>
          <p:nvPr/>
        </p:nvPicPr>
        <p:blipFill>
          <a:blip r:embed="rId26" cstate="email">
            <a:extLst>
              <a:ext uri="{28A0092B-C50C-407E-A947-70E740481C1C}">
                <a14:useLocalDpi xmlns:a14="http://schemas.microsoft.com/office/drawing/2010/main"/>
              </a:ext>
            </a:extLst>
          </a:blip>
          <a:srcRect l="8493" r="29796"/>
          <a:stretch>
            <a:fillRect/>
          </a:stretch>
        </p:blipFill>
        <p:spPr bwMode="auto">
          <a:xfrm>
            <a:off x="4341813" y="4049712"/>
            <a:ext cx="18288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Picture 28" descr="Wildlife Conservation Network"/>
          <p:cNvPicPr>
            <a:picLocks noChangeAspect="1" noChangeArrowheads="1"/>
          </p:cNvPicPr>
          <p:nvPr/>
        </p:nvPicPr>
        <p:blipFill>
          <a:blip r:embed="rId27" cstate="email">
            <a:extLst>
              <a:ext uri="{28A0092B-C50C-407E-A947-70E740481C1C}">
                <a14:useLocalDpi xmlns:a14="http://schemas.microsoft.com/office/drawing/2010/main"/>
              </a:ext>
            </a:extLst>
          </a:blip>
          <a:srcRect l="5289" t="20959" b="14276"/>
          <a:stretch>
            <a:fillRect/>
          </a:stretch>
        </p:blipFill>
        <p:spPr bwMode="auto">
          <a:xfrm>
            <a:off x="6361113" y="4000500"/>
            <a:ext cx="255905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4664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6|4.3|40"/>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21709</TotalTime>
  <Words>3871</Words>
  <Application>Microsoft Office PowerPoint</Application>
  <PresentationFormat>On-screen Show (4:3)</PresentationFormat>
  <Paragraphs>385</Paragraphs>
  <Slides>48</Slides>
  <Notes>47</Notes>
  <HiddenSlides>1</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7" baseType="lpstr">
      <vt:lpstr>Arial</vt:lpstr>
      <vt:lpstr>Calibri</vt:lpstr>
      <vt:lpstr>Century Gothic</vt:lpstr>
      <vt:lpstr>Comic Sans MS</vt:lpstr>
      <vt:lpstr>Garamond</vt:lpstr>
      <vt:lpstr>Tahoma</vt:lpstr>
      <vt:lpstr>Times New Roman</vt:lpstr>
      <vt:lpstr>1_Default Design</vt:lpstr>
      <vt:lpstr>Visio</vt:lpstr>
      <vt:lpstr> Introduction to the Conservation Standards and Healthy Country Planning </vt:lpstr>
      <vt:lpstr>Attribution</vt:lpstr>
      <vt:lpstr>This Presentation</vt:lpstr>
      <vt:lpstr>Planning links where I am  to  where I want to be</vt:lpstr>
      <vt:lpstr>Adaptive Management Combines Action and Research</vt:lpstr>
      <vt:lpstr>The Basic Project Management Cycle</vt:lpstr>
      <vt:lpstr>Many versions of adaptive management in practice</vt:lpstr>
      <vt:lpstr>This Presentation</vt:lpstr>
      <vt:lpstr>The Conservation Measures Partnership (CMP)</vt:lpstr>
      <vt:lpstr>Open Standards for the Practice of Conservation</vt:lpstr>
      <vt:lpstr>We Need Standard Terms to Describe Conservation</vt:lpstr>
      <vt:lpstr>Unified Classification</vt:lpstr>
      <vt:lpstr>So what are the Conservation Standards?</vt:lpstr>
      <vt:lpstr>This Presentation</vt:lpstr>
      <vt:lpstr>HCP Evolution</vt:lpstr>
      <vt:lpstr>Healthy Country Planning – our story</vt:lpstr>
      <vt:lpstr>Key features</vt:lpstr>
      <vt:lpstr>First Healthy Country Plan Wunambal Gaambera 2008-09</vt:lpstr>
      <vt:lpstr>On-Country Planning</vt:lpstr>
      <vt:lpstr>Regular reporting back and checking</vt:lpstr>
      <vt:lpstr>The Final Product: The Uunguu HCP</vt:lpstr>
      <vt:lpstr>Training: Expanding the HCP cohort in Australia</vt:lpstr>
      <vt:lpstr>Revised HCP language and tools</vt:lpstr>
      <vt:lpstr>HCP is consistent with the Conservation Standards</vt:lpstr>
      <vt:lpstr>This Presentation</vt:lpstr>
      <vt:lpstr>Vision = Dream</vt:lpstr>
      <vt:lpstr>Summarize what you want to conserve - Targets</vt:lpstr>
      <vt:lpstr>Understand current &amp; future health of targets</vt:lpstr>
      <vt:lpstr>PowerPoint Presentation</vt:lpstr>
      <vt:lpstr>Identify and Rank Threats</vt:lpstr>
      <vt:lpstr>Identify and Rank Threats</vt:lpstr>
      <vt:lpstr>Develop a situation analysis</vt:lpstr>
      <vt:lpstr>Use the situation analysis to identify strategies</vt:lpstr>
      <vt:lpstr>Use the situation analysis to develop road maps</vt:lpstr>
      <vt:lpstr>PowerPoint Presentation</vt:lpstr>
      <vt:lpstr>After planning comes work planning and implementation</vt:lpstr>
      <vt:lpstr>PowerPoint Presentation</vt:lpstr>
      <vt:lpstr>PowerPoint Presentation</vt:lpstr>
      <vt:lpstr>Keeping the Plan Alive</vt:lpstr>
      <vt:lpstr>PowerPoint Presentation</vt:lpstr>
      <vt:lpstr>This Presentation</vt:lpstr>
      <vt:lpstr>Community of Practice –CS projects on Indigenous Land and Water</vt:lpstr>
      <vt:lpstr>Online Resources</vt:lpstr>
      <vt:lpstr>Miradi Software</vt:lpstr>
      <vt:lpstr>Open Standards activity in Australia</vt:lpstr>
      <vt:lpstr>PowerPoint Presentation</vt:lpstr>
      <vt:lpstr>Ground Rules</vt:lpstr>
      <vt:lpstr>Healthy Country Planning</vt:lpstr>
    </vt:vector>
  </TitlesOfParts>
  <Company>CCS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Cowell</dc:creator>
  <cp:lastModifiedBy>Frank Weisenberger</cp:lastModifiedBy>
  <cp:revision>227</cp:revision>
  <cp:lastPrinted>2014-07-01T22:11:01Z</cp:lastPrinted>
  <dcterms:created xsi:type="dcterms:W3CDTF">2010-10-11T13:09:10Z</dcterms:created>
  <dcterms:modified xsi:type="dcterms:W3CDTF">2020-10-14T01:23:44Z</dcterms:modified>
</cp:coreProperties>
</file>