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handoutMasterIdLst>
    <p:handoutMasterId r:id="rId31"/>
  </p:handoutMasterIdLst>
  <p:sldIdLst>
    <p:sldId id="264" r:id="rId2"/>
    <p:sldId id="575" r:id="rId3"/>
    <p:sldId id="267" r:id="rId4"/>
    <p:sldId id="576" r:id="rId5"/>
    <p:sldId id="298" r:id="rId6"/>
    <p:sldId id="305" r:id="rId7"/>
    <p:sldId id="306" r:id="rId8"/>
    <p:sldId id="307" r:id="rId9"/>
    <p:sldId id="279" r:id="rId10"/>
    <p:sldId id="577" r:id="rId11"/>
    <p:sldId id="288" r:id="rId12"/>
    <p:sldId id="282" r:id="rId13"/>
    <p:sldId id="281" r:id="rId14"/>
    <p:sldId id="283" r:id="rId15"/>
    <p:sldId id="284" r:id="rId16"/>
    <p:sldId id="285" r:id="rId17"/>
    <p:sldId id="286" r:id="rId18"/>
    <p:sldId id="287" r:id="rId19"/>
    <p:sldId id="289" r:id="rId20"/>
    <p:sldId id="291" r:id="rId21"/>
    <p:sldId id="578" r:id="rId22"/>
    <p:sldId id="292" r:id="rId23"/>
    <p:sldId id="270" r:id="rId24"/>
    <p:sldId id="579" r:id="rId25"/>
    <p:sldId id="290" r:id="rId26"/>
    <p:sldId id="268" r:id="rId27"/>
    <p:sldId id="293" r:id="rId28"/>
    <p:sldId id="574" r:id="rId2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59740" autoAdjust="0"/>
  </p:normalViewPr>
  <p:slideViewPr>
    <p:cSldViewPr>
      <p:cViewPr varScale="1">
        <p:scale>
          <a:sx n="48" d="100"/>
          <a:sy n="48" d="100"/>
        </p:scale>
        <p:origin x="243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280"/>
    </p:cViewPr>
  </p:sorterViewPr>
  <p:notesViewPr>
    <p:cSldViewPr>
      <p:cViewPr varScale="1">
        <p:scale>
          <a:sx n="79" d="100"/>
          <a:sy n="79" d="100"/>
        </p:scale>
        <p:origin x="396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r>
              <a:rPr lang="en-AU"/>
              <a:t>Pre-planning</a:t>
            </a:r>
          </a:p>
        </p:txBody>
      </p:sp>
      <p:sp>
        <p:nvSpPr>
          <p:cNvPr id="6" name="Slide Number Placeholder 5"/>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92E8611-3B72-474F-BD5E-95112AE84766}" type="slidenum">
              <a:rPr lang="en-AU" smtClean="0"/>
              <a:pPr/>
              <a:t>‹#›</a:t>
            </a:fld>
            <a:endParaRPr lang="en-AU"/>
          </a:p>
        </p:txBody>
      </p:sp>
    </p:spTree>
    <p:extLst>
      <p:ext uri="{BB962C8B-B14F-4D97-AF65-F5344CB8AC3E}">
        <p14:creationId xmlns:p14="http://schemas.microsoft.com/office/powerpoint/2010/main" val="36262757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r>
              <a:rPr lang="en-US"/>
              <a:t>Pre-planning</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r>
              <a:rPr lang="en-US"/>
              <a:t>October 2016</a:t>
            </a:r>
          </a:p>
        </p:txBody>
      </p:sp>
      <p:sp>
        <p:nvSpPr>
          <p:cNvPr id="297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r>
              <a:rPr lang="en-AU"/>
              <a:t>HCP Resources</a:t>
            </a:r>
            <a:endParaRPr lang="en-US"/>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6DDEDF4E-EFD8-4694-8A1E-384138179241}" type="slidenum">
              <a:rPr lang="en-US"/>
              <a:pPr>
                <a:defRPr/>
              </a:pPr>
              <a:t>‹#›</a:t>
            </a:fld>
            <a:endParaRPr lang="en-US"/>
          </a:p>
        </p:txBody>
      </p:sp>
    </p:spTree>
    <p:extLst>
      <p:ext uri="{BB962C8B-B14F-4D97-AF65-F5344CB8AC3E}">
        <p14:creationId xmlns:p14="http://schemas.microsoft.com/office/powerpoint/2010/main" val="120740615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*Note: This presentation can be shortened to focus on the following pages: 1, 4, 6, 11, 13, 20</a:t>
            </a:r>
            <a:r>
              <a:rPr lang="en-AU"/>
              <a:t>, 26</a:t>
            </a:r>
            <a:endParaRPr lang="en-AU" dirty="0"/>
          </a:p>
          <a:p>
            <a:endParaRPr lang="en-AU" dirty="0"/>
          </a:p>
          <a:p>
            <a:r>
              <a:rPr lang="en-AU" dirty="0"/>
              <a:t>Pre-planning, or Planning to Plan, is often overlooked and seen as a step that is optional, particularly by those that just want to “get on with it”.</a:t>
            </a:r>
          </a:p>
          <a:p>
            <a:endParaRPr lang="en-AU" dirty="0"/>
          </a:p>
          <a:p>
            <a:r>
              <a:rPr lang="en-AU" dirty="0"/>
              <a:t>However, getting this step right and spending time on it will help the process to go smoothly and help people to start thinking now about implementation.</a:t>
            </a:r>
          </a:p>
          <a:p>
            <a:endParaRPr lang="en-AU" dirty="0"/>
          </a:p>
          <a:p>
            <a:r>
              <a:rPr lang="en-AU" dirty="0"/>
              <a:t>**Short List</a:t>
            </a:r>
          </a:p>
          <a:p>
            <a:endParaRPr lang="en-AU" dirty="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Pre-planning</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October 2016</a:t>
            </a:r>
          </a:p>
        </p:txBody>
      </p:sp>
      <p:sp>
        <p:nvSpPr>
          <p:cNvPr id="307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HCP Resources</a:t>
            </a:r>
            <a:endParaRPr lang="en-US"/>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F1D741-C7AA-461F-A64B-66ABC23F53F0}" type="slidenum">
              <a:rPr lang="en-US" smtClean="0"/>
              <a:pPr eaLnBrk="1" hangingPunct="1"/>
              <a:t>1</a:t>
            </a:fld>
            <a:endParaRPr lang="en-US"/>
          </a:p>
        </p:txBody>
      </p:sp>
    </p:spTree>
    <p:extLst>
      <p:ext uri="{BB962C8B-B14F-4D97-AF65-F5344CB8AC3E}">
        <p14:creationId xmlns:p14="http://schemas.microsoft.com/office/powerpoint/2010/main" val="419742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a:p>
            <a:endParaRPr lang="en-AU" dirty="0"/>
          </a:p>
          <a:p>
            <a:endParaRPr lang="en-AU"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F950E-16BB-41A5-9B48-901DECE5F448}" type="slidenum">
              <a:rPr lang="en-AU" smtClean="0">
                <a:solidFill>
                  <a:srgbClr val="000000"/>
                </a:solidFill>
              </a:rPr>
              <a:pPr eaLnBrk="1" hangingPunct="1"/>
              <a:t>10</a:t>
            </a:fld>
            <a:endParaRPr lang="en-AU">
              <a:solidFill>
                <a:srgbClr val="000000"/>
              </a:solidFill>
            </a:endParaRPr>
          </a:p>
        </p:txBody>
      </p:sp>
    </p:spTree>
    <p:extLst>
      <p:ext uri="{BB962C8B-B14F-4D97-AF65-F5344CB8AC3E}">
        <p14:creationId xmlns:p14="http://schemas.microsoft.com/office/powerpoint/2010/main" val="19960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The things we need to talk about in the Pre-planning step are here – talk about each of these.</a:t>
            </a:r>
          </a:p>
          <a:p>
            <a:endParaRPr lang="en-AU" dirty="0"/>
          </a:p>
          <a:p>
            <a:r>
              <a:rPr lang="en-AU" dirty="0"/>
              <a:t>There are guiding questions that you can work through but if you don’t have them at least talk about expectations under each of these headings</a:t>
            </a:r>
          </a:p>
          <a:p>
            <a:endParaRPr lang="en-AU" dirty="0"/>
          </a:p>
          <a:p>
            <a:endParaRPr lang="en-AU" dirty="0"/>
          </a:p>
          <a:p>
            <a:r>
              <a:rPr lang="en-AU" dirty="0"/>
              <a:t>**Short List</a:t>
            </a:r>
          </a:p>
          <a:p>
            <a:endParaRPr lang="en-AU"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1B80FDD-EA67-4A5E-B5C1-E363346D8001}" type="slidenum">
              <a:rPr lang="en-AU" smtClean="0">
                <a:solidFill>
                  <a:srgbClr val="000000"/>
                </a:solidFill>
              </a:rPr>
              <a:pPr eaLnBrk="1" hangingPunct="1"/>
              <a:t>11</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402349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97EAD36-498D-4B12-A13F-8A8F3CA08F49}" type="slidenum">
              <a:rPr lang="en-US" smtClean="0"/>
              <a:pPr/>
              <a:t>12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t>The first thing to discuss is the purpose for making the plan</a:t>
            </a:r>
          </a:p>
          <a:p>
            <a:pPr eaLnBrk="1" hangingPunct="1"/>
            <a:endParaRPr lang="en-US" dirty="0"/>
          </a:p>
          <a:p>
            <a:pPr eaLnBrk="1" hangingPunct="1"/>
            <a:r>
              <a:rPr lang="en-US" dirty="0"/>
              <a:t>There is not a ‘</a:t>
            </a:r>
            <a:r>
              <a:rPr lang="en-US" b="1" u="sng" dirty="0"/>
              <a:t>right</a:t>
            </a:r>
            <a:r>
              <a:rPr lang="en-US" dirty="0"/>
              <a:t>’ purpose – the purpose can be decided by the group</a:t>
            </a:r>
          </a:p>
          <a:p>
            <a:pPr eaLnBrk="1" hangingPunct="1"/>
            <a:endParaRPr lang="en-US" dirty="0"/>
          </a:p>
          <a:p>
            <a:pPr eaLnBrk="1" hangingPunct="1"/>
            <a:r>
              <a:rPr lang="en-US" dirty="0"/>
              <a:t>But it is important that there is an </a:t>
            </a:r>
            <a:r>
              <a:rPr lang="en-US" b="1" u="sng" dirty="0"/>
              <a:t>agreed</a:t>
            </a:r>
            <a:r>
              <a:rPr lang="en-US" dirty="0"/>
              <a:t> purpose.</a:t>
            </a:r>
          </a:p>
        </p:txBody>
      </p:sp>
    </p:spTree>
    <p:extLst>
      <p:ext uri="{BB962C8B-B14F-4D97-AF65-F5344CB8AC3E}">
        <p14:creationId xmlns:p14="http://schemas.microsoft.com/office/powerpoint/2010/main" val="151366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71AAA098-0DA1-4330-8426-B6829A12BDEC}" type="slidenum">
              <a:rPr lang="en-US" smtClean="0"/>
              <a:pPr/>
              <a:t>13</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AU" dirty="0"/>
              <a:t>Once you have decided on the purpose (and that might take a while) then we talk about the different roles needed in making the HCP happen</a:t>
            </a:r>
          </a:p>
          <a:p>
            <a:endParaRPr lang="en-AU" dirty="0"/>
          </a:p>
          <a:p>
            <a:r>
              <a:rPr lang="en-AU" dirty="0"/>
              <a:t>There are more details that you can go into for each role, but if you are pressed for time you can just use these headings to have the discussion about the types of people that will make the process happen.</a:t>
            </a:r>
          </a:p>
          <a:p>
            <a:endParaRPr lang="en-AU" dirty="0"/>
          </a:p>
          <a:p>
            <a:r>
              <a:rPr lang="en-AU" dirty="0"/>
              <a:t>From here, we will talk about each of the roles in turn.</a:t>
            </a:r>
          </a:p>
          <a:p>
            <a:endParaRPr lang="en-AU" dirty="0"/>
          </a:p>
          <a:p>
            <a:r>
              <a:rPr lang="en-AU" dirty="0"/>
              <a:t>**Short List</a:t>
            </a:r>
          </a:p>
          <a:p>
            <a:pPr eaLnBrk="1" hangingPunct="1"/>
            <a:endParaRPr lang="en-US" dirty="0"/>
          </a:p>
        </p:txBody>
      </p:sp>
    </p:spTree>
    <p:extLst>
      <p:ext uri="{BB962C8B-B14F-4D97-AF65-F5344CB8AC3E}">
        <p14:creationId xmlns:p14="http://schemas.microsoft.com/office/powerpoint/2010/main" val="338044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2BA0C47-58B1-40DD-BFB0-5F4C7EBE13EB}" type="slidenum">
              <a:rPr lang="en-US" smtClean="0"/>
              <a:pPr/>
              <a:t>14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dirty="0"/>
              <a:t>The Project Team are the people who will make it all happen.</a:t>
            </a:r>
          </a:p>
          <a:p>
            <a:pPr eaLnBrk="1" hangingPunct="1"/>
            <a:endParaRPr lang="en-US" dirty="0"/>
          </a:p>
          <a:p>
            <a:pPr eaLnBrk="1" hangingPunct="1"/>
            <a:r>
              <a:rPr lang="en-US" dirty="0"/>
              <a:t>The list here is of the types of skills you need in your team. </a:t>
            </a:r>
          </a:p>
          <a:p>
            <a:pPr eaLnBrk="1" hangingPunct="1"/>
            <a:endParaRPr lang="en-US" dirty="0"/>
          </a:p>
          <a:p>
            <a:pPr eaLnBrk="1" hangingPunct="1"/>
            <a:r>
              <a:rPr lang="en-US" dirty="0"/>
              <a:t>That does not mean you need a team of 7 people, just that these skills should be in your team.</a:t>
            </a:r>
          </a:p>
          <a:p>
            <a:pPr eaLnBrk="1" hangingPunct="1"/>
            <a:endParaRPr lang="en-US" dirty="0"/>
          </a:p>
          <a:p>
            <a:pPr eaLnBrk="1" hangingPunct="1"/>
            <a:r>
              <a:rPr lang="en-US" dirty="0"/>
              <a:t>Also, some people might participate for some of the time and others for different steps – it might not be the same people all the way through.</a:t>
            </a:r>
          </a:p>
        </p:txBody>
      </p:sp>
    </p:spTree>
    <p:extLst>
      <p:ext uri="{BB962C8B-B14F-4D97-AF65-F5344CB8AC3E}">
        <p14:creationId xmlns:p14="http://schemas.microsoft.com/office/powerpoint/2010/main" val="220305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DCBFD18-B8E1-47E0-8CD0-ABEF22204058}" type="slidenum">
              <a:rPr lang="en-US" smtClean="0"/>
              <a:pPr/>
              <a:t>15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a:t>The role of a sponsor is really important but not well understood.</a:t>
            </a:r>
          </a:p>
          <a:p>
            <a:pPr eaLnBrk="1" hangingPunct="1"/>
            <a:endParaRPr lang="en-US" dirty="0"/>
          </a:p>
          <a:p>
            <a:pPr eaLnBrk="1" hangingPunct="1"/>
            <a:r>
              <a:rPr lang="en-US" dirty="0"/>
              <a:t>The sponsor gives legitimacy to the plan – says it is ok</a:t>
            </a:r>
          </a:p>
          <a:p>
            <a:pPr eaLnBrk="1" hangingPunct="1"/>
            <a:endParaRPr lang="en-US" dirty="0"/>
          </a:p>
          <a:p>
            <a:pPr eaLnBrk="1" hangingPunct="1"/>
            <a:r>
              <a:rPr lang="en-US" dirty="0"/>
              <a:t>In a community these might be the elders, or the board</a:t>
            </a:r>
          </a:p>
        </p:txBody>
      </p:sp>
    </p:spTree>
    <p:extLst>
      <p:ext uri="{BB962C8B-B14F-4D97-AF65-F5344CB8AC3E}">
        <p14:creationId xmlns:p14="http://schemas.microsoft.com/office/powerpoint/2010/main" val="323262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612D263-0E09-42E3-95BA-C1749964C075}" type="slidenum">
              <a:rPr lang="en-US" smtClean="0"/>
              <a:pPr/>
              <a:t>16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a:t>If you are working with a community there is usually a coordinator who can help make things happen at the community end (or that may be you).</a:t>
            </a:r>
          </a:p>
          <a:p>
            <a:pPr eaLnBrk="1" hangingPunct="1"/>
            <a:endParaRPr lang="en-US" dirty="0"/>
          </a:p>
          <a:p>
            <a:pPr eaLnBrk="1" hangingPunct="1"/>
            <a:r>
              <a:rPr lang="en-US" dirty="0"/>
              <a:t>The coordinator will pull it all together – the process will fail without a coordinator.</a:t>
            </a:r>
          </a:p>
          <a:p>
            <a:pPr eaLnBrk="1" hangingPunct="1"/>
            <a:endParaRPr lang="en-US" dirty="0"/>
          </a:p>
        </p:txBody>
      </p:sp>
    </p:spTree>
    <p:extLst>
      <p:ext uri="{BB962C8B-B14F-4D97-AF65-F5344CB8AC3E}">
        <p14:creationId xmlns:p14="http://schemas.microsoft.com/office/powerpoint/2010/main" val="85069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41455F1-C40B-4042-8629-DD63B4B42669}" type="slidenum">
              <a:rPr lang="en-US" smtClean="0"/>
              <a:pPr/>
              <a:t>17</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a:t>Facilitators are really important to have.</a:t>
            </a:r>
          </a:p>
          <a:p>
            <a:pPr eaLnBrk="1" hangingPunct="1"/>
            <a:endParaRPr lang="en-US" dirty="0"/>
          </a:p>
          <a:p>
            <a:pPr eaLnBrk="1" hangingPunct="1"/>
            <a:r>
              <a:rPr lang="en-US" dirty="0"/>
              <a:t>It is not the role of the coordinator to put the information into the plan, but to help communities make decisions and fill in their own plan</a:t>
            </a:r>
          </a:p>
          <a:p>
            <a:pPr eaLnBrk="1" hangingPunct="1"/>
            <a:endParaRPr lang="en-US" dirty="0"/>
          </a:p>
          <a:p>
            <a:pPr eaLnBrk="1" hangingPunct="1"/>
            <a:r>
              <a:rPr lang="en-US" dirty="0"/>
              <a:t>The choice of a facilitator is really important – you don’t want a facilitator who thinks they have all the answers</a:t>
            </a:r>
          </a:p>
          <a:p>
            <a:pPr eaLnBrk="1" hangingPunct="1"/>
            <a:endParaRPr lang="en-US" dirty="0"/>
          </a:p>
          <a:p>
            <a:pPr eaLnBrk="1" hangingPunct="1"/>
            <a:endParaRPr lang="en-US" dirty="0"/>
          </a:p>
        </p:txBody>
      </p:sp>
    </p:spTree>
    <p:extLst>
      <p:ext uri="{BB962C8B-B14F-4D97-AF65-F5344CB8AC3E}">
        <p14:creationId xmlns:p14="http://schemas.microsoft.com/office/powerpoint/2010/main" val="84376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7E94F36-5C4C-4B8F-851B-2B4F8E1A536A}" type="slidenum">
              <a:rPr lang="en-US" smtClean="0"/>
              <a:pPr/>
              <a:t>18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a:t>Nearly every plan will need to have partners involved to implement them.</a:t>
            </a:r>
          </a:p>
          <a:p>
            <a:pPr eaLnBrk="1" hangingPunct="1"/>
            <a:endParaRPr lang="en-US" dirty="0"/>
          </a:p>
          <a:p>
            <a:pPr eaLnBrk="1" hangingPunct="1"/>
            <a:r>
              <a:rPr lang="en-US" dirty="0"/>
              <a:t>It is a big decision knowing when to involve partners.</a:t>
            </a:r>
          </a:p>
          <a:p>
            <a:pPr eaLnBrk="1" hangingPunct="1"/>
            <a:endParaRPr lang="en-US" dirty="0"/>
          </a:p>
          <a:p>
            <a:pPr eaLnBrk="1" hangingPunct="1"/>
            <a:r>
              <a:rPr lang="en-US" dirty="0"/>
              <a:t>It should be the community decision, and should be made without partners being involved in the decisions making</a:t>
            </a:r>
          </a:p>
          <a:p>
            <a:pPr eaLnBrk="1" hangingPunct="1"/>
            <a:endParaRPr lang="en-US" dirty="0"/>
          </a:p>
          <a:p>
            <a:pPr eaLnBrk="1" hangingPunct="1"/>
            <a:r>
              <a:rPr lang="en-US" dirty="0"/>
              <a:t>Partners can sometimes take the process away for the community</a:t>
            </a:r>
          </a:p>
        </p:txBody>
      </p:sp>
    </p:spTree>
    <p:extLst>
      <p:ext uri="{BB962C8B-B14F-4D97-AF65-F5344CB8AC3E}">
        <p14:creationId xmlns:p14="http://schemas.microsoft.com/office/powerpoint/2010/main" val="373483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Once we know who will be involved we then need to talk about the technical aspects of doing the HCP</a:t>
            </a:r>
          </a:p>
          <a:p>
            <a:endParaRPr lang="en-AU" dirty="0"/>
          </a:p>
          <a:p>
            <a:r>
              <a:rPr lang="en-AU" dirty="0"/>
              <a:t>These are the things that will really have a big impact on how long the process will take and how much it will cost</a:t>
            </a:r>
          </a:p>
          <a:p>
            <a:endParaRPr lang="en-AU" dirty="0"/>
          </a:p>
          <a:p>
            <a:r>
              <a:rPr lang="en-AU" dirty="0"/>
              <a:t>If there are a lot of community meetings then they take time and resources to bring together</a:t>
            </a:r>
          </a:p>
          <a:p>
            <a:endParaRPr lang="en-AU" dirty="0"/>
          </a:p>
          <a:p>
            <a:r>
              <a:rPr lang="en-AU" dirty="0"/>
              <a:t>But without them then it may not be possible to have good community ownership of the plan</a:t>
            </a:r>
          </a:p>
          <a:p>
            <a:endParaRPr lang="en-AU" dirty="0"/>
          </a:p>
          <a:p>
            <a:r>
              <a:rPr lang="en-AU" dirty="0"/>
              <a:t>All these elements impact on time and cost and should be considered carefully</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1B80FDD-EA67-4A5E-B5C1-E363346D8001}" type="slidenum">
              <a:rPr lang="en-AU" smtClean="0">
                <a:solidFill>
                  <a:srgbClr val="000000"/>
                </a:solidFill>
              </a:rPr>
              <a:pPr eaLnBrk="1" hangingPunct="1"/>
              <a:t>19</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174167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Pre-Planning creates a work plan for the HCP process.</a:t>
            </a:r>
          </a:p>
          <a:p>
            <a:endParaRPr lang="en-AU" dirty="0"/>
          </a:p>
          <a:p>
            <a:r>
              <a:rPr lang="en-AU" dirty="0"/>
              <a:t>It also build expectations of implementation by talking about ‘what next’ as part of the planning process.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Healthy Country Planning this Step is an important part of making sure there is Free Prior Informed Consent as it takes participants through all the steps and helps then to decide which steps they want to do and how thewy should be done.</a:t>
            </a:r>
          </a:p>
          <a:p>
            <a:endParaRPr lang="en-AU" dirty="0"/>
          </a:p>
          <a:p>
            <a:endParaRPr lang="en-AU" dirty="0"/>
          </a:p>
          <a:p>
            <a:endParaRPr lang="en-AU"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F950E-16BB-41A5-9B48-901DECE5F448}" type="slidenum">
              <a:rPr lang="en-AU" smtClean="0">
                <a:solidFill>
                  <a:srgbClr val="000000"/>
                </a:solidFill>
              </a:rPr>
              <a:pPr eaLnBrk="1" hangingPunct="1"/>
              <a:t>2</a:t>
            </a:fld>
            <a:endParaRPr lang="en-AU">
              <a:solidFill>
                <a:srgbClr val="000000"/>
              </a:solidFill>
            </a:endParaRPr>
          </a:p>
        </p:txBody>
      </p:sp>
    </p:spTree>
    <p:extLst>
      <p:ext uri="{BB962C8B-B14F-4D97-AF65-F5344CB8AC3E}">
        <p14:creationId xmlns:p14="http://schemas.microsoft.com/office/powerpoint/2010/main" val="3434766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We also should talk about the sorts of ‘outputs’ you are going to have at the end of the process.</a:t>
            </a:r>
          </a:p>
          <a:p>
            <a:endParaRPr lang="en-AU" dirty="0"/>
          </a:p>
          <a:p>
            <a:r>
              <a:rPr lang="en-AU" dirty="0"/>
              <a:t>It is important to do this at the start because, for example, if you want to tell a video story of your plan you will need to have captured video along the way</a:t>
            </a:r>
          </a:p>
          <a:p>
            <a:endParaRPr lang="en-AU" dirty="0"/>
          </a:p>
          <a:p>
            <a:r>
              <a:rPr lang="en-AU" dirty="0"/>
              <a:t>It will also help you to know what images you will need to capture along the way</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1B80FDD-EA67-4A5E-B5C1-E363346D8001}" type="slidenum">
              <a:rPr lang="en-AU" smtClean="0">
                <a:solidFill>
                  <a:srgbClr val="000000"/>
                </a:solidFill>
              </a:rPr>
              <a:pPr eaLnBrk="1" hangingPunct="1"/>
              <a:t>20</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384129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a:p>
            <a:endParaRPr lang="en-AU" dirty="0"/>
          </a:p>
          <a:p>
            <a:endParaRPr lang="en-AU"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F950E-16BB-41A5-9B48-901DECE5F448}" type="slidenum">
              <a:rPr lang="en-AU" smtClean="0">
                <a:solidFill>
                  <a:srgbClr val="000000"/>
                </a:solidFill>
              </a:rPr>
              <a:pPr eaLnBrk="1" hangingPunct="1"/>
              <a:t>21</a:t>
            </a:fld>
            <a:endParaRPr lang="en-AU">
              <a:solidFill>
                <a:srgbClr val="000000"/>
              </a:solidFill>
            </a:endParaRPr>
          </a:p>
        </p:txBody>
      </p:sp>
    </p:spTree>
    <p:extLst>
      <p:ext uri="{BB962C8B-B14F-4D97-AF65-F5344CB8AC3E}">
        <p14:creationId xmlns:p14="http://schemas.microsoft.com/office/powerpoint/2010/main" val="1186250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Like we did with the three questions at the start, once we have talked about all of this we should then make sure we have the capacity to do the planning</a:t>
            </a:r>
          </a:p>
          <a:p>
            <a:endParaRPr lang="en-AU" dirty="0"/>
          </a:p>
          <a:p>
            <a:r>
              <a:rPr lang="en-AU" dirty="0"/>
              <a:t>This is an example of a simple table that is sometimes used to do a capacity assessment. This one comes from the ‘old’ CAP excel workbook and works very well</a:t>
            </a:r>
          </a:p>
          <a:p>
            <a:endParaRPr lang="en-AU" dirty="0"/>
          </a:p>
          <a:p>
            <a:r>
              <a:rPr lang="en-AU" dirty="0"/>
              <a:t>If you identify some critical capacity gaps then you can set up strategies to fix them up.</a:t>
            </a:r>
          </a:p>
          <a:p>
            <a:endParaRPr lang="en-AU" dirty="0"/>
          </a:p>
          <a:p>
            <a:r>
              <a:rPr lang="en-AU" dirty="0"/>
              <a:t>**Short List</a:t>
            </a:r>
          </a:p>
          <a:p>
            <a:endParaRPr lang="en-AU"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1B80FDD-EA67-4A5E-B5C1-E363346D8001}" type="slidenum">
              <a:rPr lang="en-AU" smtClean="0">
                <a:solidFill>
                  <a:srgbClr val="000000"/>
                </a:solidFill>
              </a:rPr>
              <a:pPr eaLnBrk="1" hangingPunct="1"/>
              <a:t>22</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71701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This is a good summary of the things to consider in pre-planning</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B62281-6033-4E64-9150-B1B292753BF0}" type="slidenum">
              <a:rPr lang="en-AU" smtClean="0">
                <a:solidFill>
                  <a:srgbClr val="000000"/>
                </a:solidFill>
              </a:rPr>
              <a:pPr eaLnBrk="1" hangingPunct="1"/>
              <a:t>23</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1896459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a:p>
            <a:endParaRPr lang="en-AU" dirty="0"/>
          </a:p>
          <a:p>
            <a:endParaRPr lang="en-AU"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F950E-16BB-41A5-9B48-901DECE5F448}" type="slidenum">
              <a:rPr lang="en-AU" smtClean="0">
                <a:solidFill>
                  <a:srgbClr val="000000"/>
                </a:solidFill>
              </a:rPr>
              <a:pPr eaLnBrk="1" hangingPunct="1"/>
              <a:t>24</a:t>
            </a:fld>
            <a:endParaRPr lang="en-AU">
              <a:solidFill>
                <a:srgbClr val="000000"/>
              </a:solidFill>
            </a:endParaRPr>
          </a:p>
        </p:txBody>
      </p:sp>
    </p:spTree>
    <p:extLst>
      <p:ext uri="{BB962C8B-B14F-4D97-AF65-F5344CB8AC3E}">
        <p14:creationId xmlns:p14="http://schemas.microsoft.com/office/powerpoint/2010/main" val="3061290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This is an example diagram of a timeline for a HCP process involving meetings with a working group and larger community meetings.</a:t>
            </a:r>
          </a:p>
          <a:p>
            <a:endParaRPr lang="en-AU" dirty="0"/>
          </a:p>
          <a:p>
            <a:r>
              <a:rPr lang="en-AU" dirty="0"/>
              <a:t>It shows how the timeline is expected to work, and can be a good way to talk to everyone about when they need to be ready, and when they can participate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1B80FDD-EA67-4A5E-B5C1-E363346D8001}" type="slidenum">
              <a:rPr lang="en-AU" smtClean="0">
                <a:solidFill>
                  <a:srgbClr val="000000"/>
                </a:solidFill>
              </a:rPr>
              <a:pPr eaLnBrk="1" hangingPunct="1"/>
              <a:t>25</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122632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Once you have thought about all the elements you might then also put them into a table to make a workplan for the planning team</a:t>
            </a:r>
          </a:p>
          <a:p>
            <a:endParaRPr lang="en-AU" dirty="0"/>
          </a:p>
          <a:p>
            <a:r>
              <a:rPr lang="en-AU" dirty="0"/>
              <a:t>There is not a right way to do this, but it is a useful thing to show people what the jobs are and the responsibilities for those jobs.</a:t>
            </a:r>
          </a:p>
          <a:p>
            <a:endParaRPr lang="en-AU" dirty="0"/>
          </a:p>
          <a:p>
            <a:endParaRPr lang="en-AU" dirty="0"/>
          </a:p>
          <a:p>
            <a:r>
              <a:rPr lang="en-AU" dirty="0"/>
              <a:t>**Short List</a:t>
            </a:r>
          </a:p>
          <a:p>
            <a:endParaRPr lang="en-AU"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6FA8FF-4D87-4780-9E0F-E29642AEAD72}" type="slidenum">
              <a:rPr lang="en-AU" smtClean="0">
                <a:solidFill>
                  <a:srgbClr val="000000"/>
                </a:solidFill>
              </a:rPr>
              <a:pPr eaLnBrk="1" hangingPunct="1"/>
              <a:t>26</a:t>
            </a:fld>
            <a:endParaRPr lang="en-AU">
              <a:solidFill>
                <a:srgbClr val="000000"/>
              </a:solidFill>
            </a:endParaRPr>
          </a:p>
        </p:txBody>
      </p:sp>
    </p:spTree>
    <p:extLst>
      <p:ext uri="{BB962C8B-B14F-4D97-AF65-F5344CB8AC3E}">
        <p14:creationId xmlns:p14="http://schemas.microsoft.com/office/powerpoint/2010/main" val="285957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lot of useful resources available for people who want to do these steps.</a:t>
            </a:r>
          </a:p>
          <a:p>
            <a:endParaRPr lang="en-AU" dirty="0"/>
          </a:p>
          <a:p>
            <a:r>
              <a:rPr lang="en-AU" dirty="0"/>
              <a:t>These three documents provide some useful tools to do this step and record the results.</a:t>
            </a:r>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Pre-planning</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October 2016</a:t>
            </a: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sysClr val="windowText" lastClr="000000"/>
                </a:solidFill>
                <a:effectLst/>
                <a:uLnTx/>
                <a:uFillTx/>
              </a:rPr>
              <a:t>HCP Resources</a:t>
            </a:r>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F42D17-BC1D-4980-AAD6-C482F153A5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1579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89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a:p>
            <a:endParaRPr lang="en-AU" dirty="0"/>
          </a:p>
          <a:p>
            <a:endParaRPr lang="en-AU"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F950E-16BB-41A5-9B48-901DECE5F448}" type="slidenum">
              <a:rPr lang="en-AU" smtClean="0">
                <a:solidFill>
                  <a:srgbClr val="000000"/>
                </a:solidFill>
              </a:rPr>
              <a:pPr eaLnBrk="1" hangingPunct="1"/>
              <a:t>3</a:t>
            </a:fld>
            <a:endParaRPr lang="en-AU">
              <a:solidFill>
                <a:srgbClr val="000000"/>
              </a:solidFill>
            </a:endParaRPr>
          </a:p>
        </p:txBody>
      </p:sp>
    </p:spTree>
    <p:extLst>
      <p:ext uri="{BB962C8B-B14F-4D97-AF65-F5344CB8AC3E}">
        <p14:creationId xmlns:p14="http://schemas.microsoft.com/office/powerpoint/2010/main" val="114530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Pre-Planning creates a work plan for the HCP process.</a:t>
            </a:r>
          </a:p>
          <a:p>
            <a:endParaRPr lang="en-AU" dirty="0"/>
          </a:p>
          <a:p>
            <a:r>
              <a:rPr lang="en-AU" dirty="0"/>
              <a:t>It also build expectations of implementation by talking about ‘what next’ as part of the planning process.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Healthy Country Planning this Step is an important part of making sure there is Free Prior Informed Consent as it takes participants through all the steps and helps then to decide which steps they want to do and how thewy should be done.</a:t>
            </a:r>
          </a:p>
          <a:p>
            <a:endParaRPr lang="en-AU" dirty="0"/>
          </a:p>
          <a:p>
            <a:endParaRPr lang="en-AU" dirty="0"/>
          </a:p>
          <a:p>
            <a:endParaRPr lang="en-AU"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F950E-16BB-41A5-9B48-901DECE5F448}" type="slidenum">
              <a:rPr lang="en-AU" smtClean="0">
                <a:solidFill>
                  <a:srgbClr val="000000"/>
                </a:solidFill>
              </a:rPr>
              <a:pPr eaLnBrk="1" hangingPunct="1"/>
              <a:t>4</a:t>
            </a:fld>
            <a:endParaRPr lang="en-AU">
              <a:solidFill>
                <a:srgbClr val="000000"/>
              </a:solidFill>
            </a:endParaRPr>
          </a:p>
        </p:txBody>
      </p:sp>
    </p:spTree>
    <p:extLst>
      <p:ext uri="{BB962C8B-B14F-4D97-AF65-F5344CB8AC3E}">
        <p14:creationId xmlns:p14="http://schemas.microsoft.com/office/powerpoint/2010/main" val="23006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HCP has a strong focus on a participatory approach to making and actioning plans</a:t>
            </a:r>
          </a:p>
          <a:p>
            <a:endParaRPr lang="en-AU" dirty="0"/>
          </a:p>
          <a:p>
            <a:r>
              <a:rPr lang="en-AU" dirty="0"/>
              <a:t>That participation starts when the process of making the plan is being designed.</a:t>
            </a:r>
          </a:p>
          <a:p>
            <a:endParaRPr lang="en-AU" dirty="0"/>
          </a:p>
          <a:p>
            <a:r>
              <a:rPr lang="en-AU" dirty="0"/>
              <a:t>We think about it in terms of ‘Nothing about us without us’.</a:t>
            </a:r>
          </a:p>
          <a:p>
            <a:endParaRPr lang="en-AU" dirty="0"/>
          </a:p>
          <a:p>
            <a:r>
              <a:rPr lang="en-AU" dirty="0"/>
              <a:t>**Short List</a:t>
            </a:r>
          </a:p>
          <a:p>
            <a:endParaRPr lang="en-AU" dirty="0"/>
          </a:p>
        </p:txBody>
      </p:sp>
      <p:sp>
        <p:nvSpPr>
          <p:cNvPr id="4" name="Header Placeholder 3"/>
          <p:cNvSpPr>
            <a:spLocks noGrp="1"/>
          </p:cNvSpPr>
          <p:nvPr>
            <p:ph type="hdr" sz="quarter"/>
          </p:nvPr>
        </p:nvSpPr>
        <p:spPr/>
        <p:txBody>
          <a:bodyPr/>
          <a:lstStyle/>
          <a:p>
            <a:pPr>
              <a:defRPr/>
            </a:pPr>
            <a:r>
              <a:rPr lang="en-US"/>
              <a:t>Pre-planning</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
        <p:nvSpPr>
          <p:cNvPr id="7" name="Slide Number Placeholder 6"/>
          <p:cNvSpPr>
            <a:spLocks noGrp="1"/>
          </p:cNvSpPr>
          <p:nvPr>
            <p:ph type="sldNum" sz="quarter" idx="5"/>
          </p:nvPr>
        </p:nvSpPr>
        <p:spPr/>
        <p:txBody>
          <a:bodyPr/>
          <a:lstStyle/>
          <a:p>
            <a:pPr>
              <a:defRPr/>
            </a:pPr>
            <a:fld id="{6DDEDF4E-EFD8-4694-8A1E-384138179241}" type="slidenum">
              <a:rPr lang="en-US" smtClean="0"/>
              <a:pPr>
                <a:defRPr/>
              </a:pPr>
              <a:t>5</a:t>
            </a:fld>
            <a:endParaRPr lang="en-US"/>
          </a:p>
        </p:txBody>
      </p:sp>
    </p:spTree>
    <p:extLst>
      <p:ext uri="{BB962C8B-B14F-4D97-AF65-F5344CB8AC3E}">
        <p14:creationId xmlns:p14="http://schemas.microsoft.com/office/powerpoint/2010/main" val="2831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important part of the Pre-planning is deciding if a group / team is actually ready to develop a plan, because they might not be</a:t>
            </a:r>
          </a:p>
          <a:p>
            <a:endParaRPr lang="en-AU" dirty="0"/>
          </a:p>
          <a:p>
            <a:r>
              <a:rPr lang="en-AU" dirty="0"/>
              <a:t>Work through these questions with the group and decide if it ok to proceed or if you need to do some other work first.</a:t>
            </a:r>
          </a:p>
          <a:p>
            <a:endParaRPr lang="en-AU" dirty="0"/>
          </a:p>
          <a:p>
            <a:r>
              <a:rPr lang="en-AU" dirty="0"/>
              <a:t>There are three sets of questions to work through – the first asks if people know what they want from the process.</a:t>
            </a:r>
          </a:p>
          <a:p>
            <a:endParaRPr lang="en-AU" dirty="0"/>
          </a:p>
        </p:txBody>
      </p:sp>
      <p:sp>
        <p:nvSpPr>
          <p:cNvPr id="4" name="Header Placeholder 3"/>
          <p:cNvSpPr>
            <a:spLocks noGrp="1"/>
          </p:cNvSpPr>
          <p:nvPr>
            <p:ph type="hdr" sz="quarter"/>
          </p:nvPr>
        </p:nvSpPr>
        <p:spPr/>
        <p:txBody>
          <a:bodyPr/>
          <a:lstStyle/>
          <a:p>
            <a:pPr>
              <a:defRPr/>
            </a:pPr>
            <a:r>
              <a:rPr lang="en-US"/>
              <a:t>Pre-planning</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
        <p:nvSpPr>
          <p:cNvPr id="7" name="Slide Number Placeholder 6"/>
          <p:cNvSpPr>
            <a:spLocks noGrp="1"/>
          </p:cNvSpPr>
          <p:nvPr>
            <p:ph type="sldNum" sz="quarter" idx="5"/>
          </p:nvPr>
        </p:nvSpPr>
        <p:spPr/>
        <p:txBody>
          <a:bodyPr/>
          <a:lstStyle/>
          <a:p>
            <a:pPr>
              <a:defRPr/>
            </a:pPr>
            <a:fld id="{6DDEDF4E-EFD8-4694-8A1E-384138179241}" type="slidenum">
              <a:rPr lang="en-US" smtClean="0"/>
              <a:pPr>
                <a:defRPr/>
              </a:pPr>
              <a:t>6</a:t>
            </a:fld>
            <a:endParaRPr lang="en-US"/>
          </a:p>
        </p:txBody>
      </p:sp>
    </p:spTree>
    <p:extLst>
      <p:ext uri="{BB962C8B-B14F-4D97-AF65-F5344CB8AC3E}">
        <p14:creationId xmlns:p14="http://schemas.microsoft.com/office/powerpoint/2010/main" val="43025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questions ask if there is enough capacity to begin the process</a:t>
            </a:r>
          </a:p>
          <a:p>
            <a:endParaRPr lang="en-AU" dirty="0"/>
          </a:p>
          <a:p>
            <a:r>
              <a:rPr lang="en-AU" dirty="0"/>
              <a:t>Capacity can be things like people, funds, skills and leadership</a:t>
            </a:r>
          </a:p>
        </p:txBody>
      </p:sp>
      <p:sp>
        <p:nvSpPr>
          <p:cNvPr id="4" name="Header Placeholder 3"/>
          <p:cNvSpPr>
            <a:spLocks noGrp="1"/>
          </p:cNvSpPr>
          <p:nvPr>
            <p:ph type="hdr" sz="quarter"/>
          </p:nvPr>
        </p:nvSpPr>
        <p:spPr/>
        <p:txBody>
          <a:bodyPr/>
          <a:lstStyle/>
          <a:p>
            <a:pPr>
              <a:defRPr/>
            </a:pPr>
            <a:r>
              <a:rPr lang="en-US"/>
              <a:t>Pre-planning</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
        <p:nvSpPr>
          <p:cNvPr id="7" name="Slide Number Placeholder 6"/>
          <p:cNvSpPr>
            <a:spLocks noGrp="1"/>
          </p:cNvSpPr>
          <p:nvPr>
            <p:ph type="sldNum" sz="quarter" idx="5"/>
          </p:nvPr>
        </p:nvSpPr>
        <p:spPr/>
        <p:txBody>
          <a:bodyPr/>
          <a:lstStyle/>
          <a:p>
            <a:pPr>
              <a:defRPr/>
            </a:pPr>
            <a:fld id="{6DDEDF4E-EFD8-4694-8A1E-384138179241}" type="slidenum">
              <a:rPr lang="en-US" smtClean="0"/>
              <a:pPr>
                <a:defRPr/>
              </a:pPr>
              <a:t>7</a:t>
            </a:fld>
            <a:endParaRPr lang="en-US"/>
          </a:p>
        </p:txBody>
      </p:sp>
    </p:spTree>
    <p:extLst>
      <p:ext uri="{BB962C8B-B14F-4D97-AF65-F5344CB8AC3E}">
        <p14:creationId xmlns:p14="http://schemas.microsoft.com/office/powerpoint/2010/main" val="382257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questions asks if you can actually put the pl[an into practice once you have completed the planning part</a:t>
            </a:r>
          </a:p>
          <a:p>
            <a:endParaRPr lang="en-AU" dirty="0"/>
          </a:p>
          <a:p>
            <a:r>
              <a:rPr lang="en-AU" dirty="0"/>
              <a:t>It is important to remember that the process we are talking about is not just about making a plan, but actually putting it into practice</a:t>
            </a:r>
          </a:p>
          <a:p>
            <a:endParaRPr lang="en-AU" dirty="0"/>
          </a:p>
          <a:p>
            <a:r>
              <a:rPr lang="en-AU" dirty="0"/>
              <a:t>So we need to be confident that we can proceed, or have a good chance of proceeding, once the planning is finished.</a:t>
            </a:r>
          </a:p>
        </p:txBody>
      </p:sp>
      <p:sp>
        <p:nvSpPr>
          <p:cNvPr id="4" name="Header Placeholder 3"/>
          <p:cNvSpPr>
            <a:spLocks noGrp="1"/>
          </p:cNvSpPr>
          <p:nvPr>
            <p:ph type="hdr" sz="quarter"/>
          </p:nvPr>
        </p:nvSpPr>
        <p:spPr/>
        <p:txBody>
          <a:bodyPr/>
          <a:lstStyle/>
          <a:p>
            <a:pPr>
              <a:defRPr/>
            </a:pPr>
            <a:r>
              <a:rPr lang="en-US"/>
              <a:t>Pre-planning</a:t>
            </a:r>
          </a:p>
        </p:txBody>
      </p:sp>
      <p:sp>
        <p:nvSpPr>
          <p:cNvPr id="5" name="Date Placeholder 4"/>
          <p:cNvSpPr>
            <a:spLocks noGrp="1"/>
          </p:cNvSpPr>
          <p:nvPr>
            <p:ph type="dt" idx="1"/>
          </p:nvPr>
        </p:nvSpPr>
        <p:spPr/>
        <p:txBody>
          <a:bodyPr/>
          <a:lstStyle/>
          <a:p>
            <a:pPr>
              <a:defRPr/>
            </a:pPr>
            <a:r>
              <a:rPr lang="en-US"/>
              <a:t>October 2016</a:t>
            </a:r>
          </a:p>
        </p:txBody>
      </p:sp>
      <p:sp>
        <p:nvSpPr>
          <p:cNvPr id="6" name="Footer Placeholder 5"/>
          <p:cNvSpPr>
            <a:spLocks noGrp="1"/>
          </p:cNvSpPr>
          <p:nvPr>
            <p:ph type="ftr" sz="quarter" idx="4"/>
          </p:nvPr>
        </p:nvSpPr>
        <p:spPr/>
        <p:txBody>
          <a:bodyPr/>
          <a:lstStyle/>
          <a:p>
            <a:pPr>
              <a:defRPr/>
            </a:pPr>
            <a:r>
              <a:rPr lang="en-AU"/>
              <a:t>HCP Resources</a:t>
            </a:r>
            <a:endParaRPr lang="en-US"/>
          </a:p>
        </p:txBody>
      </p:sp>
      <p:sp>
        <p:nvSpPr>
          <p:cNvPr id="7" name="Slide Number Placeholder 6"/>
          <p:cNvSpPr>
            <a:spLocks noGrp="1"/>
          </p:cNvSpPr>
          <p:nvPr>
            <p:ph type="sldNum" sz="quarter" idx="5"/>
          </p:nvPr>
        </p:nvSpPr>
        <p:spPr/>
        <p:txBody>
          <a:bodyPr/>
          <a:lstStyle/>
          <a:p>
            <a:pPr>
              <a:defRPr/>
            </a:pPr>
            <a:fld id="{6DDEDF4E-EFD8-4694-8A1E-384138179241}" type="slidenum">
              <a:rPr lang="en-US" smtClean="0"/>
              <a:pPr>
                <a:defRPr/>
              </a:pPr>
              <a:t>8</a:t>
            </a:fld>
            <a:endParaRPr lang="en-US"/>
          </a:p>
        </p:txBody>
      </p:sp>
    </p:spTree>
    <p:extLst>
      <p:ext uri="{BB962C8B-B14F-4D97-AF65-F5344CB8AC3E}">
        <p14:creationId xmlns:p14="http://schemas.microsoft.com/office/powerpoint/2010/main" val="423000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When doing HCP it is important to be respectful of the culture you are working with.</a:t>
            </a:r>
          </a:p>
          <a:p>
            <a:endParaRPr lang="en-AU" dirty="0"/>
          </a:p>
          <a:p>
            <a:r>
              <a:rPr lang="en-AU" dirty="0"/>
              <a:t>Explore the idea of using interpreters, not just of the words but also the concepts</a:t>
            </a:r>
          </a:p>
          <a:p>
            <a:endParaRPr lang="en-AU" dirty="0"/>
          </a:p>
          <a:p>
            <a:r>
              <a:rPr lang="en-AU" dirty="0"/>
              <a:t>It is also important to understand the cultural conditions and behave in an appropriate way</a:t>
            </a:r>
          </a:p>
          <a:p>
            <a:endParaRPr lang="en-AU" dirty="0"/>
          </a:p>
          <a:p>
            <a:r>
              <a:rPr lang="en-AU" dirty="0"/>
              <a:t>Sometimes you will need a guide to help you with this – someone who is familiar with the community</a:t>
            </a:r>
          </a:p>
          <a:p>
            <a:endParaRPr lang="en-AU" dirty="0"/>
          </a:p>
          <a:p>
            <a:r>
              <a:rPr lang="en-AU" dirty="0"/>
              <a:t>It is good to introduce yourself to the community before you start to work – get to know people a bit first</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fld id="{01B80FDD-EA67-4A5E-B5C1-E363346D8001}" type="slidenum">
              <a:rPr lang="en-AU" smtClean="0">
                <a:solidFill>
                  <a:srgbClr val="000000"/>
                </a:solidFill>
              </a:rPr>
              <a:pPr eaLnBrk="1" hangingPunct="1"/>
              <a:t>9</a:t>
            </a:fld>
            <a:endParaRPr lang="en-AU">
              <a:solidFill>
                <a:srgbClr val="000000"/>
              </a:solidFill>
            </a:endParaRPr>
          </a:p>
        </p:txBody>
      </p:sp>
      <p:sp>
        <p:nvSpPr>
          <p:cNvPr id="36869"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Pre-planning</a:t>
            </a:r>
          </a:p>
        </p:txBody>
      </p:sp>
      <p:sp>
        <p:nvSpPr>
          <p:cNvPr id="3687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October 2016</a:t>
            </a:r>
            <a:endParaRPr lang="en-AU">
              <a:solidFill>
                <a:srgbClr val="000000"/>
              </a:solidFill>
            </a:endParaRPr>
          </a:p>
        </p:txBody>
      </p:sp>
      <p:sp>
        <p:nvSpPr>
          <p:cNvPr id="36871"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7" indent="-285722" eaLnBrk="0" hangingPunct="0">
              <a:defRPr>
                <a:solidFill>
                  <a:schemeClr val="tx1"/>
                </a:solidFill>
                <a:latin typeface="Arial" charset="0"/>
              </a:defRPr>
            </a:lvl2pPr>
            <a:lvl3pPr marL="1142888" indent="-228578" eaLnBrk="0" hangingPunct="0">
              <a:defRPr>
                <a:solidFill>
                  <a:schemeClr val="tx1"/>
                </a:solidFill>
                <a:latin typeface="Arial" charset="0"/>
              </a:defRPr>
            </a:lvl3pPr>
            <a:lvl4pPr marL="1600043" indent="-228578" eaLnBrk="0" hangingPunct="0">
              <a:defRPr>
                <a:solidFill>
                  <a:schemeClr val="tx1"/>
                </a:solidFill>
                <a:latin typeface="Arial" charset="0"/>
              </a:defRPr>
            </a:lvl4pPr>
            <a:lvl5pPr marL="2057198" indent="-228578" eaLnBrk="0" hangingPunct="0">
              <a:defRPr>
                <a:solidFill>
                  <a:schemeClr val="tx1"/>
                </a:solidFill>
                <a:latin typeface="Arial" charset="0"/>
              </a:defRPr>
            </a:lvl5pPr>
            <a:lvl6pPr marL="2514353" indent="-228578" eaLnBrk="0" fontAlgn="base" hangingPunct="0">
              <a:spcBef>
                <a:spcPct val="0"/>
              </a:spcBef>
              <a:spcAft>
                <a:spcPct val="0"/>
              </a:spcAft>
              <a:defRPr>
                <a:solidFill>
                  <a:schemeClr val="tx1"/>
                </a:solidFill>
                <a:latin typeface="Arial" charset="0"/>
              </a:defRPr>
            </a:lvl6pPr>
            <a:lvl7pPr marL="2971509" indent="-228578" eaLnBrk="0" fontAlgn="base" hangingPunct="0">
              <a:spcBef>
                <a:spcPct val="0"/>
              </a:spcBef>
              <a:spcAft>
                <a:spcPct val="0"/>
              </a:spcAft>
              <a:defRPr>
                <a:solidFill>
                  <a:schemeClr val="tx1"/>
                </a:solidFill>
                <a:latin typeface="Arial" charset="0"/>
              </a:defRPr>
            </a:lvl7pPr>
            <a:lvl8pPr marL="3428664" indent="-228578" eaLnBrk="0" fontAlgn="base" hangingPunct="0">
              <a:spcBef>
                <a:spcPct val="0"/>
              </a:spcBef>
              <a:spcAft>
                <a:spcPct val="0"/>
              </a:spcAft>
              <a:defRPr>
                <a:solidFill>
                  <a:schemeClr val="tx1"/>
                </a:solidFill>
                <a:latin typeface="Arial" charset="0"/>
              </a:defRPr>
            </a:lvl8pPr>
            <a:lvl9pPr marL="3885819" indent="-228578" eaLnBrk="0" fontAlgn="base" hangingPunct="0">
              <a:spcBef>
                <a:spcPct val="0"/>
              </a:spcBef>
              <a:spcAft>
                <a:spcPct val="0"/>
              </a:spcAft>
              <a:defRPr>
                <a:solidFill>
                  <a:schemeClr val="tx1"/>
                </a:solidFill>
                <a:latin typeface="Arial" charset="0"/>
              </a:defRPr>
            </a:lvl9pPr>
          </a:lstStyle>
          <a:p>
            <a:pPr eaLnBrk="1" hangingPunct="1"/>
            <a:r>
              <a:rPr lang="en-AU">
                <a:solidFill>
                  <a:srgbClr val="000000"/>
                </a:solidFill>
              </a:rPr>
              <a:t>HCP Resources</a:t>
            </a:r>
          </a:p>
        </p:txBody>
      </p:sp>
    </p:spTree>
    <p:extLst>
      <p:ext uri="{BB962C8B-B14F-4D97-AF65-F5344CB8AC3E}">
        <p14:creationId xmlns:p14="http://schemas.microsoft.com/office/powerpoint/2010/main" val="230254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2890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68751B1-54F1-4125-BB9F-399660C83ACC}" type="slidenum">
              <a:rPr lang="en-AU" smtClean="0"/>
              <a:pPr/>
              <a:t>‹#›</a:t>
            </a:fld>
            <a:endParaRPr lang="en-AU"/>
          </a:p>
        </p:txBody>
      </p:sp>
    </p:spTree>
    <p:extLst>
      <p:ext uri="{BB962C8B-B14F-4D97-AF65-F5344CB8AC3E}">
        <p14:creationId xmlns:p14="http://schemas.microsoft.com/office/powerpoint/2010/main" val="134127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68751B1-54F1-4125-BB9F-399660C83ACC}" type="slidenum">
              <a:rPr lang="en-AU" smtClean="0"/>
              <a:pPr/>
              <a:t>‹#›</a:t>
            </a:fld>
            <a:endParaRPr lang="en-AU"/>
          </a:p>
        </p:txBody>
      </p:sp>
    </p:spTree>
    <p:extLst>
      <p:ext uri="{BB962C8B-B14F-4D97-AF65-F5344CB8AC3E}">
        <p14:creationId xmlns:p14="http://schemas.microsoft.com/office/powerpoint/2010/main" val="397476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640" y="11545"/>
            <a:ext cx="7704856" cy="1143000"/>
          </a:xfr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72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5" name="Footer Placeholder 4"/>
          <p:cNvSpPr>
            <a:spLocks noGrp="1"/>
          </p:cNvSpPr>
          <p:nvPr>
            <p:ph type="ftr" sz="quarter" idx="11"/>
          </p:nvPr>
        </p:nvSpPr>
        <p:spPr/>
        <p:txBody>
          <a:bodyPr/>
          <a:lstStyle/>
          <a:p>
            <a:endParaRPr lang="en-AU"/>
          </a:p>
        </p:txBody>
      </p:sp>
      <p:graphicFrame>
        <p:nvGraphicFramePr>
          <p:cNvPr id="7" name="Table 6"/>
          <p:cNvGraphicFramePr>
            <a:graphicFrameLocks noGrp="1"/>
          </p:cNvGraphicFramePr>
          <p:nvPr userDrawn="1">
            <p:extLst>
              <p:ext uri="{D42A27DB-BD31-4B8C-83A1-F6EECF244321}">
                <p14:modId xmlns:p14="http://schemas.microsoft.com/office/powerpoint/2010/main" val="1504085523"/>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84706" y="595557"/>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tx1"/>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357731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06221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68751B1-54F1-4125-BB9F-399660C83ACC}" type="slidenum">
              <a:rPr lang="en-AU" smtClean="0"/>
              <a:pPr/>
              <a:t>‹#›</a:t>
            </a:fld>
            <a:endParaRPr lang="en-AU"/>
          </a:p>
        </p:txBody>
      </p:sp>
      <p:graphicFrame>
        <p:nvGraphicFramePr>
          <p:cNvPr id="8" name="Table 7"/>
          <p:cNvGraphicFramePr>
            <a:graphicFrameLocks noGrp="1"/>
          </p:cNvGraphicFramePr>
          <p:nvPr userDrawn="1">
            <p:extLst>
              <p:ext uri="{D42A27DB-BD31-4B8C-83A1-F6EECF244321}">
                <p14:modId xmlns:p14="http://schemas.microsoft.com/office/powerpoint/2010/main" val="820560726"/>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415809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68751B1-54F1-4125-BB9F-399660C83ACC}" type="slidenum">
              <a:rPr lang="en-AU" smtClean="0"/>
              <a:pPr/>
              <a:t>‹#›</a:t>
            </a:fld>
            <a:endParaRPr lang="en-AU"/>
          </a:p>
        </p:txBody>
      </p:sp>
      <p:graphicFrame>
        <p:nvGraphicFramePr>
          <p:cNvPr id="10" name="Table 9"/>
          <p:cNvGraphicFramePr>
            <a:graphicFrameLocks noGrp="1"/>
          </p:cNvGraphicFramePr>
          <p:nvPr userDrawn="1">
            <p:extLst>
              <p:ext uri="{D42A27DB-BD31-4B8C-83A1-F6EECF244321}">
                <p14:modId xmlns:p14="http://schemas.microsoft.com/office/powerpoint/2010/main" val="820560726"/>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56040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68751B1-54F1-4125-BB9F-399660C83ACC}" type="slidenum">
              <a:rPr lang="en-AU" smtClean="0"/>
              <a:pPr/>
              <a:t>‹#›</a:t>
            </a:fld>
            <a:endParaRPr lang="en-AU"/>
          </a:p>
        </p:txBody>
      </p:sp>
      <p:graphicFrame>
        <p:nvGraphicFramePr>
          <p:cNvPr id="6" name="Table 5"/>
          <p:cNvGraphicFramePr>
            <a:graphicFrameLocks noGrp="1"/>
          </p:cNvGraphicFramePr>
          <p:nvPr userDrawn="1">
            <p:extLst>
              <p:ext uri="{D42A27DB-BD31-4B8C-83A1-F6EECF244321}">
                <p14:modId xmlns:p14="http://schemas.microsoft.com/office/powerpoint/2010/main" val="820560726"/>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609600"/>
            <a:ext cx="6291262" cy="457200"/>
          </a:xfrm>
        </p:spPr>
        <p:txBody>
          <a:bodyPr>
            <a:normAutofit/>
          </a:bodyPr>
          <a:lstStyle>
            <a:lvl1pPr marL="0" indent="0" algn="l" defTabSz="914400" rtl="0" eaLnBrk="1" fontAlgn="base" latinLnBrk="0" hangingPunct="1">
              <a:spcBef>
                <a:spcPct val="0"/>
              </a:spcBef>
              <a:spcAft>
                <a:spcPct val="0"/>
              </a:spcAft>
              <a:buNone/>
              <a:defRPr lang="en-US" sz="2400" kern="1200" dirty="0" smtClean="0">
                <a:solidFill>
                  <a:schemeClr val="bg1">
                    <a:lumMod val="65000"/>
                  </a:schemeClr>
                </a:solidFill>
                <a:latin typeface="+mn-lt"/>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154287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68751B1-54F1-4125-BB9F-399660C83ACC}" type="slidenum">
              <a:rPr lang="en-AU" smtClean="0"/>
              <a:pPr/>
              <a:t>‹#›</a:t>
            </a:fld>
            <a:endParaRPr lang="en-AU"/>
          </a:p>
        </p:txBody>
      </p:sp>
    </p:spTree>
    <p:extLst>
      <p:ext uri="{BB962C8B-B14F-4D97-AF65-F5344CB8AC3E}">
        <p14:creationId xmlns:p14="http://schemas.microsoft.com/office/powerpoint/2010/main" val="196831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68751B1-54F1-4125-BB9F-399660C83ACC}" type="slidenum">
              <a:rPr lang="en-AU" smtClean="0"/>
              <a:pPr/>
              <a:t>‹#›</a:t>
            </a:fld>
            <a:endParaRPr lang="en-AU"/>
          </a:p>
        </p:txBody>
      </p:sp>
    </p:spTree>
    <p:extLst>
      <p:ext uri="{BB962C8B-B14F-4D97-AF65-F5344CB8AC3E}">
        <p14:creationId xmlns:p14="http://schemas.microsoft.com/office/powerpoint/2010/main" val="368574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pPr/>
              <a:t>13/10/2020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68751B1-54F1-4125-BB9F-399660C83ACC}" type="slidenum">
              <a:rPr lang="en-AU" smtClean="0"/>
              <a:pPr/>
              <a:t>‹#›</a:t>
            </a:fld>
            <a:endParaRPr lang="en-AU"/>
          </a:p>
        </p:txBody>
      </p:sp>
    </p:spTree>
    <p:extLst>
      <p:ext uri="{BB962C8B-B14F-4D97-AF65-F5344CB8AC3E}">
        <p14:creationId xmlns:p14="http://schemas.microsoft.com/office/powerpoint/2010/main" val="8792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D2FFA6C8-53F6-483E-9B52-088DA563EE7C}" type="datetimeFigureOut">
              <a:rPr lang="en-AU" smtClean="0"/>
              <a:pPr/>
              <a:t>13/10/2020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C68751B1-54F1-4125-BB9F-399660C83ACC}" type="slidenum">
              <a:rPr lang="en-AU" smtClean="0"/>
              <a:pPr/>
              <a:t>‹#›</a:t>
            </a:fld>
            <a:endParaRPr lang="en-AU"/>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318693515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7" r:id="rId12"/>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 name="Title 1"/>
          <p:cNvSpPr>
            <a:spLocks noGrp="1"/>
          </p:cNvSpPr>
          <p:nvPr>
            <p:ph type="ctrTitle"/>
          </p:nvPr>
        </p:nvSpPr>
        <p:spPr>
          <a:xfrm>
            <a:off x="685800" y="1524000"/>
            <a:ext cx="7772400" cy="1470025"/>
          </a:xfrm>
        </p:spPr>
        <p:txBody>
          <a:bodyPr/>
          <a:lstStyle/>
          <a:p>
            <a:r>
              <a:rPr lang="en-AU" sz="6600" dirty="0">
                <a:solidFill>
                  <a:schemeClr val="tx1"/>
                </a:solidFill>
              </a:rPr>
              <a:t>Pre-planning</a:t>
            </a:r>
          </a:p>
        </p:txBody>
      </p:sp>
      <p:sp>
        <p:nvSpPr>
          <p:cNvPr id="3" name="Subtitle 2"/>
          <p:cNvSpPr>
            <a:spLocks noGrp="1"/>
          </p:cNvSpPr>
          <p:nvPr>
            <p:ph type="subTitle" idx="1"/>
          </p:nvPr>
        </p:nvSpPr>
        <p:spPr>
          <a:xfrm>
            <a:off x="1371600" y="4191000"/>
            <a:ext cx="6400800" cy="1752600"/>
          </a:xfrm>
        </p:spPr>
        <p:txBody>
          <a:bodyPr>
            <a:normAutofit fontScale="92500" lnSpcReduction="20000"/>
          </a:bodyPr>
          <a:lstStyle/>
          <a:p>
            <a:r>
              <a:rPr lang="en-AU" dirty="0"/>
              <a:t>Planning to plan (and adapt)</a:t>
            </a:r>
          </a:p>
          <a:p>
            <a:endParaRPr lang="en-AU" dirty="0"/>
          </a:p>
          <a:p>
            <a:r>
              <a:rPr lang="en-AU" dirty="0"/>
              <a:t>Implementation starts Here!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7479"/>
            <a:ext cx="8458200" cy="5105400"/>
          </a:xfrm>
        </p:spPr>
        <p:txBody>
          <a:bodyPr rtlCol="0">
            <a:normAutofit/>
          </a:bodyPr>
          <a:lstStyle/>
          <a:p>
            <a:pPr>
              <a:defRPr/>
            </a:pPr>
            <a:r>
              <a:rPr lang="en-AU" dirty="0"/>
              <a:t>Deciding if we are we ready to proceed</a:t>
            </a:r>
          </a:p>
          <a:p>
            <a:pPr>
              <a:defRPr/>
            </a:pPr>
            <a:r>
              <a:rPr lang="en-AU" b="1" dirty="0">
                <a:solidFill>
                  <a:srgbClr val="002060"/>
                </a:solidFill>
              </a:rPr>
              <a:t>Key elements for pre-planning</a:t>
            </a:r>
          </a:p>
          <a:p>
            <a:pPr>
              <a:defRPr/>
            </a:pPr>
            <a:r>
              <a:rPr lang="en-AU" dirty="0"/>
              <a:t>Think about capacity</a:t>
            </a:r>
          </a:p>
          <a:p>
            <a:pPr>
              <a:defRPr/>
            </a:pPr>
            <a:r>
              <a:rPr lang="en-AU" dirty="0">
                <a:solidFill>
                  <a:srgbClr val="002060"/>
                </a:solidFill>
              </a:rPr>
              <a:t>What we produce</a:t>
            </a:r>
          </a:p>
          <a:p>
            <a:pPr>
              <a:defRPr/>
            </a:pPr>
            <a:endParaRPr lang="en-AU" dirty="0"/>
          </a:p>
          <a:p>
            <a:pPr>
              <a:defRPr/>
            </a:pPr>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lstStyle/>
          <a:p>
            <a:r>
              <a:rPr lang="en-AU" dirty="0"/>
              <a:t>Overview slide</a:t>
            </a:r>
          </a:p>
        </p:txBody>
      </p:sp>
    </p:spTree>
    <p:extLst>
      <p:ext uri="{BB962C8B-B14F-4D97-AF65-F5344CB8AC3E}">
        <p14:creationId xmlns:p14="http://schemas.microsoft.com/office/powerpoint/2010/main" val="398770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47048" y="1447800"/>
            <a:ext cx="8860056" cy="4953000"/>
          </a:xfrm>
        </p:spPr>
        <p:txBody>
          <a:bodyPr>
            <a:normAutofit/>
          </a:bodyPr>
          <a:lstStyle/>
          <a:p>
            <a:r>
              <a:rPr lang="en-AU" dirty="0">
                <a:solidFill>
                  <a:srgbClr val="002060"/>
                </a:solidFill>
              </a:rPr>
              <a:t>Purpose: Why are we doing the plan?</a:t>
            </a:r>
          </a:p>
          <a:p>
            <a:r>
              <a:rPr lang="en-AU" dirty="0"/>
              <a:t>Roles: Who should be involved in the plan</a:t>
            </a:r>
          </a:p>
          <a:p>
            <a:pPr lvl="1"/>
            <a:r>
              <a:rPr lang="en-AU" dirty="0"/>
              <a:t>Team, Sponsor, Coordinator, Facilitators, Partners</a:t>
            </a:r>
          </a:p>
          <a:p>
            <a:r>
              <a:rPr lang="en-AU" dirty="0">
                <a:solidFill>
                  <a:srgbClr val="002060"/>
                </a:solidFill>
              </a:rPr>
              <a:t>Process: How will we ‘do’ the work?</a:t>
            </a:r>
          </a:p>
          <a:p>
            <a:pPr lvl="1"/>
            <a:r>
              <a:rPr lang="en-AU" dirty="0">
                <a:solidFill>
                  <a:srgbClr val="002060"/>
                </a:solidFill>
              </a:rPr>
              <a:t>Level of engagement, training</a:t>
            </a:r>
          </a:p>
          <a:p>
            <a:r>
              <a:rPr lang="en-AU" dirty="0"/>
              <a:t>Timeline: What tasks done by when?</a:t>
            </a:r>
          </a:p>
          <a:p>
            <a:r>
              <a:rPr lang="en-AU" dirty="0">
                <a:solidFill>
                  <a:srgbClr val="002060"/>
                </a:solidFill>
              </a:rPr>
              <a:t>Products: What comes out the end?</a:t>
            </a:r>
          </a:p>
          <a:p>
            <a:r>
              <a:rPr lang="en-AU" dirty="0"/>
              <a:t>Capacity: can we do this ourselves?</a:t>
            </a:r>
          </a:p>
          <a:p>
            <a:endParaRPr lang="en-AU" b="1" dirty="0"/>
          </a:p>
        </p:txBody>
      </p:sp>
      <p:sp>
        <p:nvSpPr>
          <p:cNvPr id="7" name="Text Placeholder 1"/>
          <p:cNvSpPr>
            <a:spLocks noGrp="1"/>
          </p:cNvSpPr>
          <p:nvPr>
            <p:ph type="body" sz="quarter" idx="13"/>
          </p:nvPr>
        </p:nvSpPr>
        <p:spPr/>
        <p:txBody>
          <a:bodyPr/>
          <a:lstStyle/>
          <a:p>
            <a:r>
              <a:rPr lang="en-AU" dirty="0"/>
              <a:t>Deciding what the Plan is all about</a:t>
            </a:r>
          </a:p>
        </p:txBody>
      </p:sp>
      <p:sp>
        <p:nvSpPr>
          <p:cNvPr id="8" name="Text Placeholder 2"/>
          <p:cNvSpPr>
            <a:spLocks noGrp="1"/>
          </p:cNvSpPr>
          <p:nvPr>
            <p:ph type="body" sz="quarter" idx="14"/>
          </p:nvPr>
        </p:nvSpPr>
        <p:spPr/>
        <p:txBody>
          <a:bodyPr/>
          <a:lstStyle/>
          <a:p>
            <a:r>
              <a:rPr lang="en-AU" dirty="0"/>
              <a:t>Pre-planning</a:t>
            </a:r>
          </a:p>
        </p:txBody>
      </p:sp>
      <p:sp>
        <p:nvSpPr>
          <p:cNvPr id="9" name="Text Placeholder 3"/>
          <p:cNvSpPr>
            <a:spLocks noGrp="1"/>
          </p:cNvSpPr>
          <p:nvPr>
            <p:ph type="body" sz="quarter" idx="15"/>
          </p:nvPr>
        </p:nvSpPr>
        <p:spPr/>
        <p:txBody>
          <a:bodyPr/>
          <a:lstStyle/>
          <a:p>
            <a:r>
              <a:rPr lang="en-AU" dirty="0"/>
              <a:t>Work out how you want to do the plan</a:t>
            </a:r>
          </a:p>
        </p:txBody>
      </p:sp>
    </p:spTree>
    <p:extLst>
      <p:ext uri="{BB962C8B-B14F-4D97-AF65-F5344CB8AC3E}">
        <p14:creationId xmlns:p14="http://schemas.microsoft.com/office/powerpoint/2010/main" val="9715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457200" y="1600200"/>
            <a:ext cx="8229600" cy="5105400"/>
          </a:xfrm>
        </p:spPr>
        <p:txBody>
          <a:bodyPr>
            <a:normAutofit fontScale="92500" lnSpcReduction="20000"/>
          </a:bodyPr>
          <a:lstStyle/>
          <a:p>
            <a:pPr eaLnBrk="1" hangingPunct="1"/>
            <a:r>
              <a:rPr lang="en-US" dirty="0">
                <a:solidFill>
                  <a:srgbClr val="002060"/>
                </a:solidFill>
              </a:rPr>
              <a:t>Need a </a:t>
            </a:r>
            <a:r>
              <a:rPr lang="en-US" u="sng" dirty="0">
                <a:solidFill>
                  <a:srgbClr val="002060"/>
                </a:solidFill>
              </a:rPr>
              <a:t>clear understanding </a:t>
            </a:r>
            <a:r>
              <a:rPr lang="en-US" dirty="0">
                <a:solidFill>
                  <a:srgbClr val="002060"/>
                </a:solidFill>
              </a:rPr>
              <a:t>of everyone’s reasons and goals for being in the plan</a:t>
            </a:r>
          </a:p>
          <a:p>
            <a:pPr eaLnBrk="1" hangingPunct="1">
              <a:buFontTx/>
              <a:buNone/>
            </a:pPr>
            <a:endParaRPr lang="en-US" dirty="0">
              <a:solidFill>
                <a:srgbClr val="000000"/>
              </a:solidFill>
            </a:endParaRPr>
          </a:p>
          <a:p>
            <a:pPr eaLnBrk="1" hangingPunct="1"/>
            <a:r>
              <a:rPr lang="en-US" dirty="0">
                <a:solidFill>
                  <a:srgbClr val="000000"/>
                </a:solidFill>
              </a:rPr>
              <a:t>Examples of different purposes </a:t>
            </a:r>
          </a:p>
          <a:p>
            <a:pPr lvl="1" eaLnBrk="1" hangingPunct="1"/>
            <a:r>
              <a:rPr lang="en-US" dirty="0">
                <a:solidFill>
                  <a:srgbClr val="002060"/>
                </a:solidFill>
              </a:rPr>
              <a:t>Project team developing biodiversity conservation strategies and measures for a single property</a:t>
            </a:r>
          </a:p>
          <a:p>
            <a:pPr lvl="1" eaLnBrk="1" hangingPunct="1">
              <a:lnSpc>
                <a:spcPct val="90000"/>
              </a:lnSpc>
            </a:pPr>
            <a:r>
              <a:rPr lang="en-US" dirty="0">
                <a:solidFill>
                  <a:srgbClr val="000000"/>
                </a:solidFill>
              </a:rPr>
              <a:t>Group of partners come together to develop a shared plan for a region (</a:t>
            </a:r>
            <a:r>
              <a:rPr lang="en-US" dirty="0" err="1">
                <a:solidFill>
                  <a:srgbClr val="000000"/>
                </a:solidFill>
              </a:rPr>
              <a:t>eg</a:t>
            </a:r>
            <a:r>
              <a:rPr lang="en-US" dirty="0">
                <a:solidFill>
                  <a:srgbClr val="000000"/>
                </a:solidFill>
              </a:rPr>
              <a:t> </a:t>
            </a:r>
            <a:r>
              <a:rPr lang="en-US" dirty="0" err="1">
                <a:solidFill>
                  <a:srgbClr val="000000"/>
                </a:solidFill>
              </a:rPr>
              <a:t>Gondwana</a:t>
            </a:r>
            <a:r>
              <a:rPr lang="en-US" dirty="0">
                <a:solidFill>
                  <a:srgbClr val="000000"/>
                </a:solidFill>
              </a:rPr>
              <a:t> Link)</a:t>
            </a:r>
          </a:p>
          <a:p>
            <a:pPr lvl="1" eaLnBrk="1" hangingPunct="1">
              <a:lnSpc>
                <a:spcPct val="90000"/>
              </a:lnSpc>
            </a:pPr>
            <a:r>
              <a:rPr lang="en-US" dirty="0">
                <a:solidFill>
                  <a:srgbClr val="002060"/>
                </a:solidFill>
              </a:rPr>
              <a:t>A community plan that can help work with other people  to manage traditional lands (Indigenous Protected Area Management Plan)</a:t>
            </a:r>
          </a:p>
          <a:p>
            <a:pPr lvl="1" eaLnBrk="1" hangingPunct="1">
              <a:lnSpc>
                <a:spcPct val="90000"/>
              </a:lnSpc>
            </a:pPr>
            <a:r>
              <a:rPr lang="en-US" dirty="0">
                <a:solidFill>
                  <a:srgbClr val="000000"/>
                </a:solidFill>
              </a:rPr>
              <a:t>Project plan to protect important cultural</a:t>
            </a:r>
            <a:br>
              <a:rPr lang="en-US" dirty="0">
                <a:solidFill>
                  <a:srgbClr val="000000"/>
                </a:solidFill>
              </a:rPr>
            </a:br>
            <a:r>
              <a:rPr lang="en-US" dirty="0">
                <a:solidFill>
                  <a:srgbClr val="000000"/>
                </a:solidFill>
              </a:rPr>
              <a:t>sites (</a:t>
            </a:r>
            <a:r>
              <a:rPr lang="en-US" dirty="0" err="1">
                <a:solidFill>
                  <a:srgbClr val="000000"/>
                </a:solidFill>
              </a:rPr>
              <a:t>eg</a:t>
            </a:r>
            <a:r>
              <a:rPr lang="en-US" dirty="0">
                <a:solidFill>
                  <a:srgbClr val="000000"/>
                </a:solidFill>
              </a:rPr>
              <a:t> Guatemala)</a:t>
            </a:r>
          </a:p>
        </p:txBody>
      </p:sp>
      <p:sp>
        <p:nvSpPr>
          <p:cNvPr id="10" name="Text Placeholder 1"/>
          <p:cNvSpPr>
            <a:spLocks noGrp="1"/>
          </p:cNvSpPr>
          <p:nvPr>
            <p:ph type="body" sz="quarter" idx="13"/>
          </p:nvPr>
        </p:nvSpPr>
        <p:spPr/>
        <p:txBody>
          <a:bodyPr/>
          <a:lstStyle/>
          <a:p>
            <a:r>
              <a:rPr lang="en-AU" dirty="0"/>
              <a:t>Deciding what the Plan is all about</a:t>
            </a:r>
          </a:p>
        </p:txBody>
      </p:sp>
      <p:sp>
        <p:nvSpPr>
          <p:cNvPr id="12" name="Text Placeholder 3"/>
          <p:cNvSpPr>
            <a:spLocks noGrp="1"/>
          </p:cNvSpPr>
          <p:nvPr>
            <p:ph type="body" sz="quarter" idx="14"/>
          </p:nvPr>
        </p:nvSpPr>
        <p:spPr/>
        <p:txBody>
          <a:bodyPr>
            <a:normAutofit/>
          </a:bodyPr>
          <a:lstStyle/>
          <a:p>
            <a:r>
              <a:rPr lang="en-AU" dirty="0"/>
              <a:t>Pre-planning</a:t>
            </a:r>
          </a:p>
        </p:txBody>
      </p:sp>
      <p:sp>
        <p:nvSpPr>
          <p:cNvPr id="8" name="Text Placeholder 7"/>
          <p:cNvSpPr>
            <a:spLocks noGrp="1"/>
          </p:cNvSpPr>
          <p:nvPr>
            <p:ph type="body" sz="quarter" idx="15"/>
          </p:nvPr>
        </p:nvSpPr>
        <p:spPr/>
        <p:txBody>
          <a:bodyPr/>
          <a:lstStyle/>
          <a:p>
            <a:r>
              <a:rPr lang="en-AU" dirty="0"/>
              <a:t>Clarity of Purpose: Why are we doing the plan?</a:t>
            </a:r>
          </a:p>
        </p:txBody>
      </p:sp>
    </p:spTree>
    <p:extLst>
      <p:ext uri="{BB962C8B-B14F-4D97-AF65-F5344CB8AC3E}">
        <p14:creationId xmlns:p14="http://schemas.microsoft.com/office/powerpoint/2010/main" val="16044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fontScale="92500" lnSpcReduction="20000"/>
          </a:bodyPr>
          <a:lstStyle/>
          <a:p>
            <a:pPr marL="0" indent="0" eaLnBrk="1" hangingPunct="1">
              <a:lnSpc>
                <a:spcPct val="90000"/>
              </a:lnSpc>
              <a:buNone/>
            </a:pPr>
            <a:endParaRPr lang="en-US" dirty="0"/>
          </a:p>
          <a:p>
            <a:pPr eaLnBrk="1" hangingPunct="1">
              <a:lnSpc>
                <a:spcPct val="90000"/>
              </a:lnSpc>
              <a:buFont typeface="Wingdings" pitchFamily="2" charset="2"/>
              <a:buChar char="ü"/>
            </a:pPr>
            <a:r>
              <a:rPr lang="en-US" dirty="0"/>
              <a:t>Project Team</a:t>
            </a:r>
          </a:p>
          <a:p>
            <a:pPr eaLnBrk="1" hangingPunct="1">
              <a:lnSpc>
                <a:spcPct val="90000"/>
              </a:lnSpc>
              <a:buFontTx/>
              <a:buNone/>
            </a:pPr>
            <a:endParaRPr lang="en-US" dirty="0"/>
          </a:p>
          <a:p>
            <a:pPr eaLnBrk="1" hangingPunct="1">
              <a:lnSpc>
                <a:spcPct val="90000"/>
              </a:lnSpc>
              <a:buFont typeface="Wingdings" pitchFamily="2" charset="2"/>
              <a:buChar char="ü"/>
            </a:pPr>
            <a:r>
              <a:rPr lang="en-US" dirty="0">
                <a:solidFill>
                  <a:schemeClr val="tx2"/>
                </a:solidFill>
              </a:rPr>
              <a:t>Sponsor</a:t>
            </a:r>
          </a:p>
          <a:p>
            <a:pPr eaLnBrk="1" hangingPunct="1">
              <a:lnSpc>
                <a:spcPct val="90000"/>
              </a:lnSpc>
              <a:buFont typeface="Wingdings" pitchFamily="2" charset="2"/>
              <a:buNone/>
            </a:pPr>
            <a:endParaRPr lang="en-US" dirty="0"/>
          </a:p>
          <a:p>
            <a:pPr eaLnBrk="1" hangingPunct="1">
              <a:lnSpc>
                <a:spcPct val="90000"/>
              </a:lnSpc>
              <a:buFont typeface="Wingdings" pitchFamily="2" charset="2"/>
              <a:buChar char="ü"/>
            </a:pPr>
            <a:r>
              <a:rPr lang="en-US" dirty="0"/>
              <a:t>Coordinator</a:t>
            </a:r>
          </a:p>
          <a:p>
            <a:pPr eaLnBrk="1" hangingPunct="1">
              <a:lnSpc>
                <a:spcPct val="90000"/>
              </a:lnSpc>
              <a:buFont typeface="Wingdings" pitchFamily="2" charset="2"/>
              <a:buChar char="ü"/>
            </a:pPr>
            <a:endParaRPr lang="en-US" dirty="0"/>
          </a:p>
          <a:p>
            <a:pPr eaLnBrk="1" hangingPunct="1">
              <a:lnSpc>
                <a:spcPct val="90000"/>
              </a:lnSpc>
              <a:buFont typeface="Wingdings" pitchFamily="2" charset="2"/>
              <a:buChar char="ü"/>
            </a:pPr>
            <a:r>
              <a:rPr lang="en-US" dirty="0">
                <a:solidFill>
                  <a:schemeClr val="tx2"/>
                </a:solidFill>
              </a:rPr>
              <a:t>Facilitators</a:t>
            </a:r>
          </a:p>
          <a:p>
            <a:pPr eaLnBrk="1" hangingPunct="1">
              <a:lnSpc>
                <a:spcPct val="90000"/>
              </a:lnSpc>
              <a:buFont typeface="Wingdings" pitchFamily="2" charset="2"/>
              <a:buChar char="ü"/>
            </a:pPr>
            <a:endParaRPr lang="en-US" dirty="0"/>
          </a:p>
          <a:p>
            <a:pPr eaLnBrk="1" hangingPunct="1">
              <a:lnSpc>
                <a:spcPct val="90000"/>
              </a:lnSpc>
              <a:buFont typeface="Wingdings" pitchFamily="2" charset="2"/>
              <a:buChar char="ü"/>
            </a:pPr>
            <a:r>
              <a:rPr lang="en-US" dirty="0"/>
              <a:t>Partners</a:t>
            </a:r>
          </a:p>
        </p:txBody>
      </p:sp>
      <p:pic>
        <p:nvPicPr>
          <p:cNvPr id="8196" name="Picture 5" descr="MCj00787680000[1]"/>
          <p:cNvPicPr>
            <a:picLocks noChangeAspect="1" noChangeArrowheads="1"/>
          </p:cNvPicPr>
          <p:nvPr/>
        </p:nvPicPr>
        <p:blipFill>
          <a:blip r:embed="rId3" cstate="print"/>
          <a:srcRect/>
          <a:stretch>
            <a:fillRect/>
          </a:stretch>
        </p:blipFill>
        <p:spPr bwMode="auto">
          <a:xfrm>
            <a:off x="4394434" y="1295400"/>
            <a:ext cx="4154488" cy="4800600"/>
          </a:xfrm>
          <a:prstGeom prst="rect">
            <a:avLst/>
          </a:prstGeom>
          <a:noFill/>
          <a:ln w="9525">
            <a:noFill/>
            <a:miter lim="800000"/>
            <a:headEnd/>
            <a:tailEnd/>
          </a:ln>
        </p:spPr>
      </p:pic>
      <p:sp>
        <p:nvSpPr>
          <p:cNvPr id="8198" name="Text Box 7"/>
          <p:cNvSpPr txBox="1">
            <a:spLocks noChangeArrowheads="1"/>
          </p:cNvSpPr>
          <p:nvPr/>
        </p:nvSpPr>
        <p:spPr bwMode="auto">
          <a:xfrm rot="-1537980">
            <a:off x="5574384" y="2914376"/>
            <a:ext cx="2579688" cy="641350"/>
          </a:xfrm>
          <a:prstGeom prst="rect">
            <a:avLst/>
          </a:prstGeom>
          <a:noFill/>
          <a:ln w="9525">
            <a:noFill/>
            <a:miter lim="800000"/>
            <a:headEnd/>
            <a:tailEnd/>
          </a:ln>
        </p:spPr>
        <p:txBody>
          <a:bodyPr>
            <a:spAutoFit/>
          </a:bodyPr>
          <a:lstStyle/>
          <a:p>
            <a:pPr>
              <a:spcBef>
                <a:spcPct val="50000"/>
              </a:spcBef>
            </a:pPr>
            <a:r>
              <a:rPr lang="en-US" sz="3600" b="1" dirty="0"/>
              <a:t>Check list</a:t>
            </a:r>
            <a:r>
              <a:rPr lang="en-US" sz="2400" dirty="0"/>
              <a:t> </a:t>
            </a:r>
          </a:p>
        </p:txBody>
      </p:sp>
      <p:sp>
        <p:nvSpPr>
          <p:cNvPr id="1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1"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2" name="Text Placeholder 3"/>
          <p:cNvSpPr>
            <a:spLocks noGrp="1"/>
          </p:cNvSpPr>
          <p:nvPr>
            <p:ph type="body" sz="quarter" idx="15"/>
          </p:nvPr>
        </p:nvSpPr>
        <p:spPr>
          <a:xfrm>
            <a:off x="2852738" y="609600"/>
            <a:ext cx="6291262" cy="457200"/>
          </a:xfrm>
        </p:spPr>
        <p:txBody>
          <a:bodyPr>
            <a:normAutofit/>
          </a:bodyPr>
          <a:lstStyle/>
          <a:p>
            <a:r>
              <a:rPr lang="en-AU" dirty="0"/>
              <a:t>Roles: Who should be involved in the plan</a:t>
            </a:r>
          </a:p>
        </p:txBody>
      </p:sp>
    </p:spTree>
    <p:extLst>
      <p:ext uri="{BB962C8B-B14F-4D97-AF65-F5344CB8AC3E}">
        <p14:creationId xmlns:p14="http://schemas.microsoft.com/office/powerpoint/2010/main" val="234498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232568" y="1407377"/>
            <a:ext cx="8678863" cy="4525963"/>
          </a:xfrm>
        </p:spPr>
        <p:txBody>
          <a:bodyPr>
            <a:normAutofit fontScale="92500" lnSpcReduction="10000"/>
          </a:bodyPr>
          <a:lstStyle/>
          <a:p>
            <a:r>
              <a:rPr lang="en-US" dirty="0">
                <a:solidFill>
                  <a:srgbClr val="000000"/>
                </a:solidFill>
              </a:rPr>
              <a:t>Good if you can have these in your team</a:t>
            </a:r>
          </a:p>
          <a:p>
            <a:pPr lvl="1"/>
            <a:r>
              <a:rPr lang="en-US" dirty="0">
                <a:solidFill>
                  <a:srgbClr val="000000"/>
                </a:solidFill>
              </a:rPr>
              <a:t>Someone who will </a:t>
            </a:r>
            <a:r>
              <a:rPr lang="en-US" b="1" dirty="0">
                <a:solidFill>
                  <a:srgbClr val="000000"/>
                </a:solidFill>
              </a:rPr>
              <a:t>lead</a:t>
            </a:r>
            <a:r>
              <a:rPr lang="en-US" dirty="0">
                <a:solidFill>
                  <a:srgbClr val="000000"/>
                </a:solidFill>
              </a:rPr>
              <a:t> the planning</a:t>
            </a:r>
          </a:p>
          <a:p>
            <a:pPr lvl="1">
              <a:spcBef>
                <a:spcPts val="600"/>
              </a:spcBef>
            </a:pPr>
            <a:r>
              <a:rPr lang="en-US" dirty="0">
                <a:solidFill>
                  <a:schemeClr val="tx2"/>
                </a:solidFill>
              </a:rPr>
              <a:t>Someone who will put the plan into </a:t>
            </a:r>
            <a:r>
              <a:rPr lang="en-US" b="1" dirty="0">
                <a:solidFill>
                  <a:schemeClr val="tx2"/>
                </a:solidFill>
              </a:rPr>
              <a:t>action</a:t>
            </a:r>
          </a:p>
          <a:p>
            <a:pPr lvl="1"/>
            <a:r>
              <a:rPr lang="en-US" dirty="0">
                <a:solidFill>
                  <a:srgbClr val="000000"/>
                </a:solidFill>
              </a:rPr>
              <a:t>Community leadership</a:t>
            </a:r>
          </a:p>
          <a:p>
            <a:pPr lvl="1">
              <a:spcBef>
                <a:spcPts val="600"/>
              </a:spcBef>
            </a:pPr>
            <a:r>
              <a:rPr lang="en-US" dirty="0">
                <a:solidFill>
                  <a:schemeClr val="tx2"/>
                </a:solidFill>
              </a:rPr>
              <a:t>People who know the community and environment</a:t>
            </a:r>
          </a:p>
          <a:p>
            <a:pPr lvl="1">
              <a:spcBef>
                <a:spcPts val="600"/>
              </a:spcBef>
            </a:pPr>
            <a:r>
              <a:rPr lang="en-US" dirty="0">
                <a:solidFill>
                  <a:srgbClr val="000000"/>
                </a:solidFill>
              </a:rPr>
              <a:t>People good at thinking about problems / answers</a:t>
            </a:r>
          </a:p>
          <a:p>
            <a:pPr lvl="1">
              <a:spcBef>
                <a:spcPts val="600"/>
              </a:spcBef>
            </a:pPr>
            <a:r>
              <a:rPr lang="en-US" dirty="0">
                <a:solidFill>
                  <a:schemeClr val="tx2"/>
                </a:solidFill>
              </a:rPr>
              <a:t>Others (e.g. partners) critical to implementation of strategies  and/or measures</a:t>
            </a:r>
          </a:p>
          <a:p>
            <a:pPr lvl="1">
              <a:spcBef>
                <a:spcPts val="600"/>
              </a:spcBef>
            </a:pPr>
            <a:r>
              <a:rPr lang="en-US" dirty="0">
                <a:solidFill>
                  <a:srgbClr val="000000"/>
                </a:solidFill>
              </a:rPr>
              <a:t>Someone comfortable with computer software (desirable)</a:t>
            </a:r>
          </a:p>
          <a:p>
            <a:pPr eaLnBrk="1" hangingPunct="1">
              <a:spcBef>
                <a:spcPts val="600"/>
              </a:spcBef>
              <a:buFontTx/>
              <a:buNone/>
            </a:pPr>
            <a:endParaRPr lang="en-US" dirty="0"/>
          </a:p>
        </p:txBody>
      </p:sp>
      <p:pic>
        <p:nvPicPr>
          <p:cNvPr id="9220" name="Picture 5" descr="MCj00788170000[1]"/>
          <p:cNvPicPr>
            <a:picLocks noChangeAspect="1" noChangeArrowheads="1"/>
          </p:cNvPicPr>
          <p:nvPr/>
        </p:nvPicPr>
        <p:blipFill>
          <a:blip r:embed="rId3" cstate="print"/>
          <a:srcRect/>
          <a:stretch>
            <a:fillRect/>
          </a:stretch>
        </p:blipFill>
        <p:spPr bwMode="auto">
          <a:xfrm>
            <a:off x="5638800" y="5334000"/>
            <a:ext cx="2311400" cy="1198681"/>
          </a:xfrm>
          <a:prstGeom prst="rect">
            <a:avLst/>
          </a:prstGeom>
          <a:noFill/>
          <a:ln w="9525">
            <a:noFill/>
            <a:miter lim="800000"/>
            <a:headEnd/>
            <a:tailEnd/>
          </a:ln>
        </p:spPr>
      </p:pic>
      <p:sp>
        <p:nvSpPr>
          <p:cNvPr id="9"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10"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1" name="Text Placeholder 3"/>
          <p:cNvSpPr>
            <a:spLocks noGrp="1"/>
          </p:cNvSpPr>
          <p:nvPr>
            <p:ph type="body" sz="quarter" idx="15"/>
          </p:nvPr>
        </p:nvSpPr>
        <p:spPr>
          <a:xfrm>
            <a:off x="2859665" y="503410"/>
            <a:ext cx="6291262" cy="685800"/>
          </a:xfrm>
        </p:spPr>
        <p:txBody>
          <a:bodyPr>
            <a:noAutofit/>
          </a:bodyPr>
          <a:lstStyle/>
          <a:p>
            <a:pPr algn="ctr"/>
            <a:r>
              <a:rPr lang="en-AU" sz="3600" b="1" dirty="0"/>
              <a:t>Project Team</a:t>
            </a:r>
            <a:endParaRPr lang="en-AU" sz="3600" dirty="0"/>
          </a:p>
        </p:txBody>
      </p:sp>
    </p:spTree>
    <p:extLst>
      <p:ext uri="{BB962C8B-B14F-4D97-AF65-F5344CB8AC3E}">
        <p14:creationId xmlns:p14="http://schemas.microsoft.com/office/powerpoint/2010/main" val="2512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idx="1"/>
          </p:nvPr>
        </p:nvSpPr>
        <p:spPr>
          <a:xfrm>
            <a:off x="428241" y="1600200"/>
            <a:ext cx="8229600" cy="4525963"/>
          </a:xfrm>
        </p:spPr>
        <p:txBody>
          <a:bodyPr>
            <a:normAutofit/>
          </a:bodyPr>
          <a:lstStyle/>
          <a:p>
            <a:r>
              <a:rPr lang="en-AU" dirty="0"/>
              <a:t>Sponsor gives authority to the plan</a:t>
            </a:r>
            <a:endParaRPr lang="en-US" dirty="0"/>
          </a:p>
          <a:p>
            <a:pPr eaLnBrk="1" hangingPunct="1"/>
            <a:r>
              <a:rPr lang="en-US" dirty="0">
                <a:solidFill>
                  <a:schemeClr val="tx2"/>
                </a:solidFill>
              </a:rPr>
              <a:t>Can be person or group (e.g. elders)</a:t>
            </a:r>
          </a:p>
          <a:p>
            <a:pPr eaLnBrk="1" hangingPunct="1"/>
            <a:r>
              <a:rPr lang="en-US" dirty="0"/>
              <a:t>They set overall purpose &amp; any special goals</a:t>
            </a:r>
          </a:p>
          <a:p>
            <a:pPr eaLnBrk="1" hangingPunct="1"/>
            <a:r>
              <a:rPr lang="en-US" noProof="1">
                <a:solidFill>
                  <a:schemeClr val="tx2"/>
                </a:solidFill>
              </a:rPr>
              <a:t>Agree on program budget, might pay or provide funding</a:t>
            </a:r>
          </a:p>
          <a:p>
            <a:pPr eaLnBrk="1" hangingPunct="1"/>
            <a:r>
              <a:rPr lang="en-US" noProof="1"/>
              <a:t>Validate the overall process and the Project Team</a:t>
            </a:r>
          </a:p>
        </p:txBody>
      </p:sp>
      <p:graphicFrame>
        <p:nvGraphicFramePr>
          <p:cNvPr id="1026" name="Object 4"/>
          <p:cNvGraphicFramePr>
            <a:graphicFrameLocks noChangeAspect="1"/>
          </p:cNvGraphicFramePr>
          <p:nvPr>
            <p:extLst>
              <p:ext uri="{D42A27DB-BD31-4B8C-83A1-F6EECF244321}">
                <p14:modId xmlns:p14="http://schemas.microsoft.com/office/powerpoint/2010/main" val="1601862865"/>
              </p:ext>
            </p:extLst>
          </p:nvPr>
        </p:nvGraphicFramePr>
        <p:xfrm flipH="1">
          <a:off x="8001000" y="102913"/>
          <a:ext cx="801688" cy="2428875"/>
        </p:xfrm>
        <a:graphic>
          <a:graphicData uri="http://schemas.openxmlformats.org/presentationml/2006/ole">
            <mc:AlternateContent xmlns:mc="http://schemas.openxmlformats.org/markup-compatibility/2006">
              <mc:Choice xmlns:v="urn:schemas-microsoft-com:vml" Requires="v">
                <p:oleObj spid="_x0000_s1097" name="Clip" r:id="rId4" imgW="1296063" imgH="3934305" progId="">
                  <p:embed/>
                </p:oleObj>
              </mc:Choice>
              <mc:Fallback>
                <p:oleObj name="Clip" r:id="rId4" imgW="1296063" imgH="3934305"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001000" y="102913"/>
                        <a:ext cx="801688" cy="242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9"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0" name="Text Placeholder 3"/>
          <p:cNvSpPr>
            <a:spLocks noGrp="1"/>
          </p:cNvSpPr>
          <p:nvPr>
            <p:ph type="body" sz="quarter" idx="15"/>
          </p:nvPr>
        </p:nvSpPr>
        <p:spPr>
          <a:xfrm>
            <a:off x="2855047" y="501101"/>
            <a:ext cx="6291262" cy="685800"/>
          </a:xfrm>
        </p:spPr>
        <p:txBody>
          <a:bodyPr>
            <a:noAutofit/>
          </a:bodyPr>
          <a:lstStyle/>
          <a:p>
            <a:pPr algn="ctr"/>
            <a:r>
              <a:rPr lang="en-AU" sz="3600" b="1" dirty="0"/>
              <a:t>Sponsor</a:t>
            </a:r>
          </a:p>
        </p:txBody>
      </p:sp>
    </p:spTree>
    <p:extLst>
      <p:ext uri="{BB962C8B-B14F-4D97-AF65-F5344CB8AC3E}">
        <p14:creationId xmlns:p14="http://schemas.microsoft.com/office/powerpoint/2010/main" val="30541056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idx="1"/>
          </p:nvPr>
        </p:nvSpPr>
        <p:spPr>
          <a:xfrm>
            <a:off x="304800" y="1623218"/>
            <a:ext cx="7239000" cy="3611563"/>
          </a:xfrm>
        </p:spPr>
        <p:txBody>
          <a:bodyPr>
            <a:noAutofit/>
          </a:bodyPr>
          <a:lstStyle/>
          <a:p>
            <a:r>
              <a:rPr lang="en-US" sz="2800" dirty="0"/>
              <a:t>Schedule and manage logistics for meetings and workshops, in consultation with the sponsor and the facilitator</a:t>
            </a:r>
          </a:p>
          <a:p>
            <a:pPr eaLnBrk="1" hangingPunct="1"/>
            <a:r>
              <a:rPr lang="en-US" sz="2800" dirty="0">
                <a:solidFill>
                  <a:schemeClr val="tx2"/>
                </a:solidFill>
              </a:rPr>
              <a:t>Secure facilities, accommodation &amp; meals</a:t>
            </a:r>
          </a:p>
          <a:p>
            <a:pPr eaLnBrk="1" hangingPunct="1"/>
            <a:r>
              <a:rPr lang="en-US" sz="2800" dirty="0"/>
              <a:t>Maintain list &amp; email addresses of participants </a:t>
            </a:r>
          </a:p>
          <a:p>
            <a:pPr eaLnBrk="1" hangingPunct="1"/>
            <a:r>
              <a:rPr lang="en-US" sz="2800" dirty="0">
                <a:solidFill>
                  <a:schemeClr val="tx2"/>
                </a:solidFill>
              </a:rPr>
              <a:t>Send out announcements, reports &amp; info</a:t>
            </a:r>
          </a:p>
          <a:p>
            <a:pPr eaLnBrk="1" hangingPunct="1"/>
            <a:r>
              <a:rPr lang="en-US" sz="2800" dirty="0"/>
              <a:t>Assemble materials </a:t>
            </a:r>
          </a:p>
          <a:p>
            <a:pPr eaLnBrk="1" hangingPunct="1"/>
            <a:r>
              <a:rPr lang="en-US" sz="2800" dirty="0">
                <a:solidFill>
                  <a:schemeClr val="tx2"/>
                </a:solidFill>
              </a:rPr>
              <a:t>Coordinate with host sites on field trip arrangements</a:t>
            </a:r>
          </a:p>
        </p:txBody>
      </p:sp>
      <p:graphicFrame>
        <p:nvGraphicFramePr>
          <p:cNvPr id="2050" name="Object 4"/>
          <p:cNvGraphicFramePr>
            <a:graphicFrameLocks noChangeAspect="1"/>
          </p:cNvGraphicFramePr>
          <p:nvPr>
            <p:extLst>
              <p:ext uri="{D42A27DB-BD31-4B8C-83A1-F6EECF244321}">
                <p14:modId xmlns:p14="http://schemas.microsoft.com/office/powerpoint/2010/main" val="3810901727"/>
              </p:ext>
            </p:extLst>
          </p:nvPr>
        </p:nvGraphicFramePr>
        <p:xfrm>
          <a:off x="7342381" y="1141657"/>
          <a:ext cx="1771650" cy="2486025"/>
        </p:xfrm>
        <a:graphic>
          <a:graphicData uri="http://schemas.openxmlformats.org/presentationml/2006/ole">
            <mc:AlternateContent xmlns:mc="http://schemas.openxmlformats.org/markup-compatibility/2006">
              <mc:Choice xmlns:v="urn:schemas-microsoft-com:vml" Requires="v">
                <p:oleObj spid="_x0000_s2121" name="Clip" r:id="rId4" imgW="2673229" imgH="3753016" progId="">
                  <p:embed/>
                </p:oleObj>
              </mc:Choice>
              <mc:Fallback>
                <p:oleObj name="Clip" r:id="rId4" imgW="2673229" imgH="3753016"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381" y="1141657"/>
                        <a:ext cx="1771650" cy="248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9"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0" name="Text Placeholder 3"/>
          <p:cNvSpPr>
            <a:spLocks noGrp="1"/>
          </p:cNvSpPr>
          <p:nvPr>
            <p:ph type="body" sz="quarter" idx="15"/>
          </p:nvPr>
        </p:nvSpPr>
        <p:spPr>
          <a:xfrm>
            <a:off x="2852738" y="481257"/>
            <a:ext cx="6291262" cy="685800"/>
          </a:xfrm>
        </p:spPr>
        <p:txBody>
          <a:bodyPr>
            <a:noAutofit/>
          </a:bodyPr>
          <a:lstStyle/>
          <a:p>
            <a:pPr algn="ctr"/>
            <a:r>
              <a:rPr lang="en-AU" sz="3600" b="1" dirty="0"/>
              <a:t>Coordinator</a:t>
            </a:r>
          </a:p>
        </p:txBody>
      </p:sp>
    </p:spTree>
    <p:extLst>
      <p:ext uri="{BB962C8B-B14F-4D97-AF65-F5344CB8AC3E}">
        <p14:creationId xmlns:p14="http://schemas.microsoft.com/office/powerpoint/2010/main" val="153503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idx="1"/>
          </p:nvPr>
        </p:nvSpPr>
        <p:spPr>
          <a:xfrm>
            <a:off x="420914" y="1447800"/>
            <a:ext cx="8686190" cy="5105400"/>
          </a:xfrm>
        </p:spPr>
        <p:txBody>
          <a:bodyPr>
            <a:normAutofit/>
          </a:bodyPr>
          <a:lstStyle/>
          <a:p>
            <a:pPr marL="112713" indent="-55563" eaLnBrk="1" hangingPunct="1">
              <a:buFontTx/>
              <a:buNone/>
            </a:pPr>
            <a:r>
              <a:rPr lang="en-US" sz="2400" b="1" dirty="0"/>
              <a:t>Co-Facilitators Recommended – “Buddy System”</a:t>
            </a:r>
            <a:endParaRPr lang="en-US" sz="2400" dirty="0"/>
          </a:p>
          <a:p>
            <a:pPr marL="112713" indent="-55563" eaLnBrk="1" hangingPunct="1">
              <a:buFontTx/>
              <a:buNone/>
            </a:pPr>
            <a:endParaRPr lang="en-US" sz="1800" i="1" u="sng" dirty="0"/>
          </a:p>
          <a:p>
            <a:pPr marL="112713" indent="-55563" eaLnBrk="1" hangingPunct="1">
              <a:buFontTx/>
              <a:buNone/>
            </a:pPr>
            <a:r>
              <a:rPr lang="en-US" sz="1800" i="1" u="sng" dirty="0"/>
              <a:t>Together</a:t>
            </a:r>
            <a:r>
              <a:rPr lang="en-US" sz="1800" i="1" dirty="0"/>
              <a:t> they will usually have...</a:t>
            </a:r>
            <a:endParaRPr lang="en-US" sz="1800" dirty="0"/>
          </a:p>
          <a:p>
            <a:pPr marL="112713" indent="-55563" eaLnBrk="1" hangingPunct="1">
              <a:spcBef>
                <a:spcPts val="600"/>
              </a:spcBef>
            </a:pPr>
            <a:r>
              <a:rPr lang="en-US" sz="2000" dirty="0"/>
              <a:t>  Experience in developing and implementing strategies</a:t>
            </a:r>
          </a:p>
          <a:p>
            <a:pPr marL="112713" indent="-55563" eaLnBrk="1" hangingPunct="1">
              <a:spcBef>
                <a:spcPts val="600"/>
              </a:spcBef>
            </a:pPr>
            <a:r>
              <a:rPr lang="en-US" sz="2000" dirty="0">
                <a:solidFill>
                  <a:schemeClr val="tx2"/>
                </a:solidFill>
              </a:rPr>
              <a:t>  Good understanding of the tools you are using</a:t>
            </a:r>
          </a:p>
          <a:p>
            <a:pPr marL="112713" indent="-55563" eaLnBrk="1" hangingPunct="1">
              <a:spcBef>
                <a:spcPts val="600"/>
              </a:spcBef>
            </a:pPr>
            <a:r>
              <a:rPr lang="en-US" sz="2000" dirty="0"/>
              <a:t>  Can use / learn planning software</a:t>
            </a:r>
          </a:p>
          <a:p>
            <a:pPr marL="112713" indent="-55563" eaLnBrk="1" hangingPunct="1">
              <a:spcBef>
                <a:spcPts val="600"/>
              </a:spcBef>
            </a:pPr>
            <a:r>
              <a:rPr lang="en-US" sz="2000" dirty="0">
                <a:solidFill>
                  <a:schemeClr val="tx2"/>
                </a:solidFill>
              </a:rPr>
              <a:t>  Good listening, thinking &amp; questioning skills</a:t>
            </a:r>
          </a:p>
          <a:p>
            <a:pPr marL="112713" indent="-55563" eaLnBrk="1" hangingPunct="1">
              <a:spcBef>
                <a:spcPts val="600"/>
              </a:spcBef>
            </a:pPr>
            <a:r>
              <a:rPr lang="en-US" sz="2000" dirty="0"/>
              <a:t>  Happy to work where answers are not clear</a:t>
            </a:r>
          </a:p>
          <a:p>
            <a:pPr marL="112713" indent="-55563" eaLnBrk="1" hangingPunct="1">
              <a:spcBef>
                <a:spcPts val="600"/>
              </a:spcBef>
            </a:pPr>
            <a:r>
              <a:rPr lang="en-US" sz="2000" dirty="0">
                <a:solidFill>
                  <a:schemeClr val="tx2"/>
                </a:solidFill>
              </a:rPr>
              <a:t>  Experience working with a variety of area plans &amp; partners in order to adapt workshops and approach as needed</a:t>
            </a:r>
          </a:p>
          <a:p>
            <a:pPr marL="112713" indent="-55563" eaLnBrk="1" hangingPunct="1">
              <a:spcBef>
                <a:spcPts val="600"/>
              </a:spcBef>
            </a:pPr>
            <a:r>
              <a:rPr lang="en-US" sz="2000" dirty="0"/>
              <a:t>  Good facilitation skills</a:t>
            </a:r>
          </a:p>
        </p:txBody>
      </p:sp>
      <p:graphicFrame>
        <p:nvGraphicFramePr>
          <p:cNvPr id="3074" name="Object 4"/>
          <p:cNvGraphicFramePr>
            <a:graphicFrameLocks noChangeAspect="1"/>
          </p:cNvGraphicFramePr>
          <p:nvPr>
            <p:extLst>
              <p:ext uri="{D42A27DB-BD31-4B8C-83A1-F6EECF244321}">
                <p14:modId xmlns:p14="http://schemas.microsoft.com/office/powerpoint/2010/main" val="4209846853"/>
              </p:ext>
            </p:extLst>
          </p:nvPr>
        </p:nvGraphicFramePr>
        <p:xfrm>
          <a:off x="6642326" y="679091"/>
          <a:ext cx="2236788" cy="1211263"/>
        </p:xfrm>
        <a:graphic>
          <a:graphicData uri="http://schemas.openxmlformats.org/presentationml/2006/ole">
            <mc:AlternateContent xmlns:mc="http://schemas.openxmlformats.org/markup-compatibility/2006">
              <mc:Choice xmlns:v="urn:schemas-microsoft-com:vml" Requires="v">
                <p:oleObj spid="_x0000_s3144" name="Clip" r:id="rId4" imgW="4471988" imgH="2420938" progId="">
                  <p:embed/>
                </p:oleObj>
              </mc:Choice>
              <mc:Fallback>
                <p:oleObj name="Clip" r:id="rId4" imgW="4471988" imgH="2420938" progId="">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326" y="679091"/>
                        <a:ext cx="2236788" cy="1211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9"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0" name="Text Placeholder 3"/>
          <p:cNvSpPr>
            <a:spLocks noGrp="1"/>
          </p:cNvSpPr>
          <p:nvPr>
            <p:ph type="body" sz="quarter" idx="15"/>
          </p:nvPr>
        </p:nvSpPr>
        <p:spPr>
          <a:xfrm>
            <a:off x="2852738" y="501101"/>
            <a:ext cx="5072062" cy="646113"/>
          </a:xfrm>
        </p:spPr>
        <p:txBody>
          <a:bodyPr>
            <a:noAutofit/>
          </a:bodyPr>
          <a:lstStyle/>
          <a:p>
            <a:pPr algn="ctr"/>
            <a:r>
              <a:rPr lang="en-AU" sz="3600" b="1" dirty="0"/>
              <a:t>Facilitators</a:t>
            </a:r>
          </a:p>
        </p:txBody>
      </p:sp>
    </p:spTree>
    <p:extLst>
      <p:ext uri="{BB962C8B-B14F-4D97-AF65-F5344CB8AC3E}">
        <p14:creationId xmlns:p14="http://schemas.microsoft.com/office/powerpoint/2010/main" val="410592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228600" y="1828800"/>
            <a:ext cx="7217230" cy="4525963"/>
          </a:xfrm>
        </p:spPr>
        <p:txBody>
          <a:bodyPr>
            <a:normAutofit/>
          </a:bodyPr>
          <a:lstStyle/>
          <a:p>
            <a:pPr>
              <a:lnSpc>
                <a:spcPct val="90000"/>
              </a:lnSpc>
              <a:spcBef>
                <a:spcPts val="1200"/>
              </a:spcBef>
            </a:pPr>
            <a:r>
              <a:rPr lang="en-AU" dirty="0"/>
              <a:t>When do I involve partners?</a:t>
            </a:r>
            <a:endParaRPr lang="en-US" dirty="0">
              <a:solidFill>
                <a:srgbClr val="000000"/>
              </a:solidFill>
            </a:endParaRPr>
          </a:p>
          <a:p>
            <a:pPr eaLnBrk="1" hangingPunct="1">
              <a:lnSpc>
                <a:spcPct val="90000"/>
              </a:lnSpc>
              <a:spcBef>
                <a:spcPts val="1200"/>
              </a:spcBef>
            </a:pPr>
            <a:r>
              <a:rPr lang="en-US" sz="2800" dirty="0">
                <a:solidFill>
                  <a:schemeClr val="tx2"/>
                </a:solidFill>
              </a:rPr>
              <a:t>Must perceive some benefit to their involvement</a:t>
            </a:r>
          </a:p>
          <a:p>
            <a:pPr eaLnBrk="1" hangingPunct="1">
              <a:lnSpc>
                <a:spcPct val="90000"/>
              </a:lnSpc>
              <a:spcBef>
                <a:spcPts val="1200"/>
              </a:spcBef>
            </a:pPr>
            <a:r>
              <a:rPr lang="en-US" sz="2800" dirty="0">
                <a:solidFill>
                  <a:srgbClr val="000000"/>
                </a:solidFill>
              </a:rPr>
              <a:t>Need clarity of the objective/outcome </a:t>
            </a:r>
          </a:p>
          <a:p>
            <a:pPr lvl="1" eaLnBrk="1" hangingPunct="1">
              <a:lnSpc>
                <a:spcPct val="90000"/>
              </a:lnSpc>
              <a:buFontTx/>
              <a:buNone/>
            </a:pPr>
            <a:r>
              <a:rPr lang="en-US" sz="2400" dirty="0">
                <a:solidFill>
                  <a:srgbClr val="000000"/>
                </a:solidFill>
              </a:rPr>
              <a:t>	</a:t>
            </a:r>
            <a:r>
              <a:rPr lang="en-US" sz="1800" dirty="0">
                <a:solidFill>
                  <a:srgbClr val="000000"/>
                </a:solidFill>
              </a:rPr>
              <a:t>NOTE.  </a:t>
            </a:r>
            <a:r>
              <a:rPr lang="en-US" sz="1800" i="1" dirty="0">
                <a:solidFill>
                  <a:srgbClr val="000000"/>
                </a:solidFill>
              </a:rPr>
              <a:t>If partners desire different outcomes, need a clear understanding of their objectives and a process for arriving at collaborative outcomes</a:t>
            </a:r>
            <a:endParaRPr lang="en-US" sz="1800" dirty="0">
              <a:solidFill>
                <a:srgbClr val="000000"/>
              </a:solidFill>
            </a:endParaRPr>
          </a:p>
          <a:p>
            <a:pPr eaLnBrk="1" hangingPunct="1">
              <a:lnSpc>
                <a:spcPct val="90000"/>
              </a:lnSpc>
              <a:spcBef>
                <a:spcPts val="1200"/>
              </a:spcBef>
            </a:pPr>
            <a:r>
              <a:rPr lang="en-US" sz="2800" dirty="0">
                <a:solidFill>
                  <a:schemeClr val="tx2"/>
                </a:solidFill>
              </a:rPr>
              <a:t>Not usually a “first date” with partners </a:t>
            </a:r>
          </a:p>
          <a:p>
            <a:pPr lvl="1" eaLnBrk="1" hangingPunct="1">
              <a:lnSpc>
                <a:spcPct val="90000"/>
              </a:lnSpc>
              <a:spcBef>
                <a:spcPct val="0"/>
              </a:spcBef>
              <a:buFontTx/>
              <a:buNone/>
            </a:pPr>
            <a:r>
              <a:rPr lang="en-US" sz="1800" i="1" dirty="0">
                <a:solidFill>
                  <a:schemeClr val="tx2"/>
                </a:solidFill>
              </a:rPr>
              <a:t>	Unless the purpose and design of the agenda is well thought-through and vetted with partners and they understand the process and outcomes</a:t>
            </a:r>
          </a:p>
        </p:txBody>
      </p:sp>
      <p:pic>
        <p:nvPicPr>
          <p:cNvPr id="11268" name="Picture 5" descr="MCj00787420000[1]"/>
          <p:cNvPicPr>
            <a:picLocks noChangeAspect="1" noChangeArrowheads="1"/>
          </p:cNvPicPr>
          <p:nvPr/>
        </p:nvPicPr>
        <p:blipFill>
          <a:blip r:embed="rId3" cstate="print"/>
          <a:srcRect/>
          <a:stretch>
            <a:fillRect/>
          </a:stretch>
        </p:blipFill>
        <p:spPr bwMode="auto">
          <a:xfrm>
            <a:off x="7039140" y="457200"/>
            <a:ext cx="2081212" cy="1895475"/>
          </a:xfrm>
          <a:prstGeom prst="rect">
            <a:avLst/>
          </a:prstGeom>
          <a:noFill/>
          <a:ln w="9525">
            <a:noFill/>
            <a:miter lim="800000"/>
            <a:headEnd/>
            <a:tailEnd/>
          </a:ln>
        </p:spPr>
      </p:pic>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9"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0" name="Text Placeholder 3"/>
          <p:cNvSpPr>
            <a:spLocks noGrp="1"/>
          </p:cNvSpPr>
          <p:nvPr>
            <p:ph type="body" sz="quarter" idx="15"/>
          </p:nvPr>
        </p:nvSpPr>
        <p:spPr>
          <a:xfrm>
            <a:off x="2852738" y="510336"/>
            <a:ext cx="4386262" cy="636877"/>
          </a:xfrm>
        </p:spPr>
        <p:txBody>
          <a:bodyPr>
            <a:noAutofit/>
          </a:bodyPr>
          <a:lstStyle/>
          <a:p>
            <a:pPr algn="ctr"/>
            <a:r>
              <a:rPr lang="en-AU" sz="3600" b="1" dirty="0"/>
              <a:t>Partners</a:t>
            </a:r>
          </a:p>
        </p:txBody>
      </p:sp>
    </p:spTree>
    <p:extLst>
      <p:ext uri="{BB962C8B-B14F-4D97-AF65-F5344CB8AC3E}">
        <p14:creationId xmlns:p14="http://schemas.microsoft.com/office/powerpoint/2010/main" val="113644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47048" y="1447800"/>
            <a:ext cx="8860056" cy="4953000"/>
          </a:xfrm>
        </p:spPr>
        <p:txBody>
          <a:bodyPr>
            <a:normAutofit/>
          </a:bodyPr>
          <a:lstStyle/>
          <a:p>
            <a:r>
              <a:rPr lang="en-AU" dirty="0"/>
              <a:t>Process: How will we ‘do’ the work?</a:t>
            </a:r>
          </a:p>
          <a:p>
            <a:pPr lvl="1"/>
            <a:r>
              <a:rPr lang="en-AU" dirty="0"/>
              <a:t>Level of engagement, training</a:t>
            </a:r>
          </a:p>
          <a:p>
            <a:pPr lvl="1"/>
            <a:r>
              <a:rPr lang="en-AU" dirty="0">
                <a:solidFill>
                  <a:schemeClr val="tx2"/>
                </a:solidFill>
              </a:rPr>
              <a:t>Will is just be consultation – asking people</a:t>
            </a:r>
          </a:p>
          <a:p>
            <a:pPr lvl="1"/>
            <a:r>
              <a:rPr lang="en-AU" dirty="0"/>
              <a:t>Or will we train people in planning</a:t>
            </a:r>
          </a:p>
          <a:p>
            <a:pPr lvl="1"/>
            <a:r>
              <a:rPr lang="en-AU" dirty="0">
                <a:solidFill>
                  <a:schemeClr val="tx2"/>
                </a:solidFill>
              </a:rPr>
              <a:t>Will there be community meetings</a:t>
            </a:r>
          </a:p>
          <a:p>
            <a:pPr lvl="1"/>
            <a:r>
              <a:rPr lang="en-AU" dirty="0"/>
              <a:t>Will there just be smaller meeting</a:t>
            </a:r>
          </a:p>
          <a:p>
            <a:pPr lvl="1"/>
            <a:r>
              <a:rPr lang="en-AU" dirty="0">
                <a:solidFill>
                  <a:schemeClr val="tx2"/>
                </a:solidFill>
              </a:rPr>
              <a:t>What language will we use</a:t>
            </a:r>
          </a:p>
          <a:p>
            <a:pPr lvl="1"/>
            <a:r>
              <a:rPr lang="en-AU" dirty="0"/>
              <a:t>Will we use written materials</a:t>
            </a:r>
          </a:p>
          <a:p>
            <a:endParaRPr lang="en-AU" b="1" dirty="0"/>
          </a:p>
        </p:txBody>
      </p:sp>
      <p:sp>
        <p:nvSpPr>
          <p:cNvPr id="7" name="Text Placeholder 1"/>
          <p:cNvSpPr>
            <a:spLocks noGrp="1"/>
          </p:cNvSpPr>
          <p:nvPr>
            <p:ph type="body" sz="quarter" idx="13"/>
          </p:nvPr>
        </p:nvSpPr>
        <p:spPr/>
        <p:txBody>
          <a:bodyPr/>
          <a:lstStyle/>
          <a:p>
            <a:r>
              <a:rPr lang="en-AU" dirty="0"/>
              <a:t>Deciding what the Plan is all about</a:t>
            </a:r>
          </a:p>
        </p:txBody>
      </p:sp>
      <p:sp>
        <p:nvSpPr>
          <p:cNvPr id="8" name="Text Placeholder 2"/>
          <p:cNvSpPr>
            <a:spLocks noGrp="1"/>
          </p:cNvSpPr>
          <p:nvPr>
            <p:ph type="body" sz="quarter" idx="14"/>
          </p:nvPr>
        </p:nvSpPr>
        <p:spPr/>
        <p:txBody>
          <a:bodyPr/>
          <a:lstStyle/>
          <a:p>
            <a:r>
              <a:rPr lang="en-AU" dirty="0"/>
              <a:t>Pre-planning</a:t>
            </a:r>
          </a:p>
        </p:txBody>
      </p:sp>
      <p:sp>
        <p:nvSpPr>
          <p:cNvPr id="9" name="Text Placeholder 3"/>
          <p:cNvSpPr>
            <a:spLocks noGrp="1"/>
          </p:cNvSpPr>
          <p:nvPr>
            <p:ph type="body" sz="quarter" idx="15"/>
          </p:nvPr>
        </p:nvSpPr>
        <p:spPr/>
        <p:txBody>
          <a:bodyPr/>
          <a:lstStyle/>
          <a:p>
            <a:r>
              <a:rPr lang="en-AU" dirty="0"/>
              <a:t>Process: How will we ‘do’ the work?</a:t>
            </a:r>
          </a:p>
        </p:txBody>
      </p:sp>
    </p:spTree>
    <p:extLst>
      <p:ext uri="{BB962C8B-B14F-4D97-AF65-F5344CB8AC3E}">
        <p14:creationId xmlns:p14="http://schemas.microsoft.com/office/powerpoint/2010/main" val="56670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lstStyle/>
          <a:p>
            <a:r>
              <a:rPr lang="en-AU" dirty="0"/>
              <a:t>Overview</a:t>
            </a:r>
          </a:p>
        </p:txBody>
      </p:sp>
      <p:pic>
        <p:nvPicPr>
          <p:cNvPr id="10" name="Picture 4">
            <a:extLst>
              <a:ext uri="{FF2B5EF4-FFF2-40B4-BE49-F238E27FC236}">
                <a16:creationId xmlns:a16="http://schemas.microsoft.com/office/drawing/2014/main" id="{607353E0-5BC1-4A52-94EF-72C57C896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093" y="1085850"/>
            <a:ext cx="5769813" cy="557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4630ADA4-BB3F-4A20-B2E5-39B02F0F63A4}"/>
              </a:ext>
            </a:extLst>
          </p:cNvPr>
          <p:cNvSpPr txBox="1"/>
          <p:nvPr/>
        </p:nvSpPr>
        <p:spPr>
          <a:xfrm>
            <a:off x="5060298" y="659489"/>
            <a:ext cx="304800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Dream &amp; Area</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Problems &amp; Causes</a:t>
            </a:r>
          </a:p>
          <a:p>
            <a:pPr marL="285750" indent="-285750" fontAlgn="base">
              <a:spcBef>
                <a:spcPct val="0"/>
              </a:spcBef>
              <a:spcAft>
                <a:spcPct val="0"/>
              </a:spcAft>
              <a:buFont typeface="Arial" pitchFamily="34" charset="0"/>
              <a:buChar char="•"/>
            </a:pPr>
            <a:r>
              <a:rPr lang="en-AU">
                <a:solidFill>
                  <a:srgbClr val="000000"/>
                </a:solidFill>
              </a:rPr>
              <a:t>Situation Analysis</a:t>
            </a:r>
            <a:endParaRPr lang="en-AU" dirty="0">
              <a:solidFill>
                <a:srgbClr val="000000"/>
              </a:solidFill>
            </a:endParaRPr>
          </a:p>
        </p:txBody>
      </p:sp>
      <p:sp>
        <p:nvSpPr>
          <p:cNvPr id="13" name="Rectangle: Rounded Corners 12">
            <a:extLst>
              <a:ext uri="{FF2B5EF4-FFF2-40B4-BE49-F238E27FC236}">
                <a16:creationId xmlns:a16="http://schemas.microsoft.com/office/drawing/2014/main" id="{0E6FE9E0-A9F4-49D4-B006-4E6869B6B3C9}"/>
              </a:ext>
            </a:extLst>
          </p:cNvPr>
          <p:cNvSpPr/>
          <p:nvPr/>
        </p:nvSpPr>
        <p:spPr>
          <a:xfrm>
            <a:off x="5105400" y="778768"/>
            <a:ext cx="1970284" cy="288032"/>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3672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p:txBody>
          <a:bodyPr/>
          <a:lstStyle/>
          <a:p>
            <a:r>
              <a:rPr lang="en-AU" dirty="0"/>
              <a:t>Deciding what the Plan is all about</a:t>
            </a:r>
          </a:p>
        </p:txBody>
      </p:sp>
      <p:sp>
        <p:nvSpPr>
          <p:cNvPr id="8" name="Text Placeholder 2"/>
          <p:cNvSpPr>
            <a:spLocks noGrp="1"/>
          </p:cNvSpPr>
          <p:nvPr>
            <p:ph type="body" sz="quarter" idx="14"/>
          </p:nvPr>
        </p:nvSpPr>
        <p:spPr/>
        <p:txBody>
          <a:bodyPr/>
          <a:lstStyle/>
          <a:p>
            <a:r>
              <a:rPr lang="en-AU" dirty="0"/>
              <a:t>Pre-planning</a:t>
            </a:r>
          </a:p>
        </p:txBody>
      </p:sp>
      <p:sp>
        <p:nvSpPr>
          <p:cNvPr id="9" name="Text Placeholder 3"/>
          <p:cNvSpPr>
            <a:spLocks noGrp="1"/>
          </p:cNvSpPr>
          <p:nvPr>
            <p:ph type="body" sz="quarter" idx="15"/>
          </p:nvPr>
        </p:nvSpPr>
        <p:spPr/>
        <p:txBody>
          <a:bodyPr/>
          <a:lstStyle/>
          <a:p>
            <a:r>
              <a:rPr lang="en-AU" dirty="0"/>
              <a:t>Products: What comes out the end?</a:t>
            </a:r>
          </a:p>
        </p:txBody>
      </p:sp>
      <p:pic>
        <p:nvPicPr>
          <p:cNvPr id="10" name="Picture 9"/>
          <p:cNvPicPr>
            <a:picLocks noChangeAspect="1"/>
          </p:cNvPicPr>
          <p:nvPr/>
        </p:nvPicPr>
        <p:blipFill>
          <a:blip r:embed="rId3" cstate="print"/>
          <a:stretch>
            <a:fillRect/>
          </a:stretch>
        </p:blipFill>
        <p:spPr>
          <a:xfrm>
            <a:off x="4518460" y="3755138"/>
            <a:ext cx="4512980" cy="291874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stretch>
            <a:fillRect/>
          </a:stretch>
        </p:blipFill>
        <p:spPr>
          <a:xfrm>
            <a:off x="4543041" y="1413022"/>
            <a:ext cx="4488399" cy="1981851"/>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3878826"/>
            <a:ext cx="1978641" cy="2787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5139" y="1546322"/>
            <a:ext cx="2426761" cy="171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58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7479"/>
            <a:ext cx="8458200" cy="5105400"/>
          </a:xfrm>
        </p:spPr>
        <p:txBody>
          <a:bodyPr rtlCol="0">
            <a:normAutofit/>
          </a:bodyPr>
          <a:lstStyle/>
          <a:p>
            <a:pPr>
              <a:defRPr/>
            </a:pPr>
            <a:r>
              <a:rPr lang="en-AU" dirty="0"/>
              <a:t>Deciding if we are we ready to proceed</a:t>
            </a:r>
          </a:p>
          <a:p>
            <a:pPr>
              <a:defRPr/>
            </a:pPr>
            <a:r>
              <a:rPr lang="en-AU" dirty="0">
                <a:solidFill>
                  <a:srgbClr val="002060"/>
                </a:solidFill>
              </a:rPr>
              <a:t>Key elements for pre-planning</a:t>
            </a:r>
          </a:p>
          <a:p>
            <a:pPr>
              <a:defRPr/>
            </a:pPr>
            <a:r>
              <a:rPr lang="en-AU" b="1" dirty="0"/>
              <a:t>Think about capacity</a:t>
            </a:r>
          </a:p>
          <a:p>
            <a:pPr>
              <a:defRPr/>
            </a:pPr>
            <a:r>
              <a:rPr lang="en-AU" dirty="0">
                <a:solidFill>
                  <a:srgbClr val="002060"/>
                </a:solidFill>
              </a:rPr>
              <a:t>What we produce</a:t>
            </a:r>
          </a:p>
          <a:p>
            <a:pPr>
              <a:defRPr/>
            </a:pPr>
            <a:endParaRPr lang="en-AU" dirty="0"/>
          </a:p>
          <a:p>
            <a:pPr>
              <a:defRPr/>
            </a:pPr>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lstStyle/>
          <a:p>
            <a:r>
              <a:rPr lang="en-AU" dirty="0"/>
              <a:t>Overview slide</a:t>
            </a:r>
          </a:p>
        </p:txBody>
      </p:sp>
    </p:spTree>
    <p:extLst>
      <p:ext uri="{BB962C8B-B14F-4D97-AF65-F5344CB8AC3E}">
        <p14:creationId xmlns:p14="http://schemas.microsoft.com/office/powerpoint/2010/main" val="412198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47048" y="1219200"/>
            <a:ext cx="8860056" cy="4953000"/>
          </a:xfrm>
        </p:spPr>
        <p:txBody>
          <a:bodyPr>
            <a:normAutofit/>
          </a:bodyPr>
          <a:lstStyle/>
          <a:p>
            <a:r>
              <a:rPr lang="en-AU" dirty="0"/>
              <a:t>Capacity: can we do this ourselves?</a:t>
            </a:r>
          </a:p>
          <a:p>
            <a:pPr lvl="2"/>
            <a:r>
              <a:rPr lang="en-AU" dirty="0"/>
              <a:t>Funding for help</a:t>
            </a:r>
          </a:p>
          <a:p>
            <a:pPr lvl="2"/>
            <a:r>
              <a:rPr lang="en-AU" dirty="0"/>
              <a:t>Remote help for process</a:t>
            </a:r>
          </a:p>
          <a:p>
            <a:pPr lvl="2"/>
            <a:endParaRPr lang="en-AU" dirty="0"/>
          </a:p>
          <a:p>
            <a:pPr lvl="2"/>
            <a:endParaRPr lang="en-AU" dirty="0"/>
          </a:p>
          <a:p>
            <a:endParaRPr lang="en-AU" b="1" dirty="0"/>
          </a:p>
        </p:txBody>
      </p:sp>
      <p:sp>
        <p:nvSpPr>
          <p:cNvPr id="7" name="Text Placeholder 1"/>
          <p:cNvSpPr>
            <a:spLocks noGrp="1"/>
          </p:cNvSpPr>
          <p:nvPr>
            <p:ph type="body" sz="quarter" idx="13"/>
          </p:nvPr>
        </p:nvSpPr>
        <p:spPr/>
        <p:txBody>
          <a:bodyPr/>
          <a:lstStyle/>
          <a:p>
            <a:r>
              <a:rPr lang="en-AU" dirty="0"/>
              <a:t>Deciding what the Plan is all about</a:t>
            </a:r>
          </a:p>
        </p:txBody>
      </p:sp>
      <p:sp>
        <p:nvSpPr>
          <p:cNvPr id="8" name="Text Placeholder 2"/>
          <p:cNvSpPr>
            <a:spLocks noGrp="1"/>
          </p:cNvSpPr>
          <p:nvPr>
            <p:ph type="body" sz="quarter" idx="14"/>
          </p:nvPr>
        </p:nvSpPr>
        <p:spPr/>
        <p:txBody>
          <a:bodyPr/>
          <a:lstStyle/>
          <a:p>
            <a:r>
              <a:rPr lang="en-AU" dirty="0"/>
              <a:t>Pre-planning</a:t>
            </a:r>
          </a:p>
        </p:txBody>
      </p:sp>
      <p:sp>
        <p:nvSpPr>
          <p:cNvPr id="9" name="Text Placeholder 3"/>
          <p:cNvSpPr>
            <a:spLocks noGrp="1"/>
          </p:cNvSpPr>
          <p:nvPr>
            <p:ph type="body" sz="quarter" idx="15"/>
          </p:nvPr>
        </p:nvSpPr>
        <p:spPr/>
        <p:txBody>
          <a:bodyPr/>
          <a:lstStyle/>
          <a:p>
            <a:r>
              <a:rPr lang="en-AU" dirty="0"/>
              <a:t>Capacity: can we do this ourselves?</a:t>
            </a:r>
          </a:p>
        </p:txBody>
      </p:sp>
      <p:pic>
        <p:nvPicPr>
          <p:cNvPr id="6" name="Picture 2">
            <a:extLst>
              <a:ext uri="{FF2B5EF4-FFF2-40B4-BE49-F238E27FC236}">
                <a16:creationId xmlns:a16="http://schemas.microsoft.com/office/drawing/2014/main" id="{2F19BFF8-7DAD-421A-BC2A-CAD89EAD3806}"/>
              </a:ext>
            </a:extLst>
          </p:cNvPr>
          <p:cNvPicPr>
            <a:picLocks noChangeAspect="1" noChangeArrowheads="1"/>
          </p:cNvPicPr>
          <p:nvPr/>
        </p:nvPicPr>
        <p:blipFill>
          <a:blip r:embed="rId3" cstate="print"/>
          <a:srcRect/>
          <a:stretch>
            <a:fillRect/>
          </a:stretch>
        </p:blipFill>
        <p:spPr bwMode="auto">
          <a:xfrm>
            <a:off x="247048" y="2718954"/>
            <a:ext cx="8771188" cy="4173682"/>
          </a:xfrm>
          <a:prstGeom prst="rect">
            <a:avLst/>
          </a:prstGeom>
          <a:noFill/>
          <a:ln w="9525">
            <a:noFill/>
            <a:miter lim="800000"/>
            <a:headEnd/>
            <a:tailEnd/>
          </a:ln>
        </p:spPr>
      </p:pic>
    </p:spTree>
    <p:extLst>
      <p:ext uri="{BB962C8B-B14F-4D97-AF65-F5344CB8AC3E}">
        <p14:creationId xmlns:p14="http://schemas.microsoft.com/office/powerpoint/2010/main" val="37672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normAutofit lnSpcReduction="10000"/>
          </a:bodyPr>
          <a:lstStyle/>
          <a:p>
            <a:pPr eaLnBrk="1" hangingPunct="1"/>
            <a:r>
              <a:rPr lang="en-AU" dirty="0">
                <a:solidFill>
                  <a:srgbClr val="002060"/>
                </a:solidFill>
              </a:rPr>
              <a:t>Establish clear goals for the process</a:t>
            </a:r>
          </a:p>
          <a:p>
            <a:pPr eaLnBrk="1" hangingPunct="1"/>
            <a:r>
              <a:rPr lang="en-AU" dirty="0"/>
              <a:t>Respect participants time</a:t>
            </a:r>
          </a:p>
          <a:p>
            <a:pPr eaLnBrk="1" hangingPunct="1"/>
            <a:r>
              <a:rPr lang="en-AU" dirty="0">
                <a:solidFill>
                  <a:srgbClr val="002060"/>
                </a:solidFill>
              </a:rPr>
              <a:t>Use enough facilitators and co-facilitators</a:t>
            </a:r>
          </a:p>
          <a:p>
            <a:r>
              <a:rPr lang="en-AU" dirty="0"/>
              <a:t>Allow time for review and feedback </a:t>
            </a:r>
          </a:p>
          <a:p>
            <a:r>
              <a:rPr lang="en-AU" dirty="0">
                <a:solidFill>
                  <a:srgbClr val="002060"/>
                </a:solidFill>
              </a:rPr>
              <a:t>Discuss location – on-country / town</a:t>
            </a:r>
          </a:p>
          <a:p>
            <a:pPr eaLnBrk="1" hangingPunct="1"/>
            <a:r>
              <a:rPr lang="en-AU" dirty="0"/>
              <a:t>Work with a sub-group of the community on complicated steps</a:t>
            </a:r>
          </a:p>
          <a:p>
            <a:pPr eaLnBrk="1" hangingPunct="1"/>
            <a:r>
              <a:rPr lang="en-AU" b="1" dirty="0"/>
              <a:t>Preparation is the Key</a:t>
            </a:r>
          </a:p>
        </p:txBody>
      </p:sp>
      <p:sp>
        <p:nvSpPr>
          <p:cNvPr id="11"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12" name="Text Placeholder 2"/>
          <p:cNvSpPr>
            <a:spLocks noGrp="1"/>
          </p:cNvSpPr>
          <p:nvPr>
            <p:ph type="body" sz="quarter" idx="14"/>
          </p:nvPr>
        </p:nvSpPr>
        <p:spPr>
          <a:xfrm>
            <a:off x="0" y="501101"/>
            <a:ext cx="2819400" cy="646113"/>
          </a:xfrm>
        </p:spPr>
        <p:txBody>
          <a:bodyPr/>
          <a:lstStyle/>
          <a:p>
            <a:r>
              <a:rPr lang="en-AU" dirty="0"/>
              <a:t>Pre-planning</a:t>
            </a:r>
          </a:p>
        </p:txBody>
      </p:sp>
      <p:sp>
        <p:nvSpPr>
          <p:cNvPr id="13" name="Text Placeholder 3"/>
          <p:cNvSpPr>
            <a:spLocks noGrp="1"/>
          </p:cNvSpPr>
          <p:nvPr>
            <p:ph type="body" sz="quarter" idx="15"/>
          </p:nvPr>
        </p:nvSpPr>
        <p:spPr>
          <a:xfrm>
            <a:off x="2852738" y="609600"/>
            <a:ext cx="6291262" cy="457200"/>
          </a:xfrm>
        </p:spPr>
        <p:txBody>
          <a:bodyPr>
            <a:normAutofit/>
          </a:bodyPr>
          <a:lstStyle/>
          <a:p>
            <a:r>
              <a:rPr lang="en-AU" dirty="0"/>
              <a:t>Key things to consider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7479"/>
            <a:ext cx="8458200" cy="5105400"/>
          </a:xfrm>
        </p:spPr>
        <p:txBody>
          <a:bodyPr rtlCol="0">
            <a:normAutofit/>
          </a:bodyPr>
          <a:lstStyle/>
          <a:p>
            <a:pPr>
              <a:defRPr/>
            </a:pPr>
            <a:r>
              <a:rPr lang="en-AU" dirty="0"/>
              <a:t>Deciding if we are we ready to proceed</a:t>
            </a:r>
          </a:p>
          <a:p>
            <a:pPr>
              <a:defRPr/>
            </a:pPr>
            <a:r>
              <a:rPr lang="en-AU" dirty="0">
                <a:solidFill>
                  <a:srgbClr val="002060"/>
                </a:solidFill>
              </a:rPr>
              <a:t>Key elements for pre-planning</a:t>
            </a:r>
          </a:p>
          <a:p>
            <a:pPr>
              <a:defRPr/>
            </a:pPr>
            <a:r>
              <a:rPr lang="en-AU" dirty="0"/>
              <a:t>Think about capacity</a:t>
            </a:r>
          </a:p>
          <a:p>
            <a:pPr>
              <a:defRPr/>
            </a:pPr>
            <a:r>
              <a:rPr lang="en-AU" b="1" dirty="0">
                <a:solidFill>
                  <a:srgbClr val="002060"/>
                </a:solidFill>
              </a:rPr>
              <a:t>What we produce</a:t>
            </a:r>
          </a:p>
          <a:p>
            <a:pPr>
              <a:defRPr/>
            </a:pPr>
            <a:endParaRPr lang="en-AU" dirty="0"/>
          </a:p>
          <a:p>
            <a:pPr>
              <a:defRPr/>
            </a:pPr>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lstStyle/>
          <a:p>
            <a:r>
              <a:rPr lang="en-AU" dirty="0"/>
              <a:t>Overview slide</a:t>
            </a:r>
          </a:p>
        </p:txBody>
      </p:sp>
    </p:spTree>
    <p:extLst>
      <p:ext uri="{BB962C8B-B14F-4D97-AF65-F5344CB8AC3E}">
        <p14:creationId xmlns:p14="http://schemas.microsoft.com/office/powerpoint/2010/main" val="5048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p:txBody>
          <a:bodyPr/>
          <a:lstStyle/>
          <a:p>
            <a:r>
              <a:rPr lang="en-AU" dirty="0"/>
              <a:t>Deciding what the Plan is all about</a:t>
            </a:r>
          </a:p>
        </p:txBody>
      </p:sp>
      <p:sp>
        <p:nvSpPr>
          <p:cNvPr id="8" name="Text Placeholder 2"/>
          <p:cNvSpPr>
            <a:spLocks noGrp="1"/>
          </p:cNvSpPr>
          <p:nvPr>
            <p:ph type="body" sz="quarter" idx="14"/>
          </p:nvPr>
        </p:nvSpPr>
        <p:spPr/>
        <p:txBody>
          <a:bodyPr/>
          <a:lstStyle/>
          <a:p>
            <a:r>
              <a:rPr lang="en-AU" dirty="0"/>
              <a:t>Pre-planning</a:t>
            </a:r>
          </a:p>
        </p:txBody>
      </p:sp>
      <p:sp>
        <p:nvSpPr>
          <p:cNvPr id="9" name="Text Placeholder 3"/>
          <p:cNvSpPr>
            <a:spLocks noGrp="1"/>
          </p:cNvSpPr>
          <p:nvPr>
            <p:ph type="body" sz="quarter" idx="15"/>
          </p:nvPr>
        </p:nvSpPr>
        <p:spPr/>
        <p:txBody>
          <a:bodyPr/>
          <a:lstStyle/>
          <a:p>
            <a:r>
              <a:rPr lang="en-AU" dirty="0"/>
              <a:t>Timeline: What tasks done by when?</a:t>
            </a:r>
          </a:p>
        </p:txBody>
      </p:sp>
      <p:pic>
        <p:nvPicPr>
          <p:cNvPr id="10" name="Picture 9"/>
          <p:cNvPicPr>
            <a:picLocks noChangeAspect="1"/>
          </p:cNvPicPr>
          <p:nvPr/>
        </p:nvPicPr>
        <p:blipFill>
          <a:blip r:embed="rId3" cstate="print"/>
          <a:stretch>
            <a:fillRect/>
          </a:stretch>
        </p:blipFill>
        <p:spPr>
          <a:xfrm>
            <a:off x="592790" y="1600200"/>
            <a:ext cx="7958420" cy="4735117"/>
          </a:xfrm>
          <a:prstGeom prst="rect">
            <a:avLst/>
          </a:prstGeom>
        </p:spPr>
      </p:pic>
    </p:spTree>
    <p:extLst>
      <p:ext uri="{BB962C8B-B14F-4D97-AF65-F5344CB8AC3E}">
        <p14:creationId xmlns:p14="http://schemas.microsoft.com/office/powerpoint/2010/main" val="176223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84956861"/>
              </p:ext>
            </p:extLst>
          </p:nvPr>
        </p:nvGraphicFramePr>
        <p:xfrm>
          <a:off x="304800" y="1447800"/>
          <a:ext cx="8578850" cy="5003800"/>
        </p:xfrm>
        <a:graphic>
          <a:graphicData uri="http://schemas.openxmlformats.org/drawingml/2006/table">
            <a:tbl>
              <a:tblPr firstRow="1" bandRow="1">
                <a:tableStyleId>{5940675A-B579-460E-94D1-54222C63F5DA}</a:tableStyleId>
              </a:tblPr>
              <a:tblGrid>
                <a:gridCol w="1715770">
                  <a:extLst>
                    <a:ext uri="{9D8B030D-6E8A-4147-A177-3AD203B41FA5}">
                      <a16:colId xmlns:a16="http://schemas.microsoft.com/office/drawing/2014/main" val="20000"/>
                    </a:ext>
                  </a:extLst>
                </a:gridCol>
                <a:gridCol w="1715770">
                  <a:extLst>
                    <a:ext uri="{9D8B030D-6E8A-4147-A177-3AD203B41FA5}">
                      <a16:colId xmlns:a16="http://schemas.microsoft.com/office/drawing/2014/main" val="20001"/>
                    </a:ext>
                  </a:extLst>
                </a:gridCol>
                <a:gridCol w="1608524">
                  <a:extLst>
                    <a:ext uri="{9D8B030D-6E8A-4147-A177-3AD203B41FA5}">
                      <a16:colId xmlns:a16="http://schemas.microsoft.com/office/drawing/2014/main" val="20002"/>
                    </a:ext>
                  </a:extLst>
                </a:gridCol>
                <a:gridCol w="1651406">
                  <a:extLst>
                    <a:ext uri="{9D8B030D-6E8A-4147-A177-3AD203B41FA5}">
                      <a16:colId xmlns:a16="http://schemas.microsoft.com/office/drawing/2014/main" val="20003"/>
                    </a:ext>
                  </a:extLst>
                </a:gridCol>
                <a:gridCol w="1887380">
                  <a:extLst>
                    <a:ext uri="{9D8B030D-6E8A-4147-A177-3AD203B41FA5}">
                      <a16:colId xmlns:a16="http://schemas.microsoft.com/office/drawing/2014/main" val="20004"/>
                    </a:ext>
                  </a:extLst>
                </a:gridCol>
              </a:tblGrid>
              <a:tr h="370840">
                <a:tc>
                  <a:txBody>
                    <a:bodyPr/>
                    <a:lstStyle/>
                    <a:p>
                      <a:r>
                        <a:rPr lang="en-AU" sz="1400" b="1" dirty="0"/>
                        <a:t>Step</a:t>
                      </a:r>
                    </a:p>
                  </a:txBody>
                  <a:tcPr marL="91435" marR="91435"/>
                </a:tc>
                <a:tc>
                  <a:txBody>
                    <a:bodyPr/>
                    <a:lstStyle/>
                    <a:p>
                      <a:r>
                        <a:rPr lang="en-AU" sz="1400" b="1" dirty="0"/>
                        <a:t>Who</a:t>
                      </a:r>
                    </a:p>
                  </a:txBody>
                  <a:tcPr marL="91435" marR="91435"/>
                </a:tc>
                <a:tc>
                  <a:txBody>
                    <a:bodyPr/>
                    <a:lstStyle/>
                    <a:p>
                      <a:r>
                        <a:rPr lang="en-AU" sz="1400" b="1" dirty="0"/>
                        <a:t>When</a:t>
                      </a:r>
                    </a:p>
                  </a:txBody>
                  <a:tcPr marL="91435" marR="91435"/>
                </a:tc>
                <a:tc>
                  <a:txBody>
                    <a:bodyPr/>
                    <a:lstStyle/>
                    <a:p>
                      <a:r>
                        <a:rPr lang="en-AU" sz="1400" b="1" dirty="0"/>
                        <a:t>Cost</a:t>
                      </a:r>
                    </a:p>
                  </a:txBody>
                  <a:tcPr marL="91435" marR="91435"/>
                </a:tc>
                <a:tc>
                  <a:txBody>
                    <a:bodyPr/>
                    <a:lstStyle/>
                    <a:p>
                      <a:r>
                        <a:rPr lang="en-AU" sz="1400" b="1" dirty="0"/>
                        <a:t>Preparation</a:t>
                      </a:r>
                    </a:p>
                  </a:txBody>
                  <a:tcPr marL="91435" marR="91435"/>
                </a:tc>
                <a:extLst>
                  <a:ext uri="{0D108BD9-81ED-4DB2-BD59-A6C34878D82A}">
                    <a16:rowId xmlns:a16="http://schemas.microsoft.com/office/drawing/2014/main" val="10000"/>
                  </a:ext>
                </a:extLst>
              </a:tr>
              <a:tr h="370840">
                <a:tc>
                  <a:txBody>
                    <a:bodyPr/>
                    <a:lstStyle/>
                    <a:p>
                      <a:r>
                        <a:rPr lang="en-AU" sz="1400" b="1" baseline="0" dirty="0"/>
                        <a:t>Stage of HCP</a:t>
                      </a:r>
                      <a:endParaRPr lang="en-AU" sz="1400" b="1" dirty="0"/>
                    </a:p>
                  </a:txBody>
                  <a:tcPr marL="91435" marR="91435"/>
                </a:tc>
                <a:tc>
                  <a:txBody>
                    <a:bodyPr/>
                    <a:lstStyle/>
                    <a:p>
                      <a:r>
                        <a:rPr lang="en-AU" sz="1400" b="1" dirty="0"/>
                        <a:t>Specific people to be involved</a:t>
                      </a:r>
                    </a:p>
                  </a:txBody>
                  <a:tcPr marL="91435" marR="91435"/>
                </a:tc>
                <a:tc>
                  <a:txBody>
                    <a:bodyPr/>
                    <a:lstStyle/>
                    <a:p>
                      <a:r>
                        <a:rPr lang="en-AU" sz="1400" b="1" dirty="0"/>
                        <a:t>Approx. time to complete</a:t>
                      </a:r>
                    </a:p>
                  </a:txBody>
                  <a:tcPr marL="91435" marR="91435"/>
                </a:tc>
                <a:tc>
                  <a:txBody>
                    <a:bodyPr/>
                    <a:lstStyle/>
                    <a:p>
                      <a:r>
                        <a:rPr lang="en-AU" sz="1400" b="1" dirty="0"/>
                        <a:t>Budget</a:t>
                      </a:r>
                    </a:p>
                  </a:txBody>
                  <a:tcPr marL="91435" marR="91435"/>
                </a:tc>
                <a:tc>
                  <a:txBody>
                    <a:bodyPr/>
                    <a:lstStyle/>
                    <a:p>
                      <a:r>
                        <a:rPr lang="en-AU" sz="1400" b="1" dirty="0"/>
                        <a:t>What needs to be done</a:t>
                      </a:r>
                    </a:p>
                  </a:txBody>
                  <a:tcPr marL="91435" marR="91435"/>
                </a:tc>
                <a:extLst>
                  <a:ext uri="{0D108BD9-81ED-4DB2-BD59-A6C34878D82A}">
                    <a16:rowId xmlns:a16="http://schemas.microsoft.com/office/drawing/2014/main" val="10001"/>
                  </a:ext>
                </a:extLst>
              </a:tr>
              <a:tr h="370840">
                <a:tc>
                  <a:txBody>
                    <a:bodyPr/>
                    <a:lstStyle/>
                    <a:p>
                      <a:r>
                        <a:rPr lang="en-AU" sz="1200" dirty="0"/>
                        <a:t>Preparation</a:t>
                      </a:r>
                    </a:p>
                  </a:txBody>
                  <a:tcPr marL="91435" marR="91435"/>
                </a:tc>
                <a:tc>
                  <a:txBody>
                    <a:bodyPr/>
                    <a:lstStyle/>
                    <a:p>
                      <a:r>
                        <a:rPr lang="en-AU" sz="1200" dirty="0"/>
                        <a:t>Elders</a:t>
                      </a:r>
                      <a:r>
                        <a:rPr lang="en-AU" sz="1200" baseline="0" dirty="0"/>
                        <a:t> / PBC / rangers </a:t>
                      </a:r>
                      <a:r>
                        <a:rPr lang="en-AU" sz="1200" baseline="0" dirty="0" err="1"/>
                        <a:t>etc</a:t>
                      </a:r>
                      <a:endParaRPr lang="en-AU" sz="1200" dirty="0"/>
                    </a:p>
                  </a:txBody>
                  <a:tcPr marL="91435" marR="91435"/>
                </a:tc>
                <a:tc>
                  <a:txBody>
                    <a:bodyPr/>
                    <a:lstStyle/>
                    <a:p>
                      <a:r>
                        <a:rPr lang="en-AU" sz="1200" dirty="0"/>
                        <a:t>April 2011</a:t>
                      </a:r>
                    </a:p>
                    <a:p>
                      <a:r>
                        <a:rPr lang="en-AU" sz="1200" dirty="0"/>
                        <a:t>1 day</a:t>
                      </a:r>
                    </a:p>
                  </a:txBody>
                  <a:tcPr marL="91435" marR="91435"/>
                </a:tc>
                <a:tc>
                  <a:txBody>
                    <a:bodyPr/>
                    <a:lstStyle/>
                    <a:p>
                      <a:r>
                        <a:rPr lang="en-AU" sz="1200" dirty="0"/>
                        <a:t>2 staff for 2 days plus $2k</a:t>
                      </a:r>
                    </a:p>
                  </a:txBody>
                  <a:tcPr marL="91435" marR="91435"/>
                </a:tc>
                <a:tc>
                  <a:txBody>
                    <a:bodyPr/>
                    <a:lstStyle/>
                    <a:p>
                      <a:r>
                        <a:rPr lang="en-AU" sz="1200" dirty="0"/>
                        <a:t>Prepare</a:t>
                      </a:r>
                      <a:r>
                        <a:rPr lang="en-AU" sz="1200" baseline="0" dirty="0"/>
                        <a:t> maps, send process guide</a:t>
                      </a:r>
                      <a:endParaRPr lang="en-AU" sz="1200" dirty="0"/>
                    </a:p>
                  </a:txBody>
                  <a:tcPr marL="91435" marR="91435"/>
                </a:tc>
                <a:extLst>
                  <a:ext uri="{0D108BD9-81ED-4DB2-BD59-A6C34878D82A}">
                    <a16:rowId xmlns:a16="http://schemas.microsoft.com/office/drawing/2014/main" val="10002"/>
                  </a:ext>
                </a:extLst>
              </a:tr>
              <a:tr h="370840">
                <a:tc>
                  <a:txBody>
                    <a:bodyPr/>
                    <a:lstStyle/>
                    <a:p>
                      <a:r>
                        <a:rPr lang="en-AU" sz="1200" dirty="0"/>
                        <a:t>Mapping</a:t>
                      </a:r>
                      <a:r>
                        <a:rPr lang="en-AU" sz="1200" baseline="0" dirty="0"/>
                        <a:t> / background</a:t>
                      </a:r>
                      <a:endParaRPr lang="en-AU" sz="1200" dirty="0"/>
                    </a:p>
                  </a:txBody>
                  <a:tcPr marL="91435" marR="91435"/>
                </a:tc>
                <a:tc>
                  <a:txBody>
                    <a:bodyPr/>
                    <a:lstStyle/>
                    <a:p>
                      <a:r>
                        <a:rPr lang="en-AU" sz="1200" dirty="0"/>
                        <a:t>Elders, rangers, external experts</a:t>
                      </a:r>
                    </a:p>
                  </a:txBody>
                  <a:tcPr marL="91435" marR="91435"/>
                </a:tc>
                <a:tc>
                  <a:txBody>
                    <a:bodyPr/>
                    <a:lstStyle/>
                    <a:p>
                      <a:r>
                        <a:rPr lang="en-AU" sz="1200" dirty="0"/>
                        <a:t>May-July 2011</a:t>
                      </a:r>
                    </a:p>
                    <a:p>
                      <a:r>
                        <a:rPr lang="en-AU" sz="1200" dirty="0"/>
                        <a:t>2 x 1 week field</a:t>
                      </a:r>
                    </a:p>
                  </a:txBody>
                  <a:tcPr marL="91435" marR="91435"/>
                </a:tc>
                <a:tc>
                  <a:txBody>
                    <a:bodyPr/>
                    <a:lstStyle/>
                    <a:p>
                      <a:r>
                        <a:rPr lang="en-AU" sz="1200" dirty="0"/>
                        <a:t>1 staff x 10 days, plus $50k</a:t>
                      </a:r>
                    </a:p>
                  </a:txBody>
                  <a:tcPr marL="91435" marR="91435"/>
                </a:tc>
                <a:tc>
                  <a:txBody>
                    <a:bodyPr/>
                    <a:lstStyle/>
                    <a:p>
                      <a:r>
                        <a:rPr lang="en-AU" sz="1200" dirty="0"/>
                        <a:t>Logistics</a:t>
                      </a:r>
                    </a:p>
                  </a:txBody>
                  <a:tcPr marL="91435" marR="91435"/>
                </a:tc>
                <a:extLst>
                  <a:ext uri="{0D108BD9-81ED-4DB2-BD59-A6C34878D82A}">
                    <a16:rowId xmlns:a16="http://schemas.microsoft.com/office/drawing/2014/main" val="10003"/>
                  </a:ext>
                </a:extLst>
              </a:tr>
              <a:tr h="370840">
                <a:tc>
                  <a:txBody>
                    <a:bodyPr/>
                    <a:lstStyle/>
                    <a:p>
                      <a:r>
                        <a:rPr lang="en-AU" sz="1200" dirty="0"/>
                        <a:t>Boundary / Dream</a:t>
                      </a:r>
                      <a:r>
                        <a:rPr lang="en-AU" sz="1200" baseline="0" dirty="0"/>
                        <a:t>/ Targets</a:t>
                      </a:r>
                      <a:endParaRPr lang="en-AU" sz="1200" dirty="0"/>
                    </a:p>
                  </a:txBody>
                  <a:tcPr marL="91435" marR="91435"/>
                </a:tc>
                <a:tc>
                  <a:txBody>
                    <a:bodyPr/>
                    <a:lstStyle/>
                    <a:p>
                      <a:r>
                        <a:rPr lang="en-AU" sz="1200" dirty="0"/>
                        <a:t>Community</a:t>
                      </a:r>
                    </a:p>
                  </a:txBody>
                  <a:tcPr marL="91435" marR="91435"/>
                </a:tc>
                <a:tc>
                  <a:txBody>
                    <a:bodyPr/>
                    <a:lstStyle/>
                    <a:p>
                      <a:r>
                        <a:rPr lang="en-AU" sz="1200" dirty="0"/>
                        <a:t>July 2011</a:t>
                      </a:r>
                    </a:p>
                    <a:p>
                      <a:r>
                        <a:rPr lang="en-AU" sz="1200" dirty="0"/>
                        <a:t>4 days</a:t>
                      </a:r>
                    </a:p>
                  </a:txBody>
                  <a:tcPr marL="91435" marR="91435"/>
                </a:tc>
                <a:tc>
                  <a:txBody>
                    <a:bodyPr/>
                    <a:lstStyle/>
                    <a:p>
                      <a:r>
                        <a:rPr lang="en-AU" sz="1200" dirty="0"/>
                        <a:t>2 staff for 10 days plus $20k</a:t>
                      </a:r>
                    </a:p>
                  </a:txBody>
                  <a:tcPr marL="91435" marR="91435"/>
                </a:tc>
                <a:tc>
                  <a:txBody>
                    <a:bodyPr/>
                    <a:lstStyle/>
                    <a:p>
                      <a:r>
                        <a:rPr lang="en-AU" sz="1200" dirty="0"/>
                        <a:t>Camp site, catering,  background reports</a:t>
                      </a:r>
                    </a:p>
                  </a:txBody>
                  <a:tcPr marL="91435" marR="91435"/>
                </a:tc>
                <a:extLst>
                  <a:ext uri="{0D108BD9-81ED-4DB2-BD59-A6C34878D82A}">
                    <a16:rowId xmlns:a16="http://schemas.microsoft.com/office/drawing/2014/main" val="10004"/>
                  </a:ext>
                </a:extLst>
              </a:tr>
              <a:tr h="370840">
                <a:tc>
                  <a:txBody>
                    <a:bodyPr/>
                    <a:lstStyle/>
                    <a:p>
                      <a:r>
                        <a:rPr lang="en-AU" sz="1200" dirty="0"/>
                        <a:t>Health / Threats  + review</a:t>
                      </a:r>
                    </a:p>
                  </a:txBody>
                  <a:tcPr marL="91435" marR="91435"/>
                </a:tc>
                <a:tc>
                  <a:txBody>
                    <a:bodyPr/>
                    <a:lstStyle/>
                    <a:p>
                      <a:r>
                        <a:rPr lang="en-AU" sz="1200" dirty="0"/>
                        <a:t>Staff</a:t>
                      </a:r>
                    </a:p>
                  </a:txBody>
                  <a:tcPr marL="91435" marR="91435"/>
                </a:tc>
                <a:tc>
                  <a:txBody>
                    <a:bodyPr/>
                    <a:lstStyle/>
                    <a:p>
                      <a:r>
                        <a:rPr lang="en-AU" sz="1200" dirty="0"/>
                        <a:t>Aug - Sept 2011</a:t>
                      </a:r>
                      <a:endParaRPr lang="en-AU" sz="1200" baseline="0" dirty="0"/>
                    </a:p>
                    <a:p>
                      <a:r>
                        <a:rPr lang="en-AU" sz="1200" baseline="0" dirty="0"/>
                        <a:t>5 days</a:t>
                      </a:r>
                      <a:endParaRPr lang="en-AU" sz="1200" dirty="0"/>
                    </a:p>
                  </a:txBody>
                  <a:tcPr marL="91435" marR="91435"/>
                </a:tc>
                <a:tc>
                  <a:txBody>
                    <a:bodyPr/>
                    <a:lstStyle/>
                    <a:p>
                      <a:r>
                        <a:rPr lang="en-AU" sz="1200" dirty="0"/>
                        <a:t>1 staff x 5 days</a:t>
                      </a:r>
                    </a:p>
                  </a:txBody>
                  <a:tcPr marL="91435" marR="91435"/>
                </a:tc>
                <a:tc>
                  <a:txBody>
                    <a:bodyPr/>
                    <a:lstStyle/>
                    <a:p>
                      <a:r>
                        <a:rPr lang="en-AU" sz="1200" dirty="0"/>
                        <a:t>Complete Targets</a:t>
                      </a:r>
                    </a:p>
                  </a:txBody>
                  <a:tcPr marL="91435" marR="91435"/>
                </a:tc>
                <a:extLst>
                  <a:ext uri="{0D108BD9-81ED-4DB2-BD59-A6C34878D82A}">
                    <a16:rowId xmlns:a16="http://schemas.microsoft.com/office/drawing/2014/main" val="10005"/>
                  </a:ext>
                </a:extLst>
              </a:tr>
              <a:tr h="370840">
                <a:tc>
                  <a:txBody>
                    <a:bodyPr/>
                    <a:lstStyle/>
                    <a:p>
                      <a:r>
                        <a:rPr lang="en-AU" sz="1200" dirty="0"/>
                        <a:t>Situation Analysis + review</a:t>
                      </a:r>
                    </a:p>
                  </a:txBody>
                  <a:tcPr marL="91435" marR="9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Steering</a:t>
                      </a:r>
                      <a:r>
                        <a:rPr lang="en-AU" sz="1200" baseline="0" dirty="0"/>
                        <a:t> Group</a:t>
                      </a:r>
                      <a:endParaRPr lang="en-AU" sz="1200" dirty="0"/>
                    </a:p>
                  </a:txBody>
                  <a:tcPr marL="91435" marR="91435"/>
                </a:tc>
                <a:tc>
                  <a:txBody>
                    <a:bodyPr/>
                    <a:lstStyle/>
                    <a:p>
                      <a:r>
                        <a:rPr lang="en-AU" sz="1200" dirty="0"/>
                        <a:t>Sept 2011</a:t>
                      </a:r>
                      <a:endParaRPr lang="en-AU" sz="1200" baseline="0" dirty="0"/>
                    </a:p>
                    <a:p>
                      <a:r>
                        <a:rPr lang="en-AU" sz="1200" baseline="0" dirty="0"/>
                        <a:t>2 days</a:t>
                      </a:r>
                      <a:endParaRPr lang="en-AU" sz="1200" dirty="0"/>
                    </a:p>
                  </a:txBody>
                  <a:tcPr marL="91435" marR="91435"/>
                </a:tc>
                <a:tc>
                  <a:txBody>
                    <a:bodyPr/>
                    <a:lstStyle/>
                    <a:p>
                      <a:r>
                        <a:rPr lang="en-AU" sz="1200" dirty="0"/>
                        <a:t>1 staff x 5 days plus $5k</a:t>
                      </a:r>
                    </a:p>
                  </a:txBody>
                  <a:tcPr marL="91435" marR="91435"/>
                </a:tc>
                <a:tc>
                  <a:txBody>
                    <a:bodyPr/>
                    <a:lstStyle/>
                    <a:p>
                      <a:r>
                        <a:rPr lang="en-AU" sz="1200" dirty="0"/>
                        <a:t>Complete Viability</a:t>
                      </a:r>
                    </a:p>
                  </a:txBody>
                  <a:tcPr marL="91435" marR="91435"/>
                </a:tc>
                <a:extLst>
                  <a:ext uri="{0D108BD9-81ED-4DB2-BD59-A6C34878D82A}">
                    <a16:rowId xmlns:a16="http://schemas.microsoft.com/office/drawing/2014/main" val="10006"/>
                  </a:ext>
                </a:extLst>
              </a:tr>
              <a:tr h="370840">
                <a:tc>
                  <a:txBody>
                    <a:bodyPr/>
                    <a:lstStyle/>
                    <a:p>
                      <a:r>
                        <a:rPr lang="en-AU" sz="1200" dirty="0"/>
                        <a:t>Goals / Strategies + review</a:t>
                      </a:r>
                    </a:p>
                  </a:txBody>
                  <a:tcPr marL="91435" marR="91435"/>
                </a:tc>
                <a:tc>
                  <a:txBody>
                    <a:bodyPr/>
                    <a:lstStyle/>
                    <a:p>
                      <a:r>
                        <a:rPr lang="en-AU" sz="1200" dirty="0"/>
                        <a:t>Community</a:t>
                      </a:r>
                    </a:p>
                  </a:txBody>
                  <a:tcPr marL="91435" marR="91435"/>
                </a:tc>
                <a:tc>
                  <a:txBody>
                    <a:bodyPr/>
                    <a:lstStyle/>
                    <a:p>
                      <a:r>
                        <a:rPr lang="en-AU" sz="1200" dirty="0"/>
                        <a:t>October 2011</a:t>
                      </a:r>
                    </a:p>
                    <a:p>
                      <a:r>
                        <a:rPr lang="en-AU" sz="1200" dirty="0"/>
                        <a:t>4 days</a:t>
                      </a:r>
                    </a:p>
                  </a:txBody>
                  <a:tcPr marL="91435" marR="91435"/>
                </a:tc>
                <a:tc>
                  <a:txBody>
                    <a:bodyPr/>
                    <a:lstStyle/>
                    <a:p>
                      <a:r>
                        <a:rPr lang="en-AU" sz="1200" dirty="0"/>
                        <a:t>2 staff for 10 days plus $20k</a:t>
                      </a:r>
                    </a:p>
                  </a:txBody>
                  <a:tcPr marL="91435" marR="91435"/>
                </a:tc>
                <a:tc>
                  <a:txBody>
                    <a:bodyPr/>
                    <a:lstStyle/>
                    <a:p>
                      <a:r>
                        <a:rPr lang="en-AU" sz="1200" dirty="0"/>
                        <a:t>Camp site, catering,  background reports</a:t>
                      </a:r>
                    </a:p>
                  </a:txBody>
                  <a:tcPr marL="91435" marR="91435"/>
                </a:tc>
                <a:extLst>
                  <a:ext uri="{0D108BD9-81ED-4DB2-BD59-A6C34878D82A}">
                    <a16:rowId xmlns:a16="http://schemas.microsoft.com/office/drawing/2014/main" val="10007"/>
                  </a:ext>
                </a:extLst>
              </a:tr>
              <a:tr h="370840">
                <a:tc>
                  <a:txBody>
                    <a:bodyPr/>
                    <a:lstStyle/>
                    <a:p>
                      <a:r>
                        <a:rPr lang="en-AU" sz="1200" dirty="0"/>
                        <a:t>Action Planning + review</a:t>
                      </a:r>
                    </a:p>
                  </a:txBody>
                  <a:tcPr marL="91435" marR="9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Steering</a:t>
                      </a:r>
                      <a:r>
                        <a:rPr lang="en-AU" sz="1200" baseline="0" dirty="0"/>
                        <a:t> Group</a:t>
                      </a:r>
                      <a:endParaRPr lang="en-AU" sz="1200" dirty="0"/>
                    </a:p>
                  </a:txBody>
                  <a:tcPr marL="91435" marR="91435"/>
                </a:tc>
                <a:tc>
                  <a:txBody>
                    <a:bodyPr/>
                    <a:lstStyle/>
                    <a:p>
                      <a:r>
                        <a:rPr lang="en-AU" sz="1200" dirty="0"/>
                        <a:t>November 2011</a:t>
                      </a:r>
                      <a:endParaRPr lang="en-AU" sz="1200" baseline="0" dirty="0"/>
                    </a:p>
                    <a:p>
                      <a:r>
                        <a:rPr lang="en-AU" sz="1200" baseline="0" dirty="0"/>
                        <a:t>4 days</a:t>
                      </a:r>
                      <a:endParaRPr lang="en-AU" sz="1200" dirty="0"/>
                    </a:p>
                  </a:txBody>
                  <a:tcPr marL="91435" marR="91435"/>
                </a:tc>
                <a:tc>
                  <a:txBody>
                    <a:bodyPr/>
                    <a:lstStyle/>
                    <a:p>
                      <a:r>
                        <a:rPr lang="en-AU" sz="1200" dirty="0"/>
                        <a:t>2 staff x 5 days plus $5k</a:t>
                      </a:r>
                    </a:p>
                  </a:txBody>
                  <a:tcPr marL="91435" marR="91435"/>
                </a:tc>
                <a:tc>
                  <a:txBody>
                    <a:bodyPr/>
                    <a:lstStyle/>
                    <a:p>
                      <a:r>
                        <a:rPr lang="en-AU" sz="1200" dirty="0"/>
                        <a:t>Complete Strategies</a:t>
                      </a:r>
                    </a:p>
                  </a:txBody>
                  <a:tcPr marL="91435" marR="91435"/>
                </a:tc>
                <a:extLst>
                  <a:ext uri="{0D108BD9-81ED-4DB2-BD59-A6C34878D82A}">
                    <a16:rowId xmlns:a16="http://schemas.microsoft.com/office/drawing/2014/main" val="10008"/>
                  </a:ext>
                </a:extLst>
              </a:tr>
              <a:tr h="370840">
                <a:tc>
                  <a:txBody>
                    <a:bodyPr/>
                    <a:lstStyle/>
                    <a:p>
                      <a:r>
                        <a:rPr lang="en-AU" sz="1200" dirty="0"/>
                        <a:t>Drafting</a:t>
                      </a:r>
                    </a:p>
                  </a:txBody>
                  <a:tcPr marL="91435" marR="91435"/>
                </a:tc>
                <a:tc>
                  <a:txBody>
                    <a:bodyPr/>
                    <a:lstStyle/>
                    <a:p>
                      <a:r>
                        <a:rPr lang="en-AU" sz="1200" dirty="0"/>
                        <a:t>Staff</a:t>
                      </a:r>
                    </a:p>
                  </a:txBody>
                  <a:tcPr marL="91435" marR="91435"/>
                </a:tc>
                <a:tc>
                  <a:txBody>
                    <a:bodyPr/>
                    <a:lstStyle/>
                    <a:p>
                      <a:r>
                        <a:rPr lang="en-AU" sz="1200" dirty="0"/>
                        <a:t>Dec-Mar</a:t>
                      </a:r>
                      <a:r>
                        <a:rPr lang="en-AU" sz="1200" baseline="0" dirty="0"/>
                        <a:t> </a:t>
                      </a:r>
                      <a:r>
                        <a:rPr lang="en-AU" sz="1200" dirty="0"/>
                        <a:t>2011/12</a:t>
                      </a:r>
                    </a:p>
                    <a:p>
                      <a:r>
                        <a:rPr lang="en-AU" sz="1200" dirty="0"/>
                        <a:t>20 days</a:t>
                      </a:r>
                    </a:p>
                  </a:txBody>
                  <a:tcPr marL="91435" marR="91435"/>
                </a:tc>
                <a:tc>
                  <a:txBody>
                    <a:bodyPr/>
                    <a:lstStyle/>
                    <a:p>
                      <a:r>
                        <a:rPr lang="en-AU" sz="1200" dirty="0"/>
                        <a:t>1 staff x 20 days plus $15k</a:t>
                      </a:r>
                    </a:p>
                  </a:txBody>
                  <a:tcPr marL="91435" marR="91435"/>
                </a:tc>
                <a:tc>
                  <a:txBody>
                    <a:bodyPr/>
                    <a:lstStyle/>
                    <a:p>
                      <a:r>
                        <a:rPr lang="en-AU" sz="1200" dirty="0"/>
                        <a:t>All stages completed</a:t>
                      </a:r>
                    </a:p>
                  </a:txBody>
                  <a:tcPr marL="91435" marR="91435"/>
                </a:tc>
                <a:extLst>
                  <a:ext uri="{0D108BD9-81ED-4DB2-BD59-A6C34878D82A}">
                    <a16:rowId xmlns:a16="http://schemas.microsoft.com/office/drawing/2014/main" val="10009"/>
                  </a:ext>
                </a:extLst>
              </a:tr>
              <a:tr h="370840">
                <a:tc>
                  <a:txBody>
                    <a:bodyPr/>
                    <a:lstStyle/>
                    <a:p>
                      <a:r>
                        <a:rPr lang="en-AU" sz="1200" dirty="0"/>
                        <a:t>Approval</a:t>
                      </a:r>
                    </a:p>
                  </a:txBody>
                  <a:tcPr marL="91435" marR="91435"/>
                </a:tc>
                <a:tc>
                  <a:txBody>
                    <a:bodyPr/>
                    <a:lstStyle/>
                    <a:p>
                      <a:r>
                        <a:rPr lang="en-AU" sz="1200" dirty="0"/>
                        <a:t>Community</a:t>
                      </a:r>
                    </a:p>
                  </a:txBody>
                  <a:tcPr marL="91435" marR="91435"/>
                </a:tc>
                <a:tc>
                  <a:txBody>
                    <a:bodyPr/>
                    <a:lstStyle/>
                    <a:p>
                      <a:r>
                        <a:rPr lang="en-AU" sz="1200" dirty="0"/>
                        <a:t>April 2012</a:t>
                      </a:r>
                    </a:p>
                    <a:p>
                      <a:r>
                        <a:rPr lang="en-AU" sz="1200" dirty="0"/>
                        <a:t>2 days</a:t>
                      </a:r>
                    </a:p>
                  </a:txBody>
                  <a:tcPr marL="91435" marR="9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2 staff for 5 days plus $20k</a:t>
                      </a:r>
                    </a:p>
                  </a:txBody>
                  <a:tcPr marL="91435" marR="9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All stages completed</a:t>
                      </a:r>
                    </a:p>
                    <a:p>
                      <a:endParaRPr lang="en-AU" sz="1200" dirty="0"/>
                    </a:p>
                  </a:txBody>
                  <a:tcPr marL="91435" marR="91435"/>
                </a:tc>
                <a:extLst>
                  <a:ext uri="{0D108BD9-81ED-4DB2-BD59-A6C34878D82A}">
                    <a16:rowId xmlns:a16="http://schemas.microsoft.com/office/drawing/2014/main" val="10010"/>
                  </a:ext>
                </a:extLst>
              </a:tr>
            </a:tbl>
          </a:graphicData>
        </a:graphic>
      </p:graphicFrame>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a:p>
            <a:endParaRPr lang="en-AU" dirty="0"/>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normAutofit/>
          </a:bodyPr>
          <a:lstStyle/>
          <a:p>
            <a:r>
              <a:rPr lang="en-AU" dirty="0"/>
              <a:t>A 12 month example</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normAutofit/>
          </a:bodyPr>
          <a:lstStyle/>
          <a:p>
            <a:r>
              <a:rPr lang="en-AU" dirty="0"/>
              <a:t>Pre-planning</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resources</a:t>
            </a:r>
          </a:p>
        </p:txBody>
      </p:sp>
      <p:pic>
        <p:nvPicPr>
          <p:cNvPr id="7" name="Picture 6"/>
          <p:cNvPicPr>
            <a:picLocks noChangeAspect="1"/>
          </p:cNvPicPr>
          <p:nvPr/>
        </p:nvPicPr>
        <p:blipFill>
          <a:blip r:embed="rId3" cstate="print"/>
          <a:stretch>
            <a:fillRect/>
          </a:stretch>
        </p:blipFill>
        <p:spPr>
          <a:xfrm>
            <a:off x="234794" y="1333500"/>
            <a:ext cx="2647765" cy="374538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stretch>
            <a:fillRect/>
          </a:stretch>
        </p:blipFill>
        <p:spPr>
          <a:xfrm>
            <a:off x="5998369" y="1295400"/>
            <a:ext cx="2952617" cy="382158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stretch>
            <a:fillRect/>
          </a:stretch>
        </p:blipFill>
        <p:spPr>
          <a:xfrm>
            <a:off x="2904682" y="2667000"/>
            <a:ext cx="2958386" cy="3829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928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 y="914400"/>
            <a:ext cx="9144000"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CS projects </a:t>
            </a:r>
            <a:r>
              <a:rPr lang="en-AU" altLang="ja-JP">
                <a:latin typeface="Calibri" panose="020F0502020204030204" pitchFamily="34" charset="0"/>
                <a:cs typeface="Calibri" panose="020F0502020204030204" pitchFamily="34" charset="0"/>
                <a:hlinkClick r:id="rId4"/>
              </a:rPr>
              <a:t>and CS </a:t>
            </a:r>
            <a:r>
              <a:rPr lang="en-AU" altLang="ja-JP" dirty="0">
                <a:latin typeface="Calibri" panose="020F0502020204030204" pitchFamily="34" charset="0"/>
                <a:cs typeface="Calibri" panose="020F0502020204030204" pitchFamily="34" charset="0"/>
                <a:hlinkClick r:id="rId4"/>
              </a:rPr>
              <a:t>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65889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7479"/>
            <a:ext cx="8458200" cy="5105400"/>
          </a:xfrm>
        </p:spPr>
        <p:txBody>
          <a:bodyPr rtlCol="0">
            <a:normAutofit/>
          </a:bodyPr>
          <a:lstStyle/>
          <a:p>
            <a:pPr>
              <a:defRPr/>
            </a:pPr>
            <a:r>
              <a:rPr lang="en-AU" b="1" dirty="0"/>
              <a:t>Deciding if we are we ready to proceed</a:t>
            </a:r>
          </a:p>
          <a:p>
            <a:pPr>
              <a:defRPr/>
            </a:pPr>
            <a:r>
              <a:rPr lang="en-AU" dirty="0">
                <a:solidFill>
                  <a:srgbClr val="002060"/>
                </a:solidFill>
              </a:rPr>
              <a:t>Key elements for pre-planning</a:t>
            </a:r>
          </a:p>
          <a:p>
            <a:pPr>
              <a:defRPr/>
            </a:pPr>
            <a:r>
              <a:rPr lang="en-AU" dirty="0"/>
              <a:t>Think about capacity</a:t>
            </a:r>
          </a:p>
          <a:p>
            <a:pPr>
              <a:defRPr/>
            </a:pPr>
            <a:r>
              <a:rPr lang="en-AU" dirty="0">
                <a:solidFill>
                  <a:srgbClr val="002060"/>
                </a:solidFill>
              </a:rPr>
              <a:t>What we produce</a:t>
            </a:r>
          </a:p>
          <a:p>
            <a:pPr>
              <a:defRPr/>
            </a:pPr>
            <a:endParaRPr lang="en-AU" dirty="0"/>
          </a:p>
          <a:p>
            <a:pPr>
              <a:defRPr/>
            </a:pPr>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lstStyle/>
          <a:p>
            <a:r>
              <a:rPr lang="en-AU" dirty="0"/>
              <a:t>Overview 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7479"/>
            <a:ext cx="8458200" cy="5105400"/>
          </a:xfrm>
        </p:spPr>
        <p:txBody>
          <a:bodyPr rtlCol="0">
            <a:normAutofit lnSpcReduction="10000"/>
          </a:bodyPr>
          <a:lstStyle/>
          <a:p>
            <a:pPr>
              <a:defRPr/>
            </a:pPr>
            <a:r>
              <a:rPr lang="en-AU" dirty="0"/>
              <a:t>Why do this step?</a:t>
            </a:r>
          </a:p>
          <a:p>
            <a:pPr lvl="1">
              <a:defRPr/>
            </a:pPr>
            <a:r>
              <a:rPr lang="en-AU" dirty="0">
                <a:solidFill>
                  <a:srgbClr val="002060"/>
                </a:solidFill>
              </a:rPr>
              <a:t>create a rough work plan and approach to make sure the project gets done</a:t>
            </a:r>
          </a:p>
          <a:p>
            <a:pPr lvl="1">
              <a:defRPr/>
            </a:pPr>
            <a:r>
              <a:rPr lang="en-AU" dirty="0"/>
              <a:t>look at capacity and community needs</a:t>
            </a:r>
          </a:p>
          <a:p>
            <a:pPr lvl="1">
              <a:defRPr/>
            </a:pPr>
            <a:r>
              <a:rPr lang="en-AU" dirty="0">
                <a:solidFill>
                  <a:srgbClr val="002060"/>
                </a:solidFill>
              </a:rPr>
              <a:t>be really clear with yourself and others why you want to do the plan</a:t>
            </a:r>
          </a:p>
          <a:p>
            <a:pPr lvl="1">
              <a:defRPr/>
            </a:pPr>
            <a:r>
              <a:rPr lang="en-AU" dirty="0"/>
              <a:t>identify key participants in planning and implementation</a:t>
            </a:r>
          </a:p>
          <a:p>
            <a:pPr>
              <a:defRPr/>
            </a:pPr>
            <a:r>
              <a:rPr lang="en-AU" dirty="0">
                <a:solidFill>
                  <a:srgbClr val="002060"/>
                </a:solidFill>
              </a:rPr>
              <a:t>Making a plan can use a lot of time and money, so it is important to really think about how you will do it</a:t>
            </a:r>
          </a:p>
          <a:p>
            <a:pPr>
              <a:defRPr/>
            </a:pPr>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2"/>
          <p:cNvSpPr>
            <a:spLocks noGrp="1"/>
          </p:cNvSpPr>
          <p:nvPr>
            <p:ph type="body" sz="quarter" idx="14"/>
          </p:nvPr>
        </p:nvSpPr>
        <p:spPr>
          <a:xfrm>
            <a:off x="0" y="501101"/>
            <a:ext cx="2819400" cy="646113"/>
          </a:xfrm>
        </p:spPr>
        <p:txBody>
          <a:bodyPr/>
          <a:lstStyle/>
          <a:p>
            <a:r>
              <a:rPr lang="en-AU" dirty="0"/>
              <a:t>Pre-planning</a:t>
            </a:r>
          </a:p>
        </p:txBody>
      </p:sp>
      <p:sp>
        <p:nvSpPr>
          <p:cNvPr id="9" name="Text Placeholder 3"/>
          <p:cNvSpPr>
            <a:spLocks noGrp="1"/>
          </p:cNvSpPr>
          <p:nvPr>
            <p:ph type="body" sz="quarter" idx="15"/>
          </p:nvPr>
        </p:nvSpPr>
        <p:spPr>
          <a:xfrm>
            <a:off x="2852738" y="609600"/>
            <a:ext cx="6291262" cy="457200"/>
          </a:xfrm>
        </p:spPr>
        <p:txBody>
          <a:bodyPr/>
          <a:lstStyle/>
          <a:p>
            <a:r>
              <a:rPr lang="en-AU" dirty="0"/>
              <a:t>Work out how you want to do the plan</a:t>
            </a:r>
          </a:p>
        </p:txBody>
      </p:sp>
    </p:spTree>
    <p:extLst>
      <p:ext uri="{BB962C8B-B14F-4D97-AF65-F5344CB8AC3E}">
        <p14:creationId xmlns:p14="http://schemas.microsoft.com/office/powerpoint/2010/main" val="12737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auto">
              <a:spcBef>
                <a:spcPts val="675"/>
              </a:spcBef>
              <a:spcAft>
                <a:spcPts val="0"/>
              </a:spcAft>
            </a:pPr>
            <a:r>
              <a:rPr lang="en-AU" dirty="0"/>
              <a:t>Support people to own the plan so they can drive it though the adaptive management cycle</a:t>
            </a:r>
          </a:p>
          <a:p>
            <a:pPr fontAlgn="auto">
              <a:spcBef>
                <a:spcPts val="675"/>
              </a:spcBef>
              <a:spcAft>
                <a:spcPts val="0"/>
              </a:spcAft>
            </a:pPr>
            <a:r>
              <a:rPr lang="en-AU" dirty="0">
                <a:solidFill>
                  <a:schemeClr val="tx2"/>
                </a:solidFill>
              </a:rPr>
              <a:t>Governance – i.e. steering committee, working group</a:t>
            </a:r>
          </a:p>
          <a:p>
            <a:pPr fontAlgn="auto">
              <a:spcBef>
                <a:spcPts val="675"/>
              </a:spcBef>
              <a:spcAft>
                <a:spcPts val="0"/>
              </a:spcAft>
            </a:pPr>
            <a:r>
              <a:rPr lang="en-AU" dirty="0"/>
              <a:t>Plan for producing interim and final products so the community understands them</a:t>
            </a:r>
          </a:p>
          <a:p>
            <a:endParaRPr lang="en-AU" dirty="0"/>
          </a:p>
        </p:txBody>
      </p:sp>
      <p:sp>
        <p:nvSpPr>
          <p:cNvPr id="3" name="Text Placeholder 2"/>
          <p:cNvSpPr>
            <a:spLocks noGrp="1"/>
          </p:cNvSpPr>
          <p:nvPr>
            <p:ph type="body" sz="quarter" idx="13"/>
          </p:nvPr>
        </p:nvSpPr>
        <p:spPr/>
        <p:txBody>
          <a:bodyPr/>
          <a:lstStyle/>
          <a:p>
            <a:r>
              <a:rPr lang="en-AU" dirty="0"/>
              <a:t>Deciding what the Plan is all about</a:t>
            </a:r>
          </a:p>
          <a:p>
            <a:endParaRPr lang="en-AU" dirty="0"/>
          </a:p>
        </p:txBody>
      </p:sp>
      <p:sp>
        <p:nvSpPr>
          <p:cNvPr id="4" name="Text Placeholder 3"/>
          <p:cNvSpPr>
            <a:spLocks noGrp="1"/>
          </p:cNvSpPr>
          <p:nvPr>
            <p:ph type="body" sz="quarter" idx="14"/>
          </p:nvPr>
        </p:nvSpPr>
        <p:spPr/>
        <p:txBody>
          <a:bodyPr/>
          <a:lstStyle/>
          <a:p>
            <a:r>
              <a:rPr lang="en-AU" dirty="0"/>
              <a:t>Pre-planning</a:t>
            </a:r>
          </a:p>
        </p:txBody>
      </p:sp>
      <p:sp>
        <p:nvSpPr>
          <p:cNvPr id="5" name="Text Placeholder 4"/>
          <p:cNvSpPr>
            <a:spLocks noGrp="1"/>
          </p:cNvSpPr>
          <p:nvPr>
            <p:ph type="body" sz="quarter" idx="15"/>
          </p:nvPr>
        </p:nvSpPr>
        <p:spPr/>
        <p:txBody>
          <a:bodyPr/>
          <a:lstStyle/>
          <a:p>
            <a:r>
              <a:rPr lang="en-AU" dirty="0"/>
              <a:t>Participatory planning</a:t>
            </a:r>
          </a:p>
        </p:txBody>
      </p:sp>
      <p:pic>
        <p:nvPicPr>
          <p:cNvPr id="7" name="Picture 2" descr="C:\Users\emma.ignjic\Documents\BHA Projects\CAP\2014 Coaches\Planning to plan session\Owner 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534596"/>
            <a:ext cx="4629150" cy="118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1"/>
            <a:ext cx="8229600" cy="2743199"/>
          </a:xfrm>
        </p:spPr>
        <p:txBody>
          <a:bodyPr/>
          <a:lstStyle/>
          <a:p>
            <a:pPr marL="133350" indent="-133350" fontAlgn="auto">
              <a:spcBef>
                <a:spcPct val="50000"/>
              </a:spcBef>
              <a:spcAft>
                <a:spcPts val="0"/>
              </a:spcAft>
            </a:pPr>
            <a:r>
              <a:rPr lang="en-US" sz="2400" dirty="0"/>
              <a:t>Considering previous planning exercises in the region, what is the value added? </a:t>
            </a:r>
          </a:p>
          <a:p>
            <a:pPr marL="133350" indent="-133350" fontAlgn="auto">
              <a:spcBef>
                <a:spcPct val="50000"/>
              </a:spcBef>
              <a:spcAft>
                <a:spcPts val="0"/>
              </a:spcAft>
            </a:pPr>
            <a:r>
              <a:rPr lang="en-US" sz="2400" dirty="0">
                <a:solidFill>
                  <a:schemeClr val="tx2"/>
                </a:solidFill>
              </a:rPr>
              <a:t>What are the products and outcomes expected of this Healthy Country process?</a:t>
            </a:r>
          </a:p>
          <a:p>
            <a:pPr marL="133350" indent="-133350" fontAlgn="auto">
              <a:spcBef>
                <a:spcPct val="50000"/>
              </a:spcBef>
              <a:spcAft>
                <a:spcPts val="0"/>
              </a:spcAft>
            </a:pPr>
            <a:r>
              <a:rPr lang="en-US" sz="2400" dirty="0"/>
              <a:t>Who is interested in following-through and using the Healthy Country plan?</a:t>
            </a:r>
          </a:p>
          <a:p>
            <a:pPr marL="0" indent="0">
              <a:buNone/>
            </a:pPr>
            <a:endParaRPr lang="en-AU" dirty="0"/>
          </a:p>
        </p:txBody>
      </p:sp>
      <p:sp>
        <p:nvSpPr>
          <p:cNvPr id="3" name="Text Placeholder 2"/>
          <p:cNvSpPr>
            <a:spLocks noGrp="1"/>
          </p:cNvSpPr>
          <p:nvPr>
            <p:ph type="body" sz="quarter" idx="13"/>
          </p:nvPr>
        </p:nvSpPr>
        <p:spPr/>
        <p:txBody>
          <a:bodyPr/>
          <a:lstStyle/>
          <a:p>
            <a:r>
              <a:rPr lang="en-AU" dirty="0"/>
              <a:t>Deciding what the Plan is all about</a:t>
            </a:r>
          </a:p>
          <a:p>
            <a:endParaRPr lang="en-AU" dirty="0"/>
          </a:p>
        </p:txBody>
      </p:sp>
      <p:sp>
        <p:nvSpPr>
          <p:cNvPr id="4" name="Text Placeholder 3"/>
          <p:cNvSpPr>
            <a:spLocks noGrp="1"/>
          </p:cNvSpPr>
          <p:nvPr>
            <p:ph type="body" sz="quarter" idx="14"/>
          </p:nvPr>
        </p:nvSpPr>
        <p:spPr/>
        <p:txBody>
          <a:bodyPr/>
          <a:lstStyle/>
          <a:p>
            <a:r>
              <a:rPr lang="en-AU" dirty="0"/>
              <a:t>Pre-planning</a:t>
            </a:r>
          </a:p>
          <a:p>
            <a:endParaRPr lang="en-AU" dirty="0"/>
          </a:p>
        </p:txBody>
      </p:sp>
      <p:sp>
        <p:nvSpPr>
          <p:cNvPr id="5" name="Text Placeholder 4"/>
          <p:cNvSpPr>
            <a:spLocks noGrp="1"/>
          </p:cNvSpPr>
          <p:nvPr>
            <p:ph type="body" sz="quarter" idx="15"/>
          </p:nvPr>
        </p:nvSpPr>
        <p:spPr/>
        <p:txBody>
          <a:bodyPr>
            <a:noAutofit/>
          </a:bodyPr>
          <a:lstStyle/>
          <a:p>
            <a:r>
              <a:rPr lang="en-AU" sz="3200" dirty="0"/>
              <a:t>Do we start now?</a:t>
            </a:r>
          </a:p>
        </p:txBody>
      </p:sp>
      <p:sp>
        <p:nvSpPr>
          <p:cNvPr id="6" name="Title 1"/>
          <p:cNvSpPr txBox="1">
            <a:spLocks/>
          </p:cNvSpPr>
          <p:nvPr/>
        </p:nvSpPr>
        <p:spPr>
          <a:xfrm>
            <a:off x="390141" y="1362579"/>
            <a:ext cx="8305799" cy="85331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fontAlgn="auto">
              <a:spcAft>
                <a:spcPts val="0"/>
              </a:spcAft>
            </a:pPr>
            <a:r>
              <a:rPr lang="en-US" sz="2400" dirty="0"/>
              <a:t>Do the community know what they want </a:t>
            </a:r>
            <a:br>
              <a:rPr lang="en-US" sz="2400" dirty="0"/>
            </a:br>
            <a:r>
              <a:rPr lang="en-US" sz="2400" dirty="0"/>
              <a:t>from their Healthy Country process?</a:t>
            </a:r>
            <a:endParaRPr lang="en-AU" dirty="0">
              <a:latin typeface="+mn-lt"/>
            </a:endParaRPr>
          </a:p>
        </p:txBody>
      </p:sp>
      <p:sp>
        <p:nvSpPr>
          <p:cNvPr id="8" name="Rectangle 7"/>
          <p:cNvSpPr/>
          <p:nvPr/>
        </p:nvSpPr>
        <p:spPr>
          <a:xfrm>
            <a:off x="961640" y="5099308"/>
            <a:ext cx="7162800" cy="1200329"/>
          </a:xfrm>
          <a:prstGeom prst="rect">
            <a:avLst/>
          </a:prstGeom>
          <a:solidFill>
            <a:schemeClr val="accent2">
              <a:lumMod val="20000"/>
              <a:lumOff val="80000"/>
            </a:schemeClr>
          </a:solidFill>
        </p:spPr>
        <p:txBody>
          <a:bodyPr wrap="square">
            <a:spAutoFit/>
          </a:bodyPr>
          <a:lstStyle/>
          <a:p>
            <a:r>
              <a:rPr lang="en-US" dirty="0"/>
              <a:t>Until local project leaders can articulate what they want, it is better not to proceed. </a:t>
            </a:r>
          </a:p>
          <a:p>
            <a:r>
              <a:rPr lang="en-US" dirty="0"/>
              <a:t>Explain what a Healthy Country process can and cannot do, and ask probing questions again.  </a:t>
            </a:r>
          </a:p>
        </p:txBody>
      </p:sp>
      <p:sp>
        <p:nvSpPr>
          <p:cNvPr id="9" name="TextBox 8"/>
          <p:cNvSpPr txBox="1"/>
          <p:nvPr/>
        </p:nvSpPr>
        <p:spPr>
          <a:xfrm>
            <a:off x="762000" y="1524000"/>
            <a:ext cx="762000" cy="369332"/>
          </a:xfrm>
          <a:prstGeom prst="rect">
            <a:avLst/>
          </a:prstGeom>
          <a:solidFill>
            <a:schemeClr val="accent2">
              <a:lumMod val="20000"/>
              <a:lumOff val="80000"/>
            </a:schemeClr>
          </a:solidFill>
        </p:spPr>
        <p:txBody>
          <a:bodyPr wrap="square" rtlCol="0">
            <a:spAutoFit/>
          </a:bodyPr>
          <a:lstStyle/>
          <a:p>
            <a:r>
              <a:rPr lang="en-AU" dirty="0"/>
              <a:t>If NO</a:t>
            </a:r>
          </a:p>
        </p:txBody>
      </p:sp>
      <p:cxnSp>
        <p:nvCxnSpPr>
          <p:cNvPr id="11" name="Elbow Connector 10"/>
          <p:cNvCxnSpPr>
            <a:stCxn id="9" idx="1"/>
            <a:endCxn id="8" idx="1"/>
          </p:cNvCxnSpPr>
          <p:nvPr/>
        </p:nvCxnSpPr>
        <p:spPr>
          <a:xfrm rot="10800000" flipH="1" flipV="1">
            <a:off x="762000" y="1708665"/>
            <a:ext cx="199640" cy="3990807"/>
          </a:xfrm>
          <a:prstGeom prst="bentConnector3">
            <a:avLst>
              <a:gd name="adj1" fmla="val -114506"/>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172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1"/>
            <a:ext cx="8229600" cy="2743199"/>
          </a:xfrm>
        </p:spPr>
        <p:txBody>
          <a:bodyPr>
            <a:normAutofit fontScale="92500" lnSpcReduction="10000"/>
          </a:bodyPr>
          <a:lstStyle/>
          <a:p>
            <a:pPr marL="133350" indent="-133350">
              <a:spcBef>
                <a:spcPct val="50000"/>
              </a:spcBef>
            </a:pPr>
            <a:r>
              <a:rPr lang="en-US" sz="2400" dirty="0"/>
              <a:t>Is there a project leader with sufficient time and the necessary skills?</a:t>
            </a:r>
          </a:p>
          <a:p>
            <a:pPr marL="133350" indent="-133350">
              <a:spcBef>
                <a:spcPct val="50000"/>
              </a:spcBef>
            </a:pPr>
            <a:r>
              <a:rPr lang="en-US" sz="2400" dirty="0">
                <a:solidFill>
                  <a:schemeClr val="tx2"/>
                </a:solidFill>
              </a:rPr>
              <a:t>Is there a Healthy Country coach to support the process as needed?</a:t>
            </a:r>
          </a:p>
          <a:p>
            <a:pPr marL="133350" indent="-133350">
              <a:spcBef>
                <a:spcPct val="50000"/>
              </a:spcBef>
            </a:pPr>
            <a:r>
              <a:rPr lang="en-US" sz="2400" dirty="0"/>
              <a:t>Does the team have an organization to help them?</a:t>
            </a:r>
          </a:p>
          <a:p>
            <a:pPr marL="133350" indent="-133350">
              <a:spcBef>
                <a:spcPct val="50000"/>
              </a:spcBef>
            </a:pPr>
            <a:r>
              <a:rPr lang="en-US" sz="2400" dirty="0">
                <a:solidFill>
                  <a:schemeClr val="tx2"/>
                </a:solidFill>
              </a:rPr>
              <a:t>Are minimum funds available to complete the Healthy Country process with expected products, within the expected timeframe?</a:t>
            </a:r>
          </a:p>
          <a:p>
            <a:pPr marL="133350" indent="-133350">
              <a:spcBef>
                <a:spcPct val="50000"/>
              </a:spcBef>
            </a:pPr>
            <a:r>
              <a:rPr lang="en-US" sz="2400" dirty="0"/>
              <a:t> Are roles &amp; responsibilities clear?</a:t>
            </a:r>
          </a:p>
          <a:p>
            <a:pPr marL="0" indent="0">
              <a:buNone/>
            </a:pPr>
            <a:endParaRPr lang="en-AU" dirty="0"/>
          </a:p>
        </p:txBody>
      </p:sp>
      <p:sp>
        <p:nvSpPr>
          <p:cNvPr id="3" name="Text Placeholder 2"/>
          <p:cNvSpPr>
            <a:spLocks noGrp="1"/>
          </p:cNvSpPr>
          <p:nvPr>
            <p:ph type="body" sz="quarter" idx="13"/>
          </p:nvPr>
        </p:nvSpPr>
        <p:spPr/>
        <p:txBody>
          <a:bodyPr/>
          <a:lstStyle/>
          <a:p>
            <a:r>
              <a:rPr lang="en-AU" dirty="0"/>
              <a:t>Deciding what the Plan is all about</a:t>
            </a:r>
          </a:p>
          <a:p>
            <a:endParaRPr lang="en-AU" dirty="0"/>
          </a:p>
        </p:txBody>
      </p:sp>
      <p:sp>
        <p:nvSpPr>
          <p:cNvPr id="4" name="Text Placeholder 3"/>
          <p:cNvSpPr>
            <a:spLocks noGrp="1"/>
          </p:cNvSpPr>
          <p:nvPr>
            <p:ph type="body" sz="quarter" idx="14"/>
          </p:nvPr>
        </p:nvSpPr>
        <p:spPr/>
        <p:txBody>
          <a:bodyPr/>
          <a:lstStyle/>
          <a:p>
            <a:r>
              <a:rPr lang="en-AU" dirty="0"/>
              <a:t>Pre-planning</a:t>
            </a:r>
          </a:p>
          <a:p>
            <a:endParaRPr lang="en-AU" dirty="0"/>
          </a:p>
        </p:txBody>
      </p:sp>
      <p:sp>
        <p:nvSpPr>
          <p:cNvPr id="5" name="Text Placeholder 4"/>
          <p:cNvSpPr>
            <a:spLocks noGrp="1"/>
          </p:cNvSpPr>
          <p:nvPr>
            <p:ph type="body" sz="quarter" idx="15"/>
          </p:nvPr>
        </p:nvSpPr>
        <p:spPr/>
        <p:txBody>
          <a:bodyPr>
            <a:noAutofit/>
          </a:bodyPr>
          <a:lstStyle/>
          <a:p>
            <a:r>
              <a:rPr lang="en-AU" sz="3200" dirty="0"/>
              <a:t>Do we start now?</a:t>
            </a:r>
          </a:p>
        </p:txBody>
      </p:sp>
      <p:sp>
        <p:nvSpPr>
          <p:cNvPr id="6" name="Title 1"/>
          <p:cNvSpPr txBox="1">
            <a:spLocks/>
          </p:cNvSpPr>
          <p:nvPr/>
        </p:nvSpPr>
        <p:spPr>
          <a:xfrm>
            <a:off x="390141" y="1362579"/>
            <a:ext cx="8305799" cy="85331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fontAlgn="auto">
              <a:spcAft>
                <a:spcPts val="0"/>
              </a:spcAft>
            </a:pPr>
            <a:r>
              <a:rPr lang="en-US" sz="2400" dirty="0"/>
              <a:t>Are the minimum capacities in place </a:t>
            </a:r>
            <a:br>
              <a:rPr lang="en-US" sz="2400" dirty="0"/>
            </a:br>
            <a:r>
              <a:rPr lang="en-US" sz="2400" dirty="0"/>
              <a:t>to engage in a HCP project?</a:t>
            </a:r>
            <a:endParaRPr lang="en-AU" dirty="0">
              <a:latin typeface="+mn-lt"/>
            </a:endParaRPr>
          </a:p>
        </p:txBody>
      </p:sp>
      <p:sp>
        <p:nvSpPr>
          <p:cNvPr id="8" name="Rectangle 7"/>
          <p:cNvSpPr/>
          <p:nvPr/>
        </p:nvSpPr>
        <p:spPr>
          <a:xfrm>
            <a:off x="961640" y="5099308"/>
            <a:ext cx="7162800" cy="1015663"/>
          </a:xfrm>
          <a:prstGeom prst="rect">
            <a:avLst/>
          </a:prstGeom>
          <a:solidFill>
            <a:schemeClr val="accent2">
              <a:lumMod val="20000"/>
              <a:lumOff val="80000"/>
            </a:schemeClr>
          </a:solidFill>
        </p:spPr>
        <p:txBody>
          <a:bodyPr wrap="square">
            <a:spAutoFit/>
          </a:bodyPr>
          <a:lstStyle/>
          <a:p>
            <a:r>
              <a:rPr lang="en-US" sz="2000" dirty="0"/>
              <a:t>Until basic capacities are in place, it is better not to proceed. Determine next steps with project leaders to establish adequate conditions before starting the planning process.</a:t>
            </a:r>
          </a:p>
        </p:txBody>
      </p:sp>
      <p:sp>
        <p:nvSpPr>
          <p:cNvPr id="9" name="TextBox 8"/>
          <p:cNvSpPr txBox="1"/>
          <p:nvPr/>
        </p:nvSpPr>
        <p:spPr>
          <a:xfrm>
            <a:off x="762000" y="1524000"/>
            <a:ext cx="762000" cy="369332"/>
          </a:xfrm>
          <a:prstGeom prst="rect">
            <a:avLst/>
          </a:prstGeom>
          <a:solidFill>
            <a:schemeClr val="accent2">
              <a:lumMod val="20000"/>
              <a:lumOff val="80000"/>
            </a:schemeClr>
          </a:solidFill>
        </p:spPr>
        <p:txBody>
          <a:bodyPr wrap="square" rtlCol="0">
            <a:spAutoFit/>
          </a:bodyPr>
          <a:lstStyle/>
          <a:p>
            <a:r>
              <a:rPr lang="en-AU" dirty="0"/>
              <a:t>If NO</a:t>
            </a:r>
          </a:p>
        </p:txBody>
      </p:sp>
      <p:cxnSp>
        <p:nvCxnSpPr>
          <p:cNvPr id="11" name="Elbow Connector 10"/>
          <p:cNvCxnSpPr>
            <a:stCxn id="9" idx="1"/>
            <a:endCxn id="8" idx="1"/>
          </p:cNvCxnSpPr>
          <p:nvPr/>
        </p:nvCxnSpPr>
        <p:spPr>
          <a:xfrm rot="10800000" flipH="1" flipV="1">
            <a:off x="762000" y="1708666"/>
            <a:ext cx="199640" cy="3898474"/>
          </a:xfrm>
          <a:prstGeom prst="bentConnector3">
            <a:avLst>
              <a:gd name="adj1" fmla="val -114506"/>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740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561980"/>
            <a:ext cx="8229600" cy="2057399"/>
          </a:xfrm>
        </p:spPr>
        <p:txBody>
          <a:bodyPr>
            <a:normAutofit/>
          </a:bodyPr>
          <a:lstStyle/>
          <a:p>
            <a:pPr marL="133350" indent="-133350">
              <a:spcBef>
                <a:spcPct val="50000"/>
              </a:spcBef>
            </a:pPr>
            <a:r>
              <a:rPr lang="en-US" sz="2000" dirty="0"/>
              <a:t>Will funding be available to start addressing priorities?</a:t>
            </a:r>
          </a:p>
          <a:p>
            <a:pPr marL="133350" indent="-133350">
              <a:spcBef>
                <a:spcPct val="50000"/>
              </a:spcBef>
            </a:pPr>
            <a:r>
              <a:rPr lang="en-US" sz="2000" dirty="0">
                <a:solidFill>
                  <a:schemeClr val="tx2"/>
                </a:solidFill>
              </a:rPr>
              <a:t>Is there a project leader who can coordinate implementation of priorities?</a:t>
            </a:r>
          </a:p>
          <a:p>
            <a:pPr marL="133350" indent="-133350">
              <a:spcBef>
                <a:spcPct val="50000"/>
              </a:spcBef>
            </a:pPr>
            <a:r>
              <a:rPr lang="en-US" sz="2000" dirty="0"/>
              <a:t>Will minimum resources be available to measure strategy effectiveness? </a:t>
            </a:r>
          </a:p>
        </p:txBody>
      </p:sp>
      <p:sp>
        <p:nvSpPr>
          <p:cNvPr id="3" name="Text Placeholder 2"/>
          <p:cNvSpPr>
            <a:spLocks noGrp="1"/>
          </p:cNvSpPr>
          <p:nvPr>
            <p:ph type="body" sz="quarter" idx="13"/>
          </p:nvPr>
        </p:nvSpPr>
        <p:spPr/>
        <p:txBody>
          <a:bodyPr/>
          <a:lstStyle/>
          <a:p>
            <a:r>
              <a:rPr lang="en-AU" dirty="0"/>
              <a:t>Deciding what the Plan is all about</a:t>
            </a:r>
          </a:p>
          <a:p>
            <a:endParaRPr lang="en-AU" dirty="0"/>
          </a:p>
        </p:txBody>
      </p:sp>
      <p:sp>
        <p:nvSpPr>
          <p:cNvPr id="4" name="Text Placeholder 3"/>
          <p:cNvSpPr>
            <a:spLocks noGrp="1"/>
          </p:cNvSpPr>
          <p:nvPr>
            <p:ph type="body" sz="quarter" idx="14"/>
          </p:nvPr>
        </p:nvSpPr>
        <p:spPr/>
        <p:txBody>
          <a:bodyPr/>
          <a:lstStyle/>
          <a:p>
            <a:r>
              <a:rPr lang="en-AU" dirty="0"/>
              <a:t>Pre-planning</a:t>
            </a:r>
          </a:p>
          <a:p>
            <a:endParaRPr lang="en-AU" dirty="0"/>
          </a:p>
        </p:txBody>
      </p:sp>
      <p:sp>
        <p:nvSpPr>
          <p:cNvPr id="5" name="Text Placeholder 4"/>
          <p:cNvSpPr>
            <a:spLocks noGrp="1"/>
          </p:cNvSpPr>
          <p:nvPr>
            <p:ph type="body" sz="quarter" idx="15"/>
          </p:nvPr>
        </p:nvSpPr>
        <p:spPr/>
        <p:txBody>
          <a:bodyPr>
            <a:noAutofit/>
          </a:bodyPr>
          <a:lstStyle/>
          <a:p>
            <a:r>
              <a:rPr lang="en-AU" sz="3200" dirty="0"/>
              <a:t>Do we start now?</a:t>
            </a:r>
          </a:p>
        </p:txBody>
      </p:sp>
      <p:sp>
        <p:nvSpPr>
          <p:cNvPr id="6" name="Title 1"/>
          <p:cNvSpPr txBox="1">
            <a:spLocks/>
          </p:cNvSpPr>
          <p:nvPr/>
        </p:nvSpPr>
        <p:spPr>
          <a:xfrm>
            <a:off x="390141" y="1362579"/>
            <a:ext cx="8305799" cy="1104944"/>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a:lstStyle>
          <a:p>
            <a:pPr fontAlgn="auto">
              <a:spcAft>
                <a:spcPts val="0"/>
              </a:spcAft>
            </a:pPr>
            <a:r>
              <a:rPr lang="en-US" sz="2400" dirty="0"/>
              <a:t>Are the conditions appropriate </a:t>
            </a:r>
            <a:br>
              <a:rPr lang="en-US" sz="2400" dirty="0"/>
            </a:br>
            <a:r>
              <a:rPr lang="en-US" sz="2400" dirty="0"/>
              <a:t>for implementing the plan</a:t>
            </a:r>
            <a:br>
              <a:rPr lang="en-US" sz="2400" dirty="0"/>
            </a:br>
            <a:r>
              <a:rPr lang="en-US" sz="2400" dirty="0"/>
              <a:t>after the planning phase is completed?</a:t>
            </a:r>
            <a:endParaRPr lang="en-AU" dirty="0">
              <a:latin typeface="+mn-lt"/>
            </a:endParaRPr>
          </a:p>
        </p:txBody>
      </p:sp>
      <p:sp>
        <p:nvSpPr>
          <p:cNvPr id="8" name="Rectangle 7"/>
          <p:cNvSpPr/>
          <p:nvPr/>
        </p:nvSpPr>
        <p:spPr>
          <a:xfrm>
            <a:off x="961640" y="4800600"/>
            <a:ext cx="7162800" cy="1631216"/>
          </a:xfrm>
          <a:prstGeom prst="rect">
            <a:avLst/>
          </a:prstGeom>
          <a:solidFill>
            <a:schemeClr val="accent2">
              <a:lumMod val="20000"/>
              <a:lumOff val="80000"/>
            </a:schemeClr>
          </a:solidFill>
        </p:spPr>
        <p:txBody>
          <a:bodyPr wrap="square">
            <a:spAutoFit/>
          </a:bodyPr>
          <a:lstStyle/>
          <a:p>
            <a:r>
              <a:rPr lang="en-US" sz="2000" dirty="0"/>
              <a:t>Determine how key conditions will be established for successful implementation once the planning phase is completed. If it is likely that key conditions will not be in place by the expected time, it might be better to postpone the planning phase until the scenario for implementation is clearer</a:t>
            </a:r>
          </a:p>
        </p:txBody>
      </p:sp>
      <p:sp>
        <p:nvSpPr>
          <p:cNvPr id="9" name="TextBox 8"/>
          <p:cNvSpPr txBox="1"/>
          <p:nvPr/>
        </p:nvSpPr>
        <p:spPr>
          <a:xfrm>
            <a:off x="762000" y="1524000"/>
            <a:ext cx="762000" cy="369332"/>
          </a:xfrm>
          <a:prstGeom prst="rect">
            <a:avLst/>
          </a:prstGeom>
          <a:solidFill>
            <a:schemeClr val="accent2">
              <a:lumMod val="20000"/>
              <a:lumOff val="80000"/>
            </a:schemeClr>
          </a:solidFill>
        </p:spPr>
        <p:txBody>
          <a:bodyPr wrap="square" rtlCol="0">
            <a:spAutoFit/>
          </a:bodyPr>
          <a:lstStyle/>
          <a:p>
            <a:r>
              <a:rPr lang="en-AU" dirty="0"/>
              <a:t>If NO</a:t>
            </a:r>
          </a:p>
        </p:txBody>
      </p:sp>
      <p:cxnSp>
        <p:nvCxnSpPr>
          <p:cNvPr id="11" name="Elbow Connector 10"/>
          <p:cNvCxnSpPr>
            <a:stCxn id="9" idx="1"/>
            <a:endCxn id="8" idx="1"/>
          </p:cNvCxnSpPr>
          <p:nvPr/>
        </p:nvCxnSpPr>
        <p:spPr>
          <a:xfrm rot="10800000" flipH="1" flipV="1">
            <a:off x="762000" y="1708666"/>
            <a:ext cx="199640" cy="3907542"/>
          </a:xfrm>
          <a:prstGeom prst="bentConnector3">
            <a:avLst>
              <a:gd name="adj1" fmla="val -114506"/>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377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47048" y="1447800"/>
            <a:ext cx="8649904" cy="4953000"/>
          </a:xfrm>
        </p:spPr>
        <p:txBody>
          <a:bodyPr>
            <a:normAutofit fontScale="92500"/>
          </a:bodyPr>
          <a:lstStyle/>
          <a:p>
            <a:r>
              <a:rPr lang="en-AU" dirty="0"/>
              <a:t>Use culturally appropriate techniques</a:t>
            </a:r>
          </a:p>
          <a:p>
            <a:pPr lvl="1" eaLnBrk="1" fontAlgn="auto" hangingPunct="1">
              <a:spcAft>
                <a:spcPts val="0"/>
              </a:spcAft>
              <a:defRPr/>
            </a:pPr>
            <a:r>
              <a:rPr lang="en-AU" b="1" dirty="0">
                <a:solidFill>
                  <a:srgbClr val="002060"/>
                </a:solidFill>
              </a:rPr>
              <a:t>Pre-plan meeting</a:t>
            </a:r>
            <a:r>
              <a:rPr lang="en-AU" dirty="0">
                <a:solidFill>
                  <a:srgbClr val="002060"/>
                </a:solidFill>
              </a:rPr>
              <a:t> to build relationships &amp; awareness</a:t>
            </a:r>
          </a:p>
          <a:p>
            <a:pPr lvl="1" eaLnBrk="1" fontAlgn="auto" hangingPunct="1">
              <a:spcAft>
                <a:spcPts val="0"/>
              </a:spcAft>
              <a:defRPr/>
            </a:pPr>
            <a:r>
              <a:rPr lang="en-AU" dirty="0"/>
              <a:t>Use 2 or more facilitators – male / female</a:t>
            </a:r>
          </a:p>
          <a:p>
            <a:pPr lvl="1" eaLnBrk="1" fontAlgn="auto" hangingPunct="1">
              <a:spcAft>
                <a:spcPts val="0"/>
              </a:spcAft>
              <a:defRPr/>
            </a:pPr>
            <a:r>
              <a:rPr lang="en-AU" dirty="0">
                <a:solidFill>
                  <a:schemeClr val="tx2"/>
                </a:solidFill>
              </a:rPr>
              <a:t>Use approaches to hear from all participants</a:t>
            </a:r>
          </a:p>
          <a:p>
            <a:pPr lvl="1">
              <a:defRPr/>
            </a:pPr>
            <a:r>
              <a:rPr lang="en-AU" dirty="0"/>
              <a:t>Plan to take digital photos of paper products for a record – but ask permission for all photos</a:t>
            </a:r>
          </a:p>
          <a:p>
            <a:pPr lvl="1">
              <a:defRPr/>
            </a:pPr>
            <a:r>
              <a:rPr lang="en-AU" dirty="0">
                <a:solidFill>
                  <a:schemeClr val="tx2"/>
                </a:solidFill>
              </a:rPr>
              <a:t>Allow time for review and feedback between meetings</a:t>
            </a:r>
          </a:p>
          <a:p>
            <a:pPr eaLnBrk="1" hangingPunct="1"/>
            <a:r>
              <a:rPr lang="en-AU" dirty="0"/>
              <a:t>Work with a smaller team on complicated steps</a:t>
            </a:r>
          </a:p>
          <a:p>
            <a:pPr eaLnBrk="1" hangingPunct="1"/>
            <a:r>
              <a:rPr lang="en-AU" b="1" dirty="0">
                <a:solidFill>
                  <a:srgbClr val="002060"/>
                </a:solidFill>
              </a:rPr>
              <a:t>Don’t make first workshop your first meeting with community</a:t>
            </a:r>
          </a:p>
        </p:txBody>
      </p:sp>
      <p:sp>
        <p:nvSpPr>
          <p:cNvPr id="7" name="Text Placeholder 1"/>
          <p:cNvSpPr>
            <a:spLocks noGrp="1"/>
          </p:cNvSpPr>
          <p:nvPr>
            <p:ph type="body" sz="quarter" idx="13"/>
          </p:nvPr>
        </p:nvSpPr>
        <p:spPr/>
        <p:txBody>
          <a:bodyPr/>
          <a:lstStyle/>
          <a:p>
            <a:r>
              <a:rPr lang="en-AU" dirty="0"/>
              <a:t>Deciding what the Plan is all about</a:t>
            </a:r>
          </a:p>
        </p:txBody>
      </p:sp>
      <p:sp>
        <p:nvSpPr>
          <p:cNvPr id="8" name="Text Placeholder 2"/>
          <p:cNvSpPr>
            <a:spLocks noGrp="1"/>
          </p:cNvSpPr>
          <p:nvPr>
            <p:ph type="body" sz="quarter" idx="14"/>
          </p:nvPr>
        </p:nvSpPr>
        <p:spPr/>
        <p:txBody>
          <a:bodyPr/>
          <a:lstStyle/>
          <a:p>
            <a:r>
              <a:rPr lang="en-AU" dirty="0"/>
              <a:t>Pre-planning</a:t>
            </a:r>
          </a:p>
        </p:txBody>
      </p:sp>
      <p:sp>
        <p:nvSpPr>
          <p:cNvPr id="9" name="Text Placeholder 3"/>
          <p:cNvSpPr>
            <a:spLocks noGrp="1"/>
          </p:cNvSpPr>
          <p:nvPr>
            <p:ph type="body" sz="quarter" idx="15"/>
          </p:nvPr>
        </p:nvSpPr>
        <p:spPr/>
        <p:txBody>
          <a:bodyPr/>
          <a:lstStyle/>
          <a:p>
            <a:r>
              <a:rPr lang="en-AU" dirty="0"/>
              <a:t>Work out how you want to do the plan</a:t>
            </a:r>
          </a:p>
        </p:txBody>
      </p:sp>
    </p:spTree>
    <p:extLst>
      <p:ext uri="{BB962C8B-B14F-4D97-AF65-F5344CB8AC3E}">
        <p14:creationId xmlns:p14="http://schemas.microsoft.com/office/powerpoint/2010/main" val="33918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5353</TotalTime>
  <Words>3309</Words>
  <Application>Microsoft Office PowerPoint</Application>
  <PresentationFormat>On-screen Show (4:3)</PresentationFormat>
  <Paragraphs>492</Paragraphs>
  <Slides>28</Slides>
  <Notes>28</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1_Custom Design</vt:lpstr>
      <vt:lpstr>Clip</vt:lpstr>
      <vt:lpstr>Pre-planning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Frank Weisenberger</cp:lastModifiedBy>
  <cp:revision>150</cp:revision>
  <cp:lastPrinted>2016-10-25T12:09:22Z</cp:lastPrinted>
  <dcterms:created xsi:type="dcterms:W3CDTF">2002-12-14T17:41:30Z</dcterms:created>
  <dcterms:modified xsi:type="dcterms:W3CDTF">2020-10-13T03:25:20Z</dcterms:modified>
</cp:coreProperties>
</file>