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23" r:id="rId1"/>
    <p:sldMasterId id="2147484638" r:id="rId2"/>
  </p:sldMasterIdLst>
  <p:notesMasterIdLst>
    <p:notesMasterId r:id="rId34"/>
  </p:notesMasterIdLst>
  <p:handoutMasterIdLst>
    <p:handoutMasterId r:id="rId35"/>
  </p:handoutMasterIdLst>
  <p:sldIdLst>
    <p:sldId id="294" r:id="rId3"/>
    <p:sldId id="322" r:id="rId4"/>
    <p:sldId id="320" r:id="rId5"/>
    <p:sldId id="576" r:id="rId6"/>
    <p:sldId id="312" r:id="rId7"/>
    <p:sldId id="292" r:id="rId8"/>
    <p:sldId id="293" r:id="rId9"/>
    <p:sldId id="290" r:id="rId10"/>
    <p:sldId id="577" r:id="rId11"/>
    <p:sldId id="330" r:id="rId12"/>
    <p:sldId id="313" r:id="rId13"/>
    <p:sldId id="578" r:id="rId14"/>
    <p:sldId id="325" r:id="rId15"/>
    <p:sldId id="275" r:id="rId16"/>
    <p:sldId id="332" r:id="rId17"/>
    <p:sldId id="295" r:id="rId18"/>
    <p:sldId id="291" r:id="rId19"/>
    <p:sldId id="575" r:id="rId20"/>
    <p:sldId id="321" r:id="rId21"/>
    <p:sldId id="324" r:id="rId22"/>
    <p:sldId id="314" r:id="rId23"/>
    <p:sldId id="323" r:id="rId24"/>
    <p:sldId id="276" r:id="rId25"/>
    <p:sldId id="579" r:id="rId26"/>
    <p:sldId id="277" r:id="rId27"/>
    <p:sldId id="327" r:id="rId28"/>
    <p:sldId id="302" r:id="rId29"/>
    <p:sldId id="316" r:id="rId30"/>
    <p:sldId id="328" r:id="rId31"/>
    <p:sldId id="317" r:id="rId32"/>
    <p:sldId id="574" r:id="rId33"/>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20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NC_Nat" initials="N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FFFF"/>
    <a:srgbClr val="CC0000"/>
    <a:srgbClr val="035CB5"/>
    <a:srgbClr val="385FC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70449" autoAdjust="0"/>
  </p:normalViewPr>
  <p:slideViewPr>
    <p:cSldViewPr>
      <p:cViewPr varScale="1">
        <p:scale>
          <a:sx n="57" d="100"/>
          <a:sy n="57" d="100"/>
        </p:scale>
        <p:origin x="1963" y="58"/>
      </p:cViewPr>
      <p:guideLst>
        <p:guide orient="horz" pos="2160"/>
        <p:guide pos="120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79" d="100"/>
          <a:sy n="79" d="100"/>
        </p:scale>
        <p:origin x="3966" y="108"/>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8D568-D5B3-4BB2-A655-D920D6CE2138}" type="doc">
      <dgm:prSet loTypeId="urn:microsoft.com/office/officeart/2005/8/layout/venn1" loCatId="relationship" qsTypeId="urn:microsoft.com/office/officeart/2005/8/quickstyle/simple1" qsCatId="simple" csTypeId="urn:microsoft.com/office/officeart/2005/8/colors/colorful5" csCatId="colorful" phldr="1"/>
      <dgm:spPr/>
    </dgm:pt>
    <dgm:pt modelId="{A6014B6B-415B-42E8-A090-1B22022235B8}">
      <dgm:prSet phldrT="[Text]" custT="1"/>
      <dgm:spPr/>
      <dgm:t>
        <a:bodyPr/>
        <a:lstStyle/>
        <a:p>
          <a:r>
            <a:rPr lang="en-AU" sz="2000" dirty="0"/>
            <a:t>Target 1</a:t>
          </a:r>
        </a:p>
      </dgm:t>
    </dgm:pt>
    <dgm:pt modelId="{43D66920-D9C7-4B2F-8A41-B4A88CB51DD8}" type="parTrans" cxnId="{63B34279-8FBD-46AB-9586-7D5C0D22CE05}">
      <dgm:prSet/>
      <dgm:spPr/>
      <dgm:t>
        <a:bodyPr/>
        <a:lstStyle/>
        <a:p>
          <a:endParaRPr lang="en-AU" sz="1050"/>
        </a:p>
      </dgm:t>
    </dgm:pt>
    <dgm:pt modelId="{FCC67CBA-9482-43DB-A81F-7FC30B74DE02}" type="sibTrans" cxnId="{63B34279-8FBD-46AB-9586-7D5C0D22CE05}">
      <dgm:prSet/>
      <dgm:spPr/>
      <dgm:t>
        <a:bodyPr/>
        <a:lstStyle/>
        <a:p>
          <a:endParaRPr lang="en-AU" sz="1050"/>
        </a:p>
      </dgm:t>
    </dgm:pt>
    <dgm:pt modelId="{B31BF24D-44D0-4019-891B-47124D459E13}">
      <dgm:prSet phldrT="[Text]" custT="1"/>
      <dgm:spPr/>
      <dgm:t>
        <a:bodyPr/>
        <a:lstStyle/>
        <a:p>
          <a:r>
            <a:rPr lang="en-AU" sz="2000" dirty="0"/>
            <a:t>Target 3</a:t>
          </a:r>
        </a:p>
      </dgm:t>
    </dgm:pt>
    <dgm:pt modelId="{7169C1F7-C750-487B-B969-C8BADEE4BA72}" type="parTrans" cxnId="{A6F2D40B-C8AC-4C59-BF6D-A037831E9370}">
      <dgm:prSet/>
      <dgm:spPr/>
      <dgm:t>
        <a:bodyPr/>
        <a:lstStyle/>
        <a:p>
          <a:endParaRPr lang="en-AU" sz="1050"/>
        </a:p>
      </dgm:t>
    </dgm:pt>
    <dgm:pt modelId="{077EB273-D570-4352-8118-E67E9FC12131}" type="sibTrans" cxnId="{A6F2D40B-C8AC-4C59-BF6D-A037831E9370}">
      <dgm:prSet/>
      <dgm:spPr/>
      <dgm:t>
        <a:bodyPr/>
        <a:lstStyle/>
        <a:p>
          <a:endParaRPr lang="en-AU" sz="1050"/>
        </a:p>
      </dgm:t>
    </dgm:pt>
    <dgm:pt modelId="{6CEDF9CB-078A-4A76-9896-AF53BA06E52A}">
      <dgm:prSet phldrT="[Text]" custT="1"/>
      <dgm:spPr/>
      <dgm:t>
        <a:bodyPr/>
        <a:lstStyle/>
        <a:p>
          <a:r>
            <a:rPr lang="en-AU" sz="2000" dirty="0"/>
            <a:t>Target 2</a:t>
          </a:r>
        </a:p>
      </dgm:t>
    </dgm:pt>
    <dgm:pt modelId="{7AC35BC8-5F33-4244-8280-C871811AA3FA}" type="parTrans" cxnId="{3598122C-50B2-4082-A824-C1CF66EFBBB9}">
      <dgm:prSet/>
      <dgm:spPr/>
      <dgm:t>
        <a:bodyPr/>
        <a:lstStyle/>
        <a:p>
          <a:endParaRPr lang="en-AU" sz="1050"/>
        </a:p>
      </dgm:t>
    </dgm:pt>
    <dgm:pt modelId="{3D824977-AAD2-41B4-8A5D-F8D7B239BFFC}" type="sibTrans" cxnId="{3598122C-50B2-4082-A824-C1CF66EFBBB9}">
      <dgm:prSet/>
      <dgm:spPr/>
      <dgm:t>
        <a:bodyPr/>
        <a:lstStyle/>
        <a:p>
          <a:endParaRPr lang="en-AU" sz="1050"/>
        </a:p>
      </dgm:t>
    </dgm:pt>
    <dgm:pt modelId="{1639C1F3-EA98-4C6A-A43A-34717D6383A2}">
      <dgm:prSet phldrT="[Text]" custT="1"/>
      <dgm:spPr/>
      <dgm:t>
        <a:bodyPr/>
        <a:lstStyle/>
        <a:p>
          <a:r>
            <a:rPr lang="en-AU" sz="2000" dirty="0"/>
            <a:t>Target 4</a:t>
          </a:r>
        </a:p>
      </dgm:t>
    </dgm:pt>
    <dgm:pt modelId="{9BDE8524-3BCD-458F-AB9E-67972FCFAAAD}" type="parTrans" cxnId="{68FF4B77-14B7-44F3-A9FF-24EAE9F27D55}">
      <dgm:prSet/>
      <dgm:spPr/>
      <dgm:t>
        <a:bodyPr/>
        <a:lstStyle/>
        <a:p>
          <a:endParaRPr lang="en-AU" sz="1050"/>
        </a:p>
      </dgm:t>
    </dgm:pt>
    <dgm:pt modelId="{60134DCA-3463-4867-9247-EE9CE5AFFA7C}" type="sibTrans" cxnId="{68FF4B77-14B7-44F3-A9FF-24EAE9F27D55}">
      <dgm:prSet/>
      <dgm:spPr/>
      <dgm:t>
        <a:bodyPr/>
        <a:lstStyle/>
        <a:p>
          <a:endParaRPr lang="en-AU" sz="1050"/>
        </a:p>
      </dgm:t>
    </dgm:pt>
    <dgm:pt modelId="{8A3798F1-AEED-421B-B250-1E74AC766A0D}">
      <dgm:prSet phldrT="[Text]" custT="1"/>
      <dgm:spPr/>
      <dgm:t>
        <a:bodyPr/>
        <a:lstStyle/>
        <a:p>
          <a:r>
            <a:rPr lang="en-AU" sz="2000" dirty="0"/>
            <a:t>Target 5</a:t>
          </a:r>
        </a:p>
      </dgm:t>
    </dgm:pt>
    <dgm:pt modelId="{0DE91698-D0CA-4007-A5EA-026F5D636D5C}" type="parTrans" cxnId="{B87F69C8-054E-488A-8075-AE1A973628EA}">
      <dgm:prSet/>
      <dgm:spPr/>
      <dgm:t>
        <a:bodyPr/>
        <a:lstStyle/>
        <a:p>
          <a:endParaRPr lang="en-AU" sz="1050"/>
        </a:p>
      </dgm:t>
    </dgm:pt>
    <dgm:pt modelId="{188AE683-773E-4912-8C08-124C5F6F58DE}" type="sibTrans" cxnId="{B87F69C8-054E-488A-8075-AE1A973628EA}">
      <dgm:prSet/>
      <dgm:spPr/>
      <dgm:t>
        <a:bodyPr/>
        <a:lstStyle/>
        <a:p>
          <a:endParaRPr lang="en-AU" sz="1050"/>
        </a:p>
      </dgm:t>
    </dgm:pt>
    <dgm:pt modelId="{EC77A72A-9595-4073-BE7D-549F8C9F243C}" type="pres">
      <dgm:prSet presAssocID="{0B78D568-D5B3-4BB2-A655-D920D6CE2138}" presName="compositeShape" presStyleCnt="0">
        <dgm:presLayoutVars>
          <dgm:chMax val="7"/>
          <dgm:dir/>
          <dgm:resizeHandles val="exact"/>
        </dgm:presLayoutVars>
      </dgm:prSet>
      <dgm:spPr/>
    </dgm:pt>
    <dgm:pt modelId="{3EA836D3-5A70-4A8B-B1D7-34702F959274}" type="pres">
      <dgm:prSet presAssocID="{A6014B6B-415B-42E8-A090-1B22022235B8}" presName="circ1" presStyleLbl="vennNode1" presStyleIdx="0" presStyleCnt="5"/>
      <dgm:spPr/>
    </dgm:pt>
    <dgm:pt modelId="{6680579C-4698-454C-A84B-A6A43F087B6E}" type="pres">
      <dgm:prSet presAssocID="{A6014B6B-415B-42E8-A090-1B22022235B8}" presName="circ1Tx" presStyleLbl="revTx" presStyleIdx="0" presStyleCnt="0">
        <dgm:presLayoutVars>
          <dgm:chMax val="0"/>
          <dgm:chPref val="0"/>
          <dgm:bulletEnabled val="1"/>
        </dgm:presLayoutVars>
      </dgm:prSet>
      <dgm:spPr/>
    </dgm:pt>
    <dgm:pt modelId="{57518C97-2BAA-4896-BE73-F29E8CB78A88}" type="pres">
      <dgm:prSet presAssocID="{B31BF24D-44D0-4019-891B-47124D459E13}" presName="circ2" presStyleLbl="vennNode1" presStyleIdx="1" presStyleCnt="5"/>
      <dgm:spPr/>
    </dgm:pt>
    <dgm:pt modelId="{B130842A-2F34-4B7D-A052-F8AD3E43352B}" type="pres">
      <dgm:prSet presAssocID="{B31BF24D-44D0-4019-891B-47124D459E13}" presName="circ2Tx" presStyleLbl="revTx" presStyleIdx="0" presStyleCnt="0">
        <dgm:presLayoutVars>
          <dgm:chMax val="0"/>
          <dgm:chPref val="0"/>
          <dgm:bulletEnabled val="1"/>
        </dgm:presLayoutVars>
      </dgm:prSet>
      <dgm:spPr/>
    </dgm:pt>
    <dgm:pt modelId="{5658FD2E-9B1D-477C-A013-05EDB7822B48}" type="pres">
      <dgm:prSet presAssocID="{6CEDF9CB-078A-4A76-9896-AF53BA06E52A}" presName="circ3" presStyleLbl="vennNode1" presStyleIdx="2" presStyleCnt="5"/>
      <dgm:spPr/>
    </dgm:pt>
    <dgm:pt modelId="{51EC7224-772B-4459-8144-AA0F46F87D3E}" type="pres">
      <dgm:prSet presAssocID="{6CEDF9CB-078A-4A76-9896-AF53BA06E52A}" presName="circ3Tx" presStyleLbl="revTx" presStyleIdx="0" presStyleCnt="0">
        <dgm:presLayoutVars>
          <dgm:chMax val="0"/>
          <dgm:chPref val="0"/>
          <dgm:bulletEnabled val="1"/>
        </dgm:presLayoutVars>
      </dgm:prSet>
      <dgm:spPr/>
    </dgm:pt>
    <dgm:pt modelId="{31E0EDF8-317A-4CBC-8220-B6277BC49043}" type="pres">
      <dgm:prSet presAssocID="{1639C1F3-EA98-4C6A-A43A-34717D6383A2}" presName="circ4" presStyleLbl="vennNode1" presStyleIdx="3" presStyleCnt="5"/>
      <dgm:spPr/>
    </dgm:pt>
    <dgm:pt modelId="{142E422B-56AE-4E41-BF6D-D4D7E5DFD88B}" type="pres">
      <dgm:prSet presAssocID="{1639C1F3-EA98-4C6A-A43A-34717D6383A2}" presName="circ4Tx" presStyleLbl="revTx" presStyleIdx="0" presStyleCnt="0">
        <dgm:presLayoutVars>
          <dgm:chMax val="0"/>
          <dgm:chPref val="0"/>
          <dgm:bulletEnabled val="1"/>
        </dgm:presLayoutVars>
      </dgm:prSet>
      <dgm:spPr/>
    </dgm:pt>
    <dgm:pt modelId="{539DCDCC-2EF6-467A-9B85-CB4DB42E5992}" type="pres">
      <dgm:prSet presAssocID="{8A3798F1-AEED-421B-B250-1E74AC766A0D}" presName="circ5" presStyleLbl="vennNode1" presStyleIdx="4" presStyleCnt="5"/>
      <dgm:spPr/>
    </dgm:pt>
    <dgm:pt modelId="{E4D6E3E9-FF27-43B1-AB0F-94EC35D9B141}" type="pres">
      <dgm:prSet presAssocID="{8A3798F1-AEED-421B-B250-1E74AC766A0D}" presName="circ5Tx" presStyleLbl="revTx" presStyleIdx="0" presStyleCnt="0">
        <dgm:presLayoutVars>
          <dgm:chMax val="0"/>
          <dgm:chPref val="0"/>
          <dgm:bulletEnabled val="1"/>
        </dgm:presLayoutVars>
      </dgm:prSet>
      <dgm:spPr/>
    </dgm:pt>
  </dgm:ptLst>
  <dgm:cxnLst>
    <dgm:cxn modelId="{85624709-D3D4-4F96-9298-70FF0B8C2EF9}" type="presOf" srcId="{0B78D568-D5B3-4BB2-A655-D920D6CE2138}" destId="{EC77A72A-9595-4073-BE7D-549F8C9F243C}" srcOrd="0" destOrd="0" presId="urn:microsoft.com/office/officeart/2005/8/layout/venn1"/>
    <dgm:cxn modelId="{A6F2D40B-C8AC-4C59-BF6D-A037831E9370}" srcId="{0B78D568-D5B3-4BB2-A655-D920D6CE2138}" destId="{B31BF24D-44D0-4019-891B-47124D459E13}" srcOrd="1" destOrd="0" parTransId="{7169C1F7-C750-487B-B969-C8BADEE4BA72}" sibTransId="{077EB273-D570-4352-8118-E67E9FC12131}"/>
    <dgm:cxn modelId="{3598122C-50B2-4082-A824-C1CF66EFBBB9}" srcId="{0B78D568-D5B3-4BB2-A655-D920D6CE2138}" destId="{6CEDF9CB-078A-4A76-9896-AF53BA06E52A}" srcOrd="2" destOrd="0" parTransId="{7AC35BC8-5F33-4244-8280-C871811AA3FA}" sibTransId="{3D824977-AAD2-41B4-8A5D-F8D7B239BFFC}"/>
    <dgm:cxn modelId="{25E7D638-F05B-4EDA-941D-0FAC1DF4D837}" type="presOf" srcId="{B31BF24D-44D0-4019-891B-47124D459E13}" destId="{B130842A-2F34-4B7D-A052-F8AD3E43352B}" srcOrd="0" destOrd="0" presId="urn:microsoft.com/office/officeart/2005/8/layout/venn1"/>
    <dgm:cxn modelId="{D1015871-E483-4F0A-8D14-D8D0A28042DA}" type="presOf" srcId="{6CEDF9CB-078A-4A76-9896-AF53BA06E52A}" destId="{51EC7224-772B-4459-8144-AA0F46F87D3E}" srcOrd="0" destOrd="0" presId="urn:microsoft.com/office/officeart/2005/8/layout/venn1"/>
    <dgm:cxn modelId="{47011554-CA28-4C01-A24F-0F1EE122FCCF}" type="presOf" srcId="{8A3798F1-AEED-421B-B250-1E74AC766A0D}" destId="{E4D6E3E9-FF27-43B1-AB0F-94EC35D9B141}" srcOrd="0" destOrd="0" presId="urn:microsoft.com/office/officeart/2005/8/layout/venn1"/>
    <dgm:cxn modelId="{68FF4B77-14B7-44F3-A9FF-24EAE9F27D55}" srcId="{0B78D568-D5B3-4BB2-A655-D920D6CE2138}" destId="{1639C1F3-EA98-4C6A-A43A-34717D6383A2}" srcOrd="3" destOrd="0" parTransId="{9BDE8524-3BCD-458F-AB9E-67972FCFAAAD}" sibTransId="{60134DCA-3463-4867-9247-EE9CE5AFFA7C}"/>
    <dgm:cxn modelId="{63B34279-8FBD-46AB-9586-7D5C0D22CE05}" srcId="{0B78D568-D5B3-4BB2-A655-D920D6CE2138}" destId="{A6014B6B-415B-42E8-A090-1B22022235B8}" srcOrd="0" destOrd="0" parTransId="{43D66920-D9C7-4B2F-8A41-B4A88CB51DD8}" sibTransId="{FCC67CBA-9482-43DB-A81F-7FC30B74DE02}"/>
    <dgm:cxn modelId="{B87F69C8-054E-488A-8075-AE1A973628EA}" srcId="{0B78D568-D5B3-4BB2-A655-D920D6CE2138}" destId="{8A3798F1-AEED-421B-B250-1E74AC766A0D}" srcOrd="4" destOrd="0" parTransId="{0DE91698-D0CA-4007-A5EA-026F5D636D5C}" sibTransId="{188AE683-773E-4912-8C08-124C5F6F58DE}"/>
    <dgm:cxn modelId="{6D915ADE-4D3E-4480-84BD-AEDF85CDB255}" type="presOf" srcId="{1639C1F3-EA98-4C6A-A43A-34717D6383A2}" destId="{142E422B-56AE-4E41-BF6D-D4D7E5DFD88B}" srcOrd="0" destOrd="0" presId="urn:microsoft.com/office/officeart/2005/8/layout/venn1"/>
    <dgm:cxn modelId="{EFA89EDF-2707-410F-BF39-B7DD3CAC3BAC}" type="presOf" srcId="{A6014B6B-415B-42E8-A090-1B22022235B8}" destId="{6680579C-4698-454C-A84B-A6A43F087B6E}" srcOrd="0" destOrd="0" presId="urn:microsoft.com/office/officeart/2005/8/layout/venn1"/>
    <dgm:cxn modelId="{81B17ABC-2A4F-4D81-A877-F241DA16FA65}" type="presParOf" srcId="{EC77A72A-9595-4073-BE7D-549F8C9F243C}" destId="{3EA836D3-5A70-4A8B-B1D7-34702F959274}" srcOrd="0" destOrd="0" presId="urn:microsoft.com/office/officeart/2005/8/layout/venn1"/>
    <dgm:cxn modelId="{37CC7E62-2E51-49B6-8D5B-46EC42DBC7CA}" type="presParOf" srcId="{EC77A72A-9595-4073-BE7D-549F8C9F243C}" destId="{6680579C-4698-454C-A84B-A6A43F087B6E}" srcOrd="1" destOrd="0" presId="urn:microsoft.com/office/officeart/2005/8/layout/venn1"/>
    <dgm:cxn modelId="{19E4E851-F322-4354-A964-CD5AAF7D9794}" type="presParOf" srcId="{EC77A72A-9595-4073-BE7D-549F8C9F243C}" destId="{57518C97-2BAA-4896-BE73-F29E8CB78A88}" srcOrd="2" destOrd="0" presId="urn:microsoft.com/office/officeart/2005/8/layout/venn1"/>
    <dgm:cxn modelId="{77436F22-5CB7-471D-9320-840EBA56CA93}" type="presParOf" srcId="{EC77A72A-9595-4073-BE7D-549F8C9F243C}" destId="{B130842A-2F34-4B7D-A052-F8AD3E43352B}" srcOrd="3" destOrd="0" presId="urn:microsoft.com/office/officeart/2005/8/layout/venn1"/>
    <dgm:cxn modelId="{76884E8A-FE68-4844-97BB-C2DE2591A7CA}" type="presParOf" srcId="{EC77A72A-9595-4073-BE7D-549F8C9F243C}" destId="{5658FD2E-9B1D-477C-A013-05EDB7822B48}" srcOrd="4" destOrd="0" presId="urn:microsoft.com/office/officeart/2005/8/layout/venn1"/>
    <dgm:cxn modelId="{A121E57C-50AF-4216-B322-87681D975D26}" type="presParOf" srcId="{EC77A72A-9595-4073-BE7D-549F8C9F243C}" destId="{51EC7224-772B-4459-8144-AA0F46F87D3E}" srcOrd="5" destOrd="0" presId="urn:microsoft.com/office/officeart/2005/8/layout/venn1"/>
    <dgm:cxn modelId="{F2F7AC9E-1DC9-4A1E-8FE3-3CE5816338DF}" type="presParOf" srcId="{EC77A72A-9595-4073-BE7D-549F8C9F243C}" destId="{31E0EDF8-317A-4CBC-8220-B6277BC49043}" srcOrd="6" destOrd="0" presId="urn:microsoft.com/office/officeart/2005/8/layout/venn1"/>
    <dgm:cxn modelId="{3519D133-4D0A-4591-B89B-9B2E251AD681}" type="presParOf" srcId="{EC77A72A-9595-4073-BE7D-549F8C9F243C}" destId="{142E422B-56AE-4E41-BF6D-D4D7E5DFD88B}" srcOrd="7" destOrd="0" presId="urn:microsoft.com/office/officeart/2005/8/layout/venn1"/>
    <dgm:cxn modelId="{5962D2B5-5E4C-4D13-8E11-D0B01A3FC266}" type="presParOf" srcId="{EC77A72A-9595-4073-BE7D-549F8C9F243C}" destId="{539DCDCC-2EF6-467A-9B85-CB4DB42E5992}" srcOrd="8" destOrd="0" presId="urn:microsoft.com/office/officeart/2005/8/layout/venn1"/>
    <dgm:cxn modelId="{BBE388F4-8BAE-4DB4-9126-0809ACB98614}" type="presParOf" srcId="{EC77A72A-9595-4073-BE7D-549F8C9F243C}" destId="{E4D6E3E9-FF27-43B1-AB0F-94EC35D9B141}"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8D568-D5B3-4BB2-A655-D920D6CE2138}" type="doc">
      <dgm:prSet loTypeId="urn:microsoft.com/office/officeart/2005/8/layout/venn1" loCatId="relationship" qsTypeId="urn:microsoft.com/office/officeart/2005/8/quickstyle/simple1" qsCatId="simple" csTypeId="urn:microsoft.com/office/officeart/2005/8/colors/colorful5" csCatId="colorful" phldr="1"/>
      <dgm:spPr/>
    </dgm:pt>
    <dgm:pt modelId="{A6014B6B-415B-42E8-A090-1B22022235B8}">
      <dgm:prSet phldrT="[Text]" custT="1"/>
      <dgm:spPr/>
      <dgm:t>
        <a:bodyPr/>
        <a:lstStyle/>
        <a:p>
          <a:r>
            <a:rPr lang="en-AU" sz="2000" dirty="0"/>
            <a:t>Target 1</a:t>
          </a:r>
        </a:p>
      </dgm:t>
    </dgm:pt>
    <dgm:pt modelId="{43D66920-D9C7-4B2F-8A41-B4A88CB51DD8}" type="parTrans" cxnId="{63B34279-8FBD-46AB-9586-7D5C0D22CE05}">
      <dgm:prSet/>
      <dgm:spPr/>
      <dgm:t>
        <a:bodyPr/>
        <a:lstStyle/>
        <a:p>
          <a:endParaRPr lang="en-AU" sz="1050"/>
        </a:p>
      </dgm:t>
    </dgm:pt>
    <dgm:pt modelId="{FCC67CBA-9482-43DB-A81F-7FC30B74DE02}" type="sibTrans" cxnId="{63B34279-8FBD-46AB-9586-7D5C0D22CE05}">
      <dgm:prSet/>
      <dgm:spPr/>
      <dgm:t>
        <a:bodyPr/>
        <a:lstStyle/>
        <a:p>
          <a:endParaRPr lang="en-AU" sz="1050"/>
        </a:p>
      </dgm:t>
    </dgm:pt>
    <dgm:pt modelId="{B31BF24D-44D0-4019-891B-47124D459E13}">
      <dgm:prSet phldrT="[Text]" custT="1"/>
      <dgm:spPr/>
      <dgm:t>
        <a:bodyPr/>
        <a:lstStyle/>
        <a:p>
          <a:r>
            <a:rPr lang="en-AU" sz="2000" dirty="0"/>
            <a:t>Target 3</a:t>
          </a:r>
        </a:p>
      </dgm:t>
    </dgm:pt>
    <dgm:pt modelId="{7169C1F7-C750-487B-B969-C8BADEE4BA72}" type="parTrans" cxnId="{A6F2D40B-C8AC-4C59-BF6D-A037831E9370}">
      <dgm:prSet/>
      <dgm:spPr/>
      <dgm:t>
        <a:bodyPr/>
        <a:lstStyle/>
        <a:p>
          <a:endParaRPr lang="en-AU" sz="1050"/>
        </a:p>
      </dgm:t>
    </dgm:pt>
    <dgm:pt modelId="{077EB273-D570-4352-8118-E67E9FC12131}" type="sibTrans" cxnId="{A6F2D40B-C8AC-4C59-BF6D-A037831E9370}">
      <dgm:prSet/>
      <dgm:spPr/>
      <dgm:t>
        <a:bodyPr/>
        <a:lstStyle/>
        <a:p>
          <a:endParaRPr lang="en-AU" sz="1050"/>
        </a:p>
      </dgm:t>
    </dgm:pt>
    <dgm:pt modelId="{6CEDF9CB-078A-4A76-9896-AF53BA06E52A}">
      <dgm:prSet phldrT="[Text]" custT="1"/>
      <dgm:spPr/>
      <dgm:t>
        <a:bodyPr/>
        <a:lstStyle/>
        <a:p>
          <a:r>
            <a:rPr lang="en-AU" sz="2000" dirty="0"/>
            <a:t>Target 2</a:t>
          </a:r>
        </a:p>
      </dgm:t>
    </dgm:pt>
    <dgm:pt modelId="{7AC35BC8-5F33-4244-8280-C871811AA3FA}" type="parTrans" cxnId="{3598122C-50B2-4082-A824-C1CF66EFBBB9}">
      <dgm:prSet/>
      <dgm:spPr/>
      <dgm:t>
        <a:bodyPr/>
        <a:lstStyle/>
        <a:p>
          <a:endParaRPr lang="en-AU" sz="1050"/>
        </a:p>
      </dgm:t>
    </dgm:pt>
    <dgm:pt modelId="{3D824977-AAD2-41B4-8A5D-F8D7B239BFFC}" type="sibTrans" cxnId="{3598122C-50B2-4082-A824-C1CF66EFBBB9}">
      <dgm:prSet/>
      <dgm:spPr/>
      <dgm:t>
        <a:bodyPr/>
        <a:lstStyle/>
        <a:p>
          <a:endParaRPr lang="en-AU" sz="1050"/>
        </a:p>
      </dgm:t>
    </dgm:pt>
    <dgm:pt modelId="{1639C1F3-EA98-4C6A-A43A-34717D6383A2}">
      <dgm:prSet phldrT="[Text]" custT="1"/>
      <dgm:spPr/>
      <dgm:t>
        <a:bodyPr/>
        <a:lstStyle/>
        <a:p>
          <a:r>
            <a:rPr lang="en-AU" sz="2000" dirty="0"/>
            <a:t>Target 4</a:t>
          </a:r>
        </a:p>
      </dgm:t>
    </dgm:pt>
    <dgm:pt modelId="{9BDE8524-3BCD-458F-AB9E-67972FCFAAAD}" type="parTrans" cxnId="{68FF4B77-14B7-44F3-A9FF-24EAE9F27D55}">
      <dgm:prSet/>
      <dgm:spPr/>
      <dgm:t>
        <a:bodyPr/>
        <a:lstStyle/>
        <a:p>
          <a:endParaRPr lang="en-AU" sz="1050"/>
        </a:p>
      </dgm:t>
    </dgm:pt>
    <dgm:pt modelId="{60134DCA-3463-4867-9247-EE9CE5AFFA7C}" type="sibTrans" cxnId="{68FF4B77-14B7-44F3-A9FF-24EAE9F27D55}">
      <dgm:prSet/>
      <dgm:spPr/>
      <dgm:t>
        <a:bodyPr/>
        <a:lstStyle/>
        <a:p>
          <a:endParaRPr lang="en-AU" sz="1050"/>
        </a:p>
      </dgm:t>
    </dgm:pt>
    <dgm:pt modelId="{8A3798F1-AEED-421B-B250-1E74AC766A0D}">
      <dgm:prSet phldrT="[Text]" custT="1"/>
      <dgm:spPr/>
      <dgm:t>
        <a:bodyPr/>
        <a:lstStyle/>
        <a:p>
          <a:r>
            <a:rPr lang="en-AU" sz="2000" dirty="0"/>
            <a:t>Target 5</a:t>
          </a:r>
        </a:p>
      </dgm:t>
    </dgm:pt>
    <dgm:pt modelId="{0DE91698-D0CA-4007-A5EA-026F5D636D5C}" type="parTrans" cxnId="{B87F69C8-054E-488A-8075-AE1A973628EA}">
      <dgm:prSet/>
      <dgm:spPr/>
      <dgm:t>
        <a:bodyPr/>
        <a:lstStyle/>
        <a:p>
          <a:endParaRPr lang="en-AU" sz="1050"/>
        </a:p>
      </dgm:t>
    </dgm:pt>
    <dgm:pt modelId="{188AE683-773E-4912-8C08-124C5F6F58DE}" type="sibTrans" cxnId="{B87F69C8-054E-488A-8075-AE1A973628EA}">
      <dgm:prSet/>
      <dgm:spPr/>
      <dgm:t>
        <a:bodyPr/>
        <a:lstStyle/>
        <a:p>
          <a:endParaRPr lang="en-AU" sz="1050"/>
        </a:p>
      </dgm:t>
    </dgm:pt>
    <dgm:pt modelId="{EC77A72A-9595-4073-BE7D-549F8C9F243C}" type="pres">
      <dgm:prSet presAssocID="{0B78D568-D5B3-4BB2-A655-D920D6CE2138}" presName="compositeShape" presStyleCnt="0">
        <dgm:presLayoutVars>
          <dgm:chMax val="7"/>
          <dgm:dir/>
          <dgm:resizeHandles val="exact"/>
        </dgm:presLayoutVars>
      </dgm:prSet>
      <dgm:spPr/>
    </dgm:pt>
    <dgm:pt modelId="{3EA836D3-5A70-4A8B-B1D7-34702F959274}" type="pres">
      <dgm:prSet presAssocID="{A6014B6B-415B-42E8-A090-1B22022235B8}" presName="circ1" presStyleLbl="vennNode1" presStyleIdx="0" presStyleCnt="5" custLinFactNeighborX="1111" custLinFactNeighborY="-14683"/>
      <dgm:spPr/>
    </dgm:pt>
    <dgm:pt modelId="{6680579C-4698-454C-A84B-A6A43F087B6E}" type="pres">
      <dgm:prSet presAssocID="{A6014B6B-415B-42E8-A090-1B22022235B8}" presName="circ1Tx" presStyleLbl="revTx" presStyleIdx="0" presStyleCnt="0" custScaleX="160537">
        <dgm:presLayoutVars>
          <dgm:chMax val="0"/>
          <dgm:chPref val="0"/>
          <dgm:bulletEnabled val="1"/>
        </dgm:presLayoutVars>
      </dgm:prSet>
      <dgm:spPr/>
    </dgm:pt>
    <dgm:pt modelId="{57518C97-2BAA-4896-BE73-F29E8CB78A88}" type="pres">
      <dgm:prSet presAssocID="{B31BF24D-44D0-4019-891B-47124D459E13}" presName="circ2" presStyleLbl="vennNode1" presStyleIdx="1" presStyleCnt="5" custLinFactX="13960" custLinFactY="-6264" custLinFactNeighborX="100000" custLinFactNeighborY="-100000"/>
      <dgm:spPr/>
    </dgm:pt>
    <dgm:pt modelId="{B130842A-2F34-4B7D-A052-F8AD3E43352B}" type="pres">
      <dgm:prSet presAssocID="{B31BF24D-44D0-4019-891B-47124D459E13}" presName="circ2Tx" presStyleLbl="revTx" presStyleIdx="0" presStyleCnt="0" custScaleX="156410">
        <dgm:presLayoutVars>
          <dgm:chMax val="0"/>
          <dgm:chPref val="0"/>
          <dgm:bulletEnabled val="1"/>
        </dgm:presLayoutVars>
      </dgm:prSet>
      <dgm:spPr/>
    </dgm:pt>
    <dgm:pt modelId="{5658FD2E-9B1D-477C-A013-05EDB7822B48}" type="pres">
      <dgm:prSet presAssocID="{6CEDF9CB-078A-4A76-9896-AF53BA06E52A}" presName="circ3" presStyleLbl="vennNode1" presStyleIdx="2" presStyleCnt="5" custLinFactNeighborX="48702" custLinFactNeighborY="61650"/>
      <dgm:spPr/>
    </dgm:pt>
    <dgm:pt modelId="{51EC7224-772B-4459-8144-AA0F46F87D3E}" type="pres">
      <dgm:prSet presAssocID="{6CEDF9CB-078A-4A76-9896-AF53BA06E52A}" presName="circ3Tx" presStyleLbl="revTx" presStyleIdx="0" presStyleCnt="0" custScaleX="164530" custLinFactNeighborX="17094" custLinFactNeighborY="-50160">
        <dgm:presLayoutVars>
          <dgm:chMax val="0"/>
          <dgm:chPref val="0"/>
          <dgm:bulletEnabled val="1"/>
        </dgm:presLayoutVars>
      </dgm:prSet>
      <dgm:spPr/>
    </dgm:pt>
    <dgm:pt modelId="{31E0EDF8-317A-4CBC-8220-B6277BC49043}" type="pres">
      <dgm:prSet presAssocID="{1639C1F3-EA98-4C6A-A43A-34717D6383A2}" presName="circ4" presStyleLbl="vennNode1" presStyleIdx="3" presStyleCnt="5" custLinFactNeighborX="-19813" custLinFactNeighborY="61650"/>
      <dgm:spPr/>
    </dgm:pt>
    <dgm:pt modelId="{142E422B-56AE-4E41-BF6D-D4D7E5DFD88B}" type="pres">
      <dgm:prSet presAssocID="{1639C1F3-EA98-4C6A-A43A-34717D6383A2}" presName="circ4Tx" presStyleLbl="revTx" presStyleIdx="0" presStyleCnt="0" custScaleX="153846" custLinFactNeighborX="-14316" custLinFactNeighborY="65467">
        <dgm:presLayoutVars>
          <dgm:chMax val="0"/>
          <dgm:chPref val="0"/>
          <dgm:bulletEnabled val="1"/>
        </dgm:presLayoutVars>
      </dgm:prSet>
      <dgm:spPr/>
    </dgm:pt>
    <dgm:pt modelId="{539DCDCC-2EF6-467A-9B85-CB4DB42E5992}" type="pres">
      <dgm:prSet presAssocID="{8A3798F1-AEED-421B-B250-1E74AC766A0D}" presName="circ5" presStyleLbl="vennNode1" presStyleIdx="4" presStyleCnt="5" custLinFactX="-524" custLinFactY="-17931" custLinFactNeighborX="-100000" custLinFactNeighborY="-100000"/>
      <dgm:spPr/>
    </dgm:pt>
    <dgm:pt modelId="{E4D6E3E9-FF27-43B1-AB0F-94EC35D9B141}" type="pres">
      <dgm:prSet presAssocID="{8A3798F1-AEED-421B-B250-1E74AC766A0D}" presName="circ5Tx" presStyleLbl="revTx" presStyleIdx="0" presStyleCnt="0" custLinFactNeighborX="7150" custLinFactNeighborY="-15723">
        <dgm:presLayoutVars>
          <dgm:chMax val="0"/>
          <dgm:chPref val="0"/>
          <dgm:bulletEnabled val="1"/>
        </dgm:presLayoutVars>
      </dgm:prSet>
      <dgm:spPr/>
    </dgm:pt>
  </dgm:ptLst>
  <dgm:cxnLst>
    <dgm:cxn modelId="{85624709-D3D4-4F96-9298-70FF0B8C2EF9}" type="presOf" srcId="{0B78D568-D5B3-4BB2-A655-D920D6CE2138}" destId="{EC77A72A-9595-4073-BE7D-549F8C9F243C}" srcOrd="0" destOrd="0" presId="urn:microsoft.com/office/officeart/2005/8/layout/venn1"/>
    <dgm:cxn modelId="{A6F2D40B-C8AC-4C59-BF6D-A037831E9370}" srcId="{0B78D568-D5B3-4BB2-A655-D920D6CE2138}" destId="{B31BF24D-44D0-4019-891B-47124D459E13}" srcOrd="1" destOrd="0" parTransId="{7169C1F7-C750-487B-B969-C8BADEE4BA72}" sibTransId="{077EB273-D570-4352-8118-E67E9FC12131}"/>
    <dgm:cxn modelId="{3598122C-50B2-4082-A824-C1CF66EFBBB9}" srcId="{0B78D568-D5B3-4BB2-A655-D920D6CE2138}" destId="{6CEDF9CB-078A-4A76-9896-AF53BA06E52A}" srcOrd="2" destOrd="0" parTransId="{7AC35BC8-5F33-4244-8280-C871811AA3FA}" sibTransId="{3D824977-AAD2-41B4-8A5D-F8D7B239BFFC}"/>
    <dgm:cxn modelId="{25E7D638-F05B-4EDA-941D-0FAC1DF4D837}" type="presOf" srcId="{B31BF24D-44D0-4019-891B-47124D459E13}" destId="{B130842A-2F34-4B7D-A052-F8AD3E43352B}" srcOrd="0" destOrd="0" presId="urn:microsoft.com/office/officeart/2005/8/layout/venn1"/>
    <dgm:cxn modelId="{D1015871-E483-4F0A-8D14-D8D0A28042DA}" type="presOf" srcId="{6CEDF9CB-078A-4A76-9896-AF53BA06E52A}" destId="{51EC7224-772B-4459-8144-AA0F46F87D3E}" srcOrd="0" destOrd="0" presId="urn:microsoft.com/office/officeart/2005/8/layout/venn1"/>
    <dgm:cxn modelId="{47011554-CA28-4C01-A24F-0F1EE122FCCF}" type="presOf" srcId="{8A3798F1-AEED-421B-B250-1E74AC766A0D}" destId="{E4D6E3E9-FF27-43B1-AB0F-94EC35D9B141}" srcOrd="0" destOrd="0" presId="urn:microsoft.com/office/officeart/2005/8/layout/venn1"/>
    <dgm:cxn modelId="{68FF4B77-14B7-44F3-A9FF-24EAE9F27D55}" srcId="{0B78D568-D5B3-4BB2-A655-D920D6CE2138}" destId="{1639C1F3-EA98-4C6A-A43A-34717D6383A2}" srcOrd="3" destOrd="0" parTransId="{9BDE8524-3BCD-458F-AB9E-67972FCFAAAD}" sibTransId="{60134DCA-3463-4867-9247-EE9CE5AFFA7C}"/>
    <dgm:cxn modelId="{63B34279-8FBD-46AB-9586-7D5C0D22CE05}" srcId="{0B78D568-D5B3-4BB2-A655-D920D6CE2138}" destId="{A6014B6B-415B-42E8-A090-1B22022235B8}" srcOrd="0" destOrd="0" parTransId="{43D66920-D9C7-4B2F-8A41-B4A88CB51DD8}" sibTransId="{FCC67CBA-9482-43DB-A81F-7FC30B74DE02}"/>
    <dgm:cxn modelId="{B87F69C8-054E-488A-8075-AE1A973628EA}" srcId="{0B78D568-D5B3-4BB2-A655-D920D6CE2138}" destId="{8A3798F1-AEED-421B-B250-1E74AC766A0D}" srcOrd="4" destOrd="0" parTransId="{0DE91698-D0CA-4007-A5EA-026F5D636D5C}" sibTransId="{188AE683-773E-4912-8C08-124C5F6F58DE}"/>
    <dgm:cxn modelId="{6D915ADE-4D3E-4480-84BD-AEDF85CDB255}" type="presOf" srcId="{1639C1F3-EA98-4C6A-A43A-34717D6383A2}" destId="{142E422B-56AE-4E41-BF6D-D4D7E5DFD88B}" srcOrd="0" destOrd="0" presId="urn:microsoft.com/office/officeart/2005/8/layout/venn1"/>
    <dgm:cxn modelId="{EFA89EDF-2707-410F-BF39-B7DD3CAC3BAC}" type="presOf" srcId="{A6014B6B-415B-42E8-A090-1B22022235B8}" destId="{6680579C-4698-454C-A84B-A6A43F087B6E}" srcOrd="0" destOrd="0" presId="urn:microsoft.com/office/officeart/2005/8/layout/venn1"/>
    <dgm:cxn modelId="{81B17ABC-2A4F-4D81-A877-F241DA16FA65}" type="presParOf" srcId="{EC77A72A-9595-4073-BE7D-549F8C9F243C}" destId="{3EA836D3-5A70-4A8B-B1D7-34702F959274}" srcOrd="0" destOrd="0" presId="urn:microsoft.com/office/officeart/2005/8/layout/venn1"/>
    <dgm:cxn modelId="{37CC7E62-2E51-49B6-8D5B-46EC42DBC7CA}" type="presParOf" srcId="{EC77A72A-9595-4073-BE7D-549F8C9F243C}" destId="{6680579C-4698-454C-A84B-A6A43F087B6E}" srcOrd="1" destOrd="0" presId="urn:microsoft.com/office/officeart/2005/8/layout/venn1"/>
    <dgm:cxn modelId="{19E4E851-F322-4354-A964-CD5AAF7D9794}" type="presParOf" srcId="{EC77A72A-9595-4073-BE7D-549F8C9F243C}" destId="{57518C97-2BAA-4896-BE73-F29E8CB78A88}" srcOrd="2" destOrd="0" presId="urn:microsoft.com/office/officeart/2005/8/layout/venn1"/>
    <dgm:cxn modelId="{77436F22-5CB7-471D-9320-840EBA56CA93}" type="presParOf" srcId="{EC77A72A-9595-4073-BE7D-549F8C9F243C}" destId="{B130842A-2F34-4B7D-A052-F8AD3E43352B}" srcOrd="3" destOrd="0" presId="urn:microsoft.com/office/officeart/2005/8/layout/venn1"/>
    <dgm:cxn modelId="{76884E8A-FE68-4844-97BB-C2DE2591A7CA}" type="presParOf" srcId="{EC77A72A-9595-4073-BE7D-549F8C9F243C}" destId="{5658FD2E-9B1D-477C-A013-05EDB7822B48}" srcOrd="4" destOrd="0" presId="urn:microsoft.com/office/officeart/2005/8/layout/venn1"/>
    <dgm:cxn modelId="{A121E57C-50AF-4216-B322-87681D975D26}" type="presParOf" srcId="{EC77A72A-9595-4073-BE7D-549F8C9F243C}" destId="{51EC7224-772B-4459-8144-AA0F46F87D3E}" srcOrd="5" destOrd="0" presId="urn:microsoft.com/office/officeart/2005/8/layout/venn1"/>
    <dgm:cxn modelId="{F2F7AC9E-1DC9-4A1E-8FE3-3CE5816338DF}" type="presParOf" srcId="{EC77A72A-9595-4073-BE7D-549F8C9F243C}" destId="{31E0EDF8-317A-4CBC-8220-B6277BC49043}" srcOrd="6" destOrd="0" presId="urn:microsoft.com/office/officeart/2005/8/layout/venn1"/>
    <dgm:cxn modelId="{3519D133-4D0A-4591-B89B-9B2E251AD681}" type="presParOf" srcId="{EC77A72A-9595-4073-BE7D-549F8C9F243C}" destId="{142E422B-56AE-4E41-BF6D-D4D7E5DFD88B}" srcOrd="7" destOrd="0" presId="urn:microsoft.com/office/officeart/2005/8/layout/venn1"/>
    <dgm:cxn modelId="{5962D2B5-5E4C-4D13-8E11-D0B01A3FC266}" type="presParOf" srcId="{EC77A72A-9595-4073-BE7D-549F8C9F243C}" destId="{539DCDCC-2EF6-467A-9B85-CB4DB42E5992}" srcOrd="8" destOrd="0" presId="urn:microsoft.com/office/officeart/2005/8/layout/venn1"/>
    <dgm:cxn modelId="{BBE388F4-8BAE-4DB4-9126-0809ACB98614}" type="presParOf" srcId="{EC77A72A-9595-4073-BE7D-549F8C9F243C}" destId="{E4D6E3E9-FF27-43B1-AB0F-94EC35D9B141}" srcOrd="9"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169A7B-03D2-4E72-95D9-B294C650A3B2}" type="doc">
      <dgm:prSet loTypeId="urn:microsoft.com/office/officeart/2005/8/layout/hProcess3" loCatId="process" qsTypeId="urn:microsoft.com/office/officeart/2005/8/quickstyle/simple5" qsCatId="simple" csTypeId="urn:microsoft.com/office/officeart/2005/8/colors/accent6_2" csCatId="accent6" phldr="1"/>
      <dgm:spPr/>
    </dgm:pt>
    <dgm:pt modelId="{9574DFC7-DCC9-404A-A033-DBA63E913F2A}">
      <dgm:prSet phldrT="[Text]" custT="1"/>
      <dgm:spPr/>
      <dgm:t>
        <a:bodyPr/>
        <a:lstStyle/>
        <a:p>
          <a:r>
            <a:rPr lang="en-AU" sz="1800" b="1" dirty="0"/>
            <a:t>Copy in to table</a:t>
          </a:r>
        </a:p>
      </dgm:t>
    </dgm:pt>
    <dgm:pt modelId="{AF8E979D-CD53-4C04-92AB-ACAB758B4B97}" type="parTrans" cxnId="{A07AD945-1AAA-4166-9A3E-2712115F7D30}">
      <dgm:prSet/>
      <dgm:spPr/>
      <dgm:t>
        <a:bodyPr/>
        <a:lstStyle/>
        <a:p>
          <a:endParaRPr lang="en-AU" sz="2400" b="1"/>
        </a:p>
      </dgm:t>
    </dgm:pt>
    <dgm:pt modelId="{306DFD69-DAA2-4818-B323-419987DC9C54}" type="sibTrans" cxnId="{A07AD945-1AAA-4166-9A3E-2712115F7D30}">
      <dgm:prSet/>
      <dgm:spPr/>
      <dgm:t>
        <a:bodyPr/>
        <a:lstStyle/>
        <a:p>
          <a:endParaRPr lang="en-AU" sz="2400" b="1"/>
        </a:p>
      </dgm:t>
    </dgm:pt>
    <dgm:pt modelId="{30657297-195B-42A0-A802-2780D6736AD0}" type="pres">
      <dgm:prSet presAssocID="{91169A7B-03D2-4E72-95D9-B294C650A3B2}" presName="Name0" presStyleCnt="0">
        <dgm:presLayoutVars>
          <dgm:dir/>
          <dgm:animLvl val="lvl"/>
          <dgm:resizeHandles val="exact"/>
        </dgm:presLayoutVars>
      </dgm:prSet>
      <dgm:spPr/>
    </dgm:pt>
    <dgm:pt modelId="{6F845E1F-5F64-4014-9EFE-645933CA5B99}" type="pres">
      <dgm:prSet presAssocID="{91169A7B-03D2-4E72-95D9-B294C650A3B2}" presName="dummy" presStyleCnt="0"/>
      <dgm:spPr/>
    </dgm:pt>
    <dgm:pt modelId="{8F72495F-1D1C-4981-9740-AE3EF05B072B}" type="pres">
      <dgm:prSet presAssocID="{91169A7B-03D2-4E72-95D9-B294C650A3B2}" presName="linH" presStyleCnt="0"/>
      <dgm:spPr/>
    </dgm:pt>
    <dgm:pt modelId="{7B2E5C2D-2EF7-437C-935F-2E06C5B96A3A}" type="pres">
      <dgm:prSet presAssocID="{91169A7B-03D2-4E72-95D9-B294C650A3B2}" presName="padding1" presStyleCnt="0"/>
      <dgm:spPr/>
    </dgm:pt>
    <dgm:pt modelId="{EABE2657-2340-4A4C-A085-E81C56719031}" type="pres">
      <dgm:prSet presAssocID="{9574DFC7-DCC9-404A-A033-DBA63E913F2A}" presName="linV" presStyleCnt="0"/>
      <dgm:spPr/>
    </dgm:pt>
    <dgm:pt modelId="{5A97ACF1-D5BB-40F9-A416-EDD2F4F78269}" type="pres">
      <dgm:prSet presAssocID="{9574DFC7-DCC9-404A-A033-DBA63E913F2A}" presName="spVertical1" presStyleCnt="0"/>
      <dgm:spPr/>
    </dgm:pt>
    <dgm:pt modelId="{645AF521-DA88-4C54-9CBD-FEE381A94AE1}" type="pres">
      <dgm:prSet presAssocID="{9574DFC7-DCC9-404A-A033-DBA63E913F2A}" presName="parTx" presStyleLbl="revTx" presStyleIdx="0" presStyleCnt="1">
        <dgm:presLayoutVars>
          <dgm:chMax val="0"/>
          <dgm:chPref val="0"/>
          <dgm:bulletEnabled val="1"/>
        </dgm:presLayoutVars>
      </dgm:prSet>
      <dgm:spPr/>
    </dgm:pt>
    <dgm:pt modelId="{B393F721-9629-479B-9329-F078AE26D147}" type="pres">
      <dgm:prSet presAssocID="{9574DFC7-DCC9-404A-A033-DBA63E913F2A}" presName="spVertical2" presStyleCnt="0"/>
      <dgm:spPr/>
    </dgm:pt>
    <dgm:pt modelId="{C81255EA-F2F8-43D4-96F1-50A26F0A3316}" type="pres">
      <dgm:prSet presAssocID="{9574DFC7-DCC9-404A-A033-DBA63E913F2A}" presName="spVertical3" presStyleCnt="0"/>
      <dgm:spPr/>
    </dgm:pt>
    <dgm:pt modelId="{20D5FF8B-3394-498E-97FB-69C75F19F47D}" type="pres">
      <dgm:prSet presAssocID="{91169A7B-03D2-4E72-95D9-B294C650A3B2}" presName="padding2" presStyleCnt="0"/>
      <dgm:spPr/>
    </dgm:pt>
    <dgm:pt modelId="{3CFB0AC0-1DA9-44E7-BCC1-964C0EDBDAC4}" type="pres">
      <dgm:prSet presAssocID="{91169A7B-03D2-4E72-95D9-B294C650A3B2}" presName="negArrow" presStyleCnt="0"/>
      <dgm:spPr/>
    </dgm:pt>
    <dgm:pt modelId="{01F42D61-7C04-4DCB-B0BF-556EF174A2FA}" type="pres">
      <dgm:prSet presAssocID="{91169A7B-03D2-4E72-95D9-B294C650A3B2}" presName="backgroundArrow" presStyleLbl="node1" presStyleIdx="0" presStyleCnt="1"/>
      <dgm:spPr/>
    </dgm:pt>
  </dgm:ptLst>
  <dgm:cxnLst>
    <dgm:cxn modelId="{9062315F-4CB0-4D99-B08F-315B76CEE1D9}" type="presOf" srcId="{9574DFC7-DCC9-404A-A033-DBA63E913F2A}" destId="{645AF521-DA88-4C54-9CBD-FEE381A94AE1}" srcOrd="0" destOrd="0" presId="urn:microsoft.com/office/officeart/2005/8/layout/hProcess3"/>
    <dgm:cxn modelId="{A07AD945-1AAA-4166-9A3E-2712115F7D30}" srcId="{91169A7B-03D2-4E72-95D9-B294C650A3B2}" destId="{9574DFC7-DCC9-404A-A033-DBA63E913F2A}" srcOrd="0" destOrd="0" parTransId="{AF8E979D-CD53-4C04-92AB-ACAB758B4B97}" sibTransId="{306DFD69-DAA2-4818-B323-419987DC9C54}"/>
    <dgm:cxn modelId="{EA5FD29C-A1DA-47A6-A15D-E78427D07CA9}" type="presOf" srcId="{91169A7B-03D2-4E72-95D9-B294C650A3B2}" destId="{30657297-195B-42A0-A802-2780D6736AD0}" srcOrd="0" destOrd="0" presId="urn:microsoft.com/office/officeart/2005/8/layout/hProcess3"/>
    <dgm:cxn modelId="{821DF8A4-1591-4ECA-A29A-70718CC1AA55}" type="presParOf" srcId="{30657297-195B-42A0-A802-2780D6736AD0}" destId="{6F845E1F-5F64-4014-9EFE-645933CA5B99}" srcOrd="0" destOrd="0" presId="urn:microsoft.com/office/officeart/2005/8/layout/hProcess3"/>
    <dgm:cxn modelId="{004C52CB-2EA9-4BDD-8EF8-020D66F5E0AA}" type="presParOf" srcId="{30657297-195B-42A0-A802-2780D6736AD0}" destId="{8F72495F-1D1C-4981-9740-AE3EF05B072B}" srcOrd="1" destOrd="0" presId="urn:microsoft.com/office/officeart/2005/8/layout/hProcess3"/>
    <dgm:cxn modelId="{524C3576-FDC4-49A6-AF82-0C2772619B42}" type="presParOf" srcId="{8F72495F-1D1C-4981-9740-AE3EF05B072B}" destId="{7B2E5C2D-2EF7-437C-935F-2E06C5B96A3A}" srcOrd="0" destOrd="0" presId="urn:microsoft.com/office/officeart/2005/8/layout/hProcess3"/>
    <dgm:cxn modelId="{DD31F54C-C2F4-4784-9EF9-D76AB0343C7C}" type="presParOf" srcId="{8F72495F-1D1C-4981-9740-AE3EF05B072B}" destId="{EABE2657-2340-4A4C-A085-E81C56719031}" srcOrd="1" destOrd="0" presId="urn:microsoft.com/office/officeart/2005/8/layout/hProcess3"/>
    <dgm:cxn modelId="{0DB974F5-8014-4FB4-ABE2-5E25534DEFAE}" type="presParOf" srcId="{EABE2657-2340-4A4C-A085-E81C56719031}" destId="{5A97ACF1-D5BB-40F9-A416-EDD2F4F78269}" srcOrd="0" destOrd="0" presId="urn:microsoft.com/office/officeart/2005/8/layout/hProcess3"/>
    <dgm:cxn modelId="{CFF7F6EC-65C2-48CC-AAE4-74ECC6B61566}" type="presParOf" srcId="{EABE2657-2340-4A4C-A085-E81C56719031}" destId="{645AF521-DA88-4C54-9CBD-FEE381A94AE1}" srcOrd="1" destOrd="0" presId="urn:microsoft.com/office/officeart/2005/8/layout/hProcess3"/>
    <dgm:cxn modelId="{F10D392F-E4ED-4845-A53A-43E98294C3CB}" type="presParOf" srcId="{EABE2657-2340-4A4C-A085-E81C56719031}" destId="{B393F721-9629-479B-9329-F078AE26D147}" srcOrd="2" destOrd="0" presId="urn:microsoft.com/office/officeart/2005/8/layout/hProcess3"/>
    <dgm:cxn modelId="{C92B186A-9AEC-4A45-AFD4-DE57D9E4725B}" type="presParOf" srcId="{EABE2657-2340-4A4C-A085-E81C56719031}" destId="{C81255EA-F2F8-43D4-96F1-50A26F0A3316}" srcOrd="3" destOrd="0" presId="urn:microsoft.com/office/officeart/2005/8/layout/hProcess3"/>
    <dgm:cxn modelId="{EA5B2157-3CC9-472A-BFCB-E8B0E66B32AD}" type="presParOf" srcId="{8F72495F-1D1C-4981-9740-AE3EF05B072B}" destId="{20D5FF8B-3394-498E-97FB-69C75F19F47D}" srcOrd="2" destOrd="0" presId="urn:microsoft.com/office/officeart/2005/8/layout/hProcess3"/>
    <dgm:cxn modelId="{68C752CE-DF47-4312-9298-EEA55351C4B8}" type="presParOf" srcId="{8F72495F-1D1C-4981-9740-AE3EF05B072B}" destId="{3CFB0AC0-1DA9-44E7-BCC1-964C0EDBDAC4}" srcOrd="3" destOrd="0" presId="urn:microsoft.com/office/officeart/2005/8/layout/hProcess3"/>
    <dgm:cxn modelId="{38B487BC-1054-4E8F-B07A-5CA6F355BC59}" type="presParOf" srcId="{8F72495F-1D1C-4981-9740-AE3EF05B072B}" destId="{01F42D61-7C04-4DCB-B0BF-556EF174A2FA}"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836D3-5A70-4A8B-B1D7-34702F959274}">
      <dsp:nvSpPr>
        <dsp:cNvPr id="0" name=""/>
        <dsp:cNvSpPr/>
      </dsp:nvSpPr>
      <dsp:spPr>
        <a:xfrm>
          <a:off x="1285874" y="1060903"/>
          <a:ext cx="857250" cy="85725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80579C-4698-454C-A84B-A6A43F087B6E}">
      <dsp:nvSpPr>
        <dsp:cNvPr id="0" name=""/>
        <dsp:cNvSpPr/>
      </dsp:nvSpPr>
      <dsp:spPr>
        <a:xfrm>
          <a:off x="1217294" y="362857"/>
          <a:ext cx="994410" cy="5755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1</a:t>
          </a:r>
        </a:p>
      </dsp:txBody>
      <dsp:txXfrm>
        <a:off x="1217294" y="362857"/>
        <a:ext cx="994410" cy="575582"/>
      </dsp:txXfrm>
    </dsp:sp>
    <dsp:sp modelId="{57518C97-2BAA-4896-BE73-F29E8CB78A88}">
      <dsp:nvSpPr>
        <dsp:cNvPr id="0" name=""/>
        <dsp:cNvSpPr/>
      </dsp:nvSpPr>
      <dsp:spPr>
        <a:xfrm>
          <a:off x="1611972" y="1297749"/>
          <a:ext cx="857250" cy="857250"/>
        </a:xfrm>
        <a:prstGeom prst="ellipse">
          <a:avLst/>
        </a:prstGeom>
        <a:solidFill>
          <a:schemeClr val="accent5">
            <a:alpha val="50000"/>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130842A-2F34-4B7D-A052-F8AD3E43352B}">
      <dsp:nvSpPr>
        <dsp:cNvPr id="0" name=""/>
        <dsp:cNvSpPr/>
      </dsp:nvSpPr>
      <dsp:spPr>
        <a:xfrm>
          <a:off x="2537460" y="112213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3</a:t>
          </a:r>
        </a:p>
      </dsp:txBody>
      <dsp:txXfrm>
        <a:off x="2537460" y="1122135"/>
        <a:ext cx="891540" cy="624567"/>
      </dsp:txXfrm>
    </dsp:sp>
    <dsp:sp modelId="{5658FD2E-9B1D-477C-A013-05EDB7822B48}">
      <dsp:nvSpPr>
        <dsp:cNvPr id="0" name=""/>
        <dsp:cNvSpPr/>
      </dsp:nvSpPr>
      <dsp:spPr>
        <a:xfrm>
          <a:off x="1487500" y="1681307"/>
          <a:ext cx="857250" cy="857250"/>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1EC7224-772B-4459-8144-AA0F46F87D3E}">
      <dsp:nvSpPr>
        <dsp:cNvPr id="0" name=""/>
        <dsp:cNvSpPr/>
      </dsp:nvSpPr>
      <dsp:spPr>
        <a:xfrm>
          <a:off x="2400300" y="218757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2</a:t>
          </a:r>
        </a:p>
      </dsp:txBody>
      <dsp:txXfrm>
        <a:off x="2400300" y="2187575"/>
        <a:ext cx="891540" cy="624567"/>
      </dsp:txXfrm>
    </dsp:sp>
    <dsp:sp modelId="{31E0EDF8-317A-4CBC-8220-B6277BC49043}">
      <dsp:nvSpPr>
        <dsp:cNvPr id="0" name=""/>
        <dsp:cNvSpPr/>
      </dsp:nvSpPr>
      <dsp:spPr>
        <a:xfrm>
          <a:off x="1084249" y="1681307"/>
          <a:ext cx="857250" cy="857250"/>
        </a:xfrm>
        <a:prstGeom prst="ellipse">
          <a:avLst/>
        </a:prstGeom>
        <a:solidFill>
          <a:schemeClr val="accent5">
            <a:alpha val="50000"/>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2E422B-56AE-4E41-BF6D-D4D7E5DFD88B}">
      <dsp:nvSpPr>
        <dsp:cNvPr id="0" name=""/>
        <dsp:cNvSpPr/>
      </dsp:nvSpPr>
      <dsp:spPr>
        <a:xfrm>
          <a:off x="137159" y="218757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4</a:t>
          </a:r>
        </a:p>
      </dsp:txBody>
      <dsp:txXfrm>
        <a:off x="137159" y="2187575"/>
        <a:ext cx="891540" cy="624567"/>
      </dsp:txXfrm>
    </dsp:sp>
    <dsp:sp modelId="{539DCDCC-2EF6-467A-9B85-CB4DB42E5992}">
      <dsp:nvSpPr>
        <dsp:cNvPr id="0" name=""/>
        <dsp:cNvSpPr/>
      </dsp:nvSpPr>
      <dsp:spPr>
        <a:xfrm>
          <a:off x="959777" y="1297749"/>
          <a:ext cx="857250" cy="85725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4D6E3E9-FF27-43B1-AB0F-94EC35D9B141}">
      <dsp:nvSpPr>
        <dsp:cNvPr id="0" name=""/>
        <dsp:cNvSpPr/>
      </dsp:nvSpPr>
      <dsp:spPr>
        <a:xfrm>
          <a:off x="0" y="112213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5</a:t>
          </a:r>
        </a:p>
      </dsp:txBody>
      <dsp:txXfrm>
        <a:off x="0" y="1122135"/>
        <a:ext cx="891540" cy="624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836D3-5A70-4A8B-B1D7-34702F959274}">
      <dsp:nvSpPr>
        <dsp:cNvPr id="0" name=""/>
        <dsp:cNvSpPr/>
      </dsp:nvSpPr>
      <dsp:spPr>
        <a:xfrm>
          <a:off x="1221104" y="935033"/>
          <a:ext cx="857250" cy="85725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80579C-4698-454C-A84B-A6A43F087B6E}">
      <dsp:nvSpPr>
        <dsp:cNvPr id="0" name=""/>
        <dsp:cNvSpPr/>
      </dsp:nvSpPr>
      <dsp:spPr>
        <a:xfrm>
          <a:off x="842007" y="362857"/>
          <a:ext cx="1596395" cy="5755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1</a:t>
          </a:r>
        </a:p>
      </dsp:txBody>
      <dsp:txXfrm>
        <a:off x="842007" y="362857"/>
        <a:ext cx="1596395" cy="575582"/>
      </dsp:txXfrm>
    </dsp:sp>
    <dsp:sp modelId="{57518C97-2BAA-4896-BE73-F29E8CB78A88}">
      <dsp:nvSpPr>
        <dsp:cNvPr id="0" name=""/>
        <dsp:cNvSpPr/>
      </dsp:nvSpPr>
      <dsp:spPr>
        <a:xfrm>
          <a:off x="2514600" y="386801"/>
          <a:ext cx="857250" cy="857250"/>
        </a:xfrm>
        <a:prstGeom prst="ellipse">
          <a:avLst/>
        </a:prstGeom>
        <a:solidFill>
          <a:schemeClr val="accent5">
            <a:alpha val="50000"/>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130842A-2F34-4B7D-A052-F8AD3E43352B}">
      <dsp:nvSpPr>
        <dsp:cNvPr id="0" name=""/>
        <dsp:cNvSpPr/>
      </dsp:nvSpPr>
      <dsp:spPr>
        <a:xfrm>
          <a:off x="2211706" y="1122135"/>
          <a:ext cx="1394457"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3</a:t>
          </a:r>
        </a:p>
      </dsp:txBody>
      <dsp:txXfrm>
        <a:off x="2211706" y="1122135"/>
        <a:ext cx="1394457" cy="624567"/>
      </dsp:txXfrm>
    </dsp:sp>
    <dsp:sp modelId="{5658FD2E-9B1D-477C-A013-05EDB7822B48}">
      <dsp:nvSpPr>
        <dsp:cNvPr id="0" name=""/>
        <dsp:cNvSpPr/>
      </dsp:nvSpPr>
      <dsp:spPr>
        <a:xfrm>
          <a:off x="1830703" y="2209802"/>
          <a:ext cx="857250" cy="857250"/>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1EC7224-772B-4459-8144-AA0F46F87D3E}">
      <dsp:nvSpPr>
        <dsp:cNvPr id="0" name=""/>
        <dsp:cNvSpPr/>
      </dsp:nvSpPr>
      <dsp:spPr>
        <a:xfrm>
          <a:off x="2038349" y="1874291"/>
          <a:ext cx="146685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2</a:t>
          </a:r>
        </a:p>
      </dsp:txBody>
      <dsp:txXfrm>
        <a:off x="2038349" y="1874291"/>
        <a:ext cx="1466850" cy="624567"/>
      </dsp:txXfrm>
    </dsp:sp>
    <dsp:sp modelId="{31E0EDF8-317A-4CBC-8220-B6277BC49043}">
      <dsp:nvSpPr>
        <dsp:cNvPr id="0" name=""/>
        <dsp:cNvSpPr/>
      </dsp:nvSpPr>
      <dsp:spPr>
        <a:xfrm>
          <a:off x="840108" y="2209802"/>
          <a:ext cx="857250" cy="857250"/>
        </a:xfrm>
        <a:prstGeom prst="ellipse">
          <a:avLst/>
        </a:prstGeom>
        <a:solidFill>
          <a:schemeClr val="accent5">
            <a:alpha val="50000"/>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2E422B-56AE-4E41-BF6D-D4D7E5DFD88B}">
      <dsp:nvSpPr>
        <dsp:cNvPr id="0" name=""/>
        <dsp:cNvSpPr/>
      </dsp:nvSpPr>
      <dsp:spPr>
        <a:xfrm>
          <a:off x="-177164" y="2550432"/>
          <a:ext cx="1371598"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4</a:t>
          </a:r>
        </a:p>
      </dsp:txBody>
      <dsp:txXfrm>
        <a:off x="-177164" y="2550432"/>
        <a:ext cx="1371598" cy="624567"/>
      </dsp:txXfrm>
    </dsp:sp>
    <dsp:sp modelId="{539DCDCC-2EF6-467A-9B85-CB4DB42E5992}">
      <dsp:nvSpPr>
        <dsp:cNvPr id="0" name=""/>
        <dsp:cNvSpPr/>
      </dsp:nvSpPr>
      <dsp:spPr>
        <a:xfrm>
          <a:off x="23740" y="286786"/>
          <a:ext cx="857250" cy="85725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4D6E3E9-FF27-43B1-AB0F-94EC35D9B141}">
      <dsp:nvSpPr>
        <dsp:cNvPr id="0" name=""/>
        <dsp:cNvSpPr/>
      </dsp:nvSpPr>
      <dsp:spPr>
        <a:xfrm>
          <a:off x="-10549" y="1023934"/>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5</a:t>
          </a:r>
        </a:p>
      </dsp:txBody>
      <dsp:txXfrm>
        <a:off x="-10549" y="1023934"/>
        <a:ext cx="891540" cy="624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42D61-7C04-4DCB-B0BF-556EF174A2FA}">
      <dsp:nvSpPr>
        <dsp:cNvPr id="0" name=""/>
        <dsp:cNvSpPr/>
      </dsp:nvSpPr>
      <dsp:spPr>
        <a:xfrm>
          <a:off x="0" y="18799"/>
          <a:ext cx="1981200" cy="1080000"/>
        </a:xfrm>
        <a:prstGeom prst="rightArrow">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5AF521-DA88-4C54-9CBD-FEE381A94AE1}">
      <dsp:nvSpPr>
        <dsp:cNvPr id="0" name=""/>
        <dsp:cNvSpPr/>
      </dsp:nvSpPr>
      <dsp:spPr>
        <a:xfrm>
          <a:off x="159811" y="288800"/>
          <a:ext cx="1623268" cy="5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r>
            <a:rPr lang="en-AU" sz="1800" b="1" kern="1200" dirty="0"/>
            <a:t>Copy in to table</a:t>
          </a:r>
        </a:p>
      </dsp:txBody>
      <dsp:txXfrm>
        <a:off x="159811" y="288800"/>
        <a:ext cx="1623268" cy="5400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atin typeface="Arial" charset="0"/>
              </a:defRPr>
            </a:lvl1pPr>
          </a:lstStyle>
          <a:p>
            <a:pPr>
              <a:defRPr/>
            </a:pPr>
            <a:r>
              <a:rPr lang="en-AU">
                <a:latin typeface="Trebuchet MS" panose="020B0603020202020204" pitchFamily="34" charset="0"/>
              </a:rPr>
              <a:t>Targets</a:t>
            </a:r>
            <a:endParaRPr lang="en-AU" dirty="0">
              <a:latin typeface="Trebuchet MS" panose="020B0603020202020204" pitchFamily="34" charset="0"/>
            </a:endParaRPr>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a:defRPr sz="1300">
                <a:latin typeface="Arial" charset="0"/>
              </a:defRPr>
            </a:lvl1pPr>
          </a:lstStyle>
          <a:p>
            <a:pPr>
              <a:defRPr/>
            </a:pPr>
            <a:fld id="{49C01C94-2E6E-4CFA-B986-DF569066BF09}" type="slidenum">
              <a:rPr lang="en-AU">
                <a:latin typeface="Trebuchet MS" panose="020B0603020202020204" pitchFamily="34" charset="0"/>
              </a:rPr>
              <a:pPr>
                <a:defRPr/>
              </a:pPr>
              <a:t>‹#›</a:t>
            </a:fld>
            <a:endParaRPr lang="en-AU" dirty="0">
              <a:latin typeface="Trebuchet MS" panose="020B0603020202020204" pitchFamily="34" charset="0"/>
            </a:endParaRPr>
          </a:p>
        </p:txBody>
      </p:sp>
    </p:spTree>
    <p:extLst>
      <p:ext uri="{BB962C8B-B14F-4D97-AF65-F5344CB8AC3E}">
        <p14:creationId xmlns:p14="http://schemas.microsoft.com/office/powerpoint/2010/main" val="3567640966"/>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Trebuchet MS" panose="020B0603020202020204" pitchFamily="34" charset="0"/>
              </a:defRPr>
            </a:lvl1pPr>
          </a:lstStyle>
          <a:p>
            <a:pPr>
              <a:defRPr/>
            </a:pPr>
            <a:r>
              <a:rPr lang="en-US"/>
              <a:t>Targets</a:t>
            </a:r>
            <a:endParaRPr lang="en-US" dirty="0"/>
          </a:p>
        </p:txBody>
      </p:sp>
      <p:sp>
        <p:nvSpPr>
          <p:cNvPr id="6147"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Trebuchet MS" panose="020B0603020202020204" pitchFamily="34" charset="0"/>
              </a:defRPr>
            </a:lvl1pPr>
          </a:lstStyle>
          <a:p>
            <a:pPr>
              <a:defRPr/>
            </a:pPr>
            <a:r>
              <a:rPr lang="en-US"/>
              <a:t>October 2016</a:t>
            </a:r>
            <a:endParaRPr lang="en-US" dirty="0"/>
          </a:p>
        </p:txBody>
      </p:sp>
      <p:sp>
        <p:nvSpPr>
          <p:cNvPr id="10138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Trebuchet MS" panose="020B0603020202020204" pitchFamily="34" charset="0"/>
              </a:defRPr>
            </a:lvl1pPr>
          </a:lstStyle>
          <a:p>
            <a:pPr>
              <a:defRPr/>
            </a:pPr>
            <a:r>
              <a:rPr lang="en-AU"/>
              <a:t>HCP Resources</a:t>
            </a:r>
            <a:endParaRPr lang="en-US" dirty="0"/>
          </a:p>
        </p:txBody>
      </p:sp>
      <p:sp>
        <p:nvSpPr>
          <p:cNvPr id="6151"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Trebuchet MS" panose="020B0603020202020204" pitchFamily="34" charset="0"/>
              </a:defRPr>
            </a:lvl1pPr>
          </a:lstStyle>
          <a:p>
            <a:pPr>
              <a:defRPr/>
            </a:pPr>
            <a:fld id="{E872D6BA-ACE6-42D0-B4CB-579309F06CF2}" type="slidenum">
              <a:rPr lang="en-US" smtClean="0"/>
              <a:pPr>
                <a:defRPr/>
              </a:pPr>
              <a:t>‹#›</a:t>
            </a:fld>
            <a:endParaRPr lang="en-US" dirty="0"/>
          </a:p>
        </p:txBody>
      </p:sp>
    </p:spTree>
    <p:extLst>
      <p:ext uri="{BB962C8B-B14F-4D97-AF65-F5344CB8AC3E}">
        <p14:creationId xmlns:p14="http://schemas.microsoft.com/office/powerpoint/2010/main" val="541137507"/>
      </p:ext>
    </p:extLst>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Targets are the most important things that you want to look after.</a:t>
            </a:r>
          </a:p>
          <a:p>
            <a:endParaRPr lang="en-AU" dirty="0"/>
          </a:p>
          <a:p>
            <a:r>
              <a:rPr lang="en-AU" dirty="0"/>
              <a:t>For Indigenous people everything is important, but there are some things that need to get more of our attention.</a:t>
            </a:r>
          </a:p>
          <a:p>
            <a:endParaRPr lang="en-AU" dirty="0"/>
          </a:p>
          <a:p>
            <a:r>
              <a:rPr lang="en-AU" dirty="0"/>
              <a:t>What we are trying to find are the things that are a priority to focus our work on for now.</a:t>
            </a:r>
          </a:p>
          <a:p>
            <a:endParaRPr lang="en-AU" dirty="0"/>
          </a:p>
          <a:p>
            <a:r>
              <a:rPr lang="en-AU" dirty="0"/>
              <a:t>Remember, HCP is about making management plans for things we need to do – just because something is not talked about in the plan does not mean it is not important.</a:t>
            </a:r>
          </a:p>
        </p:txBody>
      </p:sp>
      <p:sp>
        <p:nvSpPr>
          <p:cNvPr id="1024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
        <p:nvSpPr>
          <p:cNvPr id="1024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024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Tree>
    <p:extLst>
      <p:ext uri="{BB962C8B-B14F-4D97-AF65-F5344CB8AC3E}">
        <p14:creationId xmlns:p14="http://schemas.microsoft.com/office/powerpoint/2010/main" val="396718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15000"/>
              </a:spcBef>
              <a:spcAft>
                <a:spcPct val="0"/>
              </a:spcAft>
              <a:buClrTx/>
              <a:buSzTx/>
              <a:buFont typeface="Arial" pitchFamily="34" charset="0"/>
              <a:buChar char="•"/>
              <a:tabLst/>
              <a:defRPr/>
            </a:pPr>
            <a:r>
              <a:rPr kumimoji="0" lang="en-US" altLang="en-US" sz="2800" b="0" i="0" u="none" strike="noStrike" kern="1200" cap="none" spc="0" normalizeH="0" baseline="0" noProof="0" dirty="0">
                <a:ln>
                  <a:noFill/>
                </a:ln>
                <a:effectLst/>
                <a:uLnTx/>
                <a:uFillTx/>
              </a:rPr>
              <a:t>Includes “socio-economic” targets </a:t>
            </a:r>
          </a:p>
          <a:p>
            <a:pPr lvl="1" indent="-342900" eaLnBrk="1" hangingPunct="1">
              <a:lnSpc>
                <a:spcPct val="80000"/>
              </a:lnSpc>
              <a:spcBef>
                <a:spcPct val="15000"/>
              </a:spcBef>
              <a:buFont typeface="Arial" pitchFamily="34" charset="0"/>
              <a:buChar char="•"/>
              <a:defRPr/>
            </a:pPr>
            <a:r>
              <a:rPr lang="en-US" altLang="en-US" noProof="0" dirty="0"/>
              <a:t>Examples: </a:t>
            </a:r>
            <a:r>
              <a:rPr kumimoji="0" lang="en-US" altLang="en-US" b="0" i="0" u="none" strike="noStrike" kern="1200" cap="none" spc="0" normalizeH="0" baseline="0" noProof="0" dirty="0">
                <a:ln>
                  <a:noFill/>
                </a:ln>
                <a:effectLst/>
                <a:uLnTx/>
                <a:uFillTx/>
              </a:rPr>
              <a:t>open space, lifestyle, profitable farms, clean water, etc.) </a:t>
            </a:r>
          </a:p>
          <a:p>
            <a:pPr lvl="1" indent="-342900" eaLnBrk="1" hangingPunct="1">
              <a:lnSpc>
                <a:spcPct val="80000"/>
              </a:lnSpc>
              <a:spcBef>
                <a:spcPct val="15000"/>
              </a:spcBef>
              <a:buFont typeface="Arial" pitchFamily="34" charset="0"/>
              <a:buChar char="•"/>
              <a:defRPr/>
            </a:pPr>
            <a:endParaRPr kumimoji="0" lang="en-US" altLang="en-US" b="0" i="0" u="none" strike="noStrike" kern="1200" cap="none" spc="0" normalizeH="0" baseline="0" noProof="0" dirty="0">
              <a:ln>
                <a:noFill/>
              </a:ln>
              <a:effectLst/>
              <a:uLnTx/>
              <a:uFillTx/>
            </a:endParaRPr>
          </a:p>
          <a:p>
            <a:pPr marL="92075" lvl="1" indent="0" eaLnBrk="1" hangingPunct="1">
              <a:lnSpc>
                <a:spcPct val="80000"/>
              </a:lnSpc>
              <a:spcBef>
                <a:spcPct val="15000"/>
              </a:spcBef>
              <a:buNone/>
            </a:pPr>
            <a:r>
              <a:rPr lang="en-AU" altLang="en-US" dirty="0"/>
              <a:t>ALWAYS Up to the team whether to include diverse target types…</a:t>
            </a:r>
          </a:p>
          <a:p>
            <a:pPr lvl="1" indent="-342900" eaLnBrk="1" hangingPunct="1">
              <a:lnSpc>
                <a:spcPct val="80000"/>
              </a:lnSpc>
              <a:spcBef>
                <a:spcPct val="15000"/>
              </a:spcBef>
              <a:buFont typeface="Arial" pitchFamily="34" charset="0"/>
              <a:buChar char="•"/>
            </a:pPr>
            <a:r>
              <a:rPr lang="en-AU" altLang="en-US" dirty="0"/>
              <a:t>Important to be clear about the scope of the project</a:t>
            </a:r>
          </a:p>
          <a:p>
            <a:pPr lvl="1" indent="-342900" eaLnBrk="1" hangingPunct="1">
              <a:lnSpc>
                <a:spcPct val="80000"/>
              </a:lnSpc>
              <a:spcBef>
                <a:spcPct val="15000"/>
              </a:spcBef>
              <a:buFont typeface="Arial" pitchFamily="34" charset="0"/>
              <a:buChar char="•"/>
            </a:pPr>
            <a:r>
              <a:rPr lang="en-AU" altLang="en-US" dirty="0"/>
              <a:t>Create a shared vision statement</a:t>
            </a:r>
          </a:p>
          <a:p>
            <a:pPr lvl="1" indent="-342900" eaLnBrk="1" hangingPunct="1">
              <a:lnSpc>
                <a:spcPct val="80000"/>
              </a:lnSpc>
              <a:spcBef>
                <a:spcPct val="15000"/>
              </a:spcBef>
              <a:buFont typeface="Arial" pitchFamily="34" charset="0"/>
              <a:buChar char="•"/>
            </a:pPr>
            <a:r>
              <a:rPr lang="en-AU" altLang="en-US" dirty="0"/>
              <a:t>Important to be clear about the relationship between the targets </a:t>
            </a:r>
          </a:p>
          <a:p>
            <a:pPr lvl="1" indent="-342900" eaLnBrk="1" hangingPunct="1">
              <a:lnSpc>
                <a:spcPct val="80000"/>
              </a:lnSpc>
              <a:spcBef>
                <a:spcPct val="15000"/>
              </a:spcBef>
              <a:buFont typeface="Arial" pitchFamily="34" charset="0"/>
              <a:buChar char="•"/>
            </a:pPr>
            <a:r>
              <a:rPr lang="en-AU" altLang="en-US" dirty="0"/>
              <a:t>Note that some strategies may actually conflict</a:t>
            </a:r>
          </a:p>
          <a:p>
            <a:endParaRPr lang="en-AU" dirty="0"/>
          </a:p>
        </p:txBody>
      </p:sp>
      <p:sp>
        <p:nvSpPr>
          <p:cNvPr id="1105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05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059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4242771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The</a:t>
            </a:r>
            <a:r>
              <a:rPr lang="en-AU" baseline="0" dirty="0"/>
              <a:t> example for targets of Wunambal Gaambera Traditional Owners underlines the importance of pre-planning. </a:t>
            </a:r>
          </a:p>
          <a:p>
            <a:endParaRPr lang="en-AU" baseline="0" dirty="0"/>
          </a:p>
          <a:p>
            <a:r>
              <a:rPr lang="en-AU" baseline="0" dirty="0"/>
              <a:t>The composition of a group affects the selection of targets </a:t>
            </a:r>
          </a:p>
          <a:p>
            <a:endParaRPr lang="en-AU" baseline="0" dirty="0"/>
          </a:p>
          <a:p>
            <a:r>
              <a:rPr lang="en-AU" baseline="0" dirty="0"/>
              <a:t>In this example Wunambal and Gaambera people identify more with Freshwater / Saltwater – a selection of both spheres represents the shared joint values</a:t>
            </a:r>
          </a:p>
          <a:p>
            <a:endParaRPr lang="en-AU" baseline="0" dirty="0"/>
          </a:p>
          <a:p>
            <a:r>
              <a:rPr lang="en-AU" baseline="0" dirty="0"/>
              <a:t>See also that there is a mix of systems (</a:t>
            </a:r>
            <a:r>
              <a:rPr lang="en-AU" baseline="0" dirty="0" err="1"/>
              <a:t>Wulo</a:t>
            </a:r>
            <a:r>
              <a:rPr lang="en-AU" baseline="0" dirty="0"/>
              <a:t> – Rainforests), species (Turtle and Dugong), intangible (Our Law) and tangible (Rock Art)</a:t>
            </a:r>
            <a:endParaRPr lang="en-AU" dirty="0"/>
          </a:p>
        </p:txBody>
      </p:sp>
      <p:sp>
        <p:nvSpPr>
          <p:cNvPr id="1280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October 2016</a:t>
            </a:r>
            <a:endParaRPr lang="en-AU" dirty="0">
              <a:solidFill>
                <a:srgbClr val="000000"/>
              </a:solidFill>
              <a:latin typeface="Trebuchet MS" panose="020B0603020202020204" pitchFamily="34" charset="0"/>
            </a:endParaRPr>
          </a:p>
        </p:txBody>
      </p:sp>
      <p:sp>
        <p:nvSpPr>
          <p:cNvPr id="1280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solidFill>
                  <a:srgbClr val="000000"/>
                </a:solidFill>
                <a:latin typeface="Trebuchet MS" panose="020B0603020202020204" pitchFamily="34" charset="0"/>
              </a:rPr>
              <a:t>HCP Resources</a:t>
            </a:r>
            <a:endParaRPr lang="en-AU" dirty="0">
              <a:solidFill>
                <a:srgbClr val="000000"/>
              </a:solidFill>
              <a:latin typeface="Trebuchet MS" panose="020B0603020202020204" pitchFamily="34" charset="0"/>
            </a:endParaRPr>
          </a:p>
        </p:txBody>
      </p:sp>
      <p:sp>
        <p:nvSpPr>
          <p:cNvPr id="12800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solidFill>
                  <a:srgbClr val="000000"/>
                </a:solidFill>
                <a:latin typeface="Trebuchet MS" panose="020B0603020202020204" pitchFamily="34" charset="0"/>
              </a:rPr>
              <a:t>Targets</a:t>
            </a:r>
            <a:endParaRPr lang="en-AU"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88371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55581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The process of Target selection is a key step and sets the path for the plan.</a:t>
            </a:r>
          </a:p>
          <a:p>
            <a:endParaRPr lang="en-AU" dirty="0"/>
          </a:p>
          <a:p>
            <a:r>
              <a:rPr lang="en-AU" dirty="0"/>
              <a:t>As noted previously, the selection is heavily influenced by the people that are ‘in the room’ when you are doing it (you might be doing it outside not necessarily in a room).</a:t>
            </a:r>
          </a:p>
          <a:p>
            <a:endParaRPr lang="en-AU" dirty="0"/>
          </a:p>
          <a:p>
            <a:r>
              <a:rPr lang="en-AU" dirty="0"/>
              <a:t>Getting to a short list of around 8-10 overall targets is what we are trying to achieve.</a:t>
            </a:r>
          </a:p>
          <a:p>
            <a:endParaRPr lang="en-AU" dirty="0"/>
          </a:p>
          <a:p>
            <a:r>
              <a:rPr lang="en-AU" dirty="0"/>
              <a:t>So we talk about things very specifically (not just ‘waterhole’ but which waterhole, not just ‘river’ but which river etc) – we will group them up later on</a:t>
            </a:r>
          </a:p>
          <a:p>
            <a:endParaRPr lang="en-AU" dirty="0"/>
          </a:p>
          <a:p>
            <a:r>
              <a:rPr lang="en-AU" dirty="0"/>
              <a:t>You can involve a lot of people in doing this and encourage lots of discussion</a:t>
            </a:r>
          </a:p>
        </p:txBody>
      </p:sp>
      <p:sp>
        <p:nvSpPr>
          <p:cNvPr id="1116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16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162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55157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You will probably start with a really long list of Targets</a:t>
            </a:r>
          </a:p>
          <a:p>
            <a:endParaRPr lang="en-AU" dirty="0"/>
          </a:p>
          <a:p>
            <a:r>
              <a:rPr lang="en-AU" dirty="0"/>
              <a:t>We want to take that long list and make kit a shorter list. So we want to ‘lump’ things together based on their </a:t>
            </a:r>
            <a:r>
              <a:rPr lang="en-AU" b="1" u="sng" dirty="0"/>
              <a:t>management</a:t>
            </a:r>
            <a:r>
              <a:rPr lang="en-AU" dirty="0"/>
              <a:t> needs.</a:t>
            </a:r>
          </a:p>
          <a:p>
            <a:endParaRPr lang="en-AU" dirty="0"/>
          </a:p>
          <a:p>
            <a:r>
              <a:rPr lang="en-AU" dirty="0"/>
              <a:t>This can be a bit tricky for people to think about, but just start lumping and aim for 8-10 ‘lumps’. Later steps will help test and refine the first choices, so don’t worry too much about getting it ‘perfect’ – as you learn more things will change (as they will through the life of your project).</a:t>
            </a:r>
          </a:p>
          <a:p>
            <a:endParaRPr lang="en-AU" dirty="0"/>
          </a:p>
          <a:p>
            <a:r>
              <a:rPr lang="en-AU" dirty="0"/>
              <a:t>To help, use the four lumping criteria as a guide. It requires some anticipation of things to come (</a:t>
            </a:r>
            <a:r>
              <a:rPr lang="en-AU" dirty="0" err="1"/>
              <a:t>eg</a:t>
            </a:r>
            <a:r>
              <a:rPr lang="en-AU" dirty="0"/>
              <a:t> threats) but that’s ok.</a:t>
            </a:r>
          </a:p>
        </p:txBody>
      </p:sp>
      <p:sp>
        <p:nvSpPr>
          <p:cNvPr id="1126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26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264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74057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Targets will often overlap with each other.</a:t>
            </a:r>
          </a:p>
          <a:p>
            <a:endParaRPr lang="en-AU" dirty="0"/>
          </a:p>
          <a:p>
            <a:r>
              <a:rPr lang="en-AU" dirty="0"/>
              <a:t>They don’t need to be thought of as completely separate spatially.</a:t>
            </a:r>
          </a:p>
          <a:p>
            <a:endParaRPr lang="en-AU" dirty="0"/>
          </a:p>
          <a:p>
            <a:r>
              <a:rPr lang="en-AU" dirty="0"/>
              <a:t>The main thing that separates them is their management, not where they are in space.</a:t>
            </a:r>
          </a:p>
        </p:txBody>
      </p:sp>
      <p:sp>
        <p:nvSpPr>
          <p:cNvPr id="1126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26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264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49736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Once you are happy (more or less) with your lumps, it’s then really useful to have a discussion and see if you have missed anything important.</a:t>
            </a:r>
          </a:p>
          <a:p>
            <a:endParaRPr lang="en-AU" dirty="0"/>
          </a:p>
          <a:p>
            <a:r>
              <a:rPr lang="en-AU" dirty="0"/>
              <a:t>It is easy to miss things as people get focused on the starting list.</a:t>
            </a:r>
          </a:p>
          <a:p>
            <a:endParaRPr lang="en-AU" dirty="0"/>
          </a:p>
          <a:p>
            <a:r>
              <a:rPr lang="en-AU" dirty="0"/>
              <a:t>For example, we might have made a target which is all about Freshwater because we want to remove weeds and feral grazers (</a:t>
            </a:r>
            <a:r>
              <a:rPr lang="en-AU" dirty="0" err="1"/>
              <a:t>eg</a:t>
            </a:r>
            <a:r>
              <a:rPr lang="en-AU" dirty="0"/>
              <a:t> cows). But then we realise that we are worried about irrigation because it impacts on some water places (</a:t>
            </a:r>
            <a:r>
              <a:rPr lang="en-AU" dirty="0" err="1"/>
              <a:t>eg</a:t>
            </a:r>
            <a:r>
              <a:rPr lang="en-AU" dirty="0"/>
              <a:t> Rivers) more than others (</a:t>
            </a:r>
            <a:r>
              <a:rPr lang="en-AU" dirty="0" err="1"/>
              <a:t>eg</a:t>
            </a:r>
            <a:r>
              <a:rPr lang="en-AU" dirty="0"/>
              <a:t> Wetlands), and can’t be managed the same way we manage cattle, and looking after weeds and grazers won’t help them. </a:t>
            </a:r>
          </a:p>
          <a:p>
            <a:endParaRPr lang="en-AU" dirty="0"/>
          </a:p>
          <a:p>
            <a:r>
              <a:rPr lang="en-AU" dirty="0"/>
              <a:t>So we can’t ‘lump’ the rivers in with wetlands in Freshwater, so we have to make a new Target – Rivers</a:t>
            </a:r>
          </a:p>
        </p:txBody>
      </p:sp>
      <p:sp>
        <p:nvSpPr>
          <p:cNvPr id="1116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16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162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379411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992188" y="765175"/>
            <a:ext cx="5119687" cy="3840163"/>
          </a:xfrm>
          <a:ln/>
        </p:spPr>
      </p:sp>
      <p:sp>
        <p:nvSpPr>
          <p:cNvPr id="107524" name="Rectangle 3"/>
          <p:cNvSpPr>
            <a:spLocks noGrp="1" noChangeArrowheads="1"/>
          </p:cNvSpPr>
          <p:nvPr>
            <p:ph type="body" idx="1"/>
          </p:nvPr>
        </p:nvSpPr>
        <p:spPr>
          <a:xfrm>
            <a:off x="946150" y="4860925"/>
            <a:ext cx="52070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97" tIns="48898" rIns="97797" bIns="48898"/>
          <a:lstStyle/>
          <a:p>
            <a:pPr eaLnBrk="1" hangingPunct="1"/>
            <a:r>
              <a:rPr lang="en-US" dirty="0"/>
              <a:t>Always come back to the point that different targets need different management.</a:t>
            </a:r>
          </a:p>
          <a:p>
            <a:pPr eaLnBrk="1" hangingPunct="1"/>
            <a:endParaRPr lang="en-US" dirty="0"/>
          </a:p>
        </p:txBody>
      </p:sp>
    </p:spTree>
    <p:extLst>
      <p:ext uri="{BB962C8B-B14F-4D97-AF65-F5344CB8AC3E}">
        <p14:creationId xmlns:p14="http://schemas.microsoft.com/office/powerpoint/2010/main" val="2531492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992188" y="765175"/>
            <a:ext cx="5119687" cy="3840163"/>
          </a:xfrm>
          <a:ln/>
        </p:spPr>
      </p:sp>
      <p:sp>
        <p:nvSpPr>
          <p:cNvPr id="107524" name="Rectangle 3"/>
          <p:cNvSpPr>
            <a:spLocks noGrp="1" noChangeArrowheads="1"/>
          </p:cNvSpPr>
          <p:nvPr>
            <p:ph type="body" idx="1"/>
          </p:nvPr>
        </p:nvSpPr>
        <p:spPr>
          <a:xfrm>
            <a:off x="946150" y="4860925"/>
            <a:ext cx="52070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97" tIns="48898" rIns="97797" bIns="48898"/>
          <a:lstStyle/>
          <a:p>
            <a:pPr eaLnBrk="1" hangingPunct="1"/>
            <a:r>
              <a:rPr lang="en-US" dirty="0"/>
              <a:t>This example is carried through the entire presentation. Graphics are image exports from the Miradi software – in this case how Miradi depicts targets in the conceptual view (situation analysis) mode.</a:t>
            </a:r>
          </a:p>
        </p:txBody>
      </p:sp>
    </p:spTree>
    <p:extLst>
      <p:ext uri="{BB962C8B-B14F-4D97-AF65-F5344CB8AC3E}">
        <p14:creationId xmlns:p14="http://schemas.microsoft.com/office/powerpoint/2010/main" val="243659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happens to all the things that were listed before we lumped them</a:t>
            </a:r>
          </a:p>
          <a:p>
            <a:endParaRPr lang="en-AU" dirty="0"/>
          </a:p>
          <a:p>
            <a:r>
              <a:rPr lang="en-AU" dirty="0"/>
              <a:t>They are called Nested Targets and should be recorded as they represent the knowledge of the group</a:t>
            </a:r>
          </a:p>
          <a:p>
            <a:endParaRPr lang="en-AU" dirty="0"/>
          </a:p>
          <a:p>
            <a:r>
              <a:rPr lang="en-AU" dirty="0"/>
              <a:t>They are also a good way of making connections to other people’s priorities </a:t>
            </a:r>
            <a:r>
              <a:rPr lang="en-AU" dirty="0" err="1"/>
              <a:t>eg</a:t>
            </a:r>
            <a:r>
              <a:rPr lang="en-AU" dirty="0"/>
              <a:t> threatened species</a:t>
            </a:r>
          </a:p>
        </p:txBody>
      </p:sp>
      <p:sp>
        <p:nvSpPr>
          <p:cNvPr id="4" name="Header Placeholder 3"/>
          <p:cNvSpPr>
            <a:spLocks noGrp="1"/>
          </p:cNvSpPr>
          <p:nvPr>
            <p:ph type="hdr" sz="quarter"/>
          </p:nvPr>
        </p:nvSpPr>
        <p:spPr/>
        <p:txBody>
          <a:bodyPr/>
          <a:lstStyle/>
          <a:p>
            <a:pPr>
              <a:defRPr/>
            </a:pPr>
            <a:r>
              <a:rPr lang="en-US"/>
              <a:t>Targets</a:t>
            </a:r>
            <a:endParaRPr lang="en-US" dirty="0"/>
          </a:p>
        </p:txBody>
      </p:sp>
      <p:sp>
        <p:nvSpPr>
          <p:cNvPr id="5" name="Date Placeholder 4"/>
          <p:cNvSpPr>
            <a:spLocks noGrp="1"/>
          </p:cNvSpPr>
          <p:nvPr>
            <p:ph type="dt" idx="1"/>
          </p:nvPr>
        </p:nvSpPr>
        <p:spPr/>
        <p:txBody>
          <a:bodyPr/>
          <a:lstStyle/>
          <a:p>
            <a:pPr>
              <a:defRPr/>
            </a:pPr>
            <a:r>
              <a:rPr lang="en-US"/>
              <a:t>October 2016</a:t>
            </a:r>
            <a:endParaRPr lang="en-US" dirty="0"/>
          </a:p>
        </p:txBody>
      </p:sp>
      <p:sp>
        <p:nvSpPr>
          <p:cNvPr id="6" name="Footer Placeholder 5"/>
          <p:cNvSpPr>
            <a:spLocks noGrp="1"/>
          </p:cNvSpPr>
          <p:nvPr>
            <p:ph type="ftr" sz="quarter" idx="4"/>
          </p:nvPr>
        </p:nvSpPr>
        <p:spPr/>
        <p:txBody>
          <a:bodyPr/>
          <a:lstStyle/>
          <a:p>
            <a:pPr>
              <a:defRPr/>
            </a:pPr>
            <a:r>
              <a:rPr lang="en-AU"/>
              <a:t>HCP Resources</a:t>
            </a:r>
            <a:endParaRPr lang="en-US" dirty="0"/>
          </a:p>
        </p:txBody>
      </p:sp>
    </p:spTree>
    <p:extLst>
      <p:ext uri="{BB962C8B-B14F-4D97-AF65-F5344CB8AC3E}">
        <p14:creationId xmlns:p14="http://schemas.microsoft.com/office/powerpoint/2010/main" val="415937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next step in ‘Deciding what the plan is all about’ after working on the Dream and Scope</a:t>
            </a:r>
          </a:p>
        </p:txBody>
      </p:sp>
      <p:sp>
        <p:nvSpPr>
          <p:cNvPr id="4" name="Header Placeholder 3"/>
          <p:cNvSpPr>
            <a:spLocks noGrp="1"/>
          </p:cNvSpPr>
          <p:nvPr>
            <p:ph type="hdr" sz="quarter" idx="10"/>
          </p:nvPr>
        </p:nvSpPr>
        <p:spPr/>
        <p:txBody>
          <a:bodyPr/>
          <a:lstStyle/>
          <a:p>
            <a:pPr>
              <a:defRPr/>
            </a:pPr>
            <a:r>
              <a:rPr lang="en-US"/>
              <a:t>Targets</a:t>
            </a:r>
          </a:p>
        </p:txBody>
      </p:sp>
      <p:sp>
        <p:nvSpPr>
          <p:cNvPr id="5" name="Date Placeholder 4"/>
          <p:cNvSpPr>
            <a:spLocks noGrp="1"/>
          </p:cNvSpPr>
          <p:nvPr>
            <p:ph type="dt" idx="11"/>
          </p:nvPr>
        </p:nvSpPr>
        <p:spPr/>
        <p:txBody>
          <a:bodyPr/>
          <a:lstStyle/>
          <a:p>
            <a:pPr>
              <a:defRPr/>
            </a:pPr>
            <a:r>
              <a:rPr lang="en-US"/>
              <a:t>October 2016</a:t>
            </a:r>
          </a:p>
        </p:txBody>
      </p:sp>
      <p:sp>
        <p:nvSpPr>
          <p:cNvPr id="6" name="Footer Placeholder 5"/>
          <p:cNvSpPr>
            <a:spLocks noGrp="1"/>
          </p:cNvSpPr>
          <p:nvPr>
            <p:ph type="ftr" sz="quarter" idx="12"/>
          </p:nvPr>
        </p:nvSpPr>
        <p:spPr/>
        <p:txBody>
          <a:bodyPr/>
          <a:lstStyle/>
          <a:p>
            <a:pPr>
              <a:defRPr/>
            </a:pPr>
            <a:r>
              <a:rPr lang="en-AU"/>
              <a:t>HCP Resources</a:t>
            </a:r>
            <a:endParaRPr lang="en-US"/>
          </a:p>
        </p:txBody>
      </p:sp>
    </p:spTree>
    <p:extLst>
      <p:ext uri="{BB962C8B-B14F-4D97-AF65-F5344CB8AC3E}">
        <p14:creationId xmlns:p14="http://schemas.microsoft.com/office/powerpoint/2010/main" val="347194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 example from the </a:t>
            </a:r>
            <a:r>
              <a:rPr lang="en-AU" dirty="0" err="1"/>
              <a:t>Wunambal</a:t>
            </a:r>
            <a:r>
              <a:rPr lang="en-AU" dirty="0"/>
              <a:t> </a:t>
            </a:r>
            <a:r>
              <a:rPr lang="en-AU" dirty="0" err="1"/>
              <a:t>Gaambera</a:t>
            </a:r>
            <a:r>
              <a:rPr lang="en-AU" dirty="0"/>
              <a:t> process showing the Targets and Nested Targets</a:t>
            </a:r>
          </a:p>
        </p:txBody>
      </p:sp>
    </p:spTree>
    <p:extLst>
      <p:ext uri="{BB962C8B-B14F-4D97-AF65-F5344CB8AC3E}">
        <p14:creationId xmlns:p14="http://schemas.microsoft.com/office/powerpoint/2010/main" val="1707054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another example from Central Australia showing the Targets (at the top) and Nested Targets (below)</a:t>
            </a:r>
          </a:p>
        </p:txBody>
      </p:sp>
    </p:spTree>
    <p:extLst>
      <p:ext uri="{BB962C8B-B14F-4D97-AF65-F5344CB8AC3E}">
        <p14:creationId xmlns:p14="http://schemas.microsoft.com/office/powerpoint/2010/main" val="378074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 example from Canada showing the Nested Targets for the Target of ‘Culture’</a:t>
            </a:r>
          </a:p>
        </p:txBody>
      </p:sp>
    </p:spTree>
    <p:extLst>
      <p:ext uri="{BB962C8B-B14F-4D97-AF65-F5344CB8AC3E}">
        <p14:creationId xmlns:p14="http://schemas.microsoft.com/office/powerpoint/2010/main" val="5297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It is important to allow Targets to change over time as the process goes along and we learn more.</a:t>
            </a:r>
          </a:p>
          <a:p>
            <a:endParaRPr lang="en-AU" dirty="0"/>
          </a:p>
          <a:p>
            <a:r>
              <a:rPr lang="en-AU" dirty="0"/>
              <a:t>For example, we might select one Target in a workshop, but then look at the threats more closely and decide the Target should be different, and then later on change it again as we do more work.</a:t>
            </a:r>
          </a:p>
          <a:p>
            <a:endParaRPr lang="en-AU" dirty="0"/>
          </a:p>
          <a:p>
            <a:r>
              <a:rPr lang="en-AU" dirty="0"/>
              <a:t>A lot of plans will change their Target after they have been working for a while – it is a normal thing to do.</a:t>
            </a:r>
          </a:p>
        </p:txBody>
      </p:sp>
      <p:sp>
        <p:nvSpPr>
          <p:cNvPr id="1136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36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3671"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2352432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3187237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xfrm>
            <a:off x="993775" y="769938"/>
            <a:ext cx="5114925" cy="3836987"/>
          </a:xfrm>
          <a:ln/>
        </p:spPr>
      </p:sp>
      <p:sp>
        <p:nvSpPr>
          <p:cNvPr id="114692" name="Rectangle 3"/>
          <p:cNvSpPr>
            <a:spLocks noGrp="1" noChangeArrowheads="1"/>
          </p:cNvSpPr>
          <p:nvPr>
            <p:ph type="body" idx="1"/>
          </p:nvPr>
        </p:nvSpPr>
        <p:spPr>
          <a:xfrm>
            <a:off x="946150" y="4862513"/>
            <a:ext cx="5207000" cy="4602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9432" rIns="98861" bIns="49432"/>
          <a:lstStyle/>
          <a:p>
            <a:pPr eaLnBrk="1" hangingPunct="1"/>
            <a:r>
              <a:rPr lang="en-US" dirty="0"/>
              <a:t>It is really helpful to make a map showing where your Targets are.</a:t>
            </a:r>
          </a:p>
          <a:p>
            <a:pPr eaLnBrk="1" hangingPunct="1"/>
            <a:endParaRPr lang="en-US" dirty="0"/>
          </a:p>
          <a:p>
            <a:pPr eaLnBrk="1" hangingPunct="1"/>
            <a:r>
              <a:rPr lang="en-US" dirty="0"/>
              <a:t>Note – you might have done some community resource mapping at the start to help you identify the Targets in the first place, and so now you are just refining that map once you have made your decisions.</a:t>
            </a:r>
          </a:p>
          <a:p>
            <a:pPr eaLnBrk="1" hangingPunct="1"/>
            <a:endParaRPr lang="en-US" dirty="0"/>
          </a:p>
          <a:p>
            <a:pPr eaLnBrk="1" hangingPunct="1"/>
            <a:r>
              <a:rPr lang="en-US" dirty="0"/>
              <a:t>Mapping is a really useful way of showing where the main elements of your plan are: Targets, Threats and Strategies</a:t>
            </a:r>
          </a:p>
        </p:txBody>
      </p:sp>
      <p:sp>
        <p:nvSpPr>
          <p:cNvPr id="11469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469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46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46552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xfrm>
            <a:off x="993775" y="769938"/>
            <a:ext cx="5114925" cy="3836987"/>
          </a:xfrm>
          <a:ln/>
        </p:spPr>
      </p:sp>
      <p:sp>
        <p:nvSpPr>
          <p:cNvPr id="114692" name="Rectangle 3"/>
          <p:cNvSpPr>
            <a:spLocks noGrp="1" noChangeArrowheads="1"/>
          </p:cNvSpPr>
          <p:nvPr>
            <p:ph type="body" idx="1"/>
          </p:nvPr>
        </p:nvSpPr>
        <p:spPr>
          <a:xfrm>
            <a:off x="946150" y="4862513"/>
            <a:ext cx="5207000" cy="4602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9432" rIns="98861" bIns="49432"/>
          <a:lstStyle/>
          <a:p>
            <a:pPr eaLnBrk="1" hangingPunct="1"/>
            <a:r>
              <a:rPr lang="en-US" dirty="0"/>
              <a:t>There are lots of different tools for doing mapping with the community. If your process has the time and budget to do it then it is really worthwhile.</a:t>
            </a:r>
          </a:p>
        </p:txBody>
      </p:sp>
      <p:sp>
        <p:nvSpPr>
          <p:cNvPr id="11469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469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46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1590213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Once you have decided on the Targets, it is helpful to record what you mean by them.</a:t>
            </a:r>
          </a:p>
          <a:p>
            <a:endParaRPr lang="en-AU" dirty="0"/>
          </a:p>
          <a:p>
            <a:r>
              <a:rPr lang="en-AU" dirty="0"/>
              <a:t>That is because when someone else reads your plan or wants to work with you, if they just see the Target ‘River’ they won’t know which one, or why it was chosen.</a:t>
            </a:r>
          </a:p>
          <a:p>
            <a:endParaRPr lang="en-AU" dirty="0"/>
          </a:p>
          <a:p>
            <a:r>
              <a:rPr lang="en-AU" dirty="0"/>
              <a:t>So, write down what the Target is, why it was chosen and is important, and list the nested Targets. That means that other people can review your Targets later (and so can you).</a:t>
            </a:r>
          </a:p>
        </p:txBody>
      </p:sp>
    </p:spTree>
    <p:extLst>
      <p:ext uri="{BB962C8B-B14F-4D97-AF65-F5344CB8AC3E}">
        <p14:creationId xmlns:p14="http://schemas.microsoft.com/office/powerpoint/2010/main" val="3630173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 example showing how the Targets that were lumped and agreed from the earlier steps have then been put into a simple Table saying what they are.</a:t>
            </a:r>
          </a:p>
        </p:txBody>
      </p:sp>
    </p:spTree>
    <p:extLst>
      <p:ext uri="{BB962C8B-B14F-4D97-AF65-F5344CB8AC3E}">
        <p14:creationId xmlns:p14="http://schemas.microsoft.com/office/powerpoint/2010/main" val="3909536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always there are some useful supporting tools to guide you through Target selection.</a:t>
            </a:r>
          </a:p>
          <a:p>
            <a:endParaRPr lang="en-AU" dirty="0"/>
          </a:p>
          <a:p>
            <a:r>
              <a:rPr lang="en-AU" dirty="0"/>
              <a:t>There is a specific guide on Human Wellbeing Targets if you want to use that approach.</a:t>
            </a:r>
          </a:p>
          <a:p>
            <a:endParaRPr lang="en-AU" dirty="0"/>
          </a:p>
          <a:p>
            <a:r>
              <a:rPr lang="en-AU" dirty="0"/>
              <a:t>The Tools of Engagement is a good guide for working with communities on this </a:t>
            </a:r>
            <a:r>
              <a:rPr lang="en-AU" dirty="0" err="1"/>
              <a:t>staep</a:t>
            </a:r>
            <a:r>
              <a:rPr lang="en-AU" dirty="0"/>
              <a:t>.</a:t>
            </a:r>
          </a:p>
          <a:p>
            <a:endParaRPr lang="en-AU" dirty="0"/>
          </a:p>
          <a:p>
            <a:r>
              <a:rPr lang="en-AU" dirty="0"/>
              <a:t>The IFAW guide is a clear guide for doing Targets.</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Targets</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October 2016</a:t>
            </a: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ysClr val="windowText" lastClr="000000"/>
                </a:solidFill>
                <a:effectLst/>
                <a:uLnTx/>
                <a:uFillTx/>
              </a:rPr>
              <a:t>HCP Resources</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8284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4226159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1290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290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29031"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3476212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Version 3.0 was</a:t>
            </a:r>
            <a:r>
              <a:rPr lang="en-US" baseline="0" dirty="0">
                <a:ea typeface="ＭＳ Ｐゴシック" pitchFamily="34" charset="-128"/>
              </a:rPr>
              <a:t> published in April 2013 and was a joint effort between many individuals and organizations.</a:t>
            </a: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43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233881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October 2016</a:t>
            </a:r>
            <a:endParaRPr lang="en-US" dirty="0">
              <a:solidFill>
                <a:srgbClr val="000000"/>
              </a:solidFill>
              <a:latin typeface="Trebuchet MS" panose="020B0603020202020204" pitchFamily="34" charset="0"/>
            </a:endParaRPr>
          </a:p>
        </p:txBody>
      </p:sp>
      <p:sp>
        <p:nvSpPr>
          <p:cNvPr id="10547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HCP Resources</a:t>
            </a:r>
            <a:endParaRPr lang="en-US" dirty="0">
              <a:solidFill>
                <a:srgbClr val="000000"/>
              </a:solidFill>
              <a:latin typeface="Trebuchet MS" panose="020B0603020202020204" pitchFamily="34" charset="0"/>
            </a:endParaRPr>
          </a:p>
        </p:txBody>
      </p:sp>
      <p:sp>
        <p:nvSpPr>
          <p:cNvPr id="10547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Targets</a:t>
            </a:r>
            <a:endParaRPr lang="en-US"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098466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Photos:</a:t>
            </a:r>
          </a:p>
          <a:p>
            <a:pPr eaLnBrk="1" hangingPunct="1"/>
            <a:endParaRPr lang="en-US" dirty="0"/>
          </a:p>
          <a:p>
            <a:pPr eaLnBrk="1" hangingPunct="1"/>
            <a:r>
              <a:rPr lang="en-US" dirty="0"/>
              <a:t>Ecological Systems (L-R):</a:t>
            </a:r>
          </a:p>
          <a:p>
            <a:pPr eaLnBrk="1" hangingPunct="1"/>
            <a:r>
              <a:rPr lang="en-US" dirty="0"/>
              <a:t>Fish River  - Wetlands and savanna</a:t>
            </a:r>
          </a:p>
          <a:p>
            <a:pPr eaLnBrk="1" hangingPunct="1"/>
            <a:r>
              <a:rPr lang="en-US" dirty="0"/>
              <a:t>Central Australia</a:t>
            </a:r>
          </a:p>
          <a:p>
            <a:pPr eaLnBrk="1" hangingPunct="1"/>
            <a:r>
              <a:rPr lang="en-US" dirty="0"/>
              <a:t>Great Western Woodlands</a:t>
            </a:r>
          </a:p>
          <a:p>
            <a:pPr eaLnBrk="1" hangingPunct="1"/>
            <a:endParaRPr lang="en-US" dirty="0"/>
          </a:p>
          <a:p>
            <a:pPr eaLnBrk="1" hangingPunct="1"/>
            <a:r>
              <a:rPr lang="en-US" dirty="0"/>
              <a:t>Communities</a:t>
            </a:r>
          </a:p>
          <a:p>
            <a:pPr eaLnBrk="1" hangingPunct="1"/>
            <a:endParaRPr lang="en-US" dirty="0"/>
          </a:p>
          <a:p>
            <a:pPr eaLnBrk="1" hangingPunct="1"/>
            <a:r>
              <a:rPr lang="en-US" dirty="0"/>
              <a:t>Moving on to the selection of Focal Conservation Targets…</a:t>
            </a:r>
          </a:p>
          <a:p>
            <a:pPr eaLnBrk="1" hangingPunct="1"/>
            <a:r>
              <a:rPr lang="en-US" dirty="0"/>
              <a:t>The places where we work typically include dozens and occasionally 100’s of occurrences of species, communities, and ecological systems. TNC has relied for years on the process of selecting a set of  “focal conservation targets” to guide our conservation planning and measures efforts.</a:t>
            </a:r>
          </a:p>
          <a:p>
            <a:pPr eaLnBrk="1" hangingPunct="1"/>
            <a:endParaRPr lang="en-US" dirty="0"/>
          </a:p>
          <a:p>
            <a:pPr eaLnBrk="1" hangingPunct="1"/>
            <a:r>
              <a:rPr lang="en-US" dirty="0"/>
              <a:t>These focal targets can include </a:t>
            </a:r>
          </a:p>
          <a:p>
            <a:pPr eaLnBrk="1" hangingPunct="1">
              <a:buFontTx/>
              <a:buChar char="•"/>
            </a:pPr>
            <a:r>
              <a:rPr lang="en-US" dirty="0"/>
              <a:t>Species</a:t>
            </a:r>
          </a:p>
          <a:p>
            <a:pPr eaLnBrk="1" hangingPunct="1">
              <a:buFontTx/>
              <a:buChar char="•"/>
            </a:pPr>
            <a:r>
              <a:rPr lang="en-US" dirty="0"/>
              <a:t>communities, </a:t>
            </a:r>
          </a:p>
          <a:p>
            <a:pPr eaLnBrk="1" hangingPunct="1">
              <a:buFontTx/>
              <a:buChar char="•"/>
            </a:pPr>
            <a:r>
              <a:rPr lang="en-US" dirty="0"/>
              <a:t>and ecological systems.</a:t>
            </a:r>
          </a:p>
          <a:p>
            <a:pPr eaLnBrk="1" hangingPunct="1"/>
            <a:r>
              <a:rPr lang="en-US" dirty="0"/>
              <a:t> </a:t>
            </a:r>
          </a:p>
          <a:p>
            <a:pPr eaLnBrk="1" hangingPunct="1"/>
            <a:r>
              <a:rPr lang="en-US" dirty="0"/>
              <a:t>The focal targets are selected to encompass and represent the needs of the broader set of biodiversity occurring within the project.</a:t>
            </a:r>
          </a:p>
        </p:txBody>
      </p:sp>
    </p:spTree>
    <p:extLst>
      <p:ext uri="{BB962C8B-B14F-4D97-AF65-F5344CB8AC3E}">
        <p14:creationId xmlns:p14="http://schemas.microsoft.com/office/powerpoint/2010/main" val="290667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Bush Tomato</a:t>
            </a:r>
          </a:p>
          <a:p>
            <a:pPr eaLnBrk="1" hangingPunct="1"/>
            <a:r>
              <a:rPr lang="en-US"/>
              <a:t>Bush food or medicinal plants</a:t>
            </a:r>
          </a:p>
          <a:p>
            <a:endParaRPr lang="en-AU"/>
          </a:p>
        </p:txBody>
      </p:sp>
    </p:spTree>
    <p:extLst>
      <p:ext uri="{BB962C8B-B14F-4D97-AF65-F5344CB8AC3E}">
        <p14:creationId xmlns:p14="http://schemas.microsoft.com/office/powerpoint/2010/main" val="164567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1105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05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059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290347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4135976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44308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2929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7307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Trebuchet MS" panose="020B0603020202020204" pitchFamily="34" charset="0"/>
              </a:defRPr>
            </a:lvl1pPr>
          </a:lstStyle>
          <a:p>
            <a:pPr>
              <a:defRPr/>
            </a:pPr>
            <a:fld id="{A330D4BC-0795-4F83-9453-D26CAAA31CA2}" type="datetimeFigureOut">
              <a:rPr lang="en-AU" smtClean="0">
                <a:solidFill>
                  <a:prstClr val="black">
                    <a:tint val="75000"/>
                  </a:prstClr>
                </a:solidFill>
              </a:rPr>
              <a:pPr>
                <a:defRPr/>
              </a:pPr>
              <a:t>13/10/2020</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rebuchet MS" panose="020B0603020202020204" pitchFamily="34" charset="0"/>
              </a:defRPr>
            </a:lvl1pPr>
          </a:lstStyle>
          <a:p>
            <a:pPr>
              <a:defRPr/>
            </a:pPr>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rebuchet MS" panose="020B0603020202020204" pitchFamily="34" charset="0"/>
              </a:defRPr>
            </a:lvl1pPr>
          </a:lstStyle>
          <a:p>
            <a:pPr>
              <a:defRPr/>
            </a:pPr>
            <a:fld id="{24672744-EC7F-4E7E-BB74-258DCD6FBBAF}" type="slidenum">
              <a:rPr lang="en-AU" smtClean="0">
                <a:solidFill>
                  <a:prstClr val="black">
                    <a:tint val="75000"/>
                  </a:prstClr>
                </a:solidFill>
              </a:rPr>
              <a:pPr>
                <a:defRPr/>
              </a:pPr>
              <a:t>‹#›</a:t>
            </a:fld>
            <a:endParaRPr lang="en-AU" dirty="0">
              <a:solidFill>
                <a:prstClr val="black">
                  <a:tint val="75000"/>
                </a:prstClr>
              </a:solidFill>
            </a:endParaRPr>
          </a:p>
        </p:txBody>
      </p:sp>
    </p:spTree>
    <p:extLst>
      <p:ext uri="{BB962C8B-B14F-4D97-AF65-F5344CB8AC3E}">
        <p14:creationId xmlns:p14="http://schemas.microsoft.com/office/powerpoint/2010/main" val="465811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8219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6388"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1708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704" r="7407"/>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2220761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455230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18612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8" name="Table 7"/>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9"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0"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1319951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257517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extLst>
              <p:ext uri="{D42A27DB-BD31-4B8C-83A1-F6EECF244321}">
                <p14:modId xmlns:p14="http://schemas.microsoft.com/office/powerpoint/2010/main" val="2619196615"/>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65672" y="588962"/>
            <a:ext cx="624143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tx1"/>
                </a:solidFill>
                <a:latin typeface="+mn-lt"/>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193483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6" name="Table 5"/>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8"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16924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7142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0491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32257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97309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1171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313958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8" name="Table 7"/>
          <p:cNvGraphicFramePr>
            <a:graphicFrameLocks noGrp="1"/>
          </p:cNvGraphicFramePr>
          <p:nvPr userDrawn="1">
            <p:extLst>
              <p:ext uri="{D42A27DB-BD31-4B8C-83A1-F6EECF244321}">
                <p14:modId xmlns:p14="http://schemas.microsoft.com/office/powerpoint/2010/main" val="3771268320"/>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9"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0"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mn-lt"/>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410971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extLst>
              <p:ext uri="{D42A27DB-BD31-4B8C-83A1-F6EECF244321}">
                <p14:modId xmlns:p14="http://schemas.microsoft.com/office/powerpoint/2010/main" val="1159995569"/>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mn-lt"/>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290570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6" name="Table 5"/>
          <p:cNvGraphicFramePr>
            <a:graphicFrameLocks noGrp="1"/>
          </p:cNvGraphicFramePr>
          <p:nvPr userDrawn="1">
            <p:extLst>
              <p:ext uri="{D42A27DB-BD31-4B8C-83A1-F6EECF244321}">
                <p14:modId xmlns:p14="http://schemas.microsoft.com/office/powerpoint/2010/main" val="3140208504"/>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8"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69891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409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9877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5739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pic>
        <p:nvPicPr>
          <p:cNvPr id="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848600" y="5713775"/>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Tree>
    <p:extLst>
      <p:ext uri="{BB962C8B-B14F-4D97-AF65-F5344CB8AC3E}">
        <p14:creationId xmlns:p14="http://schemas.microsoft.com/office/powerpoint/2010/main" val="3241500587"/>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 id="2147484637" r:id="rId14"/>
  </p:sldLayoutIdLst>
  <p:txStyles>
    <p:titleStyle>
      <a:lvl1pPr algn="ctr" defTabSz="914400" rtl="0" eaLnBrk="1" latinLnBrk="0" hangingPunct="1">
        <a:spcBef>
          <a:spcPct val="0"/>
        </a:spcBef>
        <a:buNone/>
        <a:defRPr sz="4400"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48600" y="5713775"/>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Tree>
    <p:extLst>
      <p:ext uri="{BB962C8B-B14F-4D97-AF65-F5344CB8AC3E}">
        <p14:creationId xmlns:p14="http://schemas.microsoft.com/office/powerpoint/2010/main" val="1871115585"/>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txStyles>
    <p:titleStyle>
      <a:lvl1pPr algn="ctr" defTabSz="914400" rtl="0" eaLnBrk="1" latinLnBrk="0" hangingPunct="1">
        <a:spcBef>
          <a:spcPct val="0"/>
        </a:spcBef>
        <a:buNone/>
        <a:defRPr sz="4400"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4.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23.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22.wmf"/><Relationship Id="rId9" Type="http://schemas.openxmlformats.org/officeDocument/2006/relationships/image" Target="../media/image36.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8.jpeg"/><Relationship Id="rId7" Type="http://schemas.openxmlformats.org/officeDocument/2006/relationships/diagramQuickStyle" Target="../diagrams/quickStyle3.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9.jpeg"/><Relationship Id="rId9"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conservationmeasures.org/CMP/Site_Docs/CMP_Open_Standards_Version_2.0.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www.ccnetglobal.com/franchises/cop-indigenous-os-projec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AU" dirty="0">
                <a:solidFill>
                  <a:schemeClr val="tx1"/>
                </a:solidFill>
              </a:rPr>
              <a:t>Targets</a:t>
            </a:r>
          </a:p>
        </p:txBody>
      </p:sp>
      <p:sp>
        <p:nvSpPr>
          <p:cNvPr id="3" name="Subtitle 2"/>
          <p:cNvSpPr>
            <a:spLocks noGrp="1"/>
          </p:cNvSpPr>
          <p:nvPr>
            <p:ph type="subTitle" idx="1"/>
          </p:nvPr>
        </p:nvSpPr>
        <p:spPr>
          <a:xfrm>
            <a:off x="1371600" y="4876800"/>
            <a:ext cx="6400800" cy="1752600"/>
          </a:xfrm>
        </p:spPr>
        <p:txBody>
          <a:bodyPr>
            <a:normAutofit/>
          </a:bodyPr>
          <a:lstStyle/>
          <a:p>
            <a:r>
              <a:rPr lang="en-AU" dirty="0"/>
              <a:t>The important things to look after to make country healthy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9" name="Rectangle 2051"/>
          <p:cNvSpPr>
            <a:spLocks noGrp="1" noChangeArrowheads="1"/>
          </p:cNvSpPr>
          <p:nvPr>
            <p:ph idx="1"/>
          </p:nvPr>
        </p:nvSpPr>
        <p:spPr>
          <a:xfrm>
            <a:off x="-381000" y="1447800"/>
            <a:ext cx="4724400" cy="4946377"/>
          </a:xfrm>
        </p:spPr>
        <p:txBody>
          <a:bodyPr>
            <a:normAutofit fontScale="62500" lnSpcReduction="20000"/>
          </a:bodyPr>
          <a:lstStyle/>
          <a:p>
            <a:pPr lvl="1"/>
            <a:r>
              <a:rPr lang="en-AU" sz="3200" dirty="0"/>
              <a:t>Non-biological, socio-economic targets (open space, rural lifestyle, profitable farms, clean water, etc.) </a:t>
            </a:r>
          </a:p>
          <a:p>
            <a:pPr lvl="1"/>
            <a:endParaRPr lang="en-AU" sz="3200" dirty="0"/>
          </a:p>
          <a:p>
            <a:pPr lvl="1"/>
            <a:r>
              <a:rPr lang="en-AU" sz="3200" dirty="0"/>
              <a:t>ALWAYS Up to the team whether to include diverse target types…</a:t>
            </a:r>
          </a:p>
          <a:p>
            <a:pPr lvl="1"/>
            <a:endParaRPr lang="en-AU" sz="3200" dirty="0"/>
          </a:p>
          <a:p>
            <a:pPr lvl="1"/>
            <a:r>
              <a:rPr lang="en-AU" sz="3200" dirty="0"/>
              <a:t>Important to be clear about the vision and scope of the project: shared vision statement</a:t>
            </a:r>
          </a:p>
          <a:p>
            <a:pPr lvl="1"/>
            <a:endParaRPr lang="en-AU" sz="3200" dirty="0"/>
          </a:p>
          <a:p>
            <a:pPr lvl="1"/>
            <a:r>
              <a:rPr lang="en-AU" sz="3200" dirty="0"/>
              <a:t>Important to be clear about the relationship between the targets </a:t>
            </a:r>
          </a:p>
          <a:p>
            <a:pPr lvl="1"/>
            <a:endParaRPr lang="en-AU" sz="3200" dirty="0"/>
          </a:p>
          <a:p>
            <a:pPr lvl="1"/>
            <a:r>
              <a:rPr lang="en-AU" sz="3200" dirty="0"/>
              <a:t>Note that some strategies may actually conflict</a:t>
            </a:r>
          </a:p>
        </p:txBody>
      </p:sp>
      <p:sp>
        <p:nvSpPr>
          <p:cNvPr id="7" name="Text Placeholder 6"/>
          <p:cNvSpPr>
            <a:spLocks noGrp="1"/>
          </p:cNvSpPr>
          <p:nvPr>
            <p:ph type="body" sz="quarter" idx="15"/>
          </p:nvPr>
        </p:nvSpPr>
        <p:spPr>
          <a:xfrm>
            <a:off x="2865672" y="509038"/>
            <a:ext cx="6241432" cy="630238"/>
          </a:xfrm>
        </p:spPr>
        <p:txBody>
          <a:bodyPr>
            <a:noAutofit/>
          </a:bodyPr>
          <a:lstStyle/>
          <a:p>
            <a:pPr algn="ctr"/>
            <a:r>
              <a:rPr lang="en-AU" sz="3600" dirty="0"/>
              <a:t>Human Welfare Targets</a:t>
            </a:r>
          </a:p>
        </p:txBody>
      </p:sp>
      <p:sp>
        <p:nvSpPr>
          <p:cNvPr id="18"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9" name="Text Placeholder 5"/>
          <p:cNvSpPr>
            <a:spLocks noGrp="1"/>
          </p:cNvSpPr>
          <p:nvPr>
            <p:ph type="body" sz="quarter" idx="14"/>
          </p:nvPr>
        </p:nvSpPr>
        <p:spPr>
          <a:xfrm>
            <a:off x="0" y="501101"/>
            <a:ext cx="2819400" cy="646113"/>
          </a:xfrm>
        </p:spPr>
        <p:txBody>
          <a:bodyPr/>
          <a:lstStyle/>
          <a:p>
            <a:r>
              <a:rPr lang="en-AU" dirty="0"/>
              <a:t>Targets</a:t>
            </a:r>
          </a:p>
        </p:txBody>
      </p:sp>
      <p:pic>
        <p:nvPicPr>
          <p:cNvPr id="8" name="Afbeelding 3" descr="Screen Shot 2013-05-20 at 14.39.22.png"/>
          <p:cNvPicPr>
            <a:picLocks noChangeAspect="1"/>
          </p:cNvPicPr>
          <p:nvPr/>
        </p:nvPicPr>
        <p:blipFill rotWithShape="1">
          <a:blip r:embed="rId3" cstate="print">
            <a:extLst>
              <a:ext uri="{28A0092B-C50C-407E-A947-70E740481C1C}">
                <a14:useLocalDpi xmlns:a14="http://schemas.microsoft.com/office/drawing/2010/main" val="0"/>
              </a:ext>
            </a:extLst>
          </a:blip>
          <a:srcRect l="9843" r="7604"/>
          <a:stretch/>
        </p:blipFill>
        <p:spPr bwMode="auto">
          <a:xfrm>
            <a:off x="4267200" y="1447800"/>
            <a:ext cx="4876800" cy="42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84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6213"/>
            <a:ext cx="9163050"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dirty="0">
                <a:solidFill>
                  <a:srgbClr val="003300"/>
                </a:solidFill>
              </a:rPr>
              <a:t>What are Targets?</a:t>
            </a:r>
          </a:p>
          <a:p>
            <a:pPr eaLnBrk="1" fontAlgn="auto" hangingPunct="1">
              <a:spcAft>
                <a:spcPts val="0"/>
              </a:spcAft>
              <a:buFont typeface="Arial" pitchFamily="34" charset="0"/>
              <a:buChar char="•"/>
              <a:defRPr/>
            </a:pPr>
            <a:r>
              <a:rPr lang="en-AU" dirty="0">
                <a:solidFill>
                  <a:srgbClr val="0070C0"/>
                </a:solidFill>
              </a:rPr>
              <a:t>Human Welfare Targets</a:t>
            </a:r>
          </a:p>
          <a:p>
            <a:pPr eaLnBrk="1" fontAlgn="auto" hangingPunct="1">
              <a:spcAft>
                <a:spcPts val="0"/>
              </a:spcAft>
              <a:buFont typeface="Arial" pitchFamily="34" charset="0"/>
              <a:buChar char="•"/>
              <a:defRPr/>
            </a:pPr>
            <a:r>
              <a:rPr lang="en-AU" b="1" dirty="0">
                <a:solidFill>
                  <a:srgbClr val="003300"/>
                </a:solidFill>
              </a:rPr>
              <a:t>Selecting Targets</a:t>
            </a:r>
          </a:p>
          <a:p>
            <a:pPr eaLnBrk="1" fontAlgn="auto" hangingPunct="1">
              <a:spcAft>
                <a:spcPts val="0"/>
              </a:spcAft>
              <a:buFont typeface="Arial" pitchFamily="34" charset="0"/>
              <a:buChar char="•"/>
              <a:defRPr/>
            </a:pPr>
            <a:r>
              <a:rPr lang="en-AU" dirty="0">
                <a:solidFill>
                  <a:srgbClr val="0070C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124452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15" descr="Fish River - G Lipsett-Moore.JPG"/>
          <p:cNvPicPr>
            <a:picLocks noChangeAspect="1"/>
          </p:cNvPicPr>
          <p:nvPr/>
        </p:nvPicPr>
        <p:blipFill>
          <a:blip r:embed="rId3" cstate="print">
            <a:extLst>
              <a:ext uri="{28A0092B-C50C-407E-A947-70E740481C1C}">
                <a14:useLocalDpi xmlns:a14="http://schemas.microsoft.com/office/drawing/2010/main" val="0"/>
              </a:ext>
            </a:extLst>
          </a:blip>
          <a:srcRect l="25079" t="26666"/>
          <a:stretch>
            <a:fillRect/>
          </a:stretch>
        </p:blipFill>
        <p:spPr bwMode="auto">
          <a:xfrm>
            <a:off x="479425" y="1219200"/>
            <a:ext cx="43211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3" name="Group 2"/>
          <p:cNvGrpSpPr>
            <a:grpSpLocks/>
          </p:cNvGrpSpPr>
          <p:nvPr/>
        </p:nvGrpSpPr>
        <p:grpSpPr bwMode="auto">
          <a:xfrm>
            <a:off x="1206622" y="1653401"/>
            <a:ext cx="3532206" cy="4571601"/>
            <a:chOff x="1078" y="718"/>
            <a:chExt cx="2215" cy="2962"/>
          </a:xfrm>
        </p:grpSpPr>
        <p:sp>
          <p:nvSpPr>
            <p:cNvPr id="81932" name="AutoShape 4"/>
            <p:cNvSpPr>
              <a:spLocks/>
            </p:cNvSpPr>
            <p:nvPr/>
          </p:nvSpPr>
          <p:spPr bwMode="auto">
            <a:xfrm>
              <a:off x="2382" y="718"/>
              <a:ext cx="911" cy="33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Escarpment Country</a:t>
              </a:r>
            </a:p>
          </p:txBody>
        </p:sp>
        <p:sp>
          <p:nvSpPr>
            <p:cNvPr id="81935" name="AutoShape 7"/>
            <p:cNvSpPr>
              <a:spLocks/>
            </p:cNvSpPr>
            <p:nvPr/>
          </p:nvSpPr>
          <p:spPr bwMode="auto">
            <a:xfrm>
              <a:off x="2392" y="2353"/>
              <a:ext cx="711" cy="199"/>
            </a:xfrm>
            <a:prstGeom prst="accentCallout1">
              <a:avLst>
                <a:gd name="adj1" fmla="val 20569"/>
                <a:gd name="adj2" fmla="val -5819"/>
                <a:gd name="adj3" fmla="val -225399"/>
                <a:gd name="adj4" fmla="val -29239"/>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Wetland</a:t>
              </a:r>
            </a:p>
          </p:txBody>
        </p:sp>
        <p:sp>
          <p:nvSpPr>
            <p:cNvPr id="81936" name="AutoShape 8"/>
            <p:cNvSpPr>
              <a:spLocks/>
            </p:cNvSpPr>
            <p:nvPr/>
          </p:nvSpPr>
          <p:spPr bwMode="auto">
            <a:xfrm>
              <a:off x="1914" y="3341"/>
              <a:ext cx="768" cy="339"/>
            </a:xfrm>
            <a:prstGeom prst="accentCallout1">
              <a:avLst>
                <a:gd name="adj1" fmla="val 20569"/>
                <a:gd name="adj2" fmla="val -6250"/>
                <a:gd name="adj3" fmla="val 19431"/>
                <a:gd name="adj4" fmla="val -33463"/>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Savanna Woodland</a:t>
              </a:r>
            </a:p>
          </p:txBody>
        </p:sp>
        <p:sp>
          <p:nvSpPr>
            <p:cNvPr id="20" name="AutoShape 4"/>
            <p:cNvSpPr>
              <a:spLocks/>
            </p:cNvSpPr>
            <p:nvPr/>
          </p:nvSpPr>
          <p:spPr bwMode="auto">
            <a:xfrm>
              <a:off x="1078" y="1094"/>
              <a:ext cx="911" cy="19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Story places</a:t>
              </a:r>
            </a:p>
          </p:txBody>
        </p:sp>
        <p:sp>
          <p:nvSpPr>
            <p:cNvPr id="22" name="AutoShape 4"/>
            <p:cNvSpPr>
              <a:spLocks/>
            </p:cNvSpPr>
            <p:nvPr/>
          </p:nvSpPr>
          <p:spPr bwMode="auto">
            <a:xfrm>
              <a:off x="1078" y="733"/>
              <a:ext cx="911" cy="19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Sites</a:t>
              </a:r>
            </a:p>
          </p:txBody>
        </p:sp>
      </p:grpSp>
      <p:sp>
        <p:nvSpPr>
          <p:cNvPr id="6" name="Text Placeholder 5"/>
          <p:cNvSpPr>
            <a:spLocks noGrp="1"/>
          </p:cNvSpPr>
          <p:nvPr>
            <p:ph type="body" sz="quarter" idx="15"/>
          </p:nvPr>
        </p:nvSpPr>
        <p:spPr>
          <a:xfrm>
            <a:off x="2852738" y="459335"/>
            <a:ext cx="6291262" cy="732103"/>
          </a:xfrm>
        </p:spPr>
        <p:txBody>
          <a:bodyPr>
            <a:normAutofit/>
          </a:bodyPr>
          <a:lstStyle/>
          <a:p>
            <a:pPr algn="ctr"/>
            <a:r>
              <a:rPr lang="en-AU" sz="3600" dirty="0">
                <a:solidFill>
                  <a:srgbClr val="003300"/>
                </a:solidFill>
              </a:rPr>
              <a:t>Selecting Targets</a:t>
            </a:r>
          </a:p>
        </p:txBody>
      </p:sp>
      <p:sp>
        <p:nvSpPr>
          <p:cNvPr id="38924" name="Rectangle 12"/>
          <p:cNvSpPr>
            <a:spLocks noChangeArrowheads="1"/>
          </p:cNvSpPr>
          <p:nvPr/>
        </p:nvSpPr>
        <p:spPr bwMode="auto">
          <a:xfrm>
            <a:off x="4953000" y="3352800"/>
            <a:ext cx="419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60000"/>
              </a:spcBef>
              <a:buClr>
                <a:schemeClr val="tx1"/>
              </a:buClr>
              <a:buFontTx/>
              <a:buChar char="•"/>
            </a:pPr>
            <a:endParaRPr lang="en-US" sz="2000" dirty="0">
              <a:solidFill>
                <a:schemeClr val="tx2"/>
              </a:solidFill>
              <a:latin typeface="Trebuchet MS" panose="020B0603020202020204" pitchFamily="34" charset="0"/>
            </a:endParaRPr>
          </a:p>
        </p:txBody>
      </p:sp>
      <p:sp>
        <p:nvSpPr>
          <p:cNvPr id="38930" name="Rectangle 18"/>
          <p:cNvSpPr>
            <a:spLocks noChangeArrowheads="1"/>
          </p:cNvSpPr>
          <p:nvPr/>
        </p:nvSpPr>
        <p:spPr bwMode="auto">
          <a:xfrm>
            <a:off x="5029199" y="1477214"/>
            <a:ext cx="3733800" cy="468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ct val="60000"/>
              </a:spcBef>
              <a:buClr>
                <a:schemeClr val="tx1"/>
              </a:buClr>
              <a:buFontTx/>
              <a:buChar char="•"/>
            </a:pPr>
            <a:r>
              <a:rPr lang="en-US" sz="2000" dirty="0">
                <a:latin typeface="Trebuchet MS" panose="020B0603020202020204" pitchFamily="34" charset="0"/>
              </a:rPr>
              <a:t>Think about ALL the different things that are most important for country</a:t>
            </a:r>
          </a:p>
          <a:p>
            <a:pPr marL="285750" indent="-285750">
              <a:spcBef>
                <a:spcPct val="60000"/>
              </a:spcBef>
              <a:buClr>
                <a:schemeClr val="tx1"/>
              </a:buClr>
              <a:buFontTx/>
              <a:buChar char="•"/>
            </a:pPr>
            <a:r>
              <a:rPr lang="en-US" sz="2000" dirty="0">
                <a:latin typeface="Trebuchet MS" panose="020B0603020202020204" pitchFamily="34" charset="0"/>
              </a:rPr>
              <a:t>Be as specific as possible</a:t>
            </a:r>
          </a:p>
          <a:p>
            <a:pPr marL="285750" indent="-285750">
              <a:spcBef>
                <a:spcPct val="60000"/>
              </a:spcBef>
              <a:buClr>
                <a:schemeClr val="tx1"/>
              </a:buClr>
              <a:buFontTx/>
              <a:buChar char="•"/>
            </a:pPr>
            <a:r>
              <a:rPr lang="en-US" sz="2000" dirty="0">
                <a:latin typeface="Trebuchet MS" panose="020B0603020202020204" pitchFamily="34" charset="0"/>
              </a:rPr>
              <a:t>You will probably end up with a very long list (30+)</a:t>
            </a:r>
          </a:p>
          <a:p>
            <a:pPr marL="285750" indent="-285750">
              <a:spcBef>
                <a:spcPct val="60000"/>
              </a:spcBef>
              <a:buClr>
                <a:schemeClr val="tx1"/>
              </a:buClr>
              <a:buFontTx/>
              <a:buChar char="•"/>
            </a:pPr>
            <a:r>
              <a:rPr lang="en-US" sz="2000" b="1" dirty="0">
                <a:latin typeface="Trebuchet MS" panose="020B0603020202020204" pitchFamily="34" charset="0"/>
              </a:rPr>
              <a:t>We want to try and end up with a list of 8-10.</a:t>
            </a:r>
          </a:p>
          <a:p>
            <a:pPr marL="285750" indent="-285750">
              <a:spcBef>
                <a:spcPct val="60000"/>
              </a:spcBef>
              <a:buClr>
                <a:schemeClr val="tx1"/>
              </a:buClr>
              <a:buFontTx/>
              <a:buChar char="•"/>
            </a:pPr>
            <a:r>
              <a:rPr lang="en-US" sz="2000" dirty="0">
                <a:latin typeface="Trebuchet MS" panose="020B0603020202020204" pitchFamily="34" charset="0"/>
              </a:rPr>
              <a:t>We will try and ‘lump’ things together based on management</a:t>
            </a:r>
          </a:p>
        </p:txBody>
      </p:sp>
      <p:sp>
        <p:nvSpPr>
          <p:cNvPr id="81931" name="AutoShape 7"/>
          <p:cNvSpPr>
            <a:spLocks/>
          </p:cNvSpPr>
          <p:nvPr/>
        </p:nvSpPr>
        <p:spPr bwMode="auto">
          <a:xfrm>
            <a:off x="3203575" y="4672013"/>
            <a:ext cx="1133475" cy="307975"/>
          </a:xfrm>
          <a:prstGeom prst="accentCallout1">
            <a:avLst>
              <a:gd name="adj1" fmla="val 20569"/>
              <a:gd name="adj2" fmla="val -5819"/>
              <a:gd name="adj3" fmla="val 24569"/>
              <a:gd name="adj4" fmla="val -54324"/>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Medicines</a:t>
            </a:r>
          </a:p>
        </p:txBody>
      </p:sp>
      <p:sp>
        <p:nvSpPr>
          <p:cNvPr id="25"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26" name="Text Placeholder 5"/>
          <p:cNvSpPr>
            <a:spLocks noGrp="1"/>
          </p:cNvSpPr>
          <p:nvPr>
            <p:ph type="body" sz="quarter" idx="14"/>
          </p:nvPr>
        </p:nvSpPr>
        <p:spPr>
          <a:xfrm>
            <a:off x="0" y="501101"/>
            <a:ext cx="2819400" cy="646113"/>
          </a:xfrm>
        </p:spPr>
        <p:txBody>
          <a:bodyPr/>
          <a:lstStyle/>
          <a:p>
            <a:r>
              <a:rPr lang="en-AU" dirty="0"/>
              <a:t>Targets</a:t>
            </a:r>
          </a:p>
        </p:txBody>
      </p:sp>
      <p:sp>
        <p:nvSpPr>
          <p:cNvPr id="23" name="AutoShape 7"/>
          <p:cNvSpPr>
            <a:spLocks/>
          </p:cNvSpPr>
          <p:nvPr/>
        </p:nvSpPr>
        <p:spPr bwMode="auto">
          <a:xfrm>
            <a:off x="3513849" y="2677554"/>
            <a:ext cx="1264334" cy="307777"/>
          </a:xfrm>
          <a:prstGeom prst="accentCallout1">
            <a:avLst>
              <a:gd name="adj1" fmla="val 20569"/>
              <a:gd name="adj2" fmla="val -5819"/>
              <a:gd name="adj3" fmla="val 125679"/>
              <a:gd name="adj4" fmla="val -55107"/>
            </a:avLst>
          </a:prstGeom>
          <a:solidFill>
            <a:srgbClr val="008000"/>
          </a:solidFill>
          <a:ln w="38100">
            <a:solidFill>
              <a:schemeClr val="bg1"/>
            </a:solidFill>
            <a:miter lim="800000"/>
            <a:headEnd/>
            <a:tailEnd/>
          </a:ln>
        </p:spPr>
        <p:txBody>
          <a:bodyPr wrap="square">
            <a:spAutoFit/>
          </a:bodyPr>
          <a:lstStyle/>
          <a:p>
            <a:r>
              <a:rPr lang="en-US" sz="1400" b="1" dirty="0">
                <a:solidFill>
                  <a:schemeClr val="bg1"/>
                </a:solidFill>
                <a:latin typeface="Comic Sans MS" pitchFamily="66" charset="0"/>
              </a:rPr>
              <a:t>Fish species</a:t>
            </a:r>
          </a:p>
        </p:txBody>
      </p:sp>
      <p:sp>
        <p:nvSpPr>
          <p:cNvPr id="24" name="AutoShape 7"/>
          <p:cNvSpPr>
            <a:spLocks/>
          </p:cNvSpPr>
          <p:nvPr/>
        </p:nvSpPr>
        <p:spPr bwMode="auto">
          <a:xfrm>
            <a:off x="1206622" y="3137399"/>
            <a:ext cx="1260578" cy="307777"/>
          </a:xfrm>
          <a:prstGeom prst="accentCallout1">
            <a:avLst>
              <a:gd name="adj1" fmla="val 20569"/>
              <a:gd name="adj2" fmla="val -5819"/>
              <a:gd name="adj3" fmla="val 7717"/>
              <a:gd name="adj4" fmla="val -25434"/>
            </a:avLst>
          </a:prstGeom>
          <a:solidFill>
            <a:srgbClr val="008000"/>
          </a:solidFill>
          <a:ln w="38100">
            <a:solidFill>
              <a:schemeClr val="bg1"/>
            </a:solidFill>
            <a:miter lim="800000"/>
            <a:headEnd/>
            <a:tailEnd/>
          </a:ln>
        </p:spPr>
        <p:txBody>
          <a:bodyPr wrap="square">
            <a:spAutoFit/>
          </a:bodyPr>
          <a:lstStyle/>
          <a:p>
            <a:r>
              <a:rPr lang="en-US" sz="1400" b="1" dirty="0" err="1">
                <a:solidFill>
                  <a:schemeClr val="bg1"/>
                </a:solidFill>
                <a:latin typeface="Comic Sans MS" pitchFamily="66" charset="0"/>
              </a:rPr>
              <a:t>Lillies</a:t>
            </a:r>
            <a:endParaRPr lang="en-US" sz="1400" b="1" dirty="0">
              <a:solidFill>
                <a:schemeClr val="bg1"/>
              </a:solidFill>
              <a:latin typeface="Comic Sans MS" pitchFamily="66" charset="0"/>
            </a:endParaRPr>
          </a:p>
        </p:txBody>
      </p:sp>
      <p:sp>
        <p:nvSpPr>
          <p:cNvPr id="27" name="AutoShape 7"/>
          <p:cNvSpPr>
            <a:spLocks/>
          </p:cNvSpPr>
          <p:nvPr/>
        </p:nvSpPr>
        <p:spPr bwMode="auto">
          <a:xfrm>
            <a:off x="3311421" y="3300193"/>
            <a:ext cx="1260578" cy="307777"/>
          </a:xfrm>
          <a:prstGeom prst="accentCallout1">
            <a:avLst>
              <a:gd name="adj1" fmla="val 20569"/>
              <a:gd name="adj2" fmla="val -5819"/>
              <a:gd name="adj3" fmla="val 7717"/>
              <a:gd name="adj4" fmla="val -25434"/>
            </a:avLst>
          </a:prstGeom>
          <a:solidFill>
            <a:srgbClr val="008000"/>
          </a:solidFill>
          <a:ln w="38100">
            <a:solidFill>
              <a:schemeClr val="bg1"/>
            </a:solidFill>
            <a:miter lim="800000"/>
            <a:headEnd/>
            <a:tailEnd/>
          </a:ln>
        </p:spPr>
        <p:txBody>
          <a:bodyPr wrap="square">
            <a:spAutoFit/>
          </a:bodyPr>
          <a:lstStyle/>
          <a:p>
            <a:r>
              <a:rPr lang="en-US" sz="1400" b="1" dirty="0">
                <a:solidFill>
                  <a:schemeClr val="bg1"/>
                </a:solidFill>
                <a:latin typeface="Comic Sans MS" pitchFamily="66" charset="0"/>
              </a:rPr>
              <a:t>Water birds</a:t>
            </a:r>
          </a:p>
        </p:txBody>
      </p:sp>
      <p:sp>
        <p:nvSpPr>
          <p:cNvPr id="28" name="AutoShape 7"/>
          <p:cNvSpPr>
            <a:spLocks/>
          </p:cNvSpPr>
          <p:nvPr/>
        </p:nvSpPr>
        <p:spPr bwMode="auto">
          <a:xfrm>
            <a:off x="1677867" y="4038600"/>
            <a:ext cx="1133475" cy="307975"/>
          </a:xfrm>
          <a:prstGeom prst="accentCallout1">
            <a:avLst>
              <a:gd name="adj1" fmla="val 20569"/>
              <a:gd name="adj2" fmla="val -5819"/>
              <a:gd name="adj3" fmla="val 153415"/>
              <a:gd name="adj4" fmla="val -45952"/>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Tubers</a:t>
            </a:r>
          </a:p>
        </p:txBody>
      </p:sp>
      <p:sp>
        <p:nvSpPr>
          <p:cNvPr id="29" name="AutoShape 7"/>
          <p:cNvSpPr>
            <a:spLocks/>
          </p:cNvSpPr>
          <p:nvPr/>
        </p:nvSpPr>
        <p:spPr bwMode="auto">
          <a:xfrm>
            <a:off x="2102480" y="4865623"/>
            <a:ext cx="1133475" cy="307975"/>
          </a:xfrm>
          <a:prstGeom prst="accentCallout1">
            <a:avLst>
              <a:gd name="adj1" fmla="val 20569"/>
              <a:gd name="adj2" fmla="val -5819"/>
              <a:gd name="adj3" fmla="val -42655"/>
              <a:gd name="adj4" fmla="val -61935"/>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Grasses</a:t>
            </a:r>
          </a:p>
        </p:txBody>
      </p:sp>
    </p:spTree>
    <p:extLst>
      <p:ext uri="{BB962C8B-B14F-4D97-AF65-F5344CB8AC3E}">
        <p14:creationId xmlns:p14="http://schemas.microsoft.com/office/powerpoint/2010/main" val="226228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30"/>
                                        </p:tgtEl>
                                        <p:attrNameLst>
                                          <p:attrName>style.visibility</p:attrName>
                                        </p:attrNameLst>
                                      </p:cBhvr>
                                      <p:to>
                                        <p:strVal val="visible"/>
                                      </p:to>
                                    </p:set>
                                    <p:animEffect transition="in" filter="wipe(left)">
                                      <p:cBhvr>
                                        <p:cTn id="7" dur="500"/>
                                        <p:tgtEl>
                                          <p:spTgt spid="38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8924"/>
                                        </p:tgtEl>
                                        <p:attrNameLst>
                                          <p:attrName>style.visibility</p:attrName>
                                        </p:attrNameLst>
                                      </p:cBhvr>
                                      <p:to>
                                        <p:strVal val="visible"/>
                                      </p:to>
                                    </p:set>
                                    <p:animEffect transition="in" filter="wipe(left)">
                                      <p:cBhvr>
                                        <p:cTn id="12" dur="5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autoUpdateAnimBg="0"/>
      <p:bldP spid="3893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423040" y="1371599"/>
            <a:ext cx="8720959" cy="4016957"/>
          </a:xfrm>
        </p:spPr>
        <p:txBody>
          <a:bodyPr>
            <a:normAutofit/>
          </a:bodyPr>
          <a:lstStyle/>
          <a:p>
            <a:pPr eaLnBrk="1" hangingPunct="1">
              <a:buFontTx/>
              <a:buNone/>
            </a:pPr>
            <a:r>
              <a:rPr lang="en-US" sz="2800" dirty="0"/>
              <a:t>Look at your ‘long’ list and see if you can join things together</a:t>
            </a:r>
          </a:p>
          <a:p>
            <a:pPr eaLnBrk="1" hangingPunct="1">
              <a:buFontTx/>
              <a:buNone/>
            </a:pPr>
            <a:r>
              <a:rPr lang="en-US" sz="2800" dirty="0"/>
              <a:t>“Lump” targets if they:</a:t>
            </a:r>
          </a:p>
          <a:p>
            <a:pPr lvl="1" eaLnBrk="1" hangingPunct="1">
              <a:buFontTx/>
              <a:buChar char="•"/>
            </a:pPr>
            <a:r>
              <a:rPr lang="en-US" sz="2400" dirty="0"/>
              <a:t>Occur in the same place</a:t>
            </a:r>
          </a:p>
          <a:p>
            <a:pPr lvl="1" eaLnBrk="1" hangingPunct="1">
              <a:buFontTx/>
              <a:buChar char="•"/>
            </a:pPr>
            <a:r>
              <a:rPr lang="en-US" sz="2400" dirty="0"/>
              <a:t>Require similar processes</a:t>
            </a:r>
          </a:p>
          <a:p>
            <a:pPr lvl="1" eaLnBrk="1" hangingPunct="1">
              <a:buFontTx/>
              <a:buChar char="•"/>
            </a:pPr>
            <a:r>
              <a:rPr lang="en-US" sz="2400" dirty="0"/>
              <a:t>Have similar health, or one target can serve as an indicator for the other</a:t>
            </a:r>
          </a:p>
          <a:p>
            <a:pPr lvl="1" eaLnBrk="1" hangingPunct="1">
              <a:buFontTx/>
              <a:buChar char="•"/>
            </a:pPr>
            <a:r>
              <a:rPr lang="en-US" sz="2400" dirty="0"/>
              <a:t>Have similar threats</a:t>
            </a:r>
            <a:endParaRPr lang="en-US" sz="2400" b="1" i="1" dirty="0"/>
          </a:p>
        </p:txBody>
      </p:sp>
      <p:sp>
        <p:nvSpPr>
          <p:cNvPr id="7" name="Text Placeholder 6"/>
          <p:cNvSpPr>
            <a:spLocks noGrp="1"/>
          </p:cNvSpPr>
          <p:nvPr>
            <p:ph type="body" sz="quarter" idx="15"/>
          </p:nvPr>
        </p:nvSpPr>
        <p:spPr/>
        <p:txBody>
          <a:bodyPr/>
          <a:lstStyle/>
          <a:p>
            <a:r>
              <a:rPr lang="en-AU" dirty="0"/>
              <a:t>Joining or Separating Targets?</a:t>
            </a:r>
          </a:p>
        </p:txBody>
      </p:sp>
      <p:sp>
        <p:nvSpPr>
          <p:cNvPr id="82948" name="Rectangle 4"/>
          <p:cNvSpPr>
            <a:spLocks noChangeArrowheads="1"/>
          </p:cNvSpPr>
          <p:nvPr/>
        </p:nvSpPr>
        <p:spPr bwMode="auto">
          <a:xfrm>
            <a:off x="1374258" y="5410200"/>
            <a:ext cx="5000200" cy="114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600" dirty="0">
                <a:latin typeface="Trebuchet MS" panose="020B0603020202020204" pitchFamily="34" charset="0"/>
              </a:rPr>
              <a:t>Examples</a:t>
            </a:r>
          </a:p>
          <a:p>
            <a:pPr marL="742950" lvl="1" indent="-285750">
              <a:spcBef>
                <a:spcPct val="20000"/>
              </a:spcBef>
              <a:buFontTx/>
              <a:buChar char="–"/>
            </a:pPr>
            <a:r>
              <a:rPr lang="en-US" sz="1600" dirty="0">
                <a:latin typeface="Trebuchet MS" panose="020B0603020202020204" pitchFamily="34" charset="0"/>
              </a:rPr>
              <a:t>Wetlands  - fish and </a:t>
            </a:r>
            <a:r>
              <a:rPr lang="en-US" sz="1600" dirty="0" err="1">
                <a:latin typeface="Trebuchet MS" panose="020B0603020202020204" pitchFamily="34" charset="0"/>
              </a:rPr>
              <a:t>lillies</a:t>
            </a:r>
            <a:r>
              <a:rPr lang="en-US" sz="1600" dirty="0">
                <a:latin typeface="Trebuchet MS" panose="020B0603020202020204" pitchFamily="34" charset="0"/>
              </a:rPr>
              <a:t> </a:t>
            </a:r>
          </a:p>
          <a:p>
            <a:pPr marL="742950" lvl="1" indent="-285750">
              <a:spcBef>
                <a:spcPct val="20000"/>
              </a:spcBef>
              <a:buFontTx/>
              <a:buChar char="–"/>
            </a:pPr>
            <a:r>
              <a:rPr lang="en-US" sz="1600" dirty="0">
                <a:latin typeface="Trebuchet MS" panose="020B0603020202020204" pitchFamily="34" charset="0"/>
              </a:rPr>
              <a:t>Grasslands &amp; grassland nesting birds</a:t>
            </a:r>
          </a:p>
          <a:p>
            <a:pPr marL="742950" lvl="1" indent="-285750">
              <a:spcBef>
                <a:spcPct val="20000"/>
              </a:spcBef>
              <a:buFontTx/>
              <a:buChar char="–"/>
            </a:pPr>
            <a:r>
              <a:rPr lang="en-US" sz="1600" dirty="0">
                <a:latin typeface="Trebuchet MS" panose="020B0603020202020204" pitchFamily="34" charset="0"/>
              </a:rPr>
              <a:t>Woodland &amp; important plants</a:t>
            </a:r>
          </a:p>
        </p:txBody>
      </p:sp>
      <p:graphicFrame>
        <p:nvGraphicFramePr>
          <p:cNvPr id="82949" name="Object 5"/>
          <p:cNvGraphicFramePr>
            <a:graphicFrameLocks noChangeAspect="1"/>
          </p:cNvGraphicFramePr>
          <p:nvPr>
            <p:extLst>
              <p:ext uri="{D42A27DB-BD31-4B8C-83A1-F6EECF244321}">
                <p14:modId xmlns:p14="http://schemas.microsoft.com/office/powerpoint/2010/main" val="3808561258"/>
              </p:ext>
            </p:extLst>
          </p:nvPr>
        </p:nvGraphicFramePr>
        <p:xfrm>
          <a:off x="6625673" y="2290762"/>
          <a:ext cx="1600200" cy="1138238"/>
        </p:xfrm>
        <a:graphic>
          <a:graphicData uri="http://schemas.openxmlformats.org/presentationml/2006/ole">
            <mc:AlternateContent xmlns:mc="http://schemas.openxmlformats.org/markup-compatibility/2006">
              <mc:Choice xmlns:v="urn:schemas-microsoft-com:vml" Requires="v">
                <p:oleObj spid="_x0000_s83105" name="Clip" r:id="rId4" imgW="5767388" imgH="4106863" progId="">
                  <p:embed/>
                </p:oleObj>
              </mc:Choice>
              <mc:Fallback>
                <p:oleObj name="Clip" r:id="rId4" imgW="5767388" imgH="4106863" progId="">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673" y="2290762"/>
                        <a:ext cx="1600200" cy="1138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950" name="Line 6"/>
          <p:cNvSpPr>
            <a:spLocks noChangeShapeType="1"/>
          </p:cNvSpPr>
          <p:nvPr/>
        </p:nvSpPr>
        <p:spPr bwMode="auto">
          <a:xfrm>
            <a:off x="6700838" y="6077803"/>
            <a:ext cx="47783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76200">
                <a:solidFill>
                  <a:srgbClr val="000000"/>
                </a:solidFill>
                <a:round/>
                <a:headEnd/>
                <a:tailEnd type="triangle" w="med" len="med"/>
              </a14:hiddenLine>
            </a:ext>
          </a:extLst>
        </p:spPr>
        <p:txBody>
          <a:bodyPr wrap="none" anchor="ctr"/>
          <a:lstStyle/>
          <a:p>
            <a:endParaRPr lang="en-AU" dirty="0">
              <a:latin typeface="Trebuchet MS" panose="020B0603020202020204" pitchFamily="34" charset="0"/>
            </a:endParaRPr>
          </a:p>
        </p:txBody>
      </p:sp>
      <p:graphicFrame>
        <p:nvGraphicFramePr>
          <p:cNvPr id="82951" name="Object 7"/>
          <p:cNvGraphicFramePr>
            <a:graphicFrameLocks noChangeAspect="1"/>
          </p:cNvGraphicFramePr>
          <p:nvPr>
            <p:extLst>
              <p:ext uri="{D42A27DB-BD31-4B8C-83A1-F6EECF244321}">
                <p14:modId xmlns:p14="http://schemas.microsoft.com/office/powerpoint/2010/main" val="2829600809"/>
              </p:ext>
            </p:extLst>
          </p:nvPr>
        </p:nvGraphicFramePr>
        <p:xfrm>
          <a:off x="6553200" y="5522932"/>
          <a:ext cx="1150938" cy="1273175"/>
        </p:xfrm>
        <a:graphic>
          <a:graphicData uri="http://schemas.openxmlformats.org/presentationml/2006/ole">
            <mc:AlternateContent xmlns:mc="http://schemas.openxmlformats.org/markup-compatibility/2006">
              <mc:Choice xmlns:v="urn:schemas-microsoft-com:vml" Requires="v">
                <p:oleObj spid="_x0000_s83106" name="Clip" r:id="rId6" imgW="5551200" imgH="6021360" progId="">
                  <p:embed/>
                </p:oleObj>
              </mc:Choice>
              <mc:Fallback>
                <p:oleObj name="Clip" r:id="rId6" imgW="5551200" imgH="6021360" progId="">
                  <p:embed/>
                  <p:pic>
                    <p:nvPicPr>
                      <p:cNvPr id="0" name="Picture 1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522932"/>
                        <a:ext cx="1150938"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952" name="Picture 8" descr="AN00231_"/>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1194" y="5522932"/>
            <a:ext cx="3349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9"/>
          <p:cNvSpPr>
            <a:spLocks noChangeArrowheads="1"/>
          </p:cNvSpPr>
          <p:nvPr/>
        </p:nvSpPr>
        <p:spPr bwMode="auto">
          <a:xfrm>
            <a:off x="-76200" y="5017396"/>
            <a:ext cx="8458200" cy="6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b="1" dirty="0">
                <a:latin typeface="Trebuchet MS" panose="020B0603020202020204" pitchFamily="34" charset="0"/>
              </a:rPr>
              <a:t>Because then they might need the same strategies.</a:t>
            </a:r>
          </a:p>
        </p:txBody>
      </p:sp>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Targets can overlap</a:t>
            </a:r>
          </a:p>
        </p:txBody>
      </p:sp>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graphicFrame>
        <p:nvGraphicFramePr>
          <p:cNvPr id="4" name="Diagram 3">
            <a:extLst>
              <a:ext uri="{FF2B5EF4-FFF2-40B4-BE49-F238E27FC236}">
                <a16:creationId xmlns:a16="http://schemas.microsoft.com/office/drawing/2014/main" id="{0F3C26A5-93C6-4AD7-B4ED-3105742908FB}"/>
              </a:ext>
            </a:extLst>
          </p:cNvPr>
          <p:cNvGraphicFramePr/>
          <p:nvPr>
            <p:extLst>
              <p:ext uri="{D42A27DB-BD31-4B8C-83A1-F6EECF244321}">
                <p14:modId xmlns:p14="http://schemas.microsoft.com/office/powerpoint/2010/main" val="1317478663"/>
              </p:ext>
            </p:extLst>
          </p:nvPr>
        </p:nvGraphicFramePr>
        <p:xfrm>
          <a:off x="381000" y="1137689"/>
          <a:ext cx="3429000" cy="317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D3478A15-60D8-4882-9DD5-F1B548B4ADBC}"/>
              </a:ext>
            </a:extLst>
          </p:cNvPr>
          <p:cNvGraphicFramePr/>
          <p:nvPr>
            <p:extLst>
              <p:ext uri="{D42A27DB-BD31-4B8C-83A1-F6EECF244321}">
                <p14:modId xmlns:p14="http://schemas.microsoft.com/office/powerpoint/2010/main" val="1858046738"/>
              </p:ext>
            </p:extLst>
          </p:nvPr>
        </p:nvGraphicFramePr>
        <p:xfrm>
          <a:off x="5105400" y="2438400"/>
          <a:ext cx="3429000" cy="3175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F08A5E9F-ADCC-49D7-8C1E-3810C078B7CA}"/>
              </a:ext>
            </a:extLst>
          </p:cNvPr>
          <p:cNvSpPr txBox="1"/>
          <p:nvPr/>
        </p:nvSpPr>
        <p:spPr>
          <a:xfrm>
            <a:off x="723900" y="4241391"/>
            <a:ext cx="2743200" cy="1015663"/>
          </a:xfrm>
          <a:prstGeom prst="rect">
            <a:avLst/>
          </a:prstGeom>
          <a:noFill/>
        </p:spPr>
        <p:txBody>
          <a:bodyPr wrap="square" rtlCol="0">
            <a:spAutoFit/>
          </a:bodyPr>
          <a:lstStyle/>
          <a:p>
            <a:pPr algn="ctr"/>
            <a:r>
              <a:rPr lang="en-AU" sz="2000" b="1" dirty="0"/>
              <a:t>Your Targets can and probably will overlap</a:t>
            </a:r>
          </a:p>
        </p:txBody>
      </p:sp>
      <p:sp>
        <p:nvSpPr>
          <p:cNvPr id="18" name="TextBox 17">
            <a:extLst>
              <a:ext uri="{FF2B5EF4-FFF2-40B4-BE49-F238E27FC236}">
                <a16:creationId xmlns:a16="http://schemas.microsoft.com/office/drawing/2014/main" id="{26737921-F27F-46FE-AEAD-9EB27F35DCF7}"/>
              </a:ext>
            </a:extLst>
          </p:cNvPr>
          <p:cNvSpPr txBox="1"/>
          <p:nvPr/>
        </p:nvSpPr>
        <p:spPr>
          <a:xfrm>
            <a:off x="4419600" y="5613400"/>
            <a:ext cx="2743200" cy="1015663"/>
          </a:xfrm>
          <a:prstGeom prst="rect">
            <a:avLst/>
          </a:prstGeom>
          <a:noFill/>
        </p:spPr>
        <p:txBody>
          <a:bodyPr wrap="square" rtlCol="0">
            <a:spAutoFit/>
          </a:bodyPr>
          <a:lstStyle/>
          <a:p>
            <a:pPr algn="ctr"/>
            <a:r>
              <a:rPr lang="en-AU" sz="2000" b="1" dirty="0"/>
              <a:t>The Targets are not necessarily separate from each other</a:t>
            </a:r>
          </a:p>
        </p:txBody>
      </p:sp>
    </p:spTree>
    <p:extLst>
      <p:ext uri="{BB962C8B-B14F-4D97-AF65-F5344CB8AC3E}">
        <p14:creationId xmlns:p14="http://schemas.microsoft.com/office/powerpoint/2010/main" val="109263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15" descr="Fish River - G Lipsett-Moore.JPG"/>
          <p:cNvPicPr>
            <a:picLocks noChangeAspect="1"/>
          </p:cNvPicPr>
          <p:nvPr/>
        </p:nvPicPr>
        <p:blipFill>
          <a:blip r:embed="rId3" cstate="print">
            <a:extLst>
              <a:ext uri="{28A0092B-C50C-407E-A947-70E740481C1C}">
                <a14:useLocalDpi xmlns:a14="http://schemas.microsoft.com/office/drawing/2010/main" val="0"/>
              </a:ext>
            </a:extLst>
          </a:blip>
          <a:srcRect l="25079" t="26666"/>
          <a:stretch>
            <a:fillRect/>
          </a:stretch>
        </p:blipFill>
        <p:spPr bwMode="auto">
          <a:xfrm>
            <a:off x="479425" y="1219200"/>
            <a:ext cx="43211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3" name="Group 2"/>
          <p:cNvGrpSpPr>
            <a:grpSpLocks/>
          </p:cNvGrpSpPr>
          <p:nvPr/>
        </p:nvGrpSpPr>
        <p:grpSpPr bwMode="auto">
          <a:xfrm>
            <a:off x="533400" y="1609725"/>
            <a:ext cx="4233863" cy="4835525"/>
            <a:chOff x="624" y="730"/>
            <a:chExt cx="2655" cy="3133"/>
          </a:xfrm>
        </p:grpSpPr>
        <p:sp>
          <p:nvSpPr>
            <p:cNvPr id="81932" name="AutoShape 4"/>
            <p:cNvSpPr>
              <a:spLocks/>
            </p:cNvSpPr>
            <p:nvPr/>
          </p:nvSpPr>
          <p:spPr bwMode="auto">
            <a:xfrm>
              <a:off x="2368" y="762"/>
              <a:ext cx="911" cy="47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Escarpment Country / Story places</a:t>
              </a:r>
            </a:p>
          </p:txBody>
        </p:sp>
        <p:sp>
          <p:nvSpPr>
            <p:cNvPr id="81933" name="Rectangle 5"/>
            <p:cNvSpPr>
              <a:spLocks noChangeArrowheads="1"/>
            </p:cNvSpPr>
            <p:nvPr/>
          </p:nvSpPr>
          <p:spPr bwMode="auto">
            <a:xfrm>
              <a:off x="624" y="730"/>
              <a:ext cx="1385" cy="54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Trebuchet MS" panose="020B0603020202020204" pitchFamily="34" charset="0"/>
              </a:endParaRPr>
            </a:p>
          </p:txBody>
        </p:sp>
        <p:sp>
          <p:nvSpPr>
            <p:cNvPr id="81934" name="Rectangle 6"/>
            <p:cNvSpPr>
              <a:spLocks noChangeArrowheads="1"/>
            </p:cNvSpPr>
            <p:nvPr/>
          </p:nvSpPr>
          <p:spPr bwMode="auto">
            <a:xfrm>
              <a:off x="672" y="1488"/>
              <a:ext cx="2532" cy="66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Trebuchet MS" panose="020B0603020202020204" pitchFamily="34" charset="0"/>
              </a:endParaRPr>
            </a:p>
          </p:txBody>
        </p:sp>
        <p:sp>
          <p:nvSpPr>
            <p:cNvPr id="81935" name="AutoShape 7"/>
            <p:cNvSpPr>
              <a:spLocks/>
            </p:cNvSpPr>
            <p:nvPr/>
          </p:nvSpPr>
          <p:spPr bwMode="auto">
            <a:xfrm>
              <a:off x="2392" y="2353"/>
              <a:ext cx="711" cy="199"/>
            </a:xfrm>
            <a:prstGeom prst="accentCallout1">
              <a:avLst>
                <a:gd name="adj1" fmla="val 20569"/>
                <a:gd name="adj2" fmla="val -5819"/>
                <a:gd name="adj3" fmla="val 24569"/>
                <a:gd name="adj4" fmla="val -86301"/>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Wetland</a:t>
              </a:r>
            </a:p>
          </p:txBody>
        </p:sp>
        <p:sp>
          <p:nvSpPr>
            <p:cNvPr id="81936" name="AutoShape 8"/>
            <p:cNvSpPr>
              <a:spLocks/>
            </p:cNvSpPr>
            <p:nvPr/>
          </p:nvSpPr>
          <p:spPr bwMode="auto">
            <a:xfrm>
              <a:off x="1914" y="3341"/>
              <a:ext cx="768" cy="339"/>
            </a:xfrm>
            <a:prstGeom prst="accentCallout1">
              <a:avLst>
                <a:gd name="adj1" fmla="val 20569"/>
                <a:gd name="adj2" fmla="val -6250"/>
                <a:gd name="adj3" fmla="val 19431"/>
                <a:gd name="adj4" fmla="val -33463"/>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Savanna Woodland</a:t>
              </a:r>
            </a:p>
          </p:txBody>
        </p:sp>
        <p:sp>
          <p:nvSpPr>
            <p:cNvPr id="81937" name="Rectangle 9"/>
            <p:cNvSpPr>
              <a:spLocks noChangeArrowheads="1"/>
            </p:cNvSpPr>
            <p:nvPr/>
          </p:nvSpPr>
          <p:spPr bwMode="auto">
            <a:xfrm>
              <a:off x="910" y="2714"/>
              <a:ext cx="624" cy="114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a:latin typeface="Times New Roman" pitchFamily="18" charset="0"/>
              </a:endParaRPr>
            </a:p>
          </p:txBody>
        </p:sp>
      </p:grpSp>
      <p:sp>
        <p:nvSpPr>
          <p:cNvPr id="6" name="Text Placeholder 5"/>
          <p:cNvSpPr>
            <a:spLocks noGrp="1"/>
          </p:cNvSpPr>
          <p:nvPr>
            <p:ph type="body" sz="quarter" idx="15"/>
          </p:nvPr>
        </p:nvSpPr>
        <p:spPr>
          <a:xfrm>
            <a:off x="2852738" y="459335"/>
            <a:ext cx="6291262" cy="732103"/>
          </a:xfrm>
        </p:spPr>
        <p:txBody>
          <a:bodyPr>
            <a:normAutofit/>
          </a:bodyPr>
          <a:lstStyle/>
          <a:p>
            <a:pPr algn="ctr"/>
            <a:r>
              <a:rPr lang="en-AU" sz="3600" dirty="0">
                <a:solidFill>
                  <a:srgbClr val="003300"/>
                </a:solidFill>
              </a:rPr>
              <a:t>Selecting Targets</a:t>
            </a:r>
          </a:p>
        </p:txBody>
      </p:sp>
      <p:sp>
        <p:nvSpPr>
          <p:cNvPr id="38924" name="Rectangle 12"/>
          <p:cNvSpPr>
            <a:spLocks noChangeArrowheads="1"/>
          </p:cNvSpPr>
          <p:nvPr/>
        </p:nvSpPr>
        <p:spPr bwMode="auto">
          <a:xfrm>
            <a:off x="4953000" y="3352800"/>
            <a:ext cx="419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60000"/>
              </a:spcBef>
              <a:buClr>
                <a:schemeClr val="tx1"/>
              </a:buClr>
              <a:buFontTx/>
              <a:buChar char="•"/>
            </a:pPr>
            <a:endParaRPr lang="en-US" sz="2000" dirty="0">
              <a:solidFill>
                <a:schemeClr val="tx2"/>
              </a:solidFill>
              <a:latin typeface="Trebuchet MS" panose="020B0603020202020204" pitchFamily="34" charset="0"/>
            </a:endParaRPr>
          </a:p>
        </p:txBody>
      </p:sp>
      <p:sp>
        <p:nvSpPr>
          <p:cNvPr id="38929" name="Line 17"/>
          <p:cNvSpPr>
            <a:spLocks noChangeShapeType="1"/>
          </p:cNvSpPr>
          <p:nvPr/>
        </p:nvSpPr>
        <p:spPr bwMode="auto">
          <a:xfrm>
            <a:off x="4953000" y="5943600"/>
            <a:ext cx="914400" cy="0"/>
          </a:xfrm>
          <a:prstGeom prst="line">
            <a:avLst/>
          </a:prstGeom>
          <a:noFill/>
          <a:ln w="762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AU" dirty="0">
              <a:latin typeface="Trebuchet MS" panose="020B0603020202020204" pitchFamily="34" charset="0"/>
            </a:endParaRPr>
          </a:p>
        </p:txBody>
      </p:sp>
      <p:sp>
        <p:nvSpPr>
          <p:cNvPr id="38930" name="Rectangle 18"/>
          <p:cNvSpPr>
            <a:spLocks noChangeArrowheads="1"/>
          </p:cNvSpPr>
          <p:nvPr/>
        </p:nvSpPr>
        <p:spPr bwMode="auto">
          <a:xfrm>
            <a:off x="5029199" y="1477214"/>
            <a:ext cx="3733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ct val="60000"/>
              </a:spcBef>
              <a:buClr>
                <a:schemeClr val="tx1"/>
              </a:buClr>
              <a:buFontTx/>
              <a:buChar char="•"/>
            </a:pPr>
            <a:r>
              <a:rPr lang="en-US" sz="2000" dirty="0">
                <a:latin typeface="Trebuchet MS" panose="020B0603020202020204" pitchFamily="34" charset="0"/>
              </a:rPr>
              <a:t>Start with Systems or large areas </a:t>
            </a:r>
          </a:p>
          <a:p>
            <a:pPr marL="285750" indent="-285750">
              <a:spcBef>
                <a:spcPct val="60000"/>
              </a:spcBef>
              <a:buClr>
                <a:schemeClr val="tx1"/>
              </a:buClr>
              <a:buFontTx/>
              <a:buChar char="•"/>
            </a:pPr>
            <a:r>
              <a:rPr lang="en-US" sz="2000" dirty="0">
                <a:latin typeface="Trebuchet MS" panose="020B0603020202020204" pitchFamily="34" charset="0"/>
              </a:rPr>
              <a:t>Then Screen for things that have Special Requirements</a:t>
            </a:r>
          </a:p>
          <a:p>
            <a:pPr marL="285750" indent="-285750">
              <a:spcBef>
                <a:spcPct val="60000"/>
              </a:spcBef>
              <a:buClr>
                <a:schemeClr val="tx1"/>
              </a:buClr>
              <a:buFontTx/>
              <a:buChar char="•"/>
            </a:pPr>
            <a:r>
              <a:rPr lang="en-US" sz="2000" b="1" dirty="0">
                <a:latin typeface="Trebuchet MS" panose="020B0603020202020204" pitchFamily="34" charset="0"/>
              </a:rPr>
              <a:t>Ideally we want to end up with 8-10 Targets</a:t>
            </a:r>
          </a:p>
        </p:txBody>
      </p:sp>
      <p:pic>
        <p:nvPicPr>
          <p:cNvPr id="17415" name="Picture 17" descr="MC900326474.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4237" y="5486400"/>
            <a:ext cx="1863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rot="5400000" flipH="1" flipV="1">
            <a:off x="2209800" y="4038600"/>
            <a:ext cx="3048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1930" name="Rectangle 5"/>
          <p:cNvSpPr>
            <a:spLocks noChangeArrowheads="1"/>
          </p:cNvSpPr>
          <p:nvPr/>
        </p:nvSpPr>
        <p:spPr bwMode="auto">
          <a:xfrm>
            <a:off x="1195388" y="3352801"/>
            <a:ext cx="993761" cy="170973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Trebuchet MS" panose="020B0603020202020204" pitchFamily="34" charset="0"/>
            </a:endParaRPr>
          </a:p>
        </p:txBody>
      </p:sp>
      <p:sp>
        <p:nvSpPr>
          <p:cNvPr id="81931" name="AutoShape 7"/>
          <p:cNvSpPr>
            <a:spLocks/>
          </p:cNvSpPr>
          <p:nvPr/>
        </p:nvSpPr>
        <p:spPr bwMode="auto">
          <a:xfrm>
            <a:off x="3203575" y="4672013"/>
            <a:ext cx="1133475" cy="307975"/>
          </a:xfrm>
          <a:prstGeom prst="accentCallout1">
            <a:avLst>
              <a:gd name="adj1" fmla="val 20569"/>
              <a:gd name="adj2" fmla="val -5819"/>
              <a:gd name="adj3" fmla="val 24569"/>
              <a:gd name="adj4" fmla="val -54324"/>
            </a:avLst>
          </a:prstGeom>
          <a:solidFill>
            <a:srgbClr val="008000"/>
          </a:solidFill>
          <a:ln w="38100">
            <a:solidFill>
              <a:schemeClr val="bg1"/>
            </a:solidFill>
            <a:miter lim="800000"/>
            <a:headEnd/>
            <a:tailEnd/>
          </a:ln>
        </p:spPr>
        <p:txBody>
          <a:bodyPr>
            <a:spAutoFit/>
          </a:bodyPr>
          <a:lstStyle/>
          <a:p>
            <a:r>
              <a:rPr lang="en-US" sz="1400" b="1">
                <a:solidFill>
                  <a:schemeClr val="bg1"/>
                </a:solidFill>
                <a:latin typeface="Comic Sans MS" pitchFamily="66" charset="0"/>
              </a:rPr>
              <a:t>Bush foods</a:t>
            </a:r>
          </a:p>
        </p:txBody>
      </p:sp>
      <p:sp>
        <p:nvSpPr>
          <p:cNvPr id="25"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26"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30"/>
                                        </p:tgtEl>
                                        <p:attrNameLst>
                                          <p:attrName>style.visibility</p:attrName>
                                        </p:attrNameLst>
                                      </p:cBhvr>
                                      <p:to>
                                        <p:strVal val="visible"/>
                                      </p:to>
                                    </p:set>
                                    <p:animEffect transition="in" filter="wipe(left)">
                                      <p:cBhvr>
                                        <p:cTn id="7" dur="500"/>
                                        <p:tgtEl>
                                          <p:spTgt spid="38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8924"/>
                                        </p:tgtEl>
                                        <p:attrNameLst>
                                          <p:attrName>style.visibility</p:attrName>
                                        </p:attrNameLst>
                                      </p:cBhvr>
                                      <p:to>
                                        <p:strVal val="visible"/>
                                      </p:to>
                                    </p:set>
                                    <p:animEffect transition="in" filter="wipe(left)">
                                      <p:cBhvr>
                                        <p:cTn id="12" dur="500"/>
                                        <p:tgtEl>
                                          <p:spTgt spid="38924"/>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8929"/>
                                        </p:tgtEl>
                                        <p:attrNameLst>
                                          <p:attrName>style.visibility</p:attrName>
                                        </p:attrNameLst>
                                      </p:cBhvr>
                                      <p:to>
                                        <p:strVal val="visible"/>
                                      </p:to>
                                    </p:set>
                                    <p:animEffect transition="in" filter="wipe(left)">
                                      <p:cBhvr>
                                        <p:cTn id="16" dur="500"/>
                                        <p:tgtEl>
                                          <p:spTgt spid="38929"/>
                                        </p:tgtEl>
                                      </p:cBhvr>
                                    </p:animEffect>
                                  </p:childTnLst>
                                </p:cTn>
                              </p:par>
                              <p:par>
                                <p:cTn id="17" presetID="1" presetClass="entr" presetSubtype="0" fill="hold" nodeType="withEffect">
                                  <p:stCondLst>
                                    <p:cond delay="0"/>
                                  </p:stCondLst>
                                  <p:childTnLst>
                                    <p:set>
                                      <p:cBhvr>
                                        <p:cTn id="18"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autoUpdateAnimBg="0"/>
      <p:bldP spid="38929" grpId="0" animBg="1"/>
      <p:bldP spid="3893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7"/>
          <p:cNvSpPr txBox="1">
            <a:spLocks noChangeArrowheads="1"/>
          </p:cNvSpPr>
          <p:nvPr/>
        </p:nvSpPr>
        <p:spPr bwMode="auto">
          <a:xfrm>
            <a:off x="228600" y="1674125"/>
            <a:ext cx="59324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latin typeface="Trebuchet MS" panose="020B0603020202020204" pitchFamily="34" charset="0"/>
              </a:rPr>
              <a:t>Remember: different targets need different management</a:t>
            </a:r>
          </a:p>
        </p:txBody>
      </p:sp>
      <p:pic>
        <p:nvPicPr>
          <p:cNvPr id="77827" name="Picture 7" descr="Agile Wallaby 4 (c) Greg Hollan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669" y="48770"/>
            <a:ext cx="237648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12"/>
          <p:cNvSpPr txBox="1">
            <a:spLocks noChangeArrowheads="1"/>
          </p:cNvSpPr>
          <p:nvPr/>
        </p:nvSpPr>
        <p:spPr bwMode="auto">
          <a:xfrm>
            <a:off x="6732588" y="3284538"/>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Greg Holland</a:t>
            </a:r>
            <a:endParaRPr lang="en-AU" sz="800" dirty="0">
              <a:solidFill>
                <a:schemeClr val="bg1"/>
              </a:solidFill>
              <a:latin typeface="Trebuchet MS" panose="020B0603020202020204" pitchFamily="34" charset="0"/>
            </a:endParaRPr>
          </a:p>
        </p:txBody>
      </p:sp>
      <p:sp>
        <p:nvSpPr>
          <p:cNvPr id="77830" name="TextBox 15"/>
          <p:cNvSpPr txBox="1">
            <a:spLocks noChangeArrowheads="1"/>
          </p:cNvSpPr>
          <p:nvPr/>
        </p:nvSpPr>
        <p:spPr bwMode="auto">
          <a:xfrm>
            <a:off x="-36513" y="6670675"/>
            <a:ext cx="129540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pic>
        <p:nvPicPr>
          <p:cNvPr id="77831" name="Picture 16" descr="DFLW090107_D011 ©Ami Vitale.jpg"/>
          <p:cNvPicPr>
            <a:picLocks noChangeAspect="1"/>
          </p:cNvPicPr>
          <p:nvPr/>
        </p:nvPicPr>
        <p:blipFill>
          <a:blip r:embed="rId4" cstate="print">
            <a:extLst>
              <a:ext uri="{28A0092B-C50C-407E-A947-70E740481C1C}">
                <a14:useLocalDpi xmlns:a14="http://schemas.microsoft.com/office/drawing/2010/main" val="0"/>
              </a:ext>
            </a:extLst>
          </a:blip>
          <a:srcRect l="7408"/>
          <a:stretch>
            <a:fillRect/>
          </a:stretch>
        </p:blipFill>
        <p:spPr bwMode="auto">
          <a:xfrm>
            <a:off x="4481513" y="3581400"/>
            <a:ext cx="45720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17"/>
          <p:cNvSpPr txBox="1">
            <a:spLocks noChangeArrowheads="1"/>
          </p:cNvSpPr>
          <p:nvPr/>
        </p:nvSpPr>
        <p:spPr bwMode="auto">
          <a:xfrm>
            <a:off x="8280400" y="6642100"/>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Amy Vitale</a:t>
            </a:r>
            <a:endParaRPr lang="en-AU" sz="800" dirty="0">
              <a:solidFill>
                <a:schemeClr val="bg1"/>
              </a:solidFill>
              <a:latin typeface="Trebuchet MS" panose="020B0603020202020204" pitchFamily="34" charset="0"/>
            </a:endParaRPr>
          </a:p>
        </p:txBody>
      </p:sp>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8"/>
          <p:cNvSpPr>
            <a:spLocks noGrp="1"/>
          </p:cNvSpPr>
          <p:nvPr>
            <p:ph type="body" sz="quarter" idx="15"/>
          </p:nvPr>
        </p:nvSpPr>
        <p:spPr/>
        <p:txBody>
          <a:bodyPr/>
          <a:lstStyle/>
          <a:p>
            <a:endParaRPr lang="en-AU" dirty="0"/>
          </a:p>
        </p:txBody>
      </p:sp>
      <p:pic>
        <p:nvPicPr>
          <p:cNvPr id="12" name="Picture 16" descr="N Holland - Martu (347).JPG">
            <a:extLst>
              <a:ext uri="{FF2B5EF4-FFF2-40B4-BE49-F238E27FC236}">
                <a16:creationId xmlns:a16="http://schemas.microsoft.com/office/drawing/2014/main" id="{BFD47123-AFB0-4E71-8297-8C93B72D37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8"/>
          <a:stretch/>
        </p:blipFill>
        <p:spPr bwMode="auto">
          <a:xfrm>
            <a:off x="0" y="3794125"/>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8"/>
          <p:cNvSpPr>
            <a:spLocks noGrp="1"/>
          </p:cNvSpPr>
          <p:nvPr>
            <p:ph type="body" sz="quarter" idx="15"/>
          </p:nvPr>
        </p:nvSpPr>
        <p:spPr/>
        <p:txBody>
          <a:bodyPr/>
          <a:lstStyle/>
          <a:p>
            <a:r>
              <a:rPr lang="en-AU" dirty="0"/>
              <a:t>Example Case Study</a:t>
            </a:r>
          </a:p>
        </p:txBody>
      </p:sp>
      <p:sp>
        <p:nvSpPr>
          <p:cNvPr id="4" name="TextBox 3">
            <a:extLst>
              <a:ext uri="{FF2B5EF4-FFF2-40B4-BE49-F238E27FC236}">
                <a16:creationId xmlns:a16="http://schemas.microsoft.com/office/drawing/2014/main" id="{EBFDE5E5-B713-44C1-86D8-F2F6C20DA3A1}"/>
              </a:ext>
            </a:extLst>
          </p:cNvPr>
          <p:cNvSpPr txBox="1"/>
          <p:nvPr/>
        </p:nvSpPr>
        <p:spPr>
          <a:xfrm>
            <a:off x="792957" y="2286000"/>
            <a:ext cx="4648200" cy="3416320"/>
          </a:xfrm>
          <a:prstGeom prst="rect">
            <a:avLst/>
          </a:prstGeom>
          <a:noFill/>
        </p:spPr>
        <p:txBody>
          <a:bodyPr wrap="square" rtlCol="0">
            <a:spAutoFit/>
          </a:bodyPr>
          <a:lstStyle/>
          <a:p>
            <a:r>
              <a:rPr lang="en-AU" dirty="0"/>
              <a:t>To help guide people through the HCP approach we have nominated two Targets to illustrate different approaches.</a:t>
            </a:r>
          </a:p>
          <a:p>
            <a:endParaRPr lang="en-AU" dirty="0"/>
          </a:p>
          <a:p>
            <a:r>
              <a:rPr lang="en-AU" dirty="0"/>
              <a:t>Rivers is intended mainly as a biophysical target, that will have cultural attributes.</a:t>
            </a:r>
          </a:p>
          <a:p>
            <a:endParaRPr lang="en-AU" dirty="0"/>
          </a:p>
          <a:p>
            <a:r>
              <a:rPr lang="en-AU" dirty="0"/>
              <a:t>Cultural knowledge (sometimes called Traditional Ecological Knowledge) is a less tangible target and shows how you might think about country and all that it incorporates.</a:t>
            </a:r>
          </a:p>
        </p:txBody>
      </p:sp>
      <p:pic>
        <p:nvPicPr>
          <p:cNvPr id="3" name="Picture 2">
            <a:extLst>
              <a:ext uri="{FF2B5EF4-FFF2-40B4-BE49-F238E27FC236}">
                <a16:creationId xmlns:a16="http://schemas.microsoft.com/office/drawing/2014/main" id="{8CD323EA-3F45-466C-B6A8-4440E0BB9E37}"/>
              </a:ext>
            </a:extLst>
          </p:cNvPr>
          <p:cNvPicPr>
            <a:picLocks noChangeAspect="1"/>
          </p:cNvPicPr>
          <p:nvPr/>
        </p:nvPicPr>
        <p:blipFill>
          <a:blip r:embed="rId3"/>
          <a:stretch>
            <a:fillRect/>
          </a:stretch>
        </p:blipFill>
        <p:spPr>
          <a:xfrm>
            <a:off x="5715000" y="1600200"/>
            <a:ext cx="2314575" cy="4324350"/>
          </a:xfrm>
          <a:prstGeom prst="rect">
            <a:avLst/>
          </a:prstGeom>
        </p:spPr>
      </p:pic>
    </p:spTree>
    <p:extLst>
      <p:ext uri="{BB962C8B-B14F-4D97-AF65-F5344CB8AC3E}">
        <p14:creationId xmlns:p14="http://schemas.microsoft.com/office/powerpoint/2010/main" val="3984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534400" cy="4525963"/>
          </a:xfrm>
        </p:spPr>
        <p:txBody>
          <a:bodyPr>
            <a:normAutofit fontScale="85000" lnSpcReduction="20000"/>
          </a:bodyPr>
          <a:lstStyle/>
          <a:p>
            <a:r>
              <a:rPr lang="en-AU" dirty="0"/>
              <a:t>Managing the Target means we manage a lot of things</a:t>
            </a:r>
          </a:p>
          <a:p>
            <a:pPr lvl="1"/>
            <a:r>
              <a:rPr lang="en-AU" dirty="0" err="1"/>
              <a:t>Eg</a:t>
            </a:r>
            <a:r>
              <a:rPr lang="en-AU" dirty="0"/>
              <a:t> if we manage to keep rainforest patches healthy we might also then help keep individual species healthy too – fruits </a:t>
            </a:r>
            <a:r>
              <a:rPr lang="en-AU" dirty="0" err="1"/>
              <a:t>etc</a:t>
            </a:r>
            <a:endParaRPr lang="en-AU" dirty="0"/>
          </a:p>
          <a:p>
            <a:pPr marL="457200" lvl="1" indent="0">
              <a:buNone/>
            </a:pPr>
            <a:endParaRPr lang="en-AU" dirty="0"/>
          </a:p>
          <a:p>
            <a:r>
              <a:rPr lang="en-AU" dirty="0">
                <a:solidFill>
                  <a:srgbClr val="0070C0"/>
                </a:solidFill>
              </a:rPr>
              <a:t>The main thing we want to manage is our </a:t>
            </a:r>
            <a:r>
              <a:rPr lang="en-AU" b="1" dirty="0">
                <a:solidFill>
                  <a:srgbClr val="0070C0"/>
                </a:solidFill>
              </a:rPr>
              <a:t>target</a:t>
            </a:r>
          </a:p>
          <a:p>
            <a:pPr marL="0" indent="0">
              <a:buNone/>
            </a:pPr>
            <a:endParaRPr lang="en-AU" dirty="0"/>
          </a:p>
          <a:p>
            <a:r>
              <a:rPr lang="en-AU" dirty="0"/>
              <a:t>We don’t want to forget the other things, so we call them </a:t>
            </a:r>
            <a:r>
              <a:rPr lang="en-AU" i="1" dirty="0"/>
              <a:t>nested targets</a:t>
            </a:r>
            <a:r>
              <a:rPr lang="en-AU" dirty="0"/>
              <a:t> and record them</a:t>
            </a:r>
          </a:p>
          <a:p>
            <a:pPr marL="0" indent="0">
              <a:buNone/>
            </a:pPr>
            <a:endParaRPr lang="en-AU" dirty="0"/>
          </a:p>
          <a:p>
            <a:r>
              <a:rPr lang="en-AU" dirty="0">
                <a:solidFill>
                  <a:srgbClr val="0070C0"/>
                </a:solidFill>
              </a:rPr>
              <a:t>Nested targets are a good way to remember all the different things people talk about when they are talking about country</a:t>
            </a:r>
          </a:p>
        </p:txBody>
      </p:sp>
      <p:sp>
        <p:nvSpPr>
          <p:cNvPr id="6" name="Text Placeholder 6"/>
          <p:cNvSpPr>
            <a:spLocks noGrp="1"/>
          </p:cNvSpPr>
          <p:nvPr>
            <p:ph type="body" sz="quarter" idx="15"/>
          </p:nvPr>
        </p:nvSpPr>
        <p:spPr>
          <a:xfrm>
            <a:off x="2852738" y="501101"/>
            <a:ext cx="6291262" cy="646113"/>
          </a:xfrm>
        </p:spPr>
        <p:txBody>
          <a:bodyPr>
            <a:noAutofit/>
          </a:bodyPr>
          <a:lstStyle/>
          <a:p>
            <a:pPr algn="ctr"/>
            <a:r>
              <a:rPr lang="en-AU" sz="3600" dirty="0"/>
              <a:t>‘Nested’ targets</a:t>
            </a: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Tree>
    <p:extLst>
      <p:ext uri="{BB962C8B-B14F-4D97-AF65-F5344CB8AC3E}">
        <p14:creationId xmlns:p14="http://schemas.microsoft.com/office/powerpoint/2010/main" val="74432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387" y="309202"/>
            <a:ext cx="6455225" cy="62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152400"/>
            <a:ext cx="2667000" cy="1634490"/>
          </a:xfrm>
          <a:prstGeom prst="roundRect">
            <a:avLst/>
          </a:prstGeom>
          <a:ln>
            <a:solidFill>
              <a:srgbClr val="C0504D"/>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fontAlgn="base">
              <a:spcBef>
                <a:spcPct val="0"/>
              </a:spcBef>
              <a:spcAft>
                <a:spcPct val="0"/>
              </a:spcAft>
              <a:buFont typeface="Arial" pitchFamily="34" charset="0"/>
              <a:buChar char="•"/>
            </a:pPr>
            <a:r>
              <a:rPr lang="en-AU" dirty="0">
                <a:solidFill>
                  <a:srgbClr val="000000"/>
                </a:solidFill>
              </a:rPr>
              <a:t>Pre-planning</a:t>
            </a:r>
          </a:p>
          <a:p>
            <a:pPr marL="285750" indent="-285750" fontAlgn="base">
              <a:spcBef>
                <a:spcPct val="0"/>
              </a:spcBef>
              <a:spcAft>
                <a:spcPct val="0"/>
              </a:spcAft>
              <a:buFont typeface="Arial" pitchFamily="34" charset="0"/>
              <a:buChar char="•"/>
            </a:pPr>
            <a:r>
              <a:rPr lang="en-AU" dirty="0">
                <a:solidFill>
                  <a:srgbClr val="000000"/>
                </a:solidFill>
              </a:rPr>
              <a:t>Area &amp; Dream</a:t>
            </a:r>
          </a:p>
          <a:p>
            <a:pPr marL="285750" indent="-285750" fontAlgn="base">
              <a:spcBef>
                <a:spcPct val="0"/>
              </a:spcBef>
              <a:spcAft>
                <a:spcPct val="0"/>
              </a:spcAft>
              <a:buFont typeface="Arial" pitchFamily="34" charset="0"/>
              <a:buChar char="•"/>
            </a:pPr>
            <a:r>
              <a:rPr lang="en-AU" dirty="0">
                <a:solidFill>
                  <a:srgbClr val="000000"/>
                </a:solidFill>
              </a:rPr>
              <a:t>Targets &amp; Health</a:t>
            </a:r>
          </a:p>
          <a:p>
            <a:pPr marL="285750" indent="-285750" fontAlgn="base">
              <a:spcBef>
                <a:spcPct val="0"/>
              </a:spcBef>
              <a:spcAft>
                <a:spcPct val="0"/>
              </a:spcAft>
              <a:buFont typeface="Arial" pitchFamily="34" charset="0"/>
              <a:buChar char="•"/>
            </a:pPr>
            <a:r>
              <a:rPr lang="en-AU" dirty="0">
                <a:solidFill>
                  <a:srgbClr val="000000"/>
                </a:solidFill>
              </a:rPr>
              <a:t>Problems &amp; Causes</a:t>
            </a:r>
          </a:p>
          <a:p>
            <a:pPr marL="285750" indent="-285750" fontAlgn="base">
              <a:spcBef>
                <a:spcPct val="0"/>
              </a:spcBef>
              <a:spcAft>
                <a:spcPct val="0"/>
              </a:spcAft>
              <a:buFont typeface="Arial" pitchFamily="34" charset="0"/>
              <a:buChar char="•"/>
            </a:pPr>
            <a:r>
              <a:rPr lang="en-AU" dirty="0">
                <a:solidFill>
                  <a:srgbClr val="000000"/>
                </a:solidFill>
              </a:rPr>
              <a:t>Situation Analysis</a:t>
            </a:r>
          </a:p>
        </p:txBody>
      </p:sp>
      <p:sp>
        <p:nvSpPr>
          <p:cNvPr id="5" name="Rectangle: Rounded Corners 4">
            <a:extLst>
              <a:ext uri="{FF2B5EF4-FFF2-40B4-BE49-F238E27FC236}">
                <a16:creationId xmlns:a16="http://schemas.microsoft.com/office/drawing/2014/main" id="{2C91CA1C-9FD3-47FD-84D7-88BF72604F5A}"/>
              </a:ext>
            </a:extLst>
          </p:cNvPr>
          <p:cNvSpPr/>
          <p:nvPr/>
        </p:nvSpPr>
        <p:spPr>
          <a:xfrm>
            <a:off x="5791200" y="838201"/>
            <a:ext cx="1143000" cy="304800"/>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390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C:\Users\Public\Pictures\WG\WG aug 08\Lyndall photos sep 08\P1000385.JPG"/>
          <p:cNvPicPr>
            <a:picLocks noChangeAspect="1" noChangeArrowheads="1"/>
          </p:cNvPicPr>
          <p:nvPr/>
        </p:nvPicPr>
        <p:blipFill>
          <a:blip r:embed="rId3" cstate="print">
            <a:extLst>
              <a:ext uri="{28A0092B-C50C-407E-A947-70E740481C1C}">
                <a14:useLocalDpi xmlns:a14="http://schemas.microsoft.com/office/drawing/2010/main" val="0"/>
              </a:ext>
            </a:extLst>
          </a:blip>
          <a:srcRect l="4729" t="30240" r="33002" b="9102"/>
          <a:stretch>
            <a:fillRect/>
          </a:stretch>
        </p:blipFill>
        <p:spPr bwMode="auto">
          <a:xfrm>
            <a:off x="468313" y="1531938"/>
            <a:ext cx="398303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5" descr="C:\Users\Public\Pictures\WG\WG aug 08\Lyndall photos sep 08\P1000388.JPG"/>
          <p:cNvPicPr>
            <a:picLocks noChangeAspect="1" noChangeArrowheads="1"/>
          </p:cNvPicPr>
          <p:nvPr/>
        </p:nvPicPr>
        <p:blipFill>
          <a:blip r:embed="rId4" cstate="print">
            <a:extLst>
              <a:ext uri="{28A0092B-C50C-407E-A947-70E740481C1C}">
                <a14:useLocalDpi xmlns:a14="http://schemas.microsoft.com/office/drawing/2010/main" val="0"/>
              </a:ext>
            </a:extLst>
          </a:blip>
          <a:srcRect t="11201" b="34938"/>
          <a:stretch>
            <a:fillRect/>
          </a:stretch>
        </p:blipFill>
        <p:spPr bwMode="auto">
          <a:xfrm>
            <a:off x="1331913" y="4443413"/>
            <a:ext cx="597693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1350" y="1566863"/>
            <a:ext cx="4140200"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3"/>
          </p:nvPr>
        </p:nvSpPr>
        <p:spPr/>
        <p:txBody>
          <a:bodyPr/>
          <a:lstStyle/>
          <a:p>
            <a:r>
              <a:rPr lang="en-AU" dirty="0"/>
              <a:t>Deciding what the Plan is all about</a:t>
            </a:r>
          </a:p>
        </p:txBody>
      </p:sp>
      <p:sp>
        <p:nvSpPr>
          <p:cNvPr id="3" name="Text Placeholder 2"/>
          <p:cNvSpPr>
            <a:spLocks noGrp="1"/>
          </p:cNvSpPr>
          <p:nvPr>
            <p:ph type="body" sz="quarter" idx="14"/>
          </p:nvPr>
        </p:nvSpPr>
        <p:spPr/>
        <p:txBody>
          <a:bodyPr/>
          <a:lstStyle/>
          <a:p>
            <a:r>
              <a:rPr lang="en-AU" dirty="0"/>
              <a:t>Targets</a:t>
            </a:r>
          </a:p>
        </p:txBody>
      </p:sp>
      <p:sp>
        <p:nvSpPr>
          <p:cNvPr id="4" name="Text Placeholder 3"/>
          <p:cNvSpPr>
            <a:spLocks noGrp="1"/>
          </p:cNvSpPr>
          <p:nvPr>
            <p:ph type="body" sz="quarter" idx="15"/>
          </p:nvPr>
        </p:nvSpPr>
        <p:spPr>
          <a:xfrm>
            <a:off x="2852738" y="520974"/>
            <a:ext cx="6291262" cy="626240"/>
          </a:xfrm>
        </p:spPr>
        <p:txBody>
          <a:bodyPr>
            <a:noAutofit/>
          </a:bodyPr>
          <a:lstStyle/>
          <a:p>
            <a:pPr algn="ctr"/>
            <a:r>
              <a:rPr lang="en-AU" sz="3600" dirty="0">
                <a:solidFill>
                  <a:schemeClr val="accent1">
                    <a:lumMod val="50000"/>
                  </a:schemeClr>
                </a:solidFill>
              </a:rPr>
              <a:t>Nested example</a:t>
            </a:r>
          </a:p>
        </p:txBody>
      </p:sp>
    </p:spTree>
    <p:extLst>
      <p:ext uri="{BB962C8B-B14F-4D97-AF65-F5344CB8AC3E}">
        <p14:creationId xmlns:p14="http://schemas.microsoft.com/office/powerpoint/2010/main" val="278672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1" name="Text Placeholder 2"/>
          <p:cNvSpPr>
            <a:spLocks noGrp="1"/>
          </p:cNvSpPr>
          <p:nvPr>
            <p:ph type="body" sz="quarter" idx="14"/>
          </p:nvPr>
        </p:nvSpPr>
        <p:spPr>
          <a:xfrm>
            <a:off x="0" y="501101"/>
            <a:ext cx="2819400" cy="646113"/>
          </a:xfrm>
        </p:spPr>
        <p:txBody>
          <a:bodyPr/>
          <a:lstStyle/>
          <a:p>
            <a:r>
              <a:rPr lang="en-AU" dirty="0"/>
              <a:t>Targets</a:t>
            </a:r>
          </a:p>
        </p:txBody>
      </p:sp>
      <p:sp>
        <p:nvSpPr>
          <p:cNvPr id="12" name="Text Placeholder 3"/>
          <p:cNvSpPr>
            <a:spLocks noGrp="1"/>
          </p:cNvSpPr>
          <p:nvPr>
            <p:ph type="body" sz="quarter" idx="15"/>
          </p:nvPr>
        </p:nvSpPr>
        <p:spPr>
          <a:xfrm>
            <a:off x="2852738" y="501101"/>
            <a:ext cx="6291262" cy="646113"/>
          </a:xfrm>
        </p:spPr>
        <p:txBody>
          <a:bodyPr>
            <a:normAutofit/>
          </a:bodyPr>
          <a:lstStyle/>
          <a:p>
            <a:pPr algn="ctr"/>
            <a:r>
              <a:rPr lang="en-AU" sz="3600" dirty="0">
                <a:solidFill>
                  <a:srgbClr val="003300"/>
                </a:solidFill>
              </a:rPr>
              <a:t>Nested Example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888" b="12222"/>
          <a:stretch/>
        </p:blipFill>
        <p:spPr>
          <a:xfrm>
            <a:off x="10609" y="1295400"/>
            <a:ext cx="9144000" cy="5410200"/>
          </a:xfrm>
          <a:prstGeom prst="rect">
            <a:avLst/>
          </a:prstGeom>
        </p:spPr>
      </p:pic>
    </p:spTree>
    <p:extLst>
      <p:ext uri="{BB962C8B-B14F-4D97-AF65-F5344CB8AC3E}">
        <p14:creationId xmlns:p14="http://schemas.microsoft.com/office/powerpoint/2010/main" val="170941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IMG_18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600" y="1373188"/>
            <a:ext cx="23050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650" y="1268413"/>
            <a:ext cx="32226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441825"/>
            <a:ext cx="85153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0" name="Text Placeholder 2"/>
          <p:cNvSpPr>
            <a:spLocks noGrp="1"/>
          </p:cNvSpPr>
          <p:nvPr>
            <p:ph type="body" sz="quarter" idx="14"/>
          </p:nvPr>
        </p:nvSpPr>
        <p:spPr>
          <a:xfrm>
            <a:off x="0" y="501101"/>
            <a:ext cx="2819400" cy="646113"/>
          </a:xfrm>
        </p:spPr>
        <p:txBody>
          <a:bodyPr/>
          <a:lstStyle/>
          <a:p>
            <a:r>
              <a:rPr lang="en-AU" dirty="0"/>
              <a:t>Targets</a:t>
            </a:r>
          </a:p>
        </p:txBody>
      </p:sp>
      <p:sp>
        <p:nvSpPr>
          <p:cNvPr id="11" name="Text Placeholder 3"/>
          <p:cNvSpPr>
            <a:spLocks noGrp="1"/>
          </p:cNvSpPr>
          <p:nvPr>
            <p:ph type="body" sz="quarter" idx="15"/>
          </p:nvPr>
        </p:nvSpPr>
        <p:spPr>
          <a:xfrm>
            <a:off x="2852738" y="459335"/>
            <a:ext cx="6291262" cy="687879"/>
          </a:xfrm>
        </p:spPr>
        <p:txBody>
          <a:bodyPr>
            <a:noAutofit/>
          </a:bodyPr>
          <a:lstStyle/>
          <a:p>
            <a:pPr algn="ctr"/>
            <a:r>
              <a:rPr lang="en-AU" sz="3600" dirty="0">
                <a:solidFill>
                  <a:schemeClr val="tx1"/>
                </a:solidFill>
              </a:rPr>
              <a:t>Nested Example</a:t>
            </a:r>
          </a:p>
        </p:txBody>
      </p:sp>
    </p:spTree>
    <p:extLst>
      <p:ext uri="{BB962C8B-B14F-4D97-AF65-F5344CB8AC3E}">
        <p14:creationId xmlns:p14="http://schemas.microsoft.com/office/powerpoint/2010/main" val="20721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3970" name="Group 14"/>
          <p:cNvGrpSpPr>
            <a:grpSpLocks/>
          </p:cNvGrpSpPr>
          <p:nvPr/>
        </p:nvGrpSpPr>
        <p:grpSpPr bwMode="auto">
          <a:xfrm>
            <a:off x="1027386" y="3948907"/>
            <a:ext cx="6429375" cy="2014538"/>
            <a:chOff x="546" y="1536"/>
            <a:chExt cx="4050" cy="1269"/>
          </a:xfrm>
        </p:grpSpPr>
        <p:pic>
          <p:nvPicPr>
            <p:cNvPr id="83974" name="Picture 3" descr="AN0023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 y="1845"/>
              <a:ext cx="1038" cy="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5" name="Object 4"/>
            <p:cNvGraphicFramePr>
              <a:graphicFrameLocks noChangeAspect="1"/>
            </p:cNvGraphicFramePr>
            <p:nvPr/>
          </p:nvGraphicFramePr>
          <p:xfrm>
            <a:off x="3840" y="1557"/>
            <a:ext cx="756" cy="816"/>
          </p:xfrm>
          <a:graphic>
            <a:graphicData uri="http://schemas.openxmlformats.org/presentationml/2006/ole">
              <mc:AlternateContent xmlns:mc="http://schemas.openxmlformats.org/markup-compatibility/2006">
                <mc:Choice xmlns:v="urn:schemas-microsoft-com:vml" Requires="v">
                  <p:oleObj spid="_x0000_s84132" name="Clip" r:id="rId5" imgW="5551200" imgH="6021360" progId="">
                    <p:embed/>
                  </p:oleObj>
                </mc:Choice>
                <mc:Fallback>
                  <p:oleObj name="Clip" r:id="rId5" imgW="5551200" imgH="6021360" progId="">
                    <p:embed/>
                    <p:pic>
                      <p:nvPicPr>
                        <p:cNvPr id="0" name="Picture 104"/>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3840" y="1557"/>
                          <a:ext cx="756" cy="8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3976" name="Group 5"/>
            <p:cNvGrpSpPr>
              <a:grpSpLocks/>
            </p:cNvGrpSpPr>
            <p:nvPr/>
          </p:nvGrpSpPr>
          <p:grpSpPr bwMode="auto">
            <a:xfrm>
              <a:off x="3120" y="2229"/>
              <a:ext cx="720" cy="319"/>
              <a:chOff x="3120" y="2229"/>
              <a:chExt cx="720" cy="319"/>
            </a:xfrm>
          </p:grpSpPr>
          <p:sp>
            <p:nvSpPr>
              <p:cNvPr id="83982" name="Line 6"/>
              <p:cNvSpPr>
                <a:spLocks noChangeShapeType="1"/>
              </p:cNvSpPr>
              <p:nvPr/>
            </p:nvSpPr>
            <p:spPr bwMode="auto">
              <a:xfrm rot="-1219388">
                <a:off x="3120" y="2229"/>
                <a:ext cx="720" cy="1"/>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dirty="0">
                  <a:latin typeface="+mn-lt"/>
                </a:endParaRPr>
              </a:p>
            </p:txBody>
          </p:sp>
          <p:sp>
            <p:nvSpPr>
              <p:cNvPr id="83983" name="Line 7"/>
              <p:cNvSpPr>
                <a:spLocks noChangeShapeType="1"/>
              </p:cNvSpPr>
              <p:nvPr/>
            </p:nvSpPr>
            <p:spPr bwMode="auto">
              <a:xfrm rot="1219388" flipV="1">
                <a:off x="3122" y="2547"/>
                <a:ext cx="672" cy="1"/>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dirty="0">
                  <a:latin typeface="+mn-lt"/>
                </a:endParaRPr>
              </a:p>
            </p:txBody>
          </p:sp>
        </p:grpSp>
        <p:grpSp>
          <p:nvGrpSpPr>
            <p:cNvPr id="83977" name="Group 8"/>
            <p:cNvGrpSpPr>
              <a:grpSpLocks/>
            </p:cNvGrpSpPr>
            <p:nvPr/>
          </p:nvGrpSpPr>
          <p:grpSpPr bwMode="auto">
            <a:xfrm>
              <a:off x="1488" y="1536"/>
              <a:ext cx="1684" cy="1269"/>
              <a:chOff x="1488" y="1536"/>
              <a:chExt cx="1684" cy="1269"/>
            </a:xfrm>
          </p:grpSpPr>
          <p:sp>
            <p:nvSpPr>
              <p:cNvPr id="83978" name="Line 9"/>
              <p:cNvSpPr>
                <a:spLocks noChangeShapeType="1"/>
              </p:cNvSpPr>
              <p:nvPr/>
            </p:nvSpPr>
            <p:spPr bwMode="auto">
              <a:xfrm>
                <a:off x="1488" y="2373"/>
                <a:ext cx="48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dirty="0">
                  <a:latin typeface="+mn-lt"/>
                </a:endParaRPr>
              </a:p>
            </p:txBody>
          </p:sp>
          <p:grpSp>
            <p:nvGrpSpPr>
              <p:cNvPr id="83979" name="Group 10"/>
              <p:cNvGrpSpPr>
                <a:grpSpLocks/>
              </p:cNvGrpSpPr>
              <p:nvPr/>
            </p:nvGrpSpPr>
            <p:grpSpPr bwMode="auto">
              <a:xfrm>
                <a:off x="2016" y="1536"/>
                <a:ext cx="1156" cy="1269"/>
                <a:chOff x="2016" y="1536"/>
                <a:chExt cx="1156" cy="1269"/>
              </a:xfrm>
            </p:grpSpPr>
            <p:graphicFrame>
              <p:nvGraphicFramePr>
                <p:cNvPr id="83980" name="Object 11"/>
                <p:cNvGraphicFramePr>
                  <a:graphicFrameLocks noChangeAspect="1"/>
                </p:cNvGraphicFramePr>
                <p:nvPr/>
              </p:nvGraphicFramePr>
              <p:xfrm>
                <a:off x="2016" y="1557"/>
                <a:ext cx="1156" cy="1248"/>
              </p:xfrm>
              <a:graphic>
                <a:graphicData uri="http://schemas.openxmlformats.org/presentationml/2006/ole">
                  <mc:AlternateContent xmlns:mc="http://schemas.openxmlformats.org/markup-compatibility/2006">
                    <mc:Choice xmlns:v="urn:schemas-microsoft-com:vml" Requires="v">
                      <p:oleObj spid="_x0000_s84133" name="Clip" r:id="rId7" imgW="5551200" imgH="6021360" progId="">
                        <p:embed/>
                      </p:oleObj>
                    </mc:Choice>
                    <mc:Fallback>
                      <p:oleObj name="Clip" r:id="rId7" imgW="5551200" imgH="6021360" progId="">
                        <p:embed/>
                        <p:pic>
                          <p:nvPicPr>
                            <p:cNvPr id="0" name="Picture 1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 y="1557"/>
                              <a:ext cx="1156" cy="1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3981" name="Picture 12" descr="AN0023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 y="1536"/>
                  <a:ext cx="33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83971" name="Rectangle 13"/>
          <p:cNvSpPr>
            <a:spLocks noChangeArrowheads="1"/>
          </p:cNvSpPr>
          <p:nvPr/>
        </p:nvSpPr>
        <p:spPr bwMode="auto">
          <a:xfrm>
            <a:off x="4313" y="1598124"/>
            <a:ext cx="9144000" cy="58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206" tIns="44312" rIns="90206" bIns="44312">
            <a:spAutoFit/>
          </a:bodyPr>
          <a:lstStyle/>
          <a:p>
            <a:pPr algn="ctr">
              <a:spcBef>
                <a:spcPct val="50000"/>
              </a:spcBef>
            </a:pPr>
            <a:r>
              <a:rPr lang="en-US" sz="3200" b="1" dirty="0">
                <a:latin typeface="+mn-lt"/>
              </a:rPr>
              <a:t>Your targets </a:t>
            </a:r>
            <a:r>
              <a:rPr lang="en-US" sz="3200" b="1" u="sng" dirty="0">
                <a:latin typeface="+mn-lt"/>
              </a:rPr>
              <a:t>will </a:t>
            </a:r>
            <a:r>
              <a:rPr lang="en-US" sz="3200" b="1" dirty="0">
                <a:latin typeface="+mn-lt"/>
              </a:rPr>
              <a:t>change as you work on them.</a:t>
            </a:r>
          </a:p>
        </p:txBody>
      </p:sp>
      <p:pic>
        <p:nvPicPr>
          <p:cNvPr id="83973" name="Picture 15" descr="MC900111356.WM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559425" y="5368661"/>
            <a:ext cx="16795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2688" y="2667000"/>
            <a:ext cx="1394098" cy="461665"/>
          </a:xfrm>
          <a:prstGeom prst="rect">
            <a:avLst/>
          </a:prstGeom>
          <a:noFill/>
        </p:spPr>
        <p:txBody>
          <a:bodyPr wrap="square" rtlCol="0">
            <a:spAutoFit/>
          </a:bodyPr>
          <a:lstStyle/>
          <a:p>
            <a:pPr algn="ctr"/>
            <a:r>
              <a:rPr lang="en-AU" sz="2400" b="1" dirty="0">
                <a:latin typeface="+mn-lt"/>
              </a:rPr>
              <a:t>First list</a:t>
            </a:r>
          </a:p>
        </p:txBody>
      </p:sp>
      <p:sp>
        <p:nvSpPr>
          <p:cNvPr id="17" name="TextBox 16"/>
          <p:cNvSpPr txBox="1"/>
          <p:nvPr/>
        </p:nvSpPr>
        <p:spPr>
          <a:xfrm>
            <a:off x="3068993" y="2667000"/>
            <a:ext cx="2218011" cy="830997"/>
          </a:xfrm>
          <a:prstGeom prst="rect">
            <a:avLst/>
          </a:prstGeom>
          <a:noFill/>
        </p:spPr>
        <p:txBody>
          <a:bodyPr wrap="square" rtlCol="0">
            <a:spAutoFit/>
          </a:bodyPr>
          <a:lstStyle/>
          <a:p>
            <a:pPr algn="ctr"/>
            <a:r>
              <a:rPr lang="en-AU" sz="2400" b="1" dirty="0">
                <a:latin typeface="+mn-lt"/>
              </a:rPr>
              <a:t>After looking at threats</a:t>
            </a:r>
          </a:p>
        </p:txBody>
      </p:sp>
      <p:sp>
        <p:nvSpPr>
          <p:cNvPr id="18" name="TextBox 17"/>
          <p:cNvSpPr txBox="1"/>
          <p:nvPr/>
        </p:nvSpPr>
        <p:spPr>
          <a:xfrm>
            <a:off x="6399212" y="2667000"/>
            <a:ext cx="1478675" cy="830997"/>
          </a:xfrm>
          <a:prstGeom prst="rect">
            <a:avLst/>
          </a:prstGeom>
          <a:noFill/>
        </p:spPr>
        <p:txBody>
          <a:bodyPr wrap="square" rtlCol="0">
            <a:spAutoFit/>
          </a:bodyPr>
          <a:lstStyle/>
          <a:p>
            <a:pPr algn="ctr"/>
            <a:r>
              <a:rPr lang="en-AU" sz="2400" b="1" dirty="0">
                <a:latin typeface="+mn-lt"/>
              </a:rPr>
              <a:t>In the Plan</a:t>
            </a:r>
          </a:p>
        </p:txBody>
      </p:sp>
      <p:cxnSp>
        <p:nvCxnSpPr>
          <p:cNvPr id="4" name="Straight Arrow Connector 3"/>
          <p:cNvCxnSpPr>
            <a:stCxn id="2" idx="2"/>
          </p:cNvCxnSpPr>
          <p:nvPr/>
        </p:nvCxnSpPr>
        <p:spPr>
          <a:xfrm>
            <a:off x="1259737" y="3128665"/>
            <a:ext cx="111863" cy="68133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a:stCxn id="17" idx="2"/>
          </p:cNvCxnSpPr>
          <p:nvPr/>
        </p:nvCxnSpPr>
        <p:spPr>
          <a:xfrm>
            <a:off x="4177999" y="3497997"/>
            <a:ext cx="0" cy="3120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18" idx="2"/>
          </p:cNvCxnSpPr>
          <p:nvPr/>
        </p:nvCxnSpPr>
        <p:spPr>
          <a:xfrm flipH="1">
            <a:off x="7138549" y="3497997"/>
            <a:ext cx="1" cy="3120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Text Placeholder 6"/>
          <p:cNvSpPr>
            <a:spLocks noGrp="1"/>
          </p:cNvSpPr>
          <p:nvPr>
            <p:ph type="body" sz="quarter" idx="15"/>
          </p:nvPr>
        </p:nvSpPr>
        <p:spPr>
          <a:xfrm>
            <a:off x="2852738" y="492673"/>
            <a:ext cx="6291262" cy="654541"/>
          </a:xfrm>
        </p:spPr>
        <p:txBody>
          <a:bodyPr>
            <a:normAutofit/>
          </a:bodyPr>
          <a:lstStyle/>
          <a:p>
            <a:pPr algn="ctr"/>
            <a:r>
              <a:rPr lang="en-AU" sz="3600" dirty="0"/>
              <a:t>Selecting Targets</a:t>
            </a:r>
          </a:p>
        </p:txBody>
      </p:sp>
      <p:sp>
        <p:nvSpPr>
          <p:cNvPr id="31"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32"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dirty="0">
                <a:solidFill>
                  <a:srgbClr val="003300"/>
                </a:solidFill>
              </a:rPr>
              <a:t>What are Targets?</a:t>
            </a:r>
          </a:p>
          <a:p>
            <a:pPr eaLnBrk="1" fontAlgn="auto" hangingPunct="1">
              <a:spcAft>
                <a:spcPts val="0"/>
              </a:spcAft>
              <a:buFont typeface="Arial" pitchFamily="34" charset="0"/>
              <a:buChar char="•"/>
              <a:defRPr/>
            </a:pPr>
            <a:r>
              <a:rPr lang="en-AU" dirty="0">
                <a:solidFill>
                  <a:srgbClr val="0070C0"/>
                </a:solidFill>
              </a:rPr>
              <a:t>Human Welfare Targets</a:t>
            </a:r>
          </a:p>
          <a:p>
            <a:pPr eaLnBrk="1" fontAlgn="auto" hangingPunct="1">
              <a:spcAft>
                <a:spcPts val="0"/>
              </a:spcAft>
              <a:buFont typeface="Arial" pitchFamily="34" charset="0"/>
              <a:buChar char="•"/>
              <a:defRPr/>
            </a:pPr>
            <a:r>
              <a:rPr lang="en-AU" dirty="0">
                <a:solidFill>
                  <a:srgbClr val="003300"/>
                </a:solidFill>
              </a:rPr>
              <a:t>Selecting Targets</a:t>
            </a:r>
          </a:p>
          <a:p>
            <a:pPr eaLnBrk="1" fontAlgn="auto" hangingPunct="1">
              <a:spcAft>
                <a:spcPts val="0"/>
              </a:spcAft>
              <a:buFont typeface="Arial" pitchFamily="34" charset="0"/>
              <a:buChar char="•"/>
              <a:defRPr/>
            </a:pPr>
            <a:r>
              <a:rPr lang="en-AU" b="1" dirty="0">
                <a:solidFill>
                  <a:srgbClr val="0070C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40375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1676400"/>
            <a:ext cx="1752600" cy="1811338"/>
            <a:chOff x="609600" y="1676400"/>
            <a:chExt cx="1752600" cy="1811338"/>
          </a:xfrm>
        </p:grpSpPr>
        <p:grpSp>
          <p:nvGrpSpPr>
            <p:cNvPr id="84994" name="Group 2"/>
            <p:cNvGrpSpPr>
              <a:grpSpLocks/>
            </p:cNvGrpSpPr>
            <p:nvPr/>
          </p:nvGrpSpPr>
          <p:grpSpPr bwMode="auto">
            <a:xfrm>
              <a:off x="609600" y="1676400"/>
              <a:ext cx="1752600" cy="1811338"/>
              <a:chOff x="384" y="3024"/>
              <a:chExt cx="1392" cy="1147"/>
            </a:xfrm>
          </p:grpSpPr>
          <p:sp>
            <p:nvSpPr>
              <p:cNvPr id="85000" name="Text Box 3"/>
              <p:cNvSpPr txBox="1">
                <a:spLocks noChangeArrowheads="1"/>
              </p:cNvSpPr>
              <p:nvPr/>
            </p:nvSpPr>
            <p:spPr bwMode="auto">
              <a:xfrm>
                <a:off x="384" y="3024"/>
                <a:ext cx="1392" cy="11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00" dirty="0">
                    <a:latin typeface="+mn-lt"/>
                  </a:rPr>
                  <a:t>Coastal Dunes</a:t>
                </a:r>
              </a:p>
              <a:p>
                <a:pPr eaLnBrk="1" hangingPunct="1">
                  <a:spcBef>
                    <a:spcPct val="50000"/>
                  </a:spcBef>
                </a:pPr>
                <a:r>
                  <a:rPr lang="en-US" sz="1300" dirty="0">
                    <a:latin typeface="+mn-lt"/>
                  </a:rPr>
                  <a:t>Brackish Marsh</a:t>
                </a:r>
              </a:p>
              <a:p>
                <a:pPr eaLnBrk="1" hangingPunct="1">
                  <a:spcBef>
                    <a:spcPct val="50000"/>
                  </a:spcBef>
                </a:pPr>
                <a:r>
                  <a:rPr lang="en-US" sz="1300" dirty="0">
                    <a:latin typeface="+mn-lt"/>
                  </a:rPr>
                  <a:t>Freshwater Marsh</a:t>
                </a:r>
              </a:p>
              <a:p>
                <a:pPr eaLnBrk="1" hangingPunct="1">
                  <a:spcBef>
                    <a:spcPct val="50000"/>
                  </a:spcBef>
                </a:pPr>
                <a:r>
                  <a:rPr lang="en-US" sz="1300" dirty="0">
                    <a:latin typeface="+mn-lt"/>
                  </a:rPr>
                  <a:t>Riverine System</a:t>
                </a:r>
              </a:p>
              <a:p>
                <a:pPr eaLnBrk="1" hangingPunct="1">
                  <a:spcBef>
                    <a:spcPct val="50000"/>
                  </a:spcBef>
                </a:pPr>
                <a:r>
                  <a:rPr lang="en-US" sz="1300" dirty="0">
                    <a:latin typeface="+mn-lt"/>
                  </a:rPr>
                  <a:t>Matrix Forest</a:t>
                </a:r>
              </a:p>
              <a:p>
                <a:pPr eaLnBrk="1" hangingPunct="1">
                  <a:spcBef>
                    <a:spcPct val="50000"/>
                  </a:spcBef>
                </a:pPr>
                <a:r>
                  <a:rPr lang="en-US" sz="1300" dirty="0">
                    <a:latin typeface="+mn-lt"/>
                  </a:rPr>
                  <a:t>Tiger Beetle</a:t>
                </a:r>
                <a:endParaRPr lang="en-US" sz="1000" dirty="0">
                  <a:latin typeface="+mn-lt"/>
                </a:endParaRPr>
              </a:p>
            </p:txBody>
          </p:sp>
          <p:sp>
            <p:nvSpPr>
              <p:cNvPr id="85001" name="Rectangle 4"/>
              <p:cNvSpPr>
                <a:spLocks noChangeArrowheads="1"/>
              </p:cNvSpPr>
              <p:nvPr/>
            </p:nvSpPr>
            <p:spPr bwMode="auto">
              <a:xfrm>
                <a:off x="1536" y="3066"/>
                <a:ext cx="129" cy="85"/>
              </a:xfrm>
              <a:prstGeom prst="rect">
                <a:avLst/>
              </a:prstGeom>
              <a:solidFill>
                <a:srgbClr val="FFFF00"/>
              </a:solidFill>
              <a:ln w="9525">
                <a:solidFill>
                  <a:schemeClr val="tx1"/>
                </a:solidFill>
                <a:miter lim="800000"/>
                <a:headEnd/>
                <a:tailEnd/>
              </a:ln>
            </p:spPr>
            <p:txBody>
              <a:bodyPr wrap="none" anchor="ctr"/>
              <a:lstStyle/>
              <a:p>
                <a:endParaRPr lang="en-US" dirty="0">
                  <a:latin typeface="+mn-lt"/>
                </a:endParaRPr>
              </a:p>
            </p:txBody>
          </p:sp>
          <p:sp>
            <p:nvSpPr>
              <p:cNvPr id="85002" name="Rectangle 5"/>
              <p:cNvSpPr>
                <a:spLocks noChangeArrowheads="1"/>
              </p:cNvSpPr>
              <p:nvPr/>
            </p:nvSpPr>
            <p:spPr bwMode="auto">
              <a:xfrm>
                <a:off x="1536" y="3264"/>
                <a:ext cx="129" cy="85"/>
              </a:xfrm>
              <a:prstGeom prst="rect">
                <a:avLst/>
              </a:prstGeom>
              <a:solidFill>
                <a:srgbClr val="009999"/>
              </a:solidFill>
              <a:ln w="9525">
                <a:solidFill>
                  <a:schemeClr val="tx1"/>
                </a:solidFill>
                <a:miter lim="800000"/>
                <a:headEnd/>
                <a:tailEnd/>
              </a:ln>
            </p:spPr>
            <p:txBody>
              <a:bodyPr wrap="none" anchor="ctr"/>
              <a:lstStyle/>
              <a:p>
                <a:endParaRPr lang="en-US" dirty="0">
                  <a:latin typeface="+mn-lt"/>
                </a:endParaRPr>
              </a:p>
            </p:txBody>
          </p:sp>
          <p:sp>
            <p:nvSpPr>
              <p:cNvPr id="85003" name="Rectangle 6"/>
              <p:cNvSpPr>
                <a:spLocks noChangeArrowheads="1"/>
              </p:cNvSpPr>
              <p:nvPr/>
            </p:nvSpPr>
            <p:spPr bwMode="auto">
              <a:xfrm>
                <a:off x="1536" y="3456"/>
                <a:ext cx="129" cy="85"/>
              </a:xfrm>
              <a:prstGeom prst="rect">
                <a:avLst/>
              </a:prstGeom>
              <a:solidFill>
                <a:srgbClr val="00CCFF"/>
              </a:solidFill>
              <a:ln w="9525">
                <a:solidFill>
                  <a:schemeClr val="tx1"/>
                </a:solidFill>
                <a:miter lim="800000"/>
                <a:headEnd/>
                <a:tailEnd/>
              </a:ln>
            </p:spPr>
            <p:txBody>
              <a:bodyPr wrap="none" anchor="ctr"/>
              <a:lstStyle/>
              <a:p>
                <a:endParaRPr lang="en-US" dirty="0">
                  <a:latin typeface="+mn-lt"/>
                </a:endParaRPr>
              </a:p>
            </p:txBody>
          </p:sp>
          <p:sp>
            <p:nvSpPr>
              <p:cNvPr id="85004" name="Rectangle 7"/>
              <p:cNvSpPr>
                <a:spLocks noChangeArrowheads="1"/>
              </p:cNvSpPr>
              <p:nvPr/>
            </p:nvSpPr>
            <p:spPr bwMode="auto">
              <a:xfrm>
                <a:off x="1536" y="3648"/>
                <a:ext cx="129" cy="85"/>
              </a:xfrm>
              <a:prstGeom prst="rect">
                <a:avLst/>
              </a:prstGeom>
              <a:solidFill>
                <a:srgbClr val="0000FF"/>
              </a:solidFill>
              <a:ln w="9525">
                <a:solidFill>
                  <a:schemeClr val="tx1"/>
                </a:solidFill>
                <a:miter lim="800000"/>
                <a:headEnd/>
                <a:tailEnd/>
              </a:ln>
            </p:spPr>
            <p:txBody>
              <a:bodyPr wrap="none" anchor="ctr"/>
              <a:lstStyle/>
              <a:p>
                <a:endParaRPr lang="en-US" dirty="0">
                  <a:latin typeface="+mn-lt"/>
                </a:endParaRPr>
              </a:p>
            </p:txBody>
          </p:sp>
          <p:sp>
            <p:nvSpPr>
              <p:cNvPr id="85005" name="Rectangle 8" descr="Shingle"/>
              <p:cNvSpPr>
                <a:spLocks noChangeArrowheads="1"/>
              </p:cNvSpPr>
              <p:nvPr/>
            </p:nvSpPr>
            <p:spPr bwMode="auto">
              <a:xfrm>
                <a:off x="1536" y="3840"/>
                <a:ext cx="129" cy="85"/>
              </a:xfrm>
              <a:prstGeom prst="rect">
                <a:avLst/>
              </a:prstGeom>
              <a:pattFill prst="shingle">
                <a:fgClr>
                  <a:srgbClr val="008000"/>
                </a:fgClr>
                <a:bgClr>
                  <a:srgbClr val="FFFFFF"/>
                </a:bgClr>
              </a:pattFill>
              <a:ln w="9525">
                <a:solidFill>
                  <a:schemeClr val="tx1"/>
                </a:solidFill>
                <a:miter lim="800000"/>
                <a:headEnd/>
                <a:tailEnd/>
              </a:ln>
            </p:spPr>
            <p:txBody>
              <a:bodyPr wrap="none" anchor="ctr"/>
              <a:lstStyle/>
              <a:p>
                <a:endParaRPr lang="en-US" dirty="0">
                  <a:latin typeface="+mn-lt"/>
                </a:endParaRPr>
              </a:p>
            </p:txBody>
          </p:sp>
        </p:grpSp>
        <p:sp>
          <p:nvSpPr>
            <p:cNvPr id="84995" name="Rectangle 9" descr="Large confetti"/>
            <p:cNvSpPr>
              <a:spLocks noChangeArrowheads="1"/>
            </p:cNvSpPr>
            <p:nvPr/>
          </p:nvSpPr>
          <p:spPr bwMode="auto">
            <a:xfrm>
              <a:off x="2072920" y="3200400"/>
              <a:ext cx="184150" cy="134938"/>
            </a:xfrm>
            <a:prstGeom prst="rect">
              <a:avLst/>
            </a:prstGeom>
            <a:pattFill prst="lgConfetti">
              <a:fgClr>
                <a:srgbClr val="663300"/>
              </a:fgClr>
              <a:bgClr>
                <a:srgbClr val="FFFFFF"/>
              </a:bgClr>
            </a:pattFill>
            <a:ln w="9525">
              <a:solidFill>
                <a:schemeClr val="tx1"/>
              </a:solidFill>
              <a:miter lim="800000"/>
              <a:headEnd/>
              <a:tailEnd/>
            </a:ln>
          </p:spPr>
          <p:txBody>
            <a:bodyPr wrap="none" anchor="ctr"/>
            <a:lstStyle/>
            <a:p>
              <a:endParaRPr lang="en-US" dirty="0">
                <a:latin typeface="+mn-lt"/>
              </a:endParaRPr>
            </a:p>
          </p:txBody>
        </p:sp>
      </p:grpSp>
      <p:sp>
        <p:nvSpPr>
          <p:cNvPr id="84996" name="Text Box 11"/>
          <p:cNvSpPr txBox="1">
            <a:spLocks noChangeArrowheads="1"/>
          </p:cNvSpPr>
          <p:nvPr/>
        </p:nvSpPr>
        <p:spPr bwMode="auto">
          <a:xfrm>
            <a:off x="228600" y="4191000"/>
            <a:ext cx="3733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latin typeface="+mn-lt"/>
              </a:rPr>
              <a:t>Targets might mean that you need to work with others who are not on your country</a:t>
            </a:r>
          </a:p>
        </p:txBody>
      </p:sp>
      <p:pic>
        <p:nvPicPr>
          <p:cNvPr id="84998" name="Picture 13" descr="ctriverprog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352" y="1447800"/>
            <a:ext cx="60198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6"/>
          <p:cNvSpPr>
            <a:spLocks noGrp="1"/>
          </p:cNvSpPr>
          <p:nvPr>
            <p:ph type="body" sz="quarter" idx="15"/>
          </p:nvPr>
        </p:nvSpPr>
        <p:spPr>
          <a:xfrm>
            <a:off x="2823983" y="501101"/>
            <a:ext cx="6291262" cy="670471"/>
          </a:xfrm>
        </p:spPr>
        <p:txBody>
          <a:bodyPr>
            <a:normAutofit/>
          </a:bodyPr>
          <a:lstStyle/>
          <a:p>
            <a:pPr algn="ctr"/>
            <a:r>
              <a:rPr lang="en-AU" sz="3600" dirty="0">
                <a:solidFill>
                  <a:srgbClr val="003300"/>
                </a:solidFill>
                <a:latin typeface="+mn-lt"/>
              </a:rPr>
              <a:t>Map Your Targets</a:t>
            </a:r>
          </a:p>
        </p:txBody>
      </p:sp>
      <p:sp>
        <p:nvSpPr>
          <p:cNvPr id="23" name="Text Placeholder 4"/>
          <p:cNvSpPr>
            <a:spLocks noGrp="1"/>
          </p:cNvSpPr>
          <p:nvPr>
            <p:ph type="body" sz="quarter" idx="13"/>
          </p:nvPr>
        </p:nvSpPr>
        <p:spPr>
          <a:xfrm>
            <a:off x="-21021" y="-2628"/>
            <a:ext cx="9128125" cy="461963"/>
          </a:xfrm>
        </p:spPr>
        <p:txBody>
          <a:bodyPr/>
          <a:lstStyle/>
          <a:p>
            <a:r>
              <a:rPr lang="en-AU" dirty="0">
                <a:latin typeface="+mn-lt"/>
              </a:rPr>
              <a:t>Deciding what the Plan is all about</a:t>
            </a:r>
          </a:p>
        </p:txBody>
      </p:sp>
      <p:sp>
        <p:nvSpPr>
          <p:cNvPr id="24" name="Text Placeholder 5"/>
          <p:cNvSpPr>
            <a:spLocks noGrp="1"/>
          </p:cNvSpPr>
          <p:nvPr>
            <p:ph type="body" sz="quarter" idx="14"/>
          </p:nvPr>
        </p:nvSpPr>
        <p:spPr>
          <a:xfrm>
            <a:off x="0" y="501101"/>
            <a:ext cx="2819400" cy="646113"/>
          </a:xfrm>
        </p:spPr>
        <p:txBody>
          <a:bodyPr/>
          <a:lstStyle/>
          <a:p>
            <a:r>
              <a:rPr lang="en-AU" dirty="0">
                <a:latin typeface="+mn-lt"/>
              </a:rPr>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a:t>Community mapping</a:t>
            </a:r>
          </a:p>
          <a:p>
            <a:pPr lvl="1"/>
            <a:r>
              <a:rPr lang="en-AU" sz="2400" dirty="0"/>
              <a:t>Have community maps assets as best they can</a:t>
            </a:r>
          </a:p>
          <a:p>
            <a:pPr lvl="1"/>
            <a:r>
              <a:rPr lang="en-AU" sz="2400" dirty="0">
                <a:solidFill>
                  <a:srgbClr val="0070C0"/>
                </a:solidFill>
              </a:rPr>
              <a:t>Helps to focus on ‘where, what, how important’</a:t>
            </a:r>
          </a:p>
          <a:p>
            <a:pPr lvl="1"/>
            <a:r>
              <a:rPr lang="en-AU" sz="2400" dirty="0"/>
              <a:t>Planning more effective where people spend time on country thinking about assets, values </a:t>
            </a:r>
            <a:r>
              <a:rPr lang="en-AU" sz="2400" dirty="0" err="1"/>
              <a:t>etc</a:t>
            </a:r>
            <a:endParaRPr lang="en-AU" sz="2400" dirty="0"/>
          </a:p>
          <a:p>
            <a:pPr lvl="1"/>
            <a:r>
              <a:rPr lang="en-AU" sz="2400" dirty="0">
                <a:solidFill>
                  <a:srgbClr val="0070C0"/>
                </a:solidFill>
              </a:rPr>
              <a:t>Use best maps available with community</a:t>
            </a:r>
          </a:p>
          <a:p>
            <a:pPr lvl="1"/>
            <a:r>
              <a:rPr lang="en-AU" sz="2400" dirty="0"/>
              <a:t>Various methods: mud maps, remote images, GIS</a:t>
            </a:r>
          </a:p>
        </p:txBody>
      </p:sp>
      <p:sp>
        <p:nvSpPr>
          <p:cNvPr id="23" name="Text Placeholder 4"/>
          <p:cNvSpPr>
            <a:spLocks noGrp="1"/>
          </p:cNvSpPr>
          <p:nvPr>
            <p:ph type="body" sz="quarter" idx="13"/>
          </p:nvPr>
        </p:nvSpPr>
        <p:spPr/>
        <p:txBody>
          <a:bodyPr/>
          <a:lstStyle/>
          <a:p>
            <a:r>
              <a:rPr lang="en-AU" dirty="0"/>
              <a:t>Deciding what the Plan is all about</a:t>
            </a:r>
          </a:p>
        </p:txBody>
      </p:sp>
      <p:sp>
        <p:nvSpPr>
          <p:cNvPr id="24" name="Text Placeholder 5"/>
          <p:cNvSpPr>
            <a:spLocks noGrp="1"/>
          </p:cNvSpPr>
          <p:nvPr>
            <p:ph type="body" sz="quarter" idx="14"/>
          </p:nvPr>
        </p:nvSpPr>
        <p:spPr/>
        <p:txBody>
          <a:bodyPr/>
          <a:lstStyle/>
          <a:p>
            <a:r>
              <a:rPr lang="en-AU" dirty="0"/>
              <a:t>Targets</a:t>
            </a:r>
          </a:p>
        </p:txBody>
      </p:sp>
      <p:sp>
        <p:nvSpPr>
          <p:cNvPr id="22" name="Text Placeholder 6"/>
          <p:cNvSpPr>
            <a:spLocks noGrp="1"/>
          </p:cNvSpPr>
          <p:nvPr>
            <p:ph type="body" sz="quarter" idx="15"/>
          </p:nvPr>
        </p:nvSpPr>
        <p:spPr>
          <a:xfrm>
            <a:off x="2865672" y="501101"/>
            <a:ext cx="6241432" cy="646113"/>
          </a:xfrm>
        </p:spPr>
        <p:txBody>
          <a:bodyPr>
            <a:noAutofit/>
          </a:bodyPr>
          <a:lstStyle/>
          <a:p>
            <a:pPr algn="ctr"/>
            <a:r>
              <a:rPr lang="en-AU" sz="3600" dirty="0">
                <a:solidFill>
                  <a:srgbClr val="003300"/>
                </a:solidFill>
              </a:rPr>
              <a:t>Community mapping</a:t>
            </a:r>
          </a:p>
        </p:txBody>
      </p:sp>
    </p:spTree>
    <p:extLst>
      <p:ext uri="{BB962C8B-B14F-4D97-AF65-F5344CB8AC3E}">
        <p14:creationId xmlns:p14="http://schemas.microsoft.com/office/powerpoint/2010/main" val="206664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527616232"/>
              </p:ext>
            </p:extLst>
          </p:nvPr>
        </p:nvGraphicFramePr>
        <p:xfrm>
          <a:off x="457200" y="1371600"/>
          <a:ext cx="8229600" cy="4851400"/>
        </p:xfrm>
        <a:graphic>
          <a:graphicData uri="http://schemas.openxmlformats.org/drawingml/2006/table">
            <a:tbl>
              <a:tblPr firstRow="1" bandRow="1">
                <a:tableStyleId>{5940675A-B579-460E-94D1-54222C63F5DA}</a:tableStyleId>
              </a:tblPr>
              <a:tblGrid>
                <a:gridCol w="159452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250704">
                  <a:extLst>
                    <a:ext uri="{9D8B030D-6E8A-4147-A177-3AD203B41FA5}">
                      <a16:colId xmlns:a16="http://schemas.microsoft.com/office/drawing/2014/main" val="20002"/>
                    </a:ext>
                  </a:extLst>
                </a:gridCol>
              </a:tblGrid>
              <a:tr h="370840">
                <a:tc>
                  <a:txBody>
                    <a:bodyPr/>
                    <a:lstStyle/>
                    <a:p>
                      <a:r>
                        <a:rPr lang="en-AU" dirty="0">
                          <a:latin typeface="Trebuchet MS" panose="020B0603020202020204" pitchFamily="34" charset="0"/>
                        </a:rPr>
                        <a:t>Target</a:t>
                      </a:r>
                      <a:r>
                        <a:rPr lang="en-AU" baseline="0" dirty="0">
                          <a:latin typeface="Trebuchet MS" panose="020B0603020202020204" pitchFamily="34" charset="0"/>
                        </a:rPr>
                        <a:t> Name</a:t>
                      </a:r>
                      <a:endParaRPr lang="en-AU" dirty="0">
                        <a:latin typeface="Trebuchet MS" panose="020B0603020202020204" pitchFamily="34" charset="0"/>
                      </a:endParaRPr>
                    </a:p>
                  </a:txBody>
                  <a:tcPr/>
                </a:tc>
                <a:tc>
                  <a:txBody>
                    <a:bodyPr/>
                    <a:lstStyle/>
                    <a:p>
                      <a:r>
                        <a:rPr lang="en-AU" dirty="0">
                          <a:latin typeface="Trebuchet MS" panose="020B0603020202020204" pitchFamily="34" charset="0"/>
                        </a:rPr>
                        <a:t>What is it?</a:t>
                      </a:r>
                    </a:p>
                  </a:txBody>
                  <a:tcPr/>
                </a:tc>
                <a:tc>
                  <a:txBody>
                    <a:bodyPr/>
                    <a:lstStyle/>
                    <a:p>
                      <a:r>
                        <a:rPr lang="en-AU" dirty="0">
                          <a:latin typeface="Trebuchet MS" panose="020B0603020202020204" pitchFamily="34" charset="0"/>
                        </a:rPr>
                        <a:t>Nested Targets</a:t>
                      </a:r>
                    </a:p>
                  </a:txBody>
                  <a:tcPr/>
                </a:tc>
                <a:extLst>
                  <a:ext uri="{0D108BD9-81ED-4DB2-BD59-A6C34878D82A}">
                    <a16:rowId xmlns:a16="http://schemas.microsoft.com/office/drawing/2014/main" val="10000"/>
                  </a:ext>
                </a:extLst>
              </a:tr>
              <a:tr h="370840">
                <a:tc>
                  <a:txBody>
                    <a:bodyPr/>
                    <a:lstStyle/>
                    <a:p>
                      <a:r>
                        <a:rPr lang="en-AU" dirty="0">
                          <a:latin typeface="Trebuchet MS" panose="020B0603020202020204" pitchFamily="34" charset="0"/>
                        </a:rPr>
                        <a:t>Target</a:t>
                      </a:r>
                      <a:r>
                        <a:rPr lang="en-AU" baseline="0" dirty="0">
                          <a:latin typeface="Trebuchet MS" panose="020B0603020202020204" pitchFamily="34" charset="0"/>
                        </a:rPr>
                        <a:t> 1</a:t>
                      </a:r>
                      <a:endParaRPr lang="en-AU" dirty="0">
                        <a:latin typeface="Trebuchet MS" panose="020B0603020202020204" pitchFamily="34" charset="0"/>
                      </a:endParaRPr>
                    </a:p>
                  </a:txBody>
                  <a:tcPr/>
                </a:tc>
                <a:tc>
                  <a:txBody>
                    <a:bodyPr/>
                    <a:lstStyle/>
                    <a:p>
                      <a:r>
                        <a:rPr lang="en-AU" dirty="0">
                          <a:latin typeface="Trebuchet MS" panose="020B0603020202020204" pitchFamily="34" charset="0"/>
                        </a:rPr>
                        <a:t>Description:</a:t>
                      </a:r>
                      <a:r>
                        <a:rPr lang="en-AU" baseline="0" dirty="0">
                          <a:latin typeface="Trebuchet MS" panose="020B0603020202020204" pitchFamily="34" charset="0"/>
                        </a:rPr>
                        <a:t> what, why, where</a:t>
                      </a:r>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r>
                        <a:rPr lang="en-AU" dirty="0">
                          <a:latin typeface="Trebuchet MS" panose="020B0603020202020204" pitchFamily="34" charset="0"/>
                        </a:rPr>
                        <a:t>Things also looked</a:t>
                      </a:r>
                      <a:r>
                        <a:rPr lang="en-AU" baseline="0" dirty="0">
                          <a:latin typeface="Trebuchet MS" panose="020B0603020202020204" pitchFamily="34" charset="0"/>
                        </a:rPr>
                        <a:t> after by looking after this</a:t>
                      </a:r>
                      <a:endParaRPr lang="en-AU" dirty="0">
                        <a:latin typeface="Trebuchet MS" panose="020B0603020202020204" pitchFamily="34" charset="0"/>
                      </a:endParaRPr>
                    </a:p>
                  </a:txBody>
                  <a:tcPr/>
                </a:tc>
                <a:extLst>
                  <a:ext uri="{0D108BD9-81ED-4DB2-BD59-A6C34878D82A}">
                    <a16:rowId xmlns:a16="http://schemas.microsoft.com/office/drawing/2014/main" val="10001"/>
                  </a:ext>
                </a:extLst>
              </a:tr>
              <a:tr h="370840">
                <a:tc>
                  <a:txBody>
                    <a:bodyPr/>
                    <a:lstStyle/>
                    <a:p>
                      <a:r>
                        <a:rPr lang="en-AU" dirty="0">
                          <a:latin typeface="Trebuchet MS" panose="020B0603020202020204" pitchFamily="34" charset="0"/>
                        </a:rPr>
                        <a:t>Target 2</a:t>
                      </a:r>
                    </a:p>
                  </a:txBody>
                  <a:tcPr/>
                </a:tc>
                <a:tc>
                  <a:txBody>
                    <a:bodyPr/>
                    <a:lstStyle/>
                    <a:p>
                      <a:r>
                        <a:rPr lang="en-AU" dirty="0">
                          <a:latin typeface="Trebuchet MS" panose="020B0603020202020204" pitchFamily="34" charset="0"/>
                        </a:rPr>
                        <a:t>Description:</a:t>
                      </a:r>
                      <a:r>
                        <a:rPr lang="en-AU" baseline="0" dirty="0">
                          <a:latin typeface="Trebuchet MS" panose="020B0603020202020204" pitchFamily="34" charset="0"/>
                        </a:rPr>
                        <a:t> what, why, where</a:t>
                      </a:r>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Trebuchet MS" panose="020B0603020202020204" pitchFamily="34" charset="0"/>
                        </a:rPr>
                        <a:t>Things also looked</a:t>
                      </a:r>
                      <a:r>
                        <a:rPr lang="en-AU" baseline="0" dirty="0">
                          <a:latin typeface="Trebuchet MS" panose="020B0603020202020204" pitchFamily="34" charset="0"/>
                        </a:rPr>
                        <a:t> after by looking after this</a:t>
                      </a:r>
                      <a:endParaRPr lang="en-AU" dirty="0">
                        <a:latin typeface="Trebuchet MS" panose="020B0603020202020204" pitchFamily="34" charset="0"/>
                      </a:endParaRPr>
                    </a:p>
                  </a:txBody>
                  <a:tcPr/>
                </a:tc>
                <a:extLst>
                  <a:ext uri="{0D108BD9-81ED-4DB2-BD59-A6C34878D82A}">
                    <a16:rowId xmlns:a16="http://schemas.microsoft.com/office/drawing/2014/main" val="10002"/>
                  </a:ext>
                </a:extLst>
              </a:tr>
              <a:tr h="370840">
                <a:tc>
                  <a:txBody>
                    <a:bodyPr/>
                    <a:lstStyle/>
                    <a:p>
                      <a:r>
                        <a:rPr lang="en-AU" dirty="0" err="1">
                          <a:latin typeface="Trebuchet MS" panose="020B0603020202020204" pitchFamily="34" charset="0"/>
                        </a:rPr>
                        <a:t>etc</a:t>
                      </a:r>
                      <a:endParaRPr lang="en-AU" dirty="0">
                        <a:latin typeface="Trebuchet MS" panose="020B0603020202020204" pitchFamily="34" charset="0"/>
                      </a:endParaRPr>
                    </a:p>
                  </a:txBody>
                  <a:tcPr/>
                </a:tc>
                <a:tc>
                  <a:txBody>
                    <a:bodyPr/>
                    <a:lstStyle/>
                    <a:p>
                      <a:r>
                        <a:rPr lang="en-AU" dirty="0" err="1">
                          <a:latin typeface="Trebuchet MS" panose="020B0603020202020204" pitchFamily="34" charset="0"/>
                        </a:rPr>
                        <a:t>etc</a:t>
                      </a:r>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r>
                        <a:rPr lang="en-AU" dirty="0" err="1">
                          <a:latin typeface="Trebuchet MS" panose="020B0603020202020204" pitchFamily="34" charset="0"/>
                        </a:rPr>
                        <a:t>etc</a:t>
                      </a:r>
                      <a:endParaRPr lang="en-AU" dirty="0">
                        <a:latin typeface="Trebuchet MS" panose="020B0603020202020204" pitchFamily="34" charset="0"/>
                      </a:endParaRPr>
                    </a:p>
                  </a:txBody>
                  <a:tcPr/>
                </a:tc>
                <a:extLst>
                  <a:ext uri="{0D108BD9-81ED-4DB2-BD59-A6C34878D82A}">
                    <a16:rowId xmlns:a16="http://schemas.microsoft.com/office/drawing/2014/main" val="10003"/>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4"/>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5"/>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6"/>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7"/>
                  </a:ext>
                </a:extLst>
              </a:tr>
            </a:tbl>
          </a:graphicData>
        </a:graphic>
      </p:graphicFrame>
      <p:sp>
        <p:nvSpPr>
          <p:cNvPr id="7" name="Text Placeholder 6"/>
          <p:cNvSpPr>
            <a:spLocks noGrp="1"/>
          </p:cNvSpPr>
          <p:nvPr>
            <p:ph type="body" sz="quarter" idx="15"/>
          </p:nvPr>
        </p:nvSpPr>
        <p:spPr>
          <a:xfrm>
            <a:off x="2852738" y="609600"/>
            <a:ext cx="6291262" cy="457200"/>
          </a:xfrm>
        </p:spPr>
        <p:txBody>
          <a:bodyPr/>
          <a:lstStyle/>
          <a:p>
            <a:r>
              <a:rPr lang="en-AU" dirty="0"/>
              <a:t>Workshop activity</a:t>
            </a:r>
          </a:p>
        </p:txBody>
      </p:sp>
      <p:sp>
        <p:nvSpPr>
          <p:cNvPr id="8"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9"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descr="C:\Users\Stuart\Pictures\2011-04-06\CAP Workshop April 2011 NT 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188639"/>
            <a:ext cx="3720548" cy="5580822"/>
          </a:xfrm>
          <a:prstGeom prst="rect">
            <a:avLst/>
          </a:prstGeom>
          <a:noFill/>
          <a:extLst>
            <a:ext uri="{909E8E84-426E-40DD-AFC4-6F175D3DCCD1}">
              <a14:hiddenFill xmlns:a14="http://schemas.microsoft.com/office/drawing/2010/main">
                <a:solidFill>
                  <a:srgbClr val="FFFFFF"/>
                </a:solidFill>
              </a14:hiddenFill>
            </a:ext>
          </a:extLst>
        </p:spPr>
      </p:pic>
      <p:pic>
        <p:nvPicPr>
          <p:cNvPr id="196613" name="Picture 5" descr="C:\Users\Stuart\Pictures\2011-04-06\CAP Workshop April 2011 NT 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97" r="15433"/>
          <a:stretch/>
        </p:blipFill>
        <p:spPr bwMode="auto">
          <a:xfrm>
            <a:off x="45612" y="2057400"/>
            <a:ext cx="4342590" cy="3698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653109314"/>
              </p:ext>
            </p:extLst>
          </p:nvPr>
        </p:nvGraphicFramePr>
        <p:xfrm>
          <a:off x="3810000" y="3420250"/>
          <a:ext cx="1981200" cy="111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 Placeholder 6"/>
          <p:cNvSpPr>
            <a:spLocks noGrp="1"/>
          </p:cNvSpPr>
          <p:nvPr>
            <p:ph type="body" sz="quarter" idx="15"/>
          </p:nvPr>
        </p:nvSpPr>
        <p:spPr>
          <a:xfrm>
            <a:off x="2852738" y="609600"/>
            <a:ext cx="6291262" cy="457200"/>
          </a:xfrm>
        </p:spPr>
        <p:txBody>
          <a:bodyPr/>
          <a:lstStyle/>
          <a:p>
            <a:r>
              <a:rPr lang="en-AU" dirty="0"/>
              <a:t>Workshop activity</a:t>
            </a:r>
          </a:p>
        </p:txBody>
      </p:sp>
      <p:sp>
        <p:nvSpPr>
          <p:cNvPr id="10"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1" name="Text Placeholder 5"/>
          <p:cNvSpPr>
            <a:spLocks noGrp="1"/>
          </p:cNvSpPr>
          <p:nvPr>
            <p:ph type="body" sz="quarter" idx="14"/>
          </p:nvPr>
        </p:nvSpPr>
        <p:spPr>
          <a:xfrm>
            <a:off x="0" y="501101"/>
            <a:ext cx="2819400" cy="646113"/>
          </a:xfrm>
        </p:spPr>
        <p:txBody>
          <a:bodyPr/>
          <a:lstStyle/>
          <a:p>
            <a:r>
              <a:rPr lang="en-AU" dirty="0"/>
              <a:t>Targets</a:t>
            </a:r>
          </a:p>
        </p:txBody>
      </p:sp>
    </p:spTree>
    <p:extLst>
      <p:ext uri="{BB962C8B-B14F-4D97-AF65-F5344CB8AC3E}">
        <p14:creationId xmlns:p14="http://schemas.microsoft.com/office/powerpoint/2010/main" val="26771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Deciding what the Plan is all about</a:t>
            </a:r>
          </a:p>
          <a:p>
            <a:endParaRPr lang="en-AU" dirty="0"/>
          </a:p>
        </p:txBody>
      </p:sp>
      <p:sp>
        <p:nvSpPr>
          <p:cNvPr id="5" name="Text Placeholder 4"/>
          <p:cNvSpPr>
            <a:spLocks noGrp="1"/>
          </p:cNvSpPr>
          <p:nvPr>
            <p:ph type="body" sz="quarter" idx="14"/>
          </p:nvPr>
        </p:nvSpPr>
        <p:spPr/>
        <p:txBody>
          <a:bodyPr>
            <a:normAutofit/>
          </a:bodyPr>
          <a:lstStyle/>
          <a:p>
            <a:r>
              <a:rPr lang="en-AU" dirty="0"/>
              <a:t>Targets</a:t>
            </a:r>
          </a:p>
        </p:txBody>
      </p:sp>
      <p:sp>
        <p:nvSpPr>
          <p:cNvPr id="6" name="Text Placeholder 5"/>
          <p:cNvSpPr>
            <a:spLocks noGrp="1"/>
          </p:cNvSpPr>
          <p:nvPr>
            <p:ph type="body" sz="quarter" idx="15"/>
          </p:nvPr>
        </p:nvSpPr>
        <p:spPr/>
        <p:txBody>
          <a:bodyPr>
            <a:normAutofit/>
          </a:bodyPr>
          <a:lstStyle/>
          <a:p>
            <a:r>
              <a:rPr lang="en-AU" dirty="0">
                <a:solidFill>
                  <a:schemeClr val="tx1"/>
                </a:solidFill>
              </a:rPr>
              <a:t>Additional resources</a:t>
            </a:r>
          </a:p>
        </p:txBody>
      </p:sp>
      <p:pic>
        <p:nvPicPr>
          <p:cNvPr id="8" name="Picture 7"/>
          <p:cNvPicPr>
            <a:picLocks noChangeAspect="1"/>
          </p:cNvPicPr>
          <p:nvPr/>
        </p:nvPicPr>
        <p:blipFill>
          <a:blip r:embed="rId3" cstate="print"/>
          <a:stretch>
            <a:fillRect/>
          </a:stretch>
        </p:blipFill>
        <p:spPr>
          <a:xfrm>
            <a:off x="228600" y="1217348"/>
            <a:ext cx="2958811" cy="382905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stretch>
            <a:fillRect/>
          </a:stretch>
        </p:blipFill>
        <p:spPr>
          <a:xfrm>
            <a:off x="5998369" y="1295400"/>
            <a:ext cx="2952617" cy="382158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stretch>
            <a:fillRect/>
          </a:stretch>
        </p:blipFill>
        <p:spPr>
          <a:xfrm>
            <a:off x="3113697" y="2667000"/>
            <a:ext cx="2958386" cy="3829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71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b="1" dirty="0">
                <a:solidFill>
                  <a:srgbClr val="003300"/>
                </a:solidFill>
              </a:rPr>
              <a:t>What are Targets?</a:t>
            </a:r>
          </a:p>
          <a:p>
            <a:pPr eaLnBrk="1" fontAlgn="auto" hangingPunct="1">
              <a:spcAft>
                <a:spcPts val="0"/>
              </a:spcAft>
              <a:buFont typeface="Arial" pitchFamily="34" charset="0"/>
              <a:buChar char="•"/>
              <a:defRPr/>
            </a:pPr>
            <a:r>
              <a:rPr lang="en-AU" dirty="0">
                <a:solidFill>
                  <a:srgbClr val="0070C0"/>
                </a:solidFill>
              </a:rPr>
              <a:t>Human Welfare Targets</a:t>
            </a:r>
          </a:p>
          <a:p>
            <a:pPr eaLnBrk="1" fontAlgn="auto" hangingPunct="1">
              <a:spcAft>
                <a:spcPts val="0"/>
              </a:spcAft>
              <a:buFont typeface="Arial" pitchFamily="34" charset="0"/>
              <a:buChar char="•"/>
              <a:defRPr/>
            </a:pPr>
            <a:r>
              <a:rPr lang="en-AU" dirty="0">
                <a:solidFill>
                  <a:srgbClr val="003300"/>
                </a:solidFill>
              </a:rPr>
              <a:t>Selecting Targets</a:t>
            </a:r>
          </a:p>
          <a:p>
            <a:pPr eaLnBrk="1" fontAlgn="auto" hangingPunct="1">
              <a:spcAft>
                <a:spcPts val="0"/>
              </a:spcAft>
              <a:buFont typeface="Arial" pitchFamily="34" charset="0"/>
              <a:buChar char="•"/>
              <a:defRPr/>
            </a:pPr>
            <a:r>
              <a:rPr lang="en-AU" dirty="0">
                <a:solidFill>
                  <a:srgbClr val="0070C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78225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idx="1"/>
          </p:nvPr>
        </p:nvSpPr>
        <p:spPr>
          <a:xfrm>
            <a:off x="457200" y="1600200"/>
            <a:ext cx="8229600" cy="3169816"/>
          </a:xfrm>
        </p:spPr>
        <p:txBody>
          <a:bodyPr>
            <a:normAutofit fontScale="55000" lnSpcReduction="20000"/>
          </a:bodyPr>
          <a:lstStyle/>
          <a:p>
            <a:pPr marL="0" indent="0">
              <a:buNone/>
            </a:pPr>
            <a:r>
              <a:rPr lang="en-AU" sz="3800" dirty="0"/>
              <a:t>SUMMARY: Develop A Short List Of targets, Both Environmental / Natural Targets And Cultural / Human Welfare Targets (if appropriate). Select 2 To Continue working on.</a:t>
            </a:r>
            <a:br>
              <a:rPr lang="en-AU" sz="3800" dirty="0"/>
            </a:br>
            <a:br>
              <a:rPr lang="en-AU" sz="3800" dirty="0"/>
            </a:br>
            <a:r>
              <a:rPr lang="en-AU" sz="3800" dirty="0"/>
              <a:t>Time: 30 minutes</a:t>
            </a:r>
          </a:p>
          <a:p>
            <a:pPr eaLnBrk="1" hangingPunct="1">
              <a:lnSpc>
                <a:spcPct val="120000"/>
              </a:lnSpc>
              <a:tabLst>
                <a:tab pos="463550" algn="l"/>
              </a:tabLst>
            </a:pPr>
            <a:endParaRPr lang="en-US" sz="2400" dirty="0"/>
          </a:p>
          <a:p>
            <a:pPr eaLnBrk="1" hangingPunct="1">
              <a:lnSpc>
                <a:spcPct val="120000"/>
              </a:lnSpc>
              <a:tabLst>
                <a:tab pos="463550" algn="l"/>
              </a:tabLst>
            </a:pPr>
            <a:r>
              <a:rPr lang="en-US" sz="2400" dirty="0"/>
              <a:t>‘Brainstorm’ possible targets using cards</a:t>
            </a:r>
          </a:p>
          <a:p>
            <a:pPr eaLnBrk="1" hangingPunct="1">
              <a:lnSpc>
                <a:spcPct val="120000"/>
              </a:lnSpc>
              <a:tabLst>
                <a:tab pos="463550" algn="l"/>
              </a:tabLst>
            </a:pPr>
            <a:r>
              <a:rPr lang="en-US" sz="2400" dirty="0" err="1"/>
              <a:t>Organise</a:t>
            </a:r>
            <a:r>
              <a:rPr lang="en-US" sz="2400" dirty="0"/>
              <a:t> cards into ‘like’ groups – these are your Targets</a:t>
            </a:r>
          </a:p>
          <a:p>
            <a:pPr eaLnBrk="1" hangingPunct="1">
              <a:lnSpc>
                <a:spcPct val="120000"/>
              </a:lnSpc>
              <a:tabLst>
                <a:tab pos="463550" algn="l"/>
              </a:tabLst>
            </a:pPr>
            <a:r>
              <a:rPr lang="en-US" sz="2400" dirty="0"/>
              <a:t>Copy into Table</a:t>
            </a:r>
          </a:p>
          <a:p>
            <a:pPr>
              <a:lnSpc>
                <a:spcPct val="120000"/>
              </a:lnSpc>
              <a:tabLst>
                <a:tab pos="463550" algn="l"/>
              </a:tabLst>
            </a:pPr>
            <a:r>
              <a:rPr lang="en-AU" sz="2400" dirty="0"/>
              <a:t>Select 2 To Continue working on.</a:t>
            </a:r>
            <a:endParaRPr lang="en-US" sz="2400" dirty="0"/>
          </a:p>
          <a:p>
            <a:pPr eaLnBrk="1" hangingPunct="1">
              <a:lnSpc>
                <a:spcPct val="120000"/>
              </a:lnSpc>
              <a:tabLst>
                <a:tab pos="463550" algn="l"/>
              </a:tabLst>
            </a:pPr>
            <a:r>
              <a:rPr lang="en-US" sz="2400" dirty="0"/>
              <a:t>Draw a rough map showing where these Targets occur in your project area</a:t>
            </a:r>
          </a:p>
          <a:p>
            <a:pPr eaLnBrk="1" hangingPunct="1">
              <a:lnSpc>
                <a:spcPct val="120000"/>
              </a:lnSpc>
              <a:buClr>
                <a:schemeClr val="tx1"/>
              </a:buClr>
              <a:tabLst>
                <a:tab pos="463550" algn="l"/>
              </a:tabLst>
            </a:pPr>
            <a:r>
              <a:rPr lang="en-US" sz="2400" dirty="0"/>
              <a:t>Report back</a:t>
            </a:r>
          </a:p>
        </p:txBody>
      </p:sp>
      <p:sp>
        <p:nvSpPr>
          <p:cNvPr id="2" name="Rectangle 1"/>
          <p:cNvSpPr/>
          <p:nvPr/>
        </p:nvSpPr>
        <p:spPr>
          <a:xfrm>
            <a:off x="304800" y="5029200"/>
            <a:ext cx="7620000" cy="1511183"/>
          </a:xfrm>
          <a:prstGeom prst="rect">
            <a:avLst/>
          </a:prstGeom>
        </p:spPr>
        <p:txBody>
          <a:bodyPr wrap="square">
            <a:spAutoFit/>
          </a:bodyPr>
          <a:lstStyle/>
          <a:p>
            <a:pPr fontAlgn="auto">
              <a:lnSpc>
                <a:spcPct val="80000"/>
              </a:lnSpc>
              <a:spcBef>
                <a:spcPct val="20000"/>
              </a:spcBef>
              <a:spcAft>
                <a:spcPts val="0"/>
              </a:spcAft>
              <a:defRPr/>
            </a:pPr>
            <a:r>
              <a:rPr lang="en-AU" sz="2100" dirty="0">
                <a:latin typeface="Trebuchet MS" panose="020B0603020202020204" pitchFamily="34" charset="0"/>
              </a:rPr>
              <a:t>Look at the Sheet and consider:</a:t>
            </a:r>
          </a:p>
          <a:p>
            <a:pPr indent="360363">
              <a:lnSpc>
                <a:spcPct val="80000"/>
              </a:lnSpc>
              <a:defRPr/>
            </a:pPr>
            <a:endParaRPr lang="en-AU" sz="1300" dirty="0">
              <a:latin typeface="Trebuchet MS" panose="020B0603020202020204" pitchFamily="34" charset="0"/>
            </a:endParaRPr>
          </a:p>
          <a:p>
            <a:pPr indent="360363"/>
            <a:r>
              <a:rPr lang="en-AU" sz="1300" dirty="0">
                <a:latin typeface="Trebuchet MS" panose="020B0603020202020204" pitchFamily="34" charset="0"/>
              </a:rPr>
              <a:t>• What are the values, features, assets that we care about most? </a:t>
            </a:r>
          </a:p>
          <a:p>
            <a:pPr marL="360363" indent="88900">
              <a:buFont typeface="Arial" pitchFamily="34" charset="0"/>
              <a:buChar char="•"/>
            </a:pPr>
            <a:r>
              <a:rPr lang="en-AU" sz="1300" dirty="0">
                <a:latin typeface="Trebuchet MS" panose="020B0603020202020204" pitchFamily="34" charset="0"/>
              </a:rPr>
              <a:t>How would we describe each target?</a:t>
            </a:r>
          </a:p>
          <a:p>
            <a:pPr indent="360363"/>
            <a:r>
              <a:rPr lang="en-AU" sz="1300" dirty="0">
                <a:latin typeface="Trebuchet MS" panose="020B0603020202020204" pitchFamily="34" charset="0"/>
              </a:rPr>
              <a:t>• Why we have chosen these targets?</a:t>
            </a:r>
          </a:p>
          <a:p>
            <a:pPr indent="360363"/>
            <a:r>
              <a:rPr lang="en-AU" sz="1300" dirty="0">
                <a:latin typeface="Trebuchet MS" panose="020B0603020202020204" pitchFamily="34" charset="0"/>
              </a:rPr>
              <a:t>• Are there associated or "nested“ targets, which will directly benefit the conservation of the 	objects we select?</a:t>
            </a:r>
          </a:p>
        </p:txBody>
      </p:sp>
      <p:sp>
        <p:nvSpPr>
          <p:cNvPr id="9" name="Text Placeholder 6"/>
          <p:cNvSpPr>
            <a:spLocks noGrp="1"/>
          </p:cNvSpPr>
          <p:nvPr>
            <p:ph type="body" sz="quarter" idx="15"/>
          </p:nvPr>
        </p:nvSpPr>
        <p:spPr>
          <a:xfrm>
            <a:off x="2852738" y="609600"/>
            <a:ext cx="6291262" cy="457200"/>
          </a:xfrm>
        </p:spPr>
        <p:txBody>
          <a:bodyPr/>
          <a:lstStyle/>
          <a:p>
            <a:r>
              <a:rPr lang="en-AU" dirty="0"/>
              <a:t>Workshop activity</a:t>
            </a:r>
          </a:p>
        </p:txBody>
      </p:sp>
      <p:sp>
        <p:nvSpPr>
          <p:cNvPr id="10"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1" name="Text Placeholder 5"/>
          <p:cNvSpPr>
            <a:spLocks noGrp="1"/>
          </p:cNvSpPr>
          <p:nvPr>
            <p:ph type="body" sz="quarter" idx="14"/>
          </p:nvPr>
        </p:nvSpPr>
        <p:spPr>
          <a:xfrm>
            <a:off x="0" y="501101"/>
            <a:ext cx="2819400" cy="646113"/>
          </a:xfrm>
        </p:spPr>
        <p:txBody>
          <a:bodyPr/>
          <a:lstStyle/>
          <a:p>
            <a:r>
              <a:rPr lang="en-AU" dirty="0"/>
              <a:t>Targets</a:t>
            </a:r>
          </a:p>
        </p:txBody>
      </p:sp>
    </p:spTree>
    <p:extLst>
      <p:ext uri="{BB962C8B-B14F-4D97-AF65-F5344CB8AC3E}">
        <p14:creationId xmlns:p14="http://schemas.microsoft.com/office/powerpoint/2010/main" val="255333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791939" y="914400"/>
            <a:ext cx="7704137" cy="1143000"/>
          </a:xfrm>
        </p:spPr>
        <p:txBody>
          <a:bodyPr>
            <a:normAutofit/>
          </a:bodyPr>
          <a:lstStyle/>
          <a:p>
            <a:r>
              <a:rPr lang="en-US" dirty="0">
                <a:latin typeface="Calibri" panose="020F0502020204030204" pitchFamily="34" charset="0"/>
                <a:ea typeface="MS PGothic" pitchFamily="34" charset="-128"/>
              </a:rPr>
              <a:t>Attribution</a:t>
            </a:r>
            <a:endParaRPr lang="en-AU" dirty="0">
              <a:latin typeface="Calibri" panose="020F0502020204030204" pitchFamily="34" charset="0"/>
            </a:endParaRPr>
          </a:p>
        </p:txBody>
      </p:sp>
      <p:sp>
        <p:nvSpPr>
          <p:cNvPr id="9" name="Rectangle 9">
            <a:extLst>
              <a:ext uri="{FF2B5EF4-FFF2-40B4-BE49-F238E27FC236}">
                <a16:creationId xmlns:a16="http://schemas.microsoft.com/office/drawing/2014/main" id="{75E8FCA8-01FF-4BA7-B7CD-E745738016E8}"/>
              </a:ext>
            </a:extLst>
          </p:cNvPr>
          <p:cNvSpPr>
            <a:spLocks noChangeArrowheads="1"/>
          </p:cNvSpPr>
          <p:nvPr/>
        </p:nvSpPr>
        <p:spPr bwMode="auto">
          <a:xfrm>
            <a:off x="251520" y="2209800"/>
            <a:ext cx="8784976" cy="39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lnSpc>
                <a:spcPct val="80000"/>
              </a:lnSpc>
              <a:spcBef>
                <a:spcPct val="20000"/>
              </a:spcBef>
              <a:buSzPct val="130000"/>
            </a:pPr>
            <a:endParaRPr lang="en-US" sz="2400"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altLang="zh-CN" sz="2000" b="1" dirty="0">
                <a:latin typeface="Calibri" panose="020F0502020204030204" pitchFamily="34" charset="0"/>
                <a:cs typeface="Calibri" panose="020F0502020204030204" pitchFamily="34" charset="0"/>
              </a:rPr>
              <a:t>Product of the Conservation Coaches Network, 2019</a:t>
            </a:r>
          </a:p>
          <a:p>
            <a:pPr marL="342900" indent="-342900" eaLnBrk="0" hangingPunct="0">
              <a:lnSpc>
                <a:spcPct val="80000"/>
              </a:lnSpc>
              <a:spcBef>
                <a:spcPct val="20000"/>
              </a:spcBef>
              <a:buSzPct val="130000"/>
            </a:pPr>
            <a:endParaRPr lang="en-US" i="1"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These presentations were adopted of materials from members of the Conservation Coaches Network.  </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CCNet strongly recommends that this presentation is given by experts familiar with the adaptive management process presented by the Conservation Measures Partnership</a:t>
            </a:r>
            <a:r>
              <a:rPr lang="ja-JP" altLang="en-US" dirty="0">
                <a:latin typeface="Calibri" panose="020F0502020204030204" pitchFamily="34" charset="0"/>
                <a:cs typeface="Calibri" panose="020F0502020204030204" pitchFamily="34" charset="0"/>
              </a:rPr>
              <a:t>’</a:t>
            </a:r>
            <a:r>
              <a:rPr lang="en-US" altLang="ja-JP" dirty="0">
                <a:latin typeface="Calibri" panose="020F0502020204030204" pitchFamily="34" charset="0"/>
                <a:cs typeface="Calibri" panose="020F0502020204030204" pitchFamily="34" charset="0"/>
              </a:rPr>
              <a:t>s </a:t>
            </a:r>
            <a:r>
              <a:rPr lang="en-US" altLang="ja-JP" dirty="0">
                <a:latin typeface="Calibri" panose="020F0502020204030204" pitchFamily="34" charset="0"/>
                <a:cs typeface="Calibri" panose="020F0502020204030204" pitchFamily="34" charset="0"/>
                <a:hlinkClick r:id="rId3"/>
              </a:rPr>
              <a:t>Open Standards for the Practice of Conservation</a:t>
            </a:r>
            <a:r>
              <a:rPr lang="en-US" altLang="ja-JP" dirty="0">
                <a:latin typeface="Calibri" panose="020F0502020204030204" pitchFamily="34" charset="0"/>
                <a:cs typeface="Calibri" panose="020F0502020204030204" pitchFamily="34" charset="0"/>
              </a:rPr>
              <a:t> / </a:t>
            </a:r>
            <a:r>
              <a:rPr lang="en-AU" altLang="ja-JP" dirty="0">
                <a:latin typeface="Calibri" panose="020F0502020204030204" pitchFamily="34" charset="0"/>
                <a:cs typeface="Calibri" panose="020F0502020204030204" pitchFamily="34" charset="0"/>
                <a:hlinkClick r:id="rId4"/>
              </a:rPr>
              <a:t>Community of Practice – Indigenous CS projects </a:t>
            </a:r>
            <a:r>
              <a:rPr lang="en-AU" altLang="ja-JP">
                <a:latin typeface="Calibri" panose="020F0502020204030204" pitchFamily="34" charset="0"/>
                <a:cs typeface="Calibri" panose="020F0502020204030204" pitchFamily="34" charset="0"/>
                <a:hlinkClick r:id="rId4"/>
              </a:rPr>
              <a:t>and CS </a:t>
            </a:r>
            <a:r>
              <a:rPr lang="en-AU" altLang="ja-JP" dirty="0">
                <a:latin typeface="Calibri" panose="020F0502020204030204" pitchFamily="34" charset="0"/>
                <a:cs typeface="Calibri" panose="020F0502020204030204" pitchFamily="34" charset="0"/>
                <a:hlinkClick r:id="rId4"/>
              </a:rPr>
              <a:t>projects on Indigenous Land and Waters</a:t>
            </a:r>
            <a:r>
              <a:rPr lang="en-US" altLang="ja-JP" dirty="0">
                <a:latin typeface="Calibri" panose="020F0502020204030204" pitchFamily="34" charset="0"/>
                <a:cs typeface="Calibri" panose="020F0502020204030204" pitchFamily="34" charset="0"/>
              </a:rPr>
              <a:t>.</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You are free to share this presentation and adapt it for your use.  Please attribute the work to </a:t>
            </a:r>
            <a:r>
              <a:rPr lang="en-US" dirty="0" err="1">
                <a:latin typeface="Calibri" panose="020F0502020204030204" pitchFamily="34" charset="0"/>
                <a:cs typeface="Calibri" panose="020F0502020204030204" pitchFamily="34" charset="0"/>
              </a:rPr>
              <a:t>CCNet</a:t>
            </a:r>
            <a:r>
              <a:rPr lang="en-US" dirty="0">
                <a:latin typeface="Calibri" panose="020F0502020204030204" pitchFamily="34" charset="0"/>
                <a:cs typeface="Calibri" panose="020F0502020204030204" pitchFamily="34" charset="0"/>
              </a:rPr>
              <a:t>.   If you significantly alter, transform, or build upon this work, it may be appropriate to remove the HCP logo.</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24040A8-EBA5-4046-A75E-A0BBD0341549}"/>
              </a:ext>
            </a:extLst>
          </p:cNvPr>
          <p:cNvPicPr>
            <a:picLocks noChangeAspect="1"/>
          </p:cNvPicPr>
          <p:nvPr/>
        </p:nvPicPr>
        <p:blipFill>
          <a:blip r:embed="rId5"/>
          <a:stretch>
            <a:fillRect/>
          </a:stretch>
        </p:blipFill>
        <p:spPr>
          <a:xfrm>
            <a:off x="7949505" y="2590800"/>
            <a:ext cx="971550" cy="476250"/>
          </a:xfrm>
          <a:prstGeom prst="rect">
            <a:avLst/>
          </a:prstGeom>
        </p:spPr>
      </p:pic>
    </p:spTree>
    <p:extLst>
      <p:ext uri="{BB962C8B-B14F-4D97-AF65-F5344CB8AC3E}">
        <p14:creationId xmlns:p14="http://schemas.microsoft.com/office/powerpoint/2010/main" val="421631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fontScale="92500" lnSpcReduction="10000"/>
          </a:bodyPr>
          <a:lstStyle/>
          <a:p>
            <a:pPr eaLnBrk="1" fontAlgn="auto" hangingPunct="1">
              <a:spcAft>
                <a:spcPts val="0"/>
              </a:spcAft>
              <a:buFont typeface="Arial" pitchFamily="34" charset="0"/>
              <a:buChar char="•"/>
              <a:defRPr/>
            </a:pPr>
            <a:r>
              <a:rPr lang="en-AU" dirty="0"/>
              <a:t>Why do this step?</a:t>
            </a:r>
          </a:p>
          <a:p>
            <a:pPr eaLnBrk="1" fontAlgn="auto" hangingPunct="1">
              <a:spcAft>
                <a:spcPts val="0"/>
              </a:spcAft>
              <a:buFont typeface="Arial" pitchFamily="34" charset="0"/>
              <a:buChar char="•"/>
              <a:defRPr/>
            </a:pPr>
            <a:endParaRPr lang="en-AU" dirty="0"/>
          </a:p>
          <a:p>
            <a:pPr lvl="1" eaLnBrk="1" fontAlgn="auto" hangingPunct="1">
              <a:spcAft>
                <a:spcPts val="0"/>
              </a:spcAft>
              <a:buFont typeface="Arial" pitchFamily="34" charset="0"/>
              <a:buChar char="–"/>
              <a:defRPr/>
            </a:pPr>
            <a:r>
              <a:rPr lang="en-AU" sz="2200" dirty="0">
                <a:solidFill>
                  <a:srgbClr val="0070C0"/>
                </a:solidFill>
              </a:rPr>
              <a:t>To be able to say what the most important things to look after to make the country healthy – people, plants, animals, places, culture, types of places</a:t>
            </a:r>
          </a:p>
          <a:p>
            <a:pPr lvl="1" eaLnBrk="1" fontAlgn="auto" hangingPunct="1">
              <a:spcAft>
                <a:spcPts val="0"/>
              </a:spcAft>
              <a:buFont typeface="Arial" pitchFamily="34" charset="0"/>
              <a:buChar char="–"/>
              <a:defRPr/>
            </a:pPr>
            <a:endParaRPr lang="en-AU" sz="2200" dirty="0"/>
          </a:p>
          <a:p>
            <a:pPr lvl="1">
              <a:defRPr/>
            </a:pPr>
            <a:r>
              <a:rPr lang="en-AU" sz="2200" dirty="0">
                <a:solidFill>
                  <a:srgbClr val="003300"/>
                </a:solidFill>
              </a:rPr>
              <a:t>Your targets are the values, features, assets that you most care about improving, protecting, restoring and keeping healthy.</a:t>
            </a:r>
          </a:p>
          <a:p>
            <a:pPr lvl="1">
              <a:defRPr/>
            </a:pPr>
            <a:endParaRPr lang="en-AU" sz="2200" dirty="0"/>
          </a:p>
          <a:p>
            <a:pPr lvl="1">
              <a:defRPr/>
            </a:pPr>
            <a:r>
              <a:rPr lang="en-AU" sz="2200" dirty="0">
                <a:solidFill>
                  <a:srgbClr val="0070C0"/>
                </a:solidFill>
              </a:rPr>
              <a:t>They will become the things to focus most of your time and effort on, as a way of keeping your plan manageable.</a:t>
            </a:r>
          </a:p>
          <a:p>
            <a:pPr lvl="1">
              <a:defRPr/>
            </a:pPr>
            <a:endParaRPr lang="en-AU" sz="2200" dirty="0"/>
          </a:p>
          <a:p>
            <a:pPr lvl="1">
              <a:defRPr/>
            </a:pPr>
            <a:r>
              <a:rPr lang="en-AU" sz="2200" dirty="0">
                <a:solidFill>
                  <a:srgbClr val="003300"/>
                </a:solidFill>
              </a:rPr>
              <a:t>Without targets to add to your vision / dreams, it will be a lot harder to put your plan into action and see if it is working.</a:t>
            </a: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The important things that make country healthy</a:t>
            </a:r>
          </a:p>
        </p:txBody>
      </p:sp>
    </p:spTree>
    <p:extLst>
      <p:ext uri="{BB962C8B-B14F-4D97-AF65-F5344CB8AC3E}">
        <p14:creationId xmlns:p14="http://schemas.microsoft.com/office/powerpoint/2010/main" val="37924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247048" y="1447800"/>
            <a:ext cx="8649904" cy="4525963"/>
          </a:xfrm>
        </p:spPr>
        <p:txBody>
          <a:bodyPr>
            <a:normAutofit fontScale="85000" lnSpcReduction="20000"/>
          </a:bodyPr>
          <a:lstStyle/>
          <a:p>
            <a:pPr eaLnBrk="1" hangingPunct="1"/>
            <a:r>
              <a:rPr lang="en-US" b="1" dirty="0"/>
              <a:t>Targets </a:t>
            </a:r>
            <a:r>
              <a:rPr lang="en-US" dirty="0"/>
              <a:t>are the things we want and value</a:t>
            </a:r>
          </a:p>
          <a:p>
            <a:pPr eaLnBrk="1" hangingPunct="1"/>
            <a:endParaRPr lang="en-US" dirty="0">
              <a:solidFill>
                <a:srgbClr val="003300"/>
              </a:solidFill>
            </a:endParaRPr>
          </a:p>
          <a:p>
            <a:pPr eaLnBrk="1" hangingPunct="1"/>
            <a:r>
              <a:rPr lang="en-US" b="1" dirty="0">
                <a:solidFill>
                  <a:srgbClr val="0070C0"/>
                </a:solidFill>
              </a:rPr>
              <a:t>Targets</a:t>
            </a:r>
            <a:r>
              <a:rPr lang="en-US" dirty="0">
                <a:solidFill>
                  <a:srgbClr val="0070C0"/>
                </a:solidFill>
              </a:rPr>
              <a:t> are what we are managing FOR</a:t>
            </a:r>
          </a:p>
          <a:p>
            <a:pPr eaLnBrk="1" hangingPunct="1"/>
            <a:endParaRPr lang="en-US" dirty="0"/>
          </a:p>
          <a:p>
            <a:r>
              <a:rPr lang="en-US" b="1" dirty="0"/>
              <a:t>Targets</a:t>
            </a:r>
            <a:r>
              <a:rPr lang="en-US" dirty="0"/>
              <a:t> are the main features that keep country alive and are important for people to look after, and can be about nature, culture, or people</a:t>
            </a:r>
          </a:p>
          <a:p>
            <a:endParaRPr lang="en-US" dirty="0"/>
          </a:p>
          <a:p>
            <a:pPr eaLnBrk="1" hangingPunct="1"/>
            <a:r>
              <a:rPr lang="en-US" b="1" dirty="0">
                <a:solidFill>
                  <a:srgbClr val="0070C0"/>
                </a:solidFill>
              </a:rPr>
              <a:t>Targets</a:t>
            </a:r>
            <a:r>
              <a:rPr lang="en-US" dirty="0">
                <a:solidFill>
                  <a:srgbClr val="0070C0"/>
                </a:solidFill>
              </a:rPr>
              <a:t> are the things we want to focus our work on</a:t>
            </a:r>
          </a:p>
          <a:p>
            <a:pPr eaLnBrk="1" hangingPunct="1"/>
            <a:endParaRPr lang="en-US" dirty="0"/>
          </a:p>
          <a:p>
            <a:pPr eaLnBrk="1" hangingPunct="1"/>
            <a:r>
              <a:rPr lang="en-US" dirty="0"/>
              <a:t>Different targets will need different management</a:t>
            </a:r>
          </a:p>
        </p:txBody>
      </p:sp>
      <p:sp>
        <p:nvSpPr>
          <p:cNvPr id="11"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2" name="Text Placeholder 5"/>
          <p:cNvSpPr>
            <a:spLocks noGrp="1"/>
          </p:cNvSpPr>
          <p:nvPr>
            <p:ph type="body" sz="quarter" idx="14"/>
          </p:nvPr>
        </p:nvSpPr>
        <p:spPr>
          <a:xfrm>
            <a:off x="0" y="501101"/>
            <a:ext cx="2819400" cy="646113"/>
          </a:xfrm>
        </p:spPr>
        <p:txBody>
          <a:bodyPr/>
          <a:lstStyle/>
          <a:p>
            <a:r>
              <a:rPr lang="en-AU" dirty="0"/>
              <a:t>Targets</a:t>
            </a:r>
          </a:p>
        </p:txBody>
      </p:sp>
      <p:sp>
        <p:nvSpPr>
          <p:cNvPr id="13"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The important things that make country healthy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FLW081215_D014 ©Ami Vitale.jpg"/>
          <p:cNvPicPr>
            <a:picLocks noChangeAspect="1"/>
          </p:cNvPicPr>
          <p:nvPr/>
        </p:nvPicPr>
        <p:blipFill>
          <a:blip r:embed="rId3" cstate="print">
            <a:extLst>
              <a:ext uri="{28A0092B-C50C-407E-A947-70E740481C1C}">
                <a14:useLocalDpi xmlns:a14="http://schemas.microsoft.com/office/drawing/2010/main" val="0"/>
              </a:ext>
            </a:extLst>
          </a:blip>
          <a:srcRect r="14520"/>
          <a:stretch>
            <a:fillRect/>
          </a:stretch>
        </p:blipFill>
        <p:spPr bwMode="auto">
          <a:xfrm>
            <a:off x="5961062" y="1674813"/>
            <a:ext cx="317658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WOPA080513_D014 ©Mark GodfreyTNC.jpg"/>
          <p:cNvPicPr>
            <a:picLocks noChangeAspect="1"/>
          </p:cNvPicPr>
          <p:nvPr/>
        </p:nvPicPr>
        <p:blipFill rotWithShape="1">
          <a:blip r:embed="rId4" cstate="print">
            <a:extLst>
              <a:ext uri="{28A0092B-C50C-407E-A947-70E740481C1C}">
                <a14:useLocalDpi xmlns:a14="http://schemas.microsoft.com/office/drawing/2010/main" val="0"/>
              </a:ext>
            </a:extLst>
          </a:blip>
          <a:srcRect r="13480"/>
          <a:stretch/>
        </p:blipFill>
        <p:spPr bwMode="auto">
          <a:xfrm>
            <a:off x="3563938" y="1662113"/>
            <a:ext cx="324008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WOPA080514_D013 ©Mark GodfreyTNC.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3" y="0"/>
            <a:ext cx="26638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9" name="Text Box 13"/>
          <p:cNvSpPr txBox="1">
            <a:spLocks noChangeArrowheads="1"/>
          </p:cNvSpPr>
          <p:nvPr/>
        </p:nvSpPr>
        <p:spPr bwMode="auto">
          <a:xfrm>
            <a:off x="-1479" y="1219200"/>
            <a:ext cx="3563938"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buFontTx/>
              <a:buChar char="-"/>
            </a:pPr>
            <a:r>
              <a:rPr lang="en-US" sz="2800" dirty="0">
                <a:solidFill>
                  <a:srgbClr val="000000"/>
                </a:solidFill>
                <a:latin typeface="Trebuchet MS" panose="020B0603020202020204" pitchFamily="34" charset="0"/>
              </a:rPr>
              <a:t> Ecological Systems</a:t>
            </a:r>
          </a:p>
          <a:p>
            <a:pPr algn="r">
              <a:buFontTx/>
              <a:buChar char="-"/>
            </a:pPr>
            <a:r>
              <a:rPr lang="en-US" sz="2800" dirty="0">
                <a:solidFill>
                  <a:srgbClr val="000000"/>
                </a:solidFill>
                <a:latin typeface="Trebuchet MS" panose="020B0603020202020204" pitchFamily="34" charset="0"/>
              </a:rPr>
              <a:t> Communities</a:t>
            </a:r>
          </a:p>
          <a:p>
            <a:pPr algn="r">
              <a:buFontTx/>
              <a:buChar char="-"/>
            </a:pPr>
            <a:r>
              <a:rPr lang="en-US" sz="2800" dirty="0">
                <a:solidFill>
                  <a:srgbClr val="000000"/>
                </a:solidFill>
                <a:latin typeface="Trebuchet MS" panose="020B0603020202020204" pitchFamily="34" charset="0"/>
              </a:rPr>
              <a:t> Species</a:t>
            </a:r>
          </a:p>
        </p:txBody>
      </p:sp>
      <p:pic>
        <p:nvPicPr>
          <p:cNvPr id="17" name="Picture 16" descr="N Holland - Martu (14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7638" y="4149725"/>
            <a:ext cx="36131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Fish River - Aerial 1.JPG"/>
          <p:cNvPicPr>
            <a:picLocks noChangeAspect="1"/>
          </p:cNvPicPr>
          <p:nvPr/>
        </p:nvPicPr>
        <p:blipFill>
          <a:blip r:embed="rId7" cstate="print">
            <a:extLst>
              <a:ext uri="{28A0092B-C50C-407E-A947-70E740481C1C}">
                <a14:useLocalDpi xmlns:a14="http://schemas.microsoft.com/office/drawing/2010/main" val="0"/>
              </a:ext>
            </a:extLst>
          </a:blip>
          <a:srcRect r="18016"/>
          <a:stretch>
            <a:fillRect/>
          </a:stretch>
        </p:blipFill>
        <p:spPr bwMode="auto">
          <a:xfrm>
            <a:off x="0" y="2708275"/>
            <a:ext cx="27717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WOPA070906_D014 ©Mark GodfreyTNC.jpg"/>
          <p:cNvPicPr>
            <a:picLocks noChangeAspect="1"/>
          </p:cNvPicPr>
          <p:nvPr/>
        </p:nvPicPr>
        <p:blipFill rotWithShape="1">
          <a:blip r:embed="rId8" cstate="print">
            <a:extLst>
              <a:ext uri="{28A0092B-C50C-407E-A947-70E740481C1C}">
                <a14:useLocalDpi xmlns:a14="http://schemas.microsoft.com/office/drawing/2010/main" val="0"/>
              </a:ext>
            </a:extLst>
          </a:blip>
          <a:srcRect r="18446"/>
          <a:stretch/>
        </p:blipFill>
        <p:spPr bwMode="auto">
          <a:xfrm>
            <a:off x="5795963" y="4144963"/>
            <a:ext cx="33480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gile Wallaby 4 (c) Greg Holland.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2900" y="0"/>
            <a:ext cx="11811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DFLW090107_D042 ©Ami Vitale.jpg"/>
          <p:cNvPicPr>
            <a:picLocks noChangeAspect="1"/>
          </p:cNvPicPr>
          <p:nvPr/>
        </p:nvPicPr>
        <p:blipFill>
          <a:blip r:embed="rId10" cstate="print">
            <a:extLst>
              <a:ext uri="{28A0092B-C50C-407E-A947-70E740481C1C}">
                <a14:useLocalDpi xmlns:a14="http://schemas.microsoft.com/office/drawing/2010/main" val="0"/>
              </a:ext>
            </a:extLst>
          </a:blip>
          <a:srcRect l="8109"/>
          <a:stretch>
            <a:fillRect/>
          </a:stretch>
        </p:blipFill>
        <p:spPr bwMode="auto">
          <a:xfrm>
            <a:off x="3563938" y="0"/>
            <a:ext cx="24479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Box 26"/>
          <p:cNvSpPr txBox="1">
            <a:spLocks noChangeArrowheads="1"/>
          </p:cNvSpPr>
          <p:nvPr/>
        </p:nvSpPr>
        <p:spPr bwMode="auto">
          <a:xfrm>
            <a:off x="6804025" y="1557338"/>
            <a:ext cx="12969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78860" name="TextBox 27"/>
          <p:cNvSpPr txBox="1">
            <a:spLocks noChangeArrowheads="1"/>
          </p:cNvSpPr>
          <p:nvPr/>
        </p:nvSpPr>
        <p:spPr bwMode="auto">
          <a:xfrm>
            <a:off x="5219700" y="1557338"/>
            <a:ext cx="865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Amy Vitale</a:t>
            </a:r>
            <a:endParaRPr lang="en-AU" sz="800" dirty="0">
              <a:solidFill>
                <a:schemeClr val="bg1"/>
              </a:solidFill>
              <a:latin typeface="Trebuchet MS" panose="020B0603020202020204" pitchFamily="34" charset="0"/>
            </a:endParaRPr>
          </a:p>
        </p:txBody>
      </p:sp>
      <p:sp>
        <p:nvSpPr>
          <p:cNvPr id="78861" name="TextBox 28"/>
          <p:cNvSpPr txBox="1">
            <a:spLocks noChangeArrowheads="1"/>
          </p:cNvSpPr>
          <p:nvPr/>
        </p:nvSpPr>
        <p:spPr bwMode="auto">
          <a:xfrm>
            <a:off x="7885113" y="1557338"/>
            <a:ext cx="1079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Greg Holland</a:t>
            </a:r>
            <a:endParaRPr lang="en-AU" sz="800" dirty="0">
              <a:solidFill>
                <a:schemeClr val="bg1"/>
              </a:solidFill>
              <a:latin typeface="Trebuchet MS" panose="020B0603020202020204" pitchFamily="34" charset="0"/>
            </a:endParaRPr>
          </a:p>
        </p:txBody>
      </p:sp>
      <p:sp>
        <p:nvSpPr>
          <p:cNvPr id="78862" name="TextBox 29"/>
          <p:cNvSpPr txBox="1">
            <a:spLocks noChangeArrowheads="1"/>
          </p:cNvSpPr>
          <p:nvPr/>
        </p:nvSpPr>
        <p:spPr bwMode="auto">
          <a:xfrm>
            <a:off x="6011863" y="3933825"/>
            <a:ext cx="1296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78863" name="TextBox 30"/>
          <p:cNvSpPr txBox="1">
            <a:spLocks noChangeArrowheads="1"/>
          </p:cNvSpPr>
          <p:nvPr/>
        </p:nvSpPr>
        <p:spPr bwMode="auto">
          <a:xfrm>
            <a:off x="7956550" y="6670675"/>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78864" name="TextBox 31"/>
          <p:cNvSpPr txBox="1">
            <a:spLocks noChangeArrowheads="1"/>
          </p:cNvSpPr>
          <p:nvPr/>
        </p:nvSpPr>
        <p:spPr bwMode="auto">
          <a:xfrm>
            <a:off x="4716463" y="6642100"/>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Natalie Holland</a:t>
            </a:r>
            <a:endParaRPr lang="en-AU" sz="800" dirty="0">
              <a:solidFill>
                <a:schemeClr val="bg1"/>
              </a:solidFill>
              <a:latin typeface="Trebuchet MS" panose="020B0603020202020204" pitchFamily="34" charset="0"/>
            </a:endParaRPr>
          </a:p>
        </p:txBody>
      </p:sp>
      <p:sp>
        <p:nvSpPr>
          <p:cNvPr id="78865" name="TextBox 32"/>
          <p:cNvSpPr txBox="1">
            <a:spLocks noChangeArrowheads="1"/>
          </p:cNvSpPr>
          <p:nvPr/>
        </p:nvSpPr>
        <p:spPr bwMode="auto">
          <a:xfrm>
            <a:off x="1331913" y="6642100"/>
            <a:ext cx="1368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Geoff Lipsett-Moore</a:t>
            </a:r>
            <a:endParaRPr lang="en-AU" sz="800" dirty="0">
              <a:solidFill>
                <a:schemeClr val="bg1"/>
              </a:solidFill>
              <a:latin typeface="Trebuchet MS" panose="020B0603020202020204" pitchFamily="34" charset="0"/>
            </a:endParaRPr>
          </a:p>
        </p:txBody>
      </p:sp>
      <p:sp>
        <p:nvSpPr>
          <p:cNvPr id="78866" name="TextBox 33"/>
          <p:cNvSpPr txBox="1">
            <a:spLocks noChangeArrowheads="1"/>
          </p:cNvSpPr>
          <p:nvPr/>
        </p:nvSpPr>
        <p:spPr bwMode="auto">
          <a:xfrm>
            <a:off x="8280400" y="3933825"/>
            <a:ext cx="863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Amy Vitale</a:t>
            </a:r>
            <a:endParaRPr lang="en-AU" sz="800" dirty="0">
              <a:solidFill>
                <a:schemeClr val="bg1"/>
              </a:solidFill>
              <a:latin typeface="Trebuchet MS" panose="020B0603020202020204" pitchFamily="34" charset="0"/>
            </a:endParaRPr>
          </a:p>
        </p:txBody>
      </p:sp>
      <p:sp>
        <p:nvSpPr>
          <p:cNvPr id="2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28"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450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50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50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450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0" y="1482177"/>
            <a:ext cx="5334000" cy="4953000"/>
          </a:xfrm>
        </p:spPr>
        <p:txBody>
          <a:bodyPr>
            <a:noAutofit/>
          </a:bodyPr>
          <a:lstStyle/>
          <a:p>
            <a:pPr marL="342900" lvl="1" indent="-342900">
              <a:lnSpc>
                <a:spcPct val="90000"/>
              </a:lnSpc>
              <a:buFont typeface="Arial" pitchFamily="34" charset="0"/>
              <a:buChar char="•"/>
            </a:pPr>
            <a:r>
              <a:rPr lang="en-US" dirty="0">
                <a:solidFill>
                  <a:srgbClr val="0070C0"/>
                </a:solidFill>
              </a:rPr>
              <a:t>Identity / Culture / Stories</a:t>
            </a:r>
          </a:p>
          <a:p>
            <a:pPr marL="342900" lvl="1" indent="-342900">
              <a:lnSpc>
                <a:spcPct val="90000"/>
              </a:lnSpc>
              <a:buFont typeface="Arial" pitchFamily="34" charset="0"/>
              <a:buChar char="•"/>
            </a:pPr>
            <a:r>
              <a:rPr lang="en-US" sz="2800" dirty="0">
                <a:solidFill>
                  <a:srgbClr val="003300"/>
                </a:solidFill>
              </a:rPr>
              <a:t>Local / indigenous knowledge</a:t>
            </a:r>
          </a:p>
          <a:p>
            <a:pPr>
              <a:lnSpc>
                <a:spcPct val="90000"/>
              </a:lnSpc>
            </a:pPr>
            <a:r>
              <a:rPr lang="en-US" sz="2800" dirty="0">
                <a:solidFill>
                  <a:srgbClr val="0070C0"/>
                </a:solidFill>
              </a:rPr>
              <a:t>Social institutions</a:t>
            </a:r>
          </a:p>
          <a:p>
            <a:pPr lvl="1">
              <a:lnSpc>
                <a:spcPct val="90000"/>
              </a:lnSpc>
            </a:pPr>
            <a:r>
              <a:rPr lang="en-US" sz="1800" dirty="0">
                <a:solidFill>
                  <a:srgbClr val="0070C0"/>
                </a:solidFill>
              </a:rPr>
              <a:t>Customary law system</a:t>
            </a:r>
          </a:p>
          <a:p>
            <a:pPr>
              <a:lnSpc>
                <a:spcPct val="90000"/>
              </a:lnSpc>
            </a:pPr>
            <a:r>
              <a:rPr lang="en-US" sz="2800" dirty="0">
                <a:solidFill>
                  <a:srgbClr val="003300"/>
                </a:solidFill>
              </a:rPr>
              <a:t>Spirituality</a:t>
            </a:r>
          </a:p>
          <a:p>
            <a:pPr lvl="1">
              <a:lnSpc>
                <a:spcPct val="90000"/>
              </a:lnSpc>
            </a:pPr>
            <a:r>
              <a:rPr lang="en-US" sz="1800" dirty="0">
                <a:solidFill>
                  <a:srgbClr val="003300"/>
                </a:solidFill>
              </a:rPr>
              <a:t>World vision, sacred places and rituals</a:t>
            </a:r>
          </a:p>
          <a:p>
            <a:pPr>
              <a:lnSpc>
                <a:spcPct val="90000"/>
              </a:lnSpc>
            </a:pPr>
            <a:r>
              <a:rPr lang="en-US" sz="2800" dirty="0">
                <a:solidFill>
                  <a:srgbClr val="0070C0"/>
                </a:solidFill>
              </a:rPr>
              <a:t>Oral history</a:t>
            </a:r>
          </a:p>
          <a:p>
            <a:pPr>
              <a:lnSpc>
                <a:spcPct val="90000"/>
              </a:lnSpc>
            </a:pPr>
            <a:r>
              <a:rPr lang="en-US" sz="2800" dirty="0">
                <a:solidFill>
                  <a:srgbClr val="003300"/>
                </a:solidFill>
              </a:rPr>
              <a:t>Traditions</a:t>
            </a:r>
          </a:p>
          <a:p>
            <a:pPr lvl="1">
              <a:lnSpc>
                <a:spcPct val="90000"/>
              </a:lnSpc>
            </a:pPr>
            <a:r>
              <a:rPr lang="en-US" sz="1800" dirty="0">
                <a:solidFill>
                  <a:srgbClr val="003300"/>
                </a:solidFill>
              </a:rPr>
              <a:t>Language, music and dances, festivals, </a:t>
            </a:r>
          </a:p>
          <a:p>
            <a:pPr lvl="1">
              <a:lnSpc>
                <a:spcPct val="90000"/>
              </a:lnSpc>
            </a:pPr>
            <a:r>
              <a:rPr lang="en-US" sz="1800" dirty="0">
                <a:solidFill>
                  <a:srgbClr val="003300"/>
                </a:solidFill>
              </a:rPr>
              <a:t>Gastronomy</a:t>
            </a:r>
          </a:p>
          <a:p>
            <a:pPr>
              <a:lnSpc>
                <a:spcPct val="90000"/>
              </a:lnSpc>
            </a:pPr>
            <a:r>
              <a:rPr lang="en-US" sz="2800" dirty="0">
                <a:solidFill>
                  <a:srgbClr val="0070C0"/>
                </a:solidFill>
              </a:rPr>
              <a:t>Freedom, Choice, Security, Health;</a:t>
            </a:r>
          </a:p>
          <a:p>
            <a:pPr>
              <a:lnSpc>
                <a:spcPct val="90000"/>
              </a:lnSpc>
            </a:pPr>
            <a:endParaRPr lang="es-ES" sz="2800" dirty="0"/>
          </a:p>
        </p:txBody>
      </p:sp>
      <p:sp>
        <p:nvSpPr>
          <p:cNvPr id="7" name="Text Placeholder 6"/>
          <p:cNvSpPr>
            <a:spLocks noGrp="1"/>
          </p:cNvSpPr>
          <p:nvPr>
            <p:ph type="body" sz="quarter" idx="15"/>
          </p:nvPr>
        </p:nvSpPr>
        <p:spPr>
          <a:xfrm>
            <a:off x="2866625" y="513556"/>
            <a:ext cx="6241432" cy="629444"/>
          </a:xfrm>
        </p:spPr>
        <p:txBody>
          <a:bodyPr>
            <a:noAutofit/>
          </a:bodyPr>
          <a:lstStyle/>
          <a:p>
            <a:pPr algn="ctr">
              <a:lnSpc>
                <a:spcPct val="90000"/>
              </a:lnSpc>
            </a:pPr>
            <a:r>
              <a:rPr lang="en-US" sz="3600" dirty="0"/>
              <a:t>Intangible values</a:t>
            </a:r>
          </a:p>
        </p:txBody>
      </p:sp>
      <p:pic>
        <p:nvPicPr>
          <p:cNvPr id="79876" name="Picture 5" descr="N Holland - Martu (36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1612" y="1143000"/>
            <a:ext cx="25923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WOPA080512_D024  ©Mark GodfreyTN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4227512"/>
            <a:ext cx="396081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7"/>
          <p:cNvSpPr txBox="1">
            <a:spLocks noChangeArrowheads="1"/>
          </p:cNvSpPr>
          <p:nvPr/>
        </p:nvSpPr>
        <p:spPr bwMode="auto">
          <a:xfrm>
            <a:off x="7451725" y="4076700"/>
            <a:ext cx="1081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Natalie Holland</a:t>
            </a:r>
            <a:endParaRPr lang="en-AU" sz="800" dirty="0">
              <a:solidFill>
                <a:schemeClr val="bg1"/>
              </a:solidFill>
              <a:latin typeface="Trebuchet MS" panose="020B0603020202020204" pitchFamily="34" charset="0"/>
            </a:endParaRPr>
          </a:p>
        </p:txBody>
      </p:sp>
      <p:sp>
        <p:nvSpPr>
          <p:cNvPr id="79879" name="TextBox 8"/>
          <p:cNvSpPr txBox="1">
            <a:spLocks noChangeArrowheads="1"/>
          </p:cNvSpPr>
          <p:nvPr/>
        </p:nvSpPr>
        <p:spPr bwMode="auto">
          <a:xfrm>
            <a:off x="5219700" y="6669088"/>
            <a:ext cx="1296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14"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5"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9" name="Rectangle 2051"/>
          <p:cNvSpPr>
            <a:spLocks noGrp="1" noChangeArrowheads="1"/>
          </p:cNvSpPr>
          <p:nvPr>
            <p:ph idx="1"/>
          </p:nvPr>
        </p:nvSpPr>
        <p:spPr>
          <a:xfrm>
            <a:off x="13138" y="1868214"/>
            <a:ext cx="4724400" cy="4525963"/>
          </a:xfrm>
        </p:spPr>
        <p:txBody>
          <a:bodyPr>
            <a:normAutofit/>
          </a:bodyPr>
          <a:lstStyle/>
          <a:p>
            <a:pPr lvl="1"/>
            <a:r>
              <a:rPr lang="en-US" sz="3200" dirty="0"/>
              <a:t>Region</a:t>
            </a:r>
          </a:p>
          <a:p>
            <a:pPr lvl="1"/>
            <a:r>
              <a:rPr lang="en-US" sz="3200" dirty="0"/>
              <a:t>Area</a:t>
            </a:r>
          </a:p>
          <a:p>
            <a:pPr lvl="1"/>
            <a:r>
              <a:rPr lang="en-US" sz="3200" dirty="0"/>
              <a:t>Zone</a:t>
            </a:r>
          </a:p>
          <a:p>
            <a:pPr lvl="1"/>
            <a:r>
              <a:rPr lang="en-US" sz="3200" dirty="0"/>
              <a:t>Site</a:t>
            </a:r>
          </a:p>
          <a:p>
            <a:pPr lvl="1"/>
            <a:r>
              <a:rPr lang="en-US" sz="3200" dirty="0"/>
              <a:t>Group of Structures</a:t>
            </a:r>
          </a:p>
          <a:p>
            <a:pPr lvl="1"/>
            <a:r>
              <a:rPr lang="en-US" sz="3200" dirty="0"/>
              <a:t>Structure</a:t>
            </a:r>
          </a:p>
          <a:p>
            <a:pPr lvl="1"/>
            <a:r>
              <a:rPr lang="en-US" sz="3200" dirty="0"/>
              <a:t>Movable objects </a:t>
            </a:r>
          </a:p>
        </p:txBody>
      </p:sp>
      <p:sp>
        <p:nvSpPr>
          <p:cNvPr id="7" name="Text Placeholder 6"/>
          <p:cNvSpPr>
            <a:spLocks noGrp="1"/>
          </p:cNvSpPr>
          <p:nvPr>
            <p:ph type="body" sz="quarter" idx="15"/>
          </p:nvPr>
        </p:nvSpPr>
        <p:spPr>
          <a:xfrm>
            <a:off x="2865672" y="509038"/>
            <a:ext cx="6241432" cy="630238"/>
          </a:xfrm>
        </p:spPr>
        <p:txBody>
          <a:bodyPr>
            <a:noAutofit/>
          </a:bodyPr>
          <a:lstStyle/>
          <a:p>
            <a:pPr algn="ctr"/>
            <a:r>
              <a:rPr lang="en-AU" sz="3600" dirty="0"/>
              <a:t>Tangible values</a:t>
            </a:r>
          </a:p>
        </p:txBody>
      </p:sp>
      <p:pic>
        <p:nvPicPr>
          <p:cNvPr id="80906" name="Picture 17" descr="N Holland - Martu (1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883572"/>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6" descr="N Holland - Martu (347).JPG"/>
          <p:cNvPicPr>
            <a:picLocks noChangeAspect="1"/>
          </p:cNvPicPr>
          <p:nvPr/>
        </p:nvPicPr>
        <p:blipFill rotWithShape="1">
          <a:blip r:embed="rId4" cstate="print">
            <a:extLst>
              <a:ext uri="{28A0092B-C50C-407E-A947-70E740481C1C}">
                <a14:useLocalDpi xmlns:a14="http://schemas.microsoft.com/office/drawing/2010/main" val="0"/>
              </a:ext>
            </a:extLst>
          </a:blip>
          <a:srcRect l="4878"/>
          <a:stretch/>
        </p:blipFill>
        <p:spPr bwMode="auto">
          <a:xfrm>
            <a:off x="5181600" y="12192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9"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dirty="0">
                <a:solidFill>
                  <a:srgbClr val="003300"/>
                </a:solidFill>
              </a:rPr>
              <a:t>What are Targets?</a:t>
            </a:r>
          </a:p>
          <a:p>
            <a:pPr eaLnBrk="1" fontAlgn="auto" hangingPunct="1">
              <a:spcAft>
                <a:spcPts val="0"/>
              </a:spcAft>
              <a:buFont typeface="Arial" pitchFamily="34" charset="0"/>
              <a:buChar char="•"/>
              <a:defRPr/>
            </a:pPr>
            <a:r>
              <a:rPr lang="en-AU" b="1" dirty="0">
                <a:solidFill>
                  <a:srgbClr val="0070C0"/>
                </a:solidFill>
              </a:rPr>
              <a:t>Human Welfare Targets</a:t>
            </a:r>
          </a:p>
          <a:p>
            <a:pPr eaLnBrk="1" fontAlgn="auto" hangingPunct="1">
              <a:spcAft>
                <a:spcPts val="0"/>
              </a:spcAft>
              <a:buFont typeface="Arial" pitchFamily="34" charset="0"/>
              <a:buChar char="•"/>
              <a:defRPr/>
            </a:pPr>
            <a:r>
              <a:rPr lang="en-AU" dirty="0">
                <a:solidFill>
                  <a:srgbClr val="003300"/>
                </a:solidFill>
              </a:rPr>
              <a:t>Selecting Targets</a:t>
            </a:r>
          </a:p>
          <a:p>
            <a:pPr eaLnBrk="1" fontAlgn="auto" hangingPunct="1">
              <a:spcAft>
                <a:spcPts val="0"/>
              </a:spcAft>
              <a:buFont typeface="Arial" pitchFamily="34" charset="0"/>
              <a:buChar char="•"/>
              <a:defRPr/>
            </a:pPr>
            <a:r>
              <a:rPr lang="en-AU" dirty="0">
                <a:solidFill>
                  <a:srgbClr val="00206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153388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9858</TotalTime>
  <Words>3387</Words>
  <Application>Microsoft Office PowerPoint</Application>
  <PresentationFormat>On-screen Show (4:3)</PresentationFormat>
  <Paragraphs>460</Paragraphs>
  <Slides>31</Slides>
  <Notes>31</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Comic Sans MS</vt:lpstr>
      <vt:lpstr>Times New Roman</vt:lpstr>
      <vt:lpstr>Trebuchet MS</vt:lpstr>
      <vt:lpstr>1_Custom Design</vt:lpstr>
      <vt:lpstr>2_Custom Design</vt:lpstr>
      <vt:lpstr>Clip</vt:lpstr>
      <vt:lpstr>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Attribution</vt:lpstr>
    </vt:vector>
  </TitlesOfParts>
  <Company>Nuclear Energy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Britt</dc:creator>
  <cp:lastModifiedBy>Frank Weisenberger</cp:lastModifiedBy>
  <cp:revision>155</cp:revision>
  <cp:lastPrinted>2016-10-25T12:14:32Z</cp:lastPrinted>
  <dcterms:created xsi:type="dcterms:W3CDTF">2002-12-14T17:41:30Z</dcterms:created>
  <dcterms:modified xsi:type="dcterms:W3CDTF">2020-10-13T03:26:14Z</dcterms:modified>
</cp:coreProperties>
</file>