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2" r:id="rId1"/>
  </p:sldMasterIdLst>
  <p:notesMasterIdLst>
    <p:notesMasterId r:id="rId44"/>
  </p:notesMasterIdLst>
  <p:handoutMasterIdLst>
    <p:handoutMasterId r:id="rId45"/>
  </p:handoutMasterIdLst>
  <p:sldIdLst>
    <p:sldId id="531" r:id="rId2"/>
    <p:sldId id="549" r:id="rId3"/>
    <p:sldId id="572" r:id="rId4"/>
    <p:sldId id="476" r:id="rId5"/>
    <p:sldId id="583" r:id="rId6"/>
    <p:sldId id="538" r:id="rId7"/>
    <p:sldId id="581" r:id="rId8"/>
    <p:sldId id="548" r:id="rId9"/>
    <p:sldId id="575" r:id="rId10"/>
    <p:sldId id="576" r:id="rId11"/>
    <p:sldId id="577" r:id="rId12"/>
    <p:sldId id="578" r:id="rId13"/>
    <p:sldId id="558" r:id="rId14"/>
    <p:sldId id="584" r:id="rId15"/>
    <p:sldId id="544" r:id="rId16"/>
    <p:sldId id="539" r:id="rId17"/>
    <p:sldId id="518" r:id="rId18"/>
    <p:sldId id="500" r:id="rId19"/>
    <p:sldId id="585" r:id="rId20"/>
    <p:sldId id="561" r:id="rId21"/>
    <p:sldId id="481" r:id="rId22"/>
    <p:sldId id="482" r:id="rId23"/>
    <p:sldId id="483" r:id="rId24"/>
    <p:sldId id="540" r:id="rId25"/>
    <p:sldId id="519" r:id="rId26"/>
    <p:sldId id="520" r:id="rId27"/>
    <p:sldId id="588" r:id="rId28"/>
    <p:sldId id="589" r:id="rId29"/>
    <p:sldId id="586" r:id="rId30"/>
    <p:sldId id="487" r:id="rId31"/>
    <p:sldId id="545" r:id="rId32"/>
    <p:sldId id="546" r:id="rId33"/>
    <p:sldId id="547" r:id="rId34"/>
    <p:sldId id="579" r:id="rId35"/>
    <p:sldId id="580" r:id="rId36"/>
    <p:sldId id="557" r:id="rId37"/>
    <p:sldId id="587" r:id="rId38"/>
    <p:sldId id="562" r:id="rId39"/>
    <p:sldId id="564" r:id="rId40"/>
    <p:sldId id="552" r:id="rId41"/>
    <p:sldId id="582" r:id="rId42"/>
    <p:sldId id="574" r:id="rId43"/>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130" algn="l" rtl="0" fontAlgn="base">
      <a:spcBef>
        <a:spcPct val="0"/>
      </a:spcBef>
      <a:spcAft>
        <a:spcPct val="0"/>
      </a:spcAft>
      <a:defRPr kern="1200">
        <a:solidFill>
          <a:schemeClr val="tx1"/>
        </a:solidFill>
        <a:latin typeface="Arial" pitchFamily="34" charset="0"/>
        <a:ea typeface="+mn-ea"/>
        <a:cs typeface="+mn-cs"/>
      </a:defRPr>
    </a:lvl2pPr>
    <a:lvl3pPr marL="914259" algn="l" rtl="0" fontAlgn="base">
      <a:spcBef>
        <a:spcPct val="0"/>
      </a:spcBef>
      <a:spcAft>
        <a:spcPct val="0"/>
      </a:spcAft>
      <a:defRPr kern="1200">
        <a:solidFill>
          <a:schemeClr val="tx1"/>
        </a:solidFill>
        <a:latin typeface="Arial" pitchFamily="34" charset="0"/>
        <a:ea typeface="+mn-ea"/>
        <a:cs typeface="+mn-cs"/>
      </a:defRPr>
    </a:lvl3pPr>
    <a:lvl4pPr marL="1371390" algn="l" rtl="0" fontAlgn="base">
      <a:spcBef>
        <a:spcPct val="0"/>
      </a:spcBef>
      <a:spcAft>
        <a:spcPct val="0"/>
      </a:spcAft>
      <a:defRPr kern="1200">
        <a:solidFill>
          <a:schemeClr val="tx1"/>
        </a:solidFill>
        <a:latin typeface="Arial" pitchFamily="34" charset="0"/>
        <a:ea typeface="+mn-ea"/>
        <a:cs typeface="+mn-cs"/>
      </a:defRPr>
    </a:lvl4pPr>
    <a:lvl5pPr marL="1828519" algn="l" rtl="0" fontAlgn="base">
      <a:spcBef>
        <a:spcPct val="0"/>
      </a:spcBef>
      <a:spcAft>
        <a:spcPct val="0"/>
      </a:spcAft>
      <a:defRPr kern="1200">
        <a:solidFill>
          <a:schemeClr val="tx1"/>
        </a:solidFill>
        <a:latin typeface="Arial" pitchFamily="34" charset="0"/>
        <a:ea typeface="+mn-ea"/>
        <a:cs typeface="+mn-cs"/>
      </a:defRPr>
    </a:lvl5pPr>
    <a:lvl6pPr marL="2285649" algn="l" defTabSz="914259" rtl="0" eaLnBrk="1" latinLnBrk="0" hangingPunct="1">
      <a:defRPr kern="1200">
        <a:solidFill>
          <a:schemeClr val="tx1"/>
        </a:solidFill>
        <a:latin typeface="Arial" pitchFamily="34" charset="0"/>
        <a:ea typeface="+mn-ea"/>
        <a:cs typeface="+mn-cs"/>
      </a:defRPr>
    </a:lvl6pPr>
    <a:lvl7pPr marL="2742780" algn="l" defTabSz="914259" rtl="0" eaLnBrk="1" latinLnBrk="0" hangingPunct="1">
      <a:defRPr kern="1200">
        <a:solidFill>
          <a:schemeClr val="tx1"/>
        </a:solidFill>
        <a:latin typeface="Arial" pitchFamily="34" charset="0"/>
        <a:ea typeface="+mn-ea"/>
        <a:cs typeface="+mn-cs"/>
      </a:defRPr>
    </a:lvl7pPr>
    <a:lvl8pPr marL="3199908" algn="l" defTabSz="914259" rtl="0" eaLnBrk="1" latinLnBrk="0" hangingPunct="1">
      <a:defRPr kern="1200">
        <a:solidFill>
          <a:schemeClr val="tx1"/>
        </a:solidFill>
        <a:latin typeface="Arial" pitchFamily="34" charset="0"/>
        <a:ea typeface="+mn-ea"/>
        <a:cs typeface="+mn-cs"/>
      </a:defRPr>
    </a:lvl8pPr>
    <a:lvl9pPr marL="3657039" algn="l" defTabSz="914259"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8ED6"/>
    <a:srgbClr val="BAE5BA"/>
    <a:srgbClr val="75CFDB"/>
    <a:srgbClr val="FBEE69"/>
    <a:srgbClr val="FFFF00"/>
    <a:srgbClr val="CC99FF"/>
    <a:srgbClr val="F096FF"/>
    <a:srgbClr val="96F0FF"/>
    <a:srgbClr val="C8FFC8"/>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9775" autoAdjust="0"/>
  </p:normalViewPr>
  <p:slideViewPr>
    <p:cSldViewPr>
      <p:cViewPr varScale="1">
        <p:scale>
          <a:sx n="48" d="100"/>
          <a:sy n="48" d="100"/>
        </p:scale>
        <p:origin x="2414" y="48"/>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79" d="100"/>
          <a:sy n="79" d="100"/>
        </p:scale>
        <p:origin x="3882" y="9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r>
              <a:rPr lang="en-US" dirty="0">
                <a:latin typeface="Trebuchet MS" panose="020B0603020202020204" pitchFamily="34" charset="0"/>
              </a:rPr>
              <a:t>Results Chains	</a:t>
            </a:r>
          </a:p>
        </p:txBody>
      </p:sp>
      <p:sp>
        <p:nvSpPr>
          <p:cNvPr id="398341" name="Rectangle 5"/>
          <p:cNvSpPr>
            <a:spLocks noGrp="1" noChangeArrowheads="1"/>
          </p:cNvSpPr>
          <p:nvPr>
            <p:ph type="sldNum" sz="quarter" idx="3"/>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r>
              <a:rPr lang="en-US" dirty="0">
                <a:latin typeface="Trebuchet MS" panose="020B0603020202020204" pitchFamily="34" charset="0"/>
              </a:rPr>
              <a:t>(#)</a:t>
            </a:r>
          </a:p>
        </p:txBody>
      </p:sp>
    </p:spTree>
    <p:extLst>
      <p:ext uri="{BB962C8B-B14F-4D97-AF65-F5344CB8AC3E}">
        <p14:creationId xmlns:p14="http://schemas.microsoft.com/office/powerpoint/2010/main" val="29972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Trebuchet MS" panose="020B0603020202020204" pitchFamily="34" charset="0"/>
              </a:defRPr>
            </a:lvl1pPr>
          </a:lstStyle>
          <a:p>
            <a:endParaRPr lang="en-US" dirty="0"/>
          </a:p>
        </p:txBody>
      </p:sp>
      <p:sp>
        <p:nvSpPr>
          <p:cNvPr id="6147"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Trebuchet MS" panose="020B0603020202020204" pitchFamily="34" charset="0"/>
              </a:defRPr>
            </a:lvl1pPr>
          </a:lstStyle>
          <a:p>
            <a:endParaRPr lang="en-US" dirty="0"/>
          </a:p>
        </p:txBody>
      </p:sp>
      <p:sp>
        <p:nvSpPr>
          <p:cNvPr id="5120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Trebuchet MS" panose="020B0603020202020204" pitchFamily="34" charset="0"/>
              </a:defRPr>
            </a:lvl1pPr>
          </a:lstStyle>
          <a:p>
            <a:endParaRPr lang="en-US" dirty="0"/>
          </a:p>
        </p:txBody>
      </p:sp>
      <p:sp>
        <p:nvSpPr>
          <p:cNvPr id="6151"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Trebuchet MS" panose="020B0603020202020204" pitchFamily="34" charset="0"/>
              </a:defRPr>
            </a:lvl1pPr>
          </a:lstStyle>
          <a:p>
            <a:fld id="{26685D0B-8338-4F48-B62C-171F4CAFE5A5}" type="slidenum">
              <a:rPr lang="en-US" smtClean="0"/>
              <a:pPr/>
              <a:t>‹#›</a:t>
            </a:fld>
            <a:endParaRPr lang="en-US" dirty="0"/>
          </a:p>
        </p:txBody>
      </p:sp>
    </p:spTree>
    <p:extLst>
      <p:ext uri="{BB962C8B-B14F-4D97-AF65-F5344CB8AC3E}">
        <p14:creationId xmlns:p14="http://schemas.microsoft.com/office/powerpoint/2010/main" val="42922379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130" algn="l" rtl="0" eaLnBrk="0" fontAlgn="base" hangingPunct="0">
      <a:spcBef>
        <a:spcPct val="30000"/>
      </a:spcBef>
      <a:spcAft>
        <a:spcPct val="0"/>
      </a:spcAft>
      <a:defRPr sz="1200" kern="1200">
        <a:solidFill>
          <a:schemeClr val="tx1"/>
        </a:solidFill>
        <a:latin typeface="+mn-lt"/>
        <a:ea typeface="+mn-ea"/>
        <a:cs typeface="+mn-cs"/>
      </a:defRPr>
    </a:lvl2pPr>
    <a:lvl3pPr marL="914259" algn="l" rtl="0" eaLnBrk="0" fontAlgn="base" hangingPunct="0">
      <a:spcBef>
        <a:spcPct val="30000"/>
      </a:spcBef>
      <a:spcAft>
        <a:spcPct val="0"/>
      </a:spcAft>
      <a:defRPr sz="1200" kern="1200">
        <a:solidFill>
          <a:schemeClr val="tx1"/>
        </a:solidFill>
        <a:latin typeface="+mn-lt"/>
        <a:ea typeface="+mn-ea"/>
        <a:cs typeface="+mn-cs"/>
      </a:defRPr>
    </a:lvl3pPr>
    <a:lvl4pPr marL="1371390" algn="l" rtl="0" eaLnBrk="0" fontAlgn="base" hangingPunct="0">
      <a:spcBef>
        <a:spcPct val="30000"/>
      </a:spcBef>
      <a:spcAft>
        <a:spcPct val="0"/>
      </a:spcAft>
      <a:defRPr sz="1200" kern="1200">
        <a:solidFill>
          <a:schemeClr val="tx1"/>
        </a:solidFill>
        <a:latin typeface="+mn-lt"/>
        <a:ea typeface="+mn-ea"/>
        <a:cs typeface="+mn-cs"/>
      </a:defRPr>
    </a:lvl4pPr>
    <a:lvl5pPr marL="1828519" algn="l" rtl="0" eaLnBrk="0" fontAlgn="base" hangingPunct="0">
      <a:spcBef>
        <a:spcPct val="30000"/>
      </a:spcBef>
      <a:spcAft>
        <a:spcPct val="0"/>
      </a:spcAft>
      <a:defRPr sz="1200" kern="1200">
        <a:solidFill>
          <a:schemeClr val="tx1"/>
        </a:solidFill>
        <a:latin typeface="+mn-lt"/>
        <a:ea typeface="+mn-ea"/>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*Note: This presentation can be shortened to focus on the following pages: 1, 2, 6, 8, 12, 15, 17, 26, 37, 39</a:t>
            </a:r>
          </a:p>
          <a:p>
            <a:endParaRPr lang="en-AU" dirty="0"/>
          </a:p>
          <a:p>
            <a:r>
              <a:rPr lang="en-AU" dirty="0"/>
              <a:t>Making Result chains is a really important part of deciding and showing others where you are going with your work.</a:t>
            </a:r>
          </a:p>
          <a:p>
            <a:endParaRPr lang="en-AU" dirty="0"/>
          </a:p>
          <a:p>
            <a:r>
              <a:rPr lang="en-AU" dirty="0"/>
              <a:t>It also helps you to check if you will reach your destination (goals).</a:t>
            </a:r>
          </a:p>
          <a:p>
            <a:endParaRPr lang="en-AU" dirty="0"/>
          </a:p>
          <a:p>
            <a:r>
              <a:rPr lang="en-AU" dirty="0"/>
              <a:t>They can take a bit of thinking, but work well as a tool.</a:t>
            </a:r>
          </a:p>
          <a:p>
            <a:endParaRPr lang="en-AU" dirty="0"/>
          </a:p>
          <a:p>
            <a:r>
              <a:rPr lang="en-AU" dirty="0"/>
              <a:t>Other terms for Result chains are ‘road maps’ or ‘theory of change’</a:t>
            </a:r>
          </a:p>
        </p:txBody>
      </p:sp>
      <p:sp>
        <p:nvSpPr>
          <p:cNvPr id="522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000000"/>
                </a:solidFill>
                <a:latin typeface="Trebuchet MS" panose="020B0603020202020204" pitchFamily="34" charset="0"/>
              </a:rPr>
              <a:t>CAP Overview</a:t>
            </a:r>
          </a:p>
        </p:txBody>
      </p:sp>
      <p:sp>
        <p:nvSpPr>
          <p:cNvPr id="522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r>
              <a:rPr lang="en-AU" dirty="0">
                <a:solidFill>
                  <a:srgbClr val="000000"/>
                </a:solidFill>
                <a:latin typeface="Trebuchet MS" panose="020B0603020202020204" pitchFamily="34" charset="0"/>
              </a:rPr>
              <a:t>Printed March 2011</a:t>
            </a:r>
            <a:endParaRPr lang="en-US" dirty="0">
              <a:solidFill>
                <a:srgbClr val="000000"/>
              </a:solidFill>
              <a:latin typeface="Trebuchet MS" panose="020B0603020202020204" pitchFamily="34" charset="0"/>
            </a:endParaRPr>
          </a:p>
        </p:txBody>
      </p:sp>
      <p:sp>
        <p:nvSpPr>
          <p:cNvPr id="522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r>
              <a:rPr lang="en-AU" dirty="0">
                <a:solidFill>
                  <a:srgbClr val="000000"/>
                </a:solidFill>
                <a:latin typeface="Trebuchet MS" panose="020B0603020202020204" pitchFamily="34" charset="0"/>
              </a:rPr>
              <a:t>CAP Resources</a:t>
            </a:r>
            <a:endParaRPr lang="en-US" dirty="0">
              <a:solidFill>
                <a:srgbClr val="000000"/>
              </a:solidFill>
              <a:latin typeface="Trebuchet MS" panose="020B0603020202020204" pitchFamily="34" charset="0"/>
            </a:endParaRPr>
          </a:p>
        </p:txBody>
      </p:sp>
      <p:sp>
        <p:nvSpPr>
          <p:cNvPr id="5223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8BCA4C44-FDFE-4D5F-B601-B7A38BF1200C}" type="slidenum">
              <a:rPr lang="en-US">
                <a:solidFill>
                  <a:srgbClr val="000000"/>
                </a:solidFill>
                <a:latin typeface="Trebuchet MS" panose="020B0603020202020204" pitchFamily="34" charset="0"/>
              </a:rPr>
              <a:pPr eaLnBrk="1" hangingPunct="1"/>
              <a:t>1</a:t>
            </a:fld>
            <a:endParaRPr lang="en-US"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2303180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‘builds’ through a series of animations, first the LHS, then the RHS, and finally the two headings.</a:t>
            </a:r>
          </a:p>
          <a:p>
            <a:endParaRPr lang="en-AU" dirty="0"/>
          </a:p>
          <a:p>
            <a:r>
              <a:rPr lang="en-AU" dirty="0"/>
              <a:t>What we are doing is showing that when we go on a journey between two places we are interested in the result (did I get to my destination) and we can check our progress as we go by looking at signs along the way (</a:t>
            </a:r>
            <a:r>
              <a:rPr lang="en-AU" dirty="0" err="1"/>
              <a:t>eg</a:t>
            </a:r>
            <a:r>
              <a:rPr lang="en-AU" dirty="0"/>
              <a:t> if I see the sign to Corroboree I know I am on the right road to my destination of Jabiru).</a:t>
            </a:r>
          </a:p>
          <a:p>
            <a:endParaRPr lang="en-AU" dirty="0"/>
          </a:p>
          <a:p>
            <a:r>
              <a:rPr lang="en-AU" dirty="0"/>
              <a:t>But, I was to just focus on the activities, all I know is that I have driven for 2 hours, and I need to drive for 3 more, but I don’t know if I am where I need to be until 5 hours have passed.</a:t>
            </a:r>
          </a:p>
          <a:p>
            <a:endParaRPr lang="en-AU" dirty="0"/>
          </a:p>
          <a:p>
            <a:r>
              <a:rPr lang="en-AU" dirty="0"/>
              <a:t>I could be anywhere that is 5 hours from my starting point if I don’t think about results (towns / signposts), and only think about activities (driving).</a:t>
            </a:r>
          </a:p>
          <a:p>
            <a:endParaRPr lang="en-AU" dirty="0"/>
          </a:p>
          <a:p>
            <a:r>
              <a:rPr lang="en-AU" dirty="0"/>
              <a:t>It is the same with our projects – we very often concentrate on the RHS, but we really need to be concentrating on the LHS because that tells us about progress.</a:t>
            </a:r>
          </a:p>
        </p:txBody>
      </p:sp>
      <p:sp>
        <p:nvSpPr>
          <p:cNvPr id="4" name="Slide Number Placeholder 3"/>
          <p:cNvSpPr>
            <a:spLocks noGrp="1"/>
          </p:cNvSpPr>
          <p:nvPr>
            <p:ph type="sldNum" sz="quarter" idx="10"/>
          </p:nvPr>
        </p:nvSpPr>
        <p:spPr/>
        <p:txBody>
          <a:bodyPr/>
          <a:lstStyle/>
          <a:p>
            <a:fld id="{26685D0B-8338-4F48-B62C-171F4CAFE5A5}" type="slidenum">
              <a:rPr lang="en-US" smtClean="0"/>
              <a:pPr/>
              <a:t>10</a:t>
            </a:fld>
            <a:endParaRPr lang="en-US"/>
          </a:p>
        </p:txBody>
      </p:sp>
    </p:spTree>
    <p:extLst>
      <p:ext uri="{BB962C8B-B14F-4D97-AF65-F5344CB8AC3E}">
        <p14:creationId xmlns:p14="http://schemas.microsoft.com/office/powerpoint/2010/main" val="69845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just shows the LHS by itself.</a:t>
            </a:r>
          </a:p>
        </p:txBody>
      </p:sp>
      <p:sp>
        <p:nvSpPr>
          <p:cNvPr id="4" name="Slide Number Placeholder 3"/>
          <p:cNvSpPr>
            <a:spLocks noGrp="1"/>
          </p:cNvSpPr>
          <p:nvPr>
            <p:ph type="sldNum" sz="quarter" idx="10"/>
          </p:nvPr>
        </p:nvSpPr>
        <p:spPr/>
        <p:txBody>
          <a:bodyPr/>
          <a:lstStyle/>
          <a:p>
            <a:fld id="{26685D0B-8338-4F48-B62C-171F4CAFE5A5}" type="slidenum">
              <a:rPr lang="en-US" smtClean="0"/>
              <a:pPr/>
              <a:t>11</a:t>
            </a:fld>
            <a:endParaRPr lang="en-US"/>
          </a:p>
        </p:txBody>
      </p:sp>
    </p:spTree>
    <p:extLst>
      <p:ext uri="{BB962C8B-B14F-4D97-AF65-F5344CB8AC3E}">
        <p14:creationId xmlns:p14="http://schemas.microsoft.com/office/powerpoint/2010/main" val="995465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This slide just shows the RHS by itself.</a:t>
            </a:r>
          </a:p>
          <a:p>
            <a:endParaRPr lang="en-AU" dirty="0"/>
          </a:p>
        </p:txBody>
      </p:sp>
      <p:sp>
        <p:nvSpPr>
          <p:cNvPr id="4" name="Slide Number Placeholder 3"/>
          <p:cNvSpPr>
            <a:spLocks noGrp="1"/>
          </p:cNvSpPr>
          <p:nvPr>
            <p:ph type="sldNum" sz="quarter" idx="10"/>
          </p:nvPr>
        </p:nvSpPr>
        <p:spPr/>
        <p:txBody>
          <a:bodyPr/>
          <a:lstStyle/>
          <a:p>
            <a:fld id="{26685D0B-8338-4F48-B62C-171F4CAFE5A5}" type="slidenum">
              <a:rPr lang="en-US" smtClean="0"/>
              <a:pPr/>
              <a:t>12</a:t>
            </a:fld>
            <a:endParaRPr lang="en-US"/>
          </a:p>
        </p:txBody>
      </p:sp>
    </p:spTree>
    <p:extLst>
      <p:ext uri="{BB962C8B-B14F-4D97-AF65-F5344CB8AC3E}">
        <p14:creationId xmlns:p14="http://schemas.microsoft.com/office/powerpoint/2010/main" val="198115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7A67FFDF-BDCD-4669-9691-60CA246ECF1B}" type="slidenum">
              <a:rPr lang="en-US" sz="1300">
                <a:solidFill>
                  <a:prstClr val="black"/>
                </a:solidFill>
                <a:latin typeface="Times New Roman" pitchFamily="18" charset="0"/>
              </a:rPr>
              <a:pPr eaLnBrk="1" hangingPunct="1"/>
              <a:t>13</a:t>
            </a:fld>
            <a:endParaRPr lang="en-US" sz="130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93775" y="768350"/>
            <a:ext cx="5114925" cy="3836988"/>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Just another way of visualizing the idea of a Roadmap</a:t>
            </a:r>
          </a:p>
        </p:txBody>
      </p:sp>
    </p:spTree>
    <p:extLst>
      <p:ext uri="{BB962C8B-B14F-4D97-AF65-F5344CB8AC3E}">
        <p14:creationId xmlns:p14="http://schemas.microsoft.com/office/powerpoint/2010/main" val="2643825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A737C0F8-987E-4B96-AF79-3ED0461DB458}" type="slidenum">
              <a:rPr lang="en-US">
                <a:latin typeface="Trebuchet MS" panose="020B0603020202020204" pitchFamily="34" charset="0"/>
              </a:rPr>
              <a:pPr eaLnBrk="1" hangingPunct="1"/>
              <a:t>14</a:t>
            </a:fld>
            <a:endParaRPr lang="en-US" dirty="0">
              <a:latin typeface="Trebuchet MS" panose="020B0603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4181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C8DD6AE7-0DEB-440F-8DE8-DE1C9EF9B0B8}" type="slidenum">
              <a:rPr lang="en-US" sz="1300">
                <a:latin typeface="Times New Roman" pitchFamily="18" charset="0"/>
              </a:rPr>
              <a:pPr eaLnBrk="1" hangingPunct="1"/>
              <a:t>15</a:t>
            </a:fld>
            <a:endParaRPr lang="en-US" sz="1300">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we are seeing the main parts of a result chain (or roadmap) as they appear in </a:t>
            </a:r>
            <a:r>
              <a:rPr lang="en-US" dirty="0" err="1"/>
              <a:t>Miradi</a:t>
            </a:r>
            <a:endParaRPr lang="en-US" dirty="0"/>
          </a:p>
          <a:p>
            <a:pPr eaLnBrk="1" hangingPunct="1"/>
            <a:endParaRPr lang="en-US" dirty="0"/>
          </a:p>
          <a:p>
            <a:pPr eaLnBrk="1" hangingPunct="1"/>
            <a:r>
              <a:rPr lang="en-US" dirty="0"/>
              <a:t>Moving from Left (Strategy) to Right (Target) through a set of results</a:t>
            </a:r>
          </a:p>
          <a:p>
            <a:pPr eaLnBrk="1" hangingPunct="1"/>
            <a:endParaRPr lang="en-US" dirty="0"/>
          </a:p>
          <a:p>
            <a:pPr eaLnBrk="1" hangingPunct="1"/>
            <a:r>
              <a:rPr lang="en-US" dirty="0"/>
              <a:t>Actual chains might be longer, but they will have this layout.</a:t>
            </a:r>
          </a:p>
        </p:txBody>
      </p:sp>
    </p:spTree>
    <p:extLst>
      <p:ext uri="{BB962C8B-B14F-4D97-AF65-F5344CB8AC3E}">
        <p14:creationId xmlns:p14="http://schemas.microsoft.com/office/powerpoint/2010/main" val="1334802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3A30996F-4837-488A-A1E6-82064B272FB4}" type="slidenum">
              <a:rPr lang="en-US">
                <a:latin typeface="Trebuchet MS" panose="020B0603020202020204" pitchFamily="34" charset="0"/>
              </a:rPr>
              <a:pPr eaLnBrk="1" hangingPunct="1"/>
              <a:t>16</a:t>
            </a:fld>
            <a:endParaRPr lang="en-US" dirty="0">
              <a:latin typeface="Trebuchet MS" panose="020B0603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Some people will have used approaches such as Program Logic</a:t>
            </a:r>
          </a:p>
          <a:p>
            <a:pPr eaLnBrk="1" hangingPunct="1"/>
            <a:endParaRPr lang="en-US" dirty="0"/>
          </a:p>
          <a:p>
            <a:pPr eaLnBrk="1" hangingPunct="1"/>
            <a:r>
              <a:rPr lang="en-US" dirty="0"/>
              <a:t>A result chain is just another form of Program Logic</a:t>
            </a:r>
          </a:p>
        </p:txBody>
      </p:sp>
    </p:spTree>
    <p:extLst>
      <p:ext uri="{BB962C8B-B14F-4D97-AF65-F5344CB8AC3E}">
        <p14:creationId xmlns:p14="http://schemas.microsoft.com/office/powerpoint/2010/main" val="2747103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73652C91-BE0E-4817-A69E-EFFCFF34D1FE}" type="slidenum">
              <a:rPr lang="en-US">
                <a:latin typeface="Trebuchet MS" panose="020B0603020202020204" pitchFamily="34" charset="0"/>
              </a:rPr>
              <a:pPr eaLnBrk="1" hangingPunct="1"/>
              <a:t>17</a:t>
            </a:fld>
            <a:endParaRPr lang="en-US" dirty="0">
              <a:latin typeface="Trebuchet MS" panose="020B0603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mn-lt"/>
              </a:rPr>
              <a:t>Here is an example from NW Yunnan in China, where they developed an ambitious objective of </a:t>
            </a:r>
            <a:r>
              <a:rPr lang="en-US" b="0" dirty="0">
                <a:latin typeface="+mn-lt"/>
              </a:rPr>
              <a:t>reducing by </a:t>
            </a:r>
            <a:r>
              <a:rPr lang="en-US" altLang="zh-CN" b="0" dirty="0">
                <a:latin typeface="+mn-lt"/>
              </a:rPr>
              <a:t>75% the consumption of fuel wood collected from biologically sensitive forests in the project area in 10 years </a:t>
            </a:r>
          </a:p>
          <a:p>
            <a:pPr eaLnBrk="1" hangingPunct="1"/>
            <a:endParaRPr lang="en-US" altLang="zh-CN" b="0" dirty="0">
              <a:latin typeface="+mn-lt"/>
            </a:endParaRPr>
          </a:p>
          <a:p>
            <a:pPr eaLnBrk="1" hangingPunct="1"/>
            <a:r>
              <a:rPr lang="en-US" altLang="zh-CN" b="0" dirty="0">
                <a:latin typeface="+mn-lt"/>
              </a:rPr>
              <a:t>The simplified results chain to support this strategy is indicated in the diagram</a:t>
            </a:r>
            <a:endParaRPr lang="en-US" b="0" dirty="0">
              <a:latin typeface="+mn-lt"/>
            </a:endParaRPr>
          </a:p>
        </p:txBody>
      </p:sp>
    </p:spTree>
    <p:extLst>
      <p:ext uri="{BB962C8B-B14F-4D97-AF65-F5344CB8AC3E}">
        <p14:creationId xmlns:p14="http://schemas.microsoft.com/office/powerpoint/2010/main" val="4290053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30C0B873-F300-401C-B8E0-77CD64DE14DA}" type="slidenum">
              <a:rPr lang="en-US">
                <a:latin typeface="Trebuchet MS" panose="020B0603020202020204" pitchFamily="34" charset="0"/>
              </a:rPr>
              <a:pPr eaLnBrk="1" hangingPunct="1"/>
              <a:t>18</a:t>
            </a:fld>
            <a:endParaRPr lang="en-US" dirty="0">
              <a:latin typeface="Trebuchet MS" panose="020B0603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is another example – this one comes from the Marine example project that is in </a:t>
            </a:r>
            <a:r>
              <a:rPr lang="en-US" dirty="0" err="1"/>
              <a:t>Miradi</a:t>
            </a:r>
            <a:endParaRPr lang="en-US" dirty="0"/>
          </a:p>
        </p:txBody>
      </p:sp>
    </p:spTree>
    <p:extLst>
      <p:ext uri="{BB962C8B-B14F-4D97-AF65-F5344CB8AC3E}">
        <p14:creationId xmlns:p14="http://schemas.microsoft.com/office/powerpoint/2010/main" val="2429221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A737C0F8-987E-4B96-AF79-3ED0461DB458}" type="slidenum">
              <a:rPr lang="en-US">
                <a:latin typeface="Trebuchet MS" panose="020B0603020202020204" pitchFamily="34" charset="0"/>
              </a:rPr>
              <a:pPr eaLnBrk="1" hangingPunct="1"/>
              <a:t>19</a:t>
            </a:fld>
            <a:endParaRPr lang="en-US" dirty="0">
              <a:latin typeface="Trebuchet MS" panose="020B0603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93870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Result chains is a really key part of the ‘Making the Plan’ step, and brings a lot of our thinking together</a:t>
            </a:r>
          </a:p>
          <a:p>
            <a:endParaRPr lang="en-US" dirty="0"/>
          </a:p>
          <a:p>
            <a:r>
              <a:rPr lang="en-US" dirty="0"/>
              <a:t>From here we can confidently go into the measures and Doing the Work</a:t>
            </a:r>
          </a:p>
        </p:txBody>
      </p:sp>
      <p:sp>
        <p:nvSpPr>
          <p:cNvPr id="4" name="Slide Number Placeholder 3"/>
          <p:cNvSpPr>
            <a:spLocks noGrp="1"/>
          </p:cNvSpPr>
          <p:nvPr>
            <p:ph type="sldNum" sz="quarter" idx="10"/>
          </p:nvPr>
        </p:nvSpPr>
        <p:spPr>
          <a:xfrm>
            <a:off x="4021294" y="9721106"/>
            <a:ext cx="3076363" cy="511731"/>
          </a:xfrm>
          <a:prstGeom prst="rect">
            <a:avLst/>
          </a:prstGeom>
        </p:spPr>
        <p:txBody>
          <a:bodyPr/>
          <a:lstStyle/>
          <a:p>
            <a:fld id="{8FD3D592-3422-4362-B71F-F3A41932A589}" type="slidenum">
              <a:rPr lang="en-AU" smtClean="0">
                <a:solidFill>
                  <a:prstClr val="black"/>
                </a:solidFill>
              </a:rPr>
              <a:pPr/>
              <a:t>2</a:t>
            </a:fld>
            <a:endParaRPr lang="en-AU">
              <a:solidFill>
                <a:prstClr val="black"/>
              </a:solidFill>
            </a:endParaRPr>
          </a:p>
        </p:txBody>
      </p:sp>
    </p:spTree>
    <p:extLst>
      <p:ext uri="{BB962C8B-B14F-4D97-AF65-F5344CB8AC3E}">
        <p14:creationId xmlns:p14="http://schemas.microsoft.com/office/powerpoint/2010/main" val="70674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E267974-C703-4F90-9103-CDC26391A959}" type="slidenum">
              <a:rPr lang="en-US">
                <a:latin typeface="Trebuchet MS" panose="020B0603020202020204" pitchFamily="34" charset="0"/>
              </a:rPr>
              <a:pPr eaLnBrk="1" hangingPunct="1"/>
              <a:t>20</a:t>
            </a:fld>
            <a:endParaRPr lang="en-US" dirty="0">
              <a:latin typeface="Trebuchet MS" panose="020B0603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diagram is another way of talking about how result chains fit together</a:t>
            </a:r>
          </a:p>
          <a:p>
            <a:pPr eaLnBrk="1" hangingPunct="1"/>
            <a:endParaRPr lang="en-US" dirty="0"/>
          </a:p>
          <a:p>
            <a:pPr eaLnBrk="1" hangingPunct="1"/>
            <a:r>
              <a:rPr lang="en-US" dirty="0"/>
              <a:t>Starting at the Strategy</a:t>
            </a:r>
          </a:p>
          <a:p>
            <a:pPr eaLnBrk="1" hangingPunct="1"/>
            <a:endParaRPr lang="en-US" dirty="0"/>
          </a:p>
          <a:p>
            <a:pPr marL="171450" indent="-171450" eaLnBrk="1" hangingPunct="1">
              <a:buFontTx/>
              <a:buChar char="-"/>
            </a:pPr>
            <a:r>
              <a:rPr lang="en-US" dirty="0"/>
              <a:t>If we do the ACTIVITY</a:t>
            </a:r>
          </a:p>
          <a:p>
            <a:pPr marL="171450" indent="-171450" eaLnBrk="1" hangingPunct="1">
              <a:buFontTx/>
              <a:buChar char="-"/>
            </a:pPr>
            <a:r>
              <a:rPr lang="en-US" dirty="0"/>
              <a:t>We should see the DESTINATION</a:t>
            </a:r>
          </a:p>
          <a:p>
            <a:pPr marL="171450" indent="-171450" eaLnBrk="1" hangingPunct="1">
              <a:buFontTx/>
              <a:buChar char="-"/>
            </a:pPr>
            <a:r>
              <a:rPr lang="en-US" dirty="0"/>
              <a:t>Which will be indicated by the SIGNPOST</a:t>
            </a:r>
          </a:p>
          <a:p>
            <a:pPr marL="171450" indent="-171450" eaLnBrk="1" hangingPunct="1">
              <a:buFontTx/>
              <a:buChar char="-"/>
            </a:pPr>
            <a:r>
              <a:rPr lang="en-US" dirty="0"/>
              <a:t>Then we can move to the next ACTIVITY and so on</a:t>
            </a:r>
          </a:p>
        </p:txBody>
      </p:sp>
    </p:spTree>
    <p:extLst>
      <p:ext uri="{BB962C8B-B14F-4D97-AF65-F5344CB8AC3E}">
        <p14:creationId xmlns:p14="http://schemas.microsoft.com/office/powerpoint/2010/main" val="1264430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284A0408-D24D-4CB2-9D3E-EFBC06559EAE}" type="slidenum">
              <a:rPr lang="en-US">
                <a:latin typeface="Trebuchet MS" panose="020B0603020202020204" pitchFamily="34" charset="0"/>
              </a:rPr>
              <a:pPr eaLnBrk="1" hangingPunct="1"/>
              <a:t>21</a:t>
            </a:fld>
            <a:endParaRPr lang="en-US" dirty="0">
              <a:latin typeface="Trebuchet MS" panose="020B0603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To make a result chain / roadmap, follow these steps</a:t>
            </a:r>
          </a:p>
          <a:p>
            <a:pPr eaLnBrk="1" hangingPunct="1"/>
            <a:endParaRPr lang="en-US" dirty="0"/>
          </a:p>
          <a:p>
            <a:pPr eaLnBrk="1" hangingPunct="1"/>
            <a:r>
              <a:rPr lang="en-US" dirty="0"/>
              <a:t>Take your time and think about each step</a:t>
            </a:r>
          </a:p>
          <a:p>
            <a:pPr eaLnBrk="1" hangingPunct="1"/>
            <a:endParaRPr lang="en-US" dirty="0"/>
          </a:p>
          <a:p>
            <a:pPr eaLnBrk="1" hangingPunct="1"/>
            <a:r>
              <a:rPr lang="en-US" dirty="0"/>
              <a:t>These can be done very informally as a conversation, recording the answers rather than using a diagram</a:t>
            </a:r>
          </a:p>
          <a:p>
            <a:pPr eaLnBrk="1" hangingPunct="1"/>
            <a:endParaRPr lang="en-US" dirty="0"/>
          </a:p>
          <a:p>
            <a:pPr eaLnBrk="1" hangingPunct="1"/>
            <a:r>
              <a:rPr lang="en-US" dirty="0"/>
              <a:t>But a diagram is a good visual tool and people seem to like them</a:t>
            </a:r>
          </a:p>
        </p:txBody>
      </p:sp>
    </p:spTree>
    <p:extLst>
      <p:ext uri="{BB962C8B-B14F-4D97-AF65-F5344CB8AC3E}">
        <p14:creationId xmlns:p14="http://schemas.microsoft.com/office/powerpoint/2010/main" val="331252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20B351F6-2D8A-4B2B-94B5-640B5D602591}" type="slidenum">
              <a:rPr lang="en-US">
                <a:latin typeface="Trebuchet MS" panose="020B0603020202020204" pitchFamily="34" charset="0"/>
              </a:rPr>
              <a:pPr eaLnBrk="1" hangingPunct="1"/>
              <a:t>22</a:t>
            </a:fld>
            <a:endParaRPr lang="en-US" dirty="0">
              <a:latin typeface="Trebuchet MS" panose="020B0603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Sometimes you need to do this step to remind you of the things you are trying to change</a:t>
            </a:r>
          </a:p>
          <a:p>
            <a:pPr eaLnBrk="1" hangingPunct="1"/>
            <a:endParaRPr lang="en-US" dirty="0"/>
          </a:p>
          <a:p>
            <a:pPr eaLnBrk="1" hangingPunct="1"/>
            <a:r>
              <a:rPr lang="en-US" dirty="0"/>
              <a:t>This step is not as important if you are doing the roadmaps with the same group you did the situation analysis and soon after doing that work</a:t>
            </a:r>
          </a:p>
        </p:txBody>
      </p:sp>
    </p:spTree>
    <p:extLst>
      <p:ext uri="{BB962C8B-B14F-4D97-AF65-F5344CB8AC3E}">
        <p14:creationId xmlns:p14="http://schemas.microsoft.com/office/powerpoint/2010/main" val="1938313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E267974-C703-4F90-9103-CDC26391A959}" type="slidenum">
              <a:rPr lang="en-US">
                <a:latin typeface="Trebuchet MS" panose="020B0603020202020204" pitchFamily="34" charset="0"/>
              </a:rPr>
              <a:pPr eaLnBrk="1" hangingPunct="1"/>
              <a:t>23</a:t>
            </a:fld>
            <a:endParaRPr lang="en-US" dirty="0">
              <a:latin typeface="Trebuchet MS" panose="020B0603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Follow the steps suggested above.</a:t>
            </a:r>
          </a:p>
        </p:txBody>
      </p:sp>
    </p:spTree>
    <p:extLst>
      <p:ext uri="{BB962C8B-B14F-4D97-AF65-F5344CB8AC3E}">
        <p14:creationId xmlns:p14="http://schemas.microsoft.com/office/powerpoint/2010/main" val="147079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E267974-C703-4F90-9103-CDC26391A959}" type="slidenum">
              <a:rPr lang="en-US">
                <a:latin typeface="Trebuchet MS" panose="020B0603020202020204" pitchFamily="34" charset="0"/>
              </a:rPr>
              <a:pPr eaLnBrk="1" hangingPunct="1"/>
              <a:t>24</a:t>
            </a:fld>
            <a:endParaRPr lang="en-US" dirty="0">
              <a:latin typeface="Trebuchet MS" panose="020B0603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Another way is to work from right to left, asking what needs to happen to reduce the threat, what outcomes are needed to make that happen, etc.</a:t>
            </a:r>
          </a:p>
          <a:p>
            <a:pPr eaLnBrk="1" hangingPunct="1"/>
            <a:endParaRPr lang="en-US" dirty="0"/>
          </a:p>
          <a:p>
            <a:pPr eaLnBrk="1" hangingPunct="1"/>
            <a:r>
              <a:rPr lang="en-US" dirty="0"/>
              <a:t>Yet another way is to brainstorm intermediate results and then organize them along the chain, assuring that there are clear “if…then” linkages between each pair of results.</a:t>
            </a:r>
          </a:p>
          <a:p>
            <a:pPr eaLnBrk="1" hangingPunct="1"/>
            <a:endParaRPr lang="en-US" dirty="0"/>
          </a:p>
        </p:txBody>
      </p:sp>
    </p:spTree>
    <p:extLst>
      <p:ext uri="{BB962C8B-B14F-4D97-AF65-F5344CB8AC3E}">
        <p14:creationId xmlns:p14="http://schemas.microsoft.com/office/powerpoint/2010/main" val="3818805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F69B55A1-BCDB-4FF5-878B-973E9DD7A8EC}" type="slidenum">
              <a:rPr lang="en-US">
                <a:latin typeface="Trebuchet MS" panose="020B0603020202020204" pitchFamily="34" charset="0"/>
              </a:rPr>
              <a:pPr eaLnBrk="1" hangingPunct="1"/>
              <a:t>25</a:t>
            </a:fld>
            <a:endParaRPr lang="en-US" dirty="0">
              <a:latin typeface="Trebuchet MS" panose="020B0603020202020204" pitchFamily="34" charset="0"/>
            </a:endParaRPr>
          </a:p>
        </p:txBody>
      </p:sp>
      <p:sp>
        <p:nvSpPr>
          <p:cNvPr id="64515" name="Rectangle 2"/>
          <p:cNvSpPr>
            <a:spLocks noGrp="1" noRot="1" noChangeAspect="1" noChangeArrowheads="1" noTextEdit="1"/>
          </p:cNvSpPr>
          <p:nvPr>
            <p:ph type="sldImg"/>
          </p:nvPr>
        </p:nvSpPr>
        <p:spPr>
          <a:xfrm>
            <a:off x="993775" y="768350"/>
            <a:ext cx="5114925" cy="3836988"/>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Analysis of hundreds of results chains has identified a few characteristics of good results chains that include:</a:t>
            </a:r>
          </a:p>
          <a:p>
            <a:pPr eaLnBrk="1" hangingPunct="1">
              <a:buClr>
                <a:srgbClr val="009900"/>
              </a:buClr>
            </a:pPr>
            <a:r>
              <a:rPr lang="en-US" b="1" dirty="0">
                <a:solidFill>
                  <a:srgbClr val="009900"/>
                </a:solidFill>
              </a:rPr>
              <a:t>ONE -  They are Results oriented:</a:t>
            </a:r>
            <a:r>
              <a:rPr lang="en-US" dirty="0">
                <a:solidFill>
                  <a:schemeClr val="folHlink"/>
                </a:solidFill>
              </a:rPr>
              <a:t> </a:t>
            </a:r>
            <a:r>
              <a:rPr lang="en-US" dirty="0"/>
              <a:t>Boxes contain desired results (e.g., reduction of hunting), and not activities (e.g., conduct a study). </a:t>
            </a:r>
          </a:p>
          <a:p>
            <a:pPr eaLnBrk="1" hangingPunct="1">
              <a:buClr>
                <a:srgbClr val="009900"/>
              </a:buClr>
            </a:pPr>
            <a:r>
              <a:rPr lang="en-US" b="1" dirty="0">
                <a:solidFill>
                  <a:srgbClr val="009900"/>
                </a:solidFill>
              </a:rPr>
              <a:t>TWO – They are Connected in a “causal” manner:</a:t>
            </a:r>
            <a:r>
              <a:rPr lang="en-US" b="1" dirty="0">
                <a:solidFill>
                  <a:schemeClr val="folHlink"/>
                </a:solidFill>
              </a:rPr>
              <a:t> </a:t>
            </a:r>
            <a:r>
              <a:rPr lang="en-US" dirty="0"/>
              <a:t>There are clear connections of “if…then”  statements between each pair of successive boxes.</a:t>
            </a:r>
          </a:p>
          <a:p>
            <a:pPr eaLnBrk="1" hangingPunct="1">
              <a:spcBef>
                <a:spcPct val="60000"/>
              </a:spcBef>
              <a:buClr>
                <a:srgbClr val="009900"/>
              </a:buClr>
            </a:pPr>
            <a:r>
              <a:rPr lang="en-US" b="1" dirty="0">
                <a:solidFill>
                  <a:srgbClr val="009900"/>
                </a:solidFill>
              </a:rPr>
              <a:t>THREE – They Demonstrate changes:</a:t>
            </a:r>
            <a:r>
              <a:rPr lang="en-US" b="1" dirty="0">
                <a:solidFill>
                  <a:schemeClr val="folHlink"/>
                </a:solidFill>
              </a:rPr>
              <a:t> </a:t>
            </a:r>
            <a:r>
              <a:rPr lang="en-US" dirty="0"/>
              <a:t>Each box describes how you hope the relevant factor will change (e.g., improve, increase, or decrease).</a:t>
            </a:r>
          </a:p>
          <a:p>
            <a:pPr eaLnBrk="1" hangingPunct="1"/>
            <a:endParaRPr lang="en-US" dirty="0"/>
          </a:p>
        </p:txBody>
      </p:sp>
    </p:spTree>
    <p:extLst>
      <p:ext uri="{BB962C8B-B14F-4D97-AF65-F5344CB8AC3E}">
        <p14:creationId xmlns:p14="http://schemas.microsoft.com/office/powerpoint/2010/main" val="1229084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E4905755-E30C-4CB7-BEF7-359E43B93DF8}" type="slidenum">
              <a:rPr lang="en-US">
                <a:latin typeface="Trebuchet MS" panose="020B0603020202020204" pitchFamily="34" charset="0"/>
              </a:rPr>
              <a:pPr eaLnBrk="1" hangingPunct="1"/>
              <a:t>26</a:t>
            </a:fld>
            <a:endParaRPr lang="en-US" dirty="0">
              <a:latin typeface="Trebuchet MS" panose="020B0603020202020204" pitchFamily="34" charset="0"/>
            </a:endParaRPr>
          </a:p>
        </p:txBody>
      </p:sp>
      <p:sp>
        <p:nvSpPr>
          <p:cNvPr id="65539" name="Rectangle 2"/>
          <p:cNvSpPr>
            <a:spLocks noGrp="1" noRot="1" noChangeAspect="1" noChangeArrowheads="1" noTextEdit="1"/>
          </p:cNvSpPr>
          <p:nvPr>
            <p:ph type="sldImg"/>
          </p:nvPr>
        </p:nvSpPr>
        <p:spPr>
          <a:xfrm>
            <a:off x="993775" y="768350"/>
            <a:ext cx="5114925" cy="3836988"/>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FOURTH – They are relatively complete</a:t>
            </a:r>
            <a:r>
              <a:rPr lang="en-US" dirty="0"/>
              <a:t> – Teams do tend to make these overly complex – and it requires some skill to prevent large spaghetti chains.</a:t>
            </a:r>
          </a:p>
          <a:p>
            <a:pPr eaLnBrk="1" hangingPunct="1"/>
            <a:r>
              <a:rPr lang="en-US" b="1" dirty="0"/>
              <a:t>FINALLY </a:t>
            </a:r>
            <a:r>
              <a:rPr lang="en-US" dirty="0"/>
              <a:t>– like all good models – </a:t>
            </a:r>
            <a:r>
              <a:rPr lang="en-US" b="1" dirty="0"/>
              <a:t>they are best when simple</a:t>
            </a:r>
            <a:r>
              <a:rPr lang="en-US" dirty="0"/>
              <a:t>.  They focus on the bare essentials – only one result per box - and should be limited to what you can reasonably influence.  For example…not the occurrence of sun spots…</a:t>
            </a:r>
          </a:p>
        </p:txBody>
      </p:sp>
    </p:spTree>
    <p:extLst>
      <p:ext uri="{BB962C8B-B14F-4D97-AF65-F5344CB8AC3E}">
        <p14:creationId xmlns:p14="http://schemas.microsoft.com/office/powerpoint/2010/main" val="3528929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A737C0F8-987E-4B96-AF79-3ED0461DB458}" type="slidenum">
              <a:rPr lang="en-US">
                <a:latin typeface="Trebuchet MS" panose="020B0603020202020204" pitchFamily="34" charset="0"/>
              </a:rPr>
              <a:pPr eaLnBrk="1" hangingPunct="1"/>
              <a:t>29</a:t>
            </a:fld>
            <a:endParaRPr lang="en-US" dirty="0">
              <a:latin typeface="Trebuchet MS" panose="020B0603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92491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C860BDC2-6430-49F6-8700-5827C02BE1EE}" type="slidenum">
              <a:rPr lang="en-US">
                <a:latin typeface="Trebuchet MS" panose="020B0603020202020204" pitchFamily="34" charset="0"/>
              </a:rPr>
              <a:pPr eaLnBrk="1" hangingPunct="1"/>
              <a:t>30</a:t>
            </a:fld>
            <a:endParaRPr lang="en-US" dirty="0">
              <a:latin typeface="Trebuchet MS" panose="020B0603020202020204" pitchFamily="34" charset="0"/>
            </a:endParaRPr>
          </a:p>
        </p:txBody>
      </p:sp>
      <p:sp>
        <p:nvSpPr>
          <p:cNvPr id="66563" name="Rectangle 2"/>
          <p:cNvSpPr>
            <a:spLocks noGrp="1" noRot="1" noChangeAspect="1" noChangeArrowheads="1" noTextEdit="1"/>
          </p:cNvSpPr>
          <p:nvPr>
            <p:ph type="sldImg"/>
          </p:nvPr>
        </p:nvSpPr>
        <p:spPr>
          <a:xfrm>
            <a:off x="995363" y="768350"/>
            <a:ext cx="5114925" cy="3836988"/>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comparison, what is NOT a results chain?  It is not an implementation flow diagram.  </a:t>
            </a:r>
          </a:p>
          <a:p>
            <a:pPr eaLnBrk="1" hangingPunct="1"/>
            <a:endParaRPr lang="en-US" dirty="0"/>
          </a:p>
          <a:p>
            <a:pPr eaLnBrk="1" hangingPunct="1"/>
            <a:r>
              <a:rPr lang="en-US" dirty="0"/>
              <a:t>An implementation flow diagram might look like this: </a:t>
            </a:r>
          </a:p>
          <a:p>
            <a:pPr marL="171450" indent="-171450" eaLnBrk="1" hangingPunct="1">
              <a:buFont typeface="Arial" panose="020B0604020202020204" pitchFamily="34" charset="0"/>
              <a:buChar char="•"/>
            </a:pPr>
            <a:r>
              <a:rPr lang="en-US" dirty="0"/>
              <a:t>I'm going to implement a media campaign.  </a:t>
            </a:r>
          </a:p>
          <a:p>
            <a:pPr marL="171450" indent="-171450" eaLnBrk="1" hangingPunct="1">
              <a:buFont typeface="Arial" panose="020B0604020202020204" pitchFamily="34" charset="0"/>
              <a:buChar char="•"/>
            </a:pPr>
            <a:r>
              <a:rPr lang="en-US" dirty="0"/>
              <a:t>First, I'm going to implement a media campaign.  </a:t>
            </a:r>
          </a:p>
          <a:p>
            <a:pPr marL="171450" indent="-171450" eaLnBrk="1" hangingPunct="1">
              <a:buFont typeface="Arial" panose="020B0604020202020204" pitchFamily="34" charset="0"/>
              <a:buChar char="•"/>
            </a:pPr>
            <a:r>
              <a:rPr lang="en-US" dirty="0"/>
              <a:t>So, first I’m going to identify my target audience, then I'm going to produce educational materials, then I'm going to distribute educational materials.  </a:t>
            </a:r>
          </a:p>
          <a:p>
            <a:pPr eaLnBrk="1" hangingPunct="1"/>
            <a:endParaRPr lang="en-US" dirty="0"/>
          </a:p>
          <a:p>
            <a:pPr eaLnBrk="1" hangingPunct="1"/>
            <a:r>
              <a:rPr lang="en-US" dirty="0"/>
              <a:t>This is a series of activities.  If you try to read this chain in an if=then manner, you will see there are not causal linkages between the boxes.  For example, if I identify my target audience, then I will produce educational materials?  No, this is not a direct causal result of identifying my target audience. </a:t>
            </a:r>
          </a:p>
          <a:p>
            <a:pPr eaLnBrk="1" hangingPunct="1"/>
            <a:endParaRPr lang="en-US" dirty="0"/>
          </a:p>
          <a:p>
            <a:pPr eaLnBrk="1" hangingPunct="1"/>
            <a:r>
              <a:rPr lang="en-US" dirty="0"/>
              <a:t>Reading your chain as a series of if-then relationships is a good way to make sure that components of your results chain are not an implementation chain.  This is a very common mistake.</a:t>
            </a:r>
          </a:p>
        </p:txBody>
      </p:sp>
    </p:spTree>
    <p:extLst>
      <p:ext uri="{BB962C8B-B14F-4D97-AF65-F5344CB8AC3E}">
        <p14:creationId xmlns:p14="http://schemas.microsoft.com/office/powerpoint/2010/main" val="2303014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63CC0E47-1539-4F05-AC00-FBD171E5E2A1}" type="slidenum">
              <a:rPr lang="en-US" sz="1300">
                <a:latin typeface="Times New Roman" pitchFamily="18" charset="0"/>
              </a:rPr>
              <a:pPr eaLnBrk="1" hangingPunct="1"/>
              <a:t>31</a:t>
            </a:fld>
            <a:endParaRPr lang="en-US" sz="1300">
              <a:latin typeface="Times New Roman" pitchFamily="18" charset="0"/>
            </a:endParaRPr>
          </a:p>
        </p:txBody>
      </p:sp>
      <p:sp>
        <p:nvSpPr>
          <p:cNvPr id="103427" name="Rectangle 2"/>
          <p:cNvSpPr>
            <a:spLocks noGrp="1" noRot="1" noChangeAspect="1" noChangeArrowheads="1" noTextEdit="1"/>
          </p:cNvSpPr>
          <p:nvPr>
            <p:ph type="sldImg"/>
          </p:nvPr>
        </p:nvSpPr>
        <p:spPr>
          <a:xfrm>
            <a:off x="993775" y="768350"/>
            <a:ext cx="5114925" cy="3836988"/>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Now, it’s your turn to determine which of these three chains does not meet the criteria for good results chains.  Please look at these chains and then select one of the following responses.  Be sure to click the “submit” button to see if your response is correct.  To advance to the next slide you will then need to click the “continue” button.  If needed, you can go back to previous slides to review the criteria.  </a:t>
            </a:r>
          </a:p>
          <a:p>
            <a:pPr eaLnBrk="1" hangingPunct="1"/>
            <a:endParaRPr lang="en-US" dirty="0"/>
          </a:p>
          <a:p>
            <a:pPr eaLnBrk="1" hangingPunct="1"/>
            <a:endParaRPr lang="en-US" dirty="0"/>
          </a:p>
          <a:p>
            <a:pPr eaLnBrk="1" hangingPunct="1"/>
            <a:r>
              <a:rPr lang="en-US" dirty="0"/>
              <a:t>Chain A is not a results chain.  It mixes implementation steps with results.  For the most part, it shows a series of activities the team will do.  These activities, or implementation steps, include: identify key decision makers, educate decision makers, and research and develop regulations.  The chain does include a few boxes that are more results-oriented.  These include: decision makers pass laws, no wildlife trade, and jaguar populations increased.  </a:t>
            </a:r>
          </a:p>
        </p:txBody>
      </p:sp>
    </p:spTree>
    <p:extLst>
      <p:ext uri="{BB962C8B-B14F-4D97-AF65-F5344CB8AC3E}">
        <p14:creationId xmlns:p14="http://schemas.microsoft.com/office/powerpoint/2010/main" val="144533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cartoon really tells the story about why we need a result chain.</a:t>
            </a:r>
          </a:p>
          <a:p>
            <a:endParaRPr lang="en-AU" dirty="0"/>
          </a:p>
          <a:p>
            <a:r>
              <a:rPr lang="en-AU" dirty="0"/>
              <a:t>A lot of projects are not very clear about how the work they are going to do will lead to the goals they have set.</a:t>
            </a:r>
          </a:p>
          <a:p>
            <a:endParaRPr lang="en-AU" dirty="0"/>
          </a:p>
          <a:p>
            <a:r>
              <a:rPr lang="en-AU" dirty="0"/>
              <a:t>They assume that ‘A miracle’ will occur that will make their project work.</a:t>
            </a:r>
          </a:p>
          <a:p>
            <a:endParaRPr lang="en-AU" dirty="0"/>
          </a:p>
          <a:p>
            <a:r>
              <a:rPr lang="en-AU" dirty="0"/>
              <a:t>We use the result chains to find where we think a miracle will occur and then figure out a way to deal with that.</a:t>
            </a:r>
          </a:p>
        </p:txBody>
      </p:sp>
      <p:sp>
        <p:nvSpPr>
          <p:cNvPr id="4" name="Slide Number Placeholder 3"/>
          <p:cNvSpPr>
            <a:spLocks noGrp="1"/>
          </p:cNvSpPr>
          <p:nvPr>
            <p:ph type="sldNum" sz="quarter" idx="5"/>
          </p:nvPr>
        </p:nvSpPr>
        <p:spPr/>
        <p:txBody>
          <a:bodyPr/>
          <a:lstStyle/>
          <a:p>
            <a:fld id="{26685D0B-8338-4F48-B62C-171F4CAFE5A5}" type="slidenum">
              <a:rPr lang="en-US" smtClean="0"/>
              <a:pPr/>
              <a:t>3</a:t>
            </a:fld>
            <a:endParaRPr lang="en-US" dirty="0"/>
          </a:p>
        </p:txBody>
      </p:sp>
    </p:spTree>
    <p:extLst>
      <p:ext uri="{BB962C8B-B14F-4D97-AF65-F5344CB8AC3E}">
        <p14:creationId xmlns:p14="http://schemas.microsoft.com/office/powerpoint/2010/main" val="3365929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32C1F510-7A7C-43A8-989A-A409706B5AAE}" type="slidenum">
              <a:rPr lang="en-US" sz="1300">
                <a:latin typeface="Times New Roman" pitchFamily="18" charset="0"/>
              </a:rPr>
              <a:pPr eaLnBrk="1" hangingPunct="1"/>
              <a:t>32</a:t>
            </a:fld>
            <a:endParaRPr lang="en-US" sz="1300">
              <a:latin typeface="Times New Roman" pitchFamily="18" charset="0"/>
            </a:endParaRPr>
          </a:p>
        </p:txBody>
      </p:sp>
      <p:sp>
        <p:nvSpPr>
          <p:cNvPr id="109571" name="Rectangle 2"/>
          <p:cNvSpPr>
            <a:spLocks noGrp="1" noRot="1" noChangeAspect="1" noChangeArrowheads="1" noTextEdit="1"/>
          </p:cNvSpPr>
          <p:nvPr>
            <p:ph type="sldImg"/>
          </p:nvPr>
        </p:nvSpPr>
        <p:spPr>
          <a:xfrm>
            <a:off x="993775" y="768350"/>
            <a:ext cx="5114925" cy="3836988"/>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Now it’s your turn again.  Look at the following results chain and think about what result is missing in the box marked by a question mark. Type your response in the box and click submit when you are done to see if your answer is correct.</a:t>
            </a:r>
          </a:p>
        </p:txBody>
      </p:sp>
    </p:spTree>
    <p:extLst>
      <p:ext uri="{BB962C8B-B14F-4D97-AF65-F5344CB8AC3E}">
        <p14:creationId xmlns:p14="http://schemas.microsoft.com/office/powerpoint/2010/main" val="2360594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E4344D1B-B9BF-4B4F-B366-5DF4679C633D}" type="slidenum">
              <a:rPr lang="en-US" sz="1300">
                <a:latin typeface="Times New Roman" pitchFamily="18" charset="0"/>
              </a:rPr>
              <a:pPr eaLnBrk="1" hangingPunct="1"/>
              <a:t>33</a:t>
            </a:fld>
            <a:endParaRPr lang="en-US" sz="1300">
              <a:latin typeface="Times New Roman" pitchFamily="18" charset="0"/>
            </a:endParaRPr>
          </a:p>
        </p:txBody>
      </p:sp>
      <p:sp>
        <p:nvSpPr>
          <p:cNvPr id="110595" name="Rectangle 2"/>
          <p:cNvSpPr>
            <a:spLocks noGrp="1" noRot="1" noChangeAspect="1" noChangeArrowheads="1" noTextEdit="1"/>
          </p:cNvSpPr>
          <p:nvPr>
            <p:ph type="sldImg"/>
          </p:nvPr>
        </p:nvSpPr>
        <p:spPr>
          <a:xfrm>
            <a:off x="993775" y="768350"/>
            <a:ext cx="5114925" cy="3836988"/>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correct answer is:</a:t>
            </a:r>
          </a:p>
          <a:p>
            <a:pPr eaLnBrk="1" hangingPunct="1"/>
            <a:r>
              <a:rPr lang="en-US"/>
              <a:t>Loggers use certified harvesting methods</a:t>
            </a:r>
          </a:p>
          <a:p>
            <a:pPr eaLnBrk="1" hangingPunct="1"/>
            <a:endParaRPr lang="en-US"/>
          </a:p>
          <a:p>
            <a:pPr eaLnBrk="1" hangingPunct="1"/>
            <a:r>
              <a:rPr lang="en-US"/>
              <a:t>Did you have a similar response?  If not, make sure that your result follows an if-then relationship with the results on either side</a:t>
            </a:r>
          </a:p>
        </p:txBody>
      </p:sp>
    </p:spTree>
    <p:extLst>
      <p:ext uri="{BB962C8B-B14F-4D97-AF65-F5344CB8AC3E}">
        <p14:creationId xmlns:p14="http://schemas.microsoft.com/office/powerpoint/2010/main" val="3290010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E4344D1B-B9BF-4B4F-B366-5DF4679C633D}" type="slidenum">
              <a:rPr lang="en-US" sz="1300">
                <a:latin typeface="Times New Roman" pitchFamily="18" charset="0"/>
              </a:rPr>
              <a:pPr eaLnBrk="1" hangingPunct="1"/>
              <a:t>34</a:t>
            </a:fld>
            <a:endParaRPr lang="en-US" sz="1300">
              <a:latin typeface="Times New Roman" pitchFamily="18" charset="0"/>
            </a:endParaRPr>
          </a:p>
        </p:txBody>
      </p:sp>
      <p:sp>
        <p:nvSpPr>
          <p:cNvPr id="110595" name="Rectangle 2"/>
          <p:cNvSpPr>
            <a:spLocks noGrp="1" noRot="1" noChangeAspect="1" noChangeArrowheads="1" noTextEdit="1"/>
          </p:cNvSpPr>
          <p:nvPr>
            <p:ph type="sldImg"/>
          </p:nvPr>
        </p:nvSpPr>
        <p:spPr>
          <a:xfrm>
            <a:off x="993775" y="768350"/>
            <a:ext cx="5114925" cy="3836988"/>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590447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E4344D1B-B9BF-4B4F-B366-5DF4679C633D}" type="slidenum">
              <a:rPr lang="en-US" sz="1300">
                <a:latin typeface="Times New Roman" pitchFamily="18" charset="0"/>
              </a:rPr>
              <a:pPr eaLnBrk="1" hangingPunct="1"/>
              <a:t>35</a:t>
            </a:fld>
            <a:endParaRPr lang="en-US" sz="1300">
              <a:latin typeface="Times New Roman" pitchFamily="18" charset="0"/>
            </a:endParaRPr>
          </a:p>
        </p:txBody>
      </p:sp>
      <p:sp>
        <p:nvSpPr>
          <p:cNvPr id="110595" name="Rectangle 2"/>
          <p:cNvSpPr>
            <a:spLocks noGrp="1" noRot="1" noChangeAspect="1" noChangeArrowheads="1" noTextEdit="1"/>
          </p:cNvSpPr>
          <p:nvPr>
            <p:ph type="sldImg"/>
          </p:nvPr>
        </p:nvSpPr>
        <p:spPr>
          <a:xfrm>
            <a:off x="993775" y="768350"/>
            <a:ext cx="5114925" cy="3836988"/>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correct answer is that “invasive plants decreased” should go in the purple box, because it describes the threat you will reduce, and “Healthy native wetland vegetation” should go in the oval, as your conservation target.</a:t>
            </a:r>
          </a:p>
          <a:p>
            <a:pPr eaLnBrk="1" hangingPunct="1"/>
            <a:endParaRPr lang="en-US" dirty="0"/>
          </a:p>
          <a:p>
            <a:pPr eaLnBrk="1" hangingPunct="1"/>
            <a:r>
              <a:rPr lang="en-US" dirty="0"/>
              <a:t>Your complete results chain would look like this. </a:t>
            </a:r>
          </a:p>
          <a:p>
            <a:pPr eaLnBrk="1" hangingPunct="1"/>
            <a:r>
              <a:rPr lang="en-US" dirty="0"/>
              <a:t>You may want to take a moment to read the results chain from left to right and make sure that it meets all of the criteria – that all the boxes are results, not implementation steps, they are simple (one result per box), and the if-then causal logic holds well.  </a:t>
            </a:r>
          </a:p>
        </p:txBody>
      </p:sp>
    </p:spTree>
    <p:extLst>
      <p:ext uri="{BB962C8B-B14F-4D97-AF65-F5344CB8AC3E}">
        <p14:creationId xmlns:p14="http://schemas.microsoft.com/office/powerpoint/2010/main" val="3951713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you do these in a workshop using paper and sticky notes, you will end up with something that looks like this with a mix of activities and results.</a:t>
            </a:r>
          </a:p>
        </p:txBody>
      </p:sp>
      <p:sp>
        <p:nvSpPr>
          <p:cNvPr id="4" name="Slide Number Placeholder 3"/>
          <p:cNvSpPr>
            <a:spLocks noGrp="1"/>
          </p:cNvSpPr>
          <p:nvPr>
            <p:ph type="sldNum" sz="quarter" idx="5"/>
          </p:nvPr>
        </p:nvSpPr>
        <p:spPr/>
        <p:txBody>
          <a:bodyPr/>
          <a:lstStyle/>
          <a:p>
            <a:fld id="{26685D0B-8338-4F48-B62C-171F4CAFE5A5}" type="slidenum">
              <a:rPr lang="en-US" smtClean="0"/>
              <a:pPr/>
              <a:t>36</a:t>
            </a:fld>
            <a:endParaRPr lang="en-US" dirty="0"/>
          </a:p>
        </p:txBody>
      </p:sp>
    </p:spTree>
    <p:extLst>
      <p:ext uri="{BB962C8B-B14F-4D97-AF65-F5344CB8AC3E}">
        <p14:creationId xmlns:p14="http://schemas.microsoft.com/office/powerpoint/2010/main" val="3059278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A737C0F8-987E-4B96-AF79-3ED0461DB458}" type="slidenum">
              <a:rPr lang="en-US">
                <a:latin typeface="Trebuchet MS" panose="020B0603020202020204" pitchFamily="34" charset="0"/>
              </a:rPr>
              <a:pPr eaLnBrk="1" hangingPunct="1"/>
              <a:t>37</a:t>
            </a:fld>
            <a:endParaRPr lang="en-US" dirty="0">
              <a:latin typeface="Trebuchet MS" panose="020B0603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625691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shows how the different parts of the roadmap are connected to:</a:t>
            </a:r>
          </a:p>
          <a:p>
            <a:pPr marL="171450" indent="-171450">
              <a:buFontTx/>
              <a:buChar char="-"/>
            </a:pPr>
            <a:r>
              <a:rPr lang="en-AU" dirty="0"/>
              <a:t>What is in your plan</a:t>
            </a:r>
          </a:p>
          <a:p>
            <a:pPr marL="171450" indent="-171450">
              <a:buFontTx/>
              <a:buChar char="-"/>
            </a:pPr>
            <a:r>
              <a:rPr lang="en-AU" dirty="0"/>
              <a:t>What you do</a:t>
            </a:r>
          </a:p>
          <a:p>
            <a:pPr marL="171450" indent="-171450">
              <a:buFontTx/>
              <a:buChar char="-"/>
            </a:pPr>
            <a:r>
              <a:rPr lang="en-AU" dirty="0"/>
              <a:t>And what you will review / check later in the monitoring.</a:t>
            </a:r>
          </a:p>
          <a:p>
            <a:pPr marL="171450" indent="-171450">
              <a:buFontTx/>
              <a:buChar char="-"/>
            </a:pPr>
            <a:endParaRPr lang="en-AU" dirty="0"/>
          </a:p>
        </p:txBody>
      </p:sp>
      <p:sp>
        <p:nvSpPr>
          <p:cNvPr id="4" name="Slide Number Placeholder 3"/>
          <p:cNvSpPr>
            <a:spLocks noGrp="1"/>
          </p:cNvSpPr>
          <p:nvPr>
            <p:ph type="sldNum" sz="quarter" idx="10"/>
          </p:nvPr>
        </p:nvSpPr>
        <p:spPr/>
        <p:txBody>
          <a:bodyPr/>
          <a:lstStyle/>
          <a:p>
            <a:fld id="{26685D0B-8338-4F48-B62C-171F4CAFE5A5}" type="slidenum">
              <a:rPr lang="en-US" smtClean="0"/>
              <a:pPr/>
              <a:t>38</a:t>
            </a:fld>
            <a:endParaRPr lang="en-US"/>
          </a:p>
        </p:txBody>
      </p:sp>
    </p:spTree>
    <p:extLst>
      <p:ext uri="{BB962C8B-B14F-4D97-AF65-F5344CB8AC3E}">
        <p14:creationId xmlns:p14="http://schemas.microsoft.com/office/powerpoint/2010/main" val="3458982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advertisement that shows an idea of what a result chain is in a silly situation – people like it</a:t>
            </a:r>
          </a:p>
        </p:txBody>
      </p:sp>
      <p:sp>
        <p:nvSpPr>
          <p:cNvPr id="4" name="Slide Number Placeholder 3"/>
          <p:cNvSpPr>
            <a:spLocks noGrp="1"/>
          </p:cNvSpPr>
          <p:nvPr>
            <p:ph type="sldNum" sz="quarter" idx="10"/>
          </p:nvPr>
        </p:nvSpPr>
        <p:spPr/>
        <p:txBody>
          <a:bodyPr/>
          <a:lstStyle/>
          <a:p>
            <a:fld id="{26685D0B-8338-4F48-B62C-171F4CAFE5A5}" type="slidenum">
              <a:rPr lang="en-US" smtClean="0"/>
              <a:pPr/>
              <a:t>39</a:t>
            </a:fld>
            <a:endParaRPr lang="en-US"/>
          </a:p>
        </p:txBody>
      </p:sp>
    </p:spTree>
    <p:extLst>
      <p:ext uri="{BB962C8B-B14F-4D97-AF65-F5344CB8AC3E}">
        <p14:creationId xmlns:p14="http://schemas.microsoft.com/office/powerpoint/2010/main" val="1556188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E4344D1B-B9BF-4B4F-B366-5DF4679C633D}" type="slidenum">
              <a:rPr lang="en-US" sz="1300">
                <a:latin typeface="Times New Roman" pitchFamily="18" charset="0"/>
              </a:rPr>
              <a:pPr eaLnBrk="1" hangingPunct="1"/>
              <a:t>40</a:t>
            </a:fld>
            <a:endParaRPr lang="en-US" sz="1300">
              <a:latin typeface="Times New Roman" pitchFamily="18" charset="0"/>
            </a:endParaRPr>
          </a:p>
        </p:txBody>
      </p:sp>
      <p:sp>
        <p:nvSpPr>
          <p:cNvPr id="110595" name="Rectangle 2"/>
          <p:cNvSpPr>
            <a:spLocks noGrp="1" noRot="1" noChangeAspect="1" noChangeArrowheads="1" noTextEdit="1"/>
          </p:cNvSpPr>
          <p:nvPr>
            <p:ph type="sldImg"/>
          </p:nvPr>
        </p:nvSpPr>
        <p:spPr>
          <a:xfrm>
            <a:off x="993775" y="768350"/>
            <a:ext cx="5114925" cy="3836988"/>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223029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43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A737C0F8-987E-4B96-AF79-3ED0461DB458}" type="slidenum">
              <a:rPr lang="en-US">
                <a:latin typeface="Trebuchet MS" panose="020B0603020202020204" pitchFamily="34" charset="0"/>
              </a:rPr>
              <a:pPr eaLnBrk="1" hangingPunct="1"/>
              <a:t>4</a:t>
            </a:fld>
            <a:endParaRPr lang="en-US" dirty="0">
              <a:latin typeface="Trebuchet MS" panose="020B0603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98914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A737C0F8-987E-4B96-AF79-3ED0461DB458}" type="slidenum">
              <a:rPr lang="en-US">
                <a:latin typeface="Trebuchet MS" panose="020B0603020202020204" pitchFamily="34" charset="0"/>
              </a:rPr>
              <a:pPr eaLnBrk="1" hangingPunct="1"/>
              <a:t>5</a:t>
            </a:fld>
            <a:endParaRPr lang="en-US" dirty="0">
              <a:latin typeface="Trebuchet MS" panose="020B0603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We want to introduce the concept of results chains. </a:t>
            </a:r>
          </a:p>
          <a:p>
            <a:pPr eaLnBrk="1" hangingPunct="1"/>
            <a:endParaRPr lang="en-US" dirty="0"/>
          </a:p>
          <a:p>
            <a:pPr eaLnBrk="1" hangingPunct="1"/>
            <a:r>
              <a:rPr lang="en-US" dirty="0"/>
              <a:t>What is a Results Chain?</a:t>
            </a:r>
          </a:p>
          <a:p>
            <a:pPr eaLnBrk="1" hangingPunct="1"/>
            <a:endParaRPr lang="en-US" dirty="0"/>
          </a:p>
          <a:p>
            <a:pPr eaLnBrk="1" hangingPunct="1"/>
            <a:r>
              <a:rPr lang="en-US" dirty="0"/>
              <a:t>It is a simple tool that clarifies the assumptions about how strategies contribute to reducing threats and achieving the health of targets.</a:t>
            </a:r>
          </a:p>
        </p:txBody>
      </p:sp>
    </p:spTree>
    <p:extLst>
      <p:ext uri="{BB962C8B-B14F-4D97-AF65-F5344CB8AC3E}">
        <p14:creationId xmlns:p14="http://schemas.microsoft.com/office/powerpoint/2010/main" val="327118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The hardest thing for people new to doing results chains is thinking in terms of results and not activities.</a:t>
            </a:r>
          </a:p>
          <a:p>
            <a:endParaRPr lang="en-AU" dirty="0"/>
          </a:p>
          <a:p>
            <a:r>
              <a:rPr lang="en-AU" dirty="0"/>
              <a:t>We need to do activities of course – if we don’t do stuff then stuff wont change</a:t>
            </a:r>
          </a:p>
          <a:p>
            <a:endParaRPr lang="en-AU" dirty="0"/>
          </a:p>
          <a:p>
            <a:r>
              <a:rPr lang="en-AU" dirty="0"/>
              <a:t>But we want to be able to show what results come when we do stuff, because results are what we want</a:t>
            </a:r>
          </a:p>
          <a:p>
            <a:endParaRPr lang="en-AU" dirty="0"/>
          </a:p>
          <a:p>
            <a:r>
              <a:rPr lang="en-AU" dirty="0"/>
              <a:t>For example, we don’t do weed control just because we like controlling weeds (most people anyway) but because we want to see healthier rivers or better fire.</a:t>
            </a:r>
          </a:p>
          <a:p>
            <a:endParaRPr lang="en-AU" dirty="0"/>
          </a:p>
          <a:p>
            <a:r>
              <a:rPr lang="en-AU" dirty="0"/>
              <a:t>Thinking about the results we want helps us think about the work we need to do</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039F22C8-4829-4D8D-89F6-8F547E599F0D}" type="slidenum">
              <a:rPr lang="en-AU">
                <a:solidFill>
                  <a:srgbClr val="000000"/>
                </a:solidFill>
                <a:latin typeface="Trebuchet MS" panose="020B0603020202020204" pitchFamily="34" charset="0"/>
              </a:rPr>
              <a:pPr eaLnBrk="1" hangingPunct="1"/>
              <a:t>6</a:t>
            </a:fld>
            <a:endParaRPr lang="en-AU"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367582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 is a real-life example from Central Australia</a:t>
            </a:r>
          </a:p>
          <a:p>
            <a:endParaRPr lang="en-US" altLang="en-US" dirty="0"/>
          </a:p>
          <a:p>
            <a:r>
              <a:rPr lang="en-US" altLang="en-US" dirty="0"/>
              <a:t>It says that we implement a Strategy (light fires to burn the country)</a:t>
            </a:r>
          </a:p>
          <a:p>
            <a:endParaRPr lang="en-US" altLang="en-US" dirty="0"/>
          </a:p>
          <a:p>
            <a:r>
              <a:rPr lang="en-US" altLang="en-US" dirty="0"/>
              <a:t>We expect to get a result of ‘grass is going to come back’</a:t>
            </a:r>
          </a:p>
          <a:p>
            <a:endParaRPr lang="en-US" altLang="en-US" dirty="0"/>
          </a:p>
          <a:p>
            <a:r>
              <a:rPr lang="en-US" altLang="en-US" dirty="0"/>
              <a:t>If we get that result than ‘all the animals will come back’</a:t>
            </a:r>
          </a:p>
          <a:p>
            <a:endParaRPr lang="en-US" altLang="en-US" dirty="0"/>
          </a:p>
          <a:p>
            <a:r>
              <a:rPr lang="en-US" altLang="en-US" dirty="0"/>
              <a:t>If we get that result then ‘hill kangaroo and rock wallabies’ can come back</a:t>
            </a:r>
          </a:p>
          <a:p>
            <a:endParaRPr lang="en-US" altLang="en-US" dirty="0"/>
          </a:p>
          <a:p>
            <a:r>
              <a:rPr lang="en-US" altLang="en-US" dirty="0"/>
              <a:t>And if we get that result then ‘old people go out hunting and will feel happy’ – our Target.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CAP Overview</a:t>
            </a:r>
          </a:p>
        </p:txBody>
      </p:sp>
      <p:sp>
        <p:nvSpPr>
          <p:cNvPr id="5" name="Date Placeholder 4"/>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Printed March 2011</a:t>
            </a:r>
          </a:p>
        </p:txBody>
      </p:sp>
      <p:sp>
        <p:nvSpPr>
          <p:cNvPr id="6" name="Footer Placeholder 5"/>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CAP Resources</a:t>
            </a:r>
          </a:p>
        </p:txBody>
      </p:sp>
      <p:sp>
        <p:nvSpPr>
          <p:cNvPr id="7885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D7E73A-4133-4537-91CB-FC0A8FBAA7E4}" type="slidenum">
              <a:rPr kumimoji="0" lang="en-AU" altLang="en-US" sz="1300" b="0" i="0" u="none" strike="noStrike" kern="1200" cap="none" spc="0" normalizeH="0" baseline="0" noProof="0">
                <a:ln>
                  <a:noFill/>
                </a:ln>
                <a:solidFill>
                  <a:srgbClr val="000000"/>
                </a:solidFill>
                <a:effectLst/>
                <a:uLnTx/>
                <a:uFillTx/>
                <a:latin typeface="Trebuchet MS" panose="020B0603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AU" altLang="en-US" sz="1300" b="0" i="0" u="none" strike="noStrike" kern="1200" cap="none" spc="0" normalizeH="0" baseline="0" noProof="0" dirty="0">
              <a:ln>
                <a:noFill/>
              </a:ln>
              <a:solidFill>
                <a:srgbClr val="000000"/>
              </a:solidFill>
              <a:effectLst/>
              <a:uLnTx/>
              <a:uFillTx/>
              <a:latin typeface="Trebuchet MS" panose="020B0603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8740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talked before about ‘What is planning’ being a way to move from where we are Today to where we want to be Tomorrow.</a:t>
            </a:r>
          </a:p>
          <a:p>
            <a:endParaRPr lang="en-US" dirty="0"/>
          </a:p>
          <a:p>
            <a:r>
              <a:rPr lang="en-US" dirty="0"/>
              <a:t>We make result chains to join those things up – they help to make sure the Strategies and Actions will get us from Today to Tomorrow.</a:t>
            </a:r>
          </a:p>
        </p:txBody>
      </p:sp>
      <p:sp>
        <p:nvSpPr>
          <p:cNvPr id="4" name="Slide Number Placeholder 3"/>
          <p:cNvSpPr>
            <a:spLocks noGrp="1"/>
          </p:cNvSpPr>
          <p:nvPr>
            <p:ph type="sldNum" sz="quarter" idx="10"/>
          </p:nvPr>
        </p:nvSpPr>
        <p:spPr/>
        <p:txBody>
          <a:bodyPr/>
          <a:lstStyle/>
          <a:p>
            <a:fld id="{98718583-D3AD-41B9-A7C0-17D847CA8E2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41420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7A67FFDF-BDCD-4669-9691-60CA246ECF1B}" type="slidenum">
              <a:rPr lang="en-US" sz="1300">
                <a:solidFill>
                  <a:prstClr val="black"/>
                </a:solidFill>
                <a:latin typeface="Times New Roman" pitchFamily="18" charset="0"/>
              </a:rPr>
              <a:pPr eaLnBrk="1" hangingPunct="1"/>
              <a:t>9</a:t>
            </a:fld>
            <a:endParaRPr lang="en-US" sz="130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93775" y="768350"/>
            <a:ext cx="5114925" cy="3836988"/>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 good way to help think about the difference between Activities and Results, and the idea of a Result Chain as a Roadmap is to use an example of travelling between two places.</a:t>
            </a:r>
          </a:p>
          <a:p>
            <a:pPr eaLnBrk="1" hangingPunct="1"/>
            <a:endParaRPr lang="en-US" dirty="0"/>
          </a:p>
          <a:p>
            <a:pPr eaLnBrk="1" hangingPunct="1"/>
            <a:r>
              <a:rPr lang="en-US" dirty="0"/>
              <a:t>You can substitute a local example if you wish, which will make it more locally relevant.</a:t>
            </a:r>
          </a:p>
          <a:p>
            <a:pPr eaLnBrk="1" hangingPunct="1"/>
            <a:endParaRPr lang="en-US" dirty="0"/>
          </a:p>
        </p:txBody>
      </p:sp>
    </p:spTree>
    <p:extLst>
      <p:ext uri="{BB962C8B-B14F-4D97-AF65-F5344CB8AC3E}">
        <p14:creationId xmlns:p14="http://schemas.microsoft.com/office/powerpoint/2010/main" val="3935907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5298" name="Picture 2" descr="C:\Users\Stuart\Documents\My Dropbox\KKT Photos\photos\photo updates - Julia\_711687 (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12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130426"/>
            <a:ext cx="7772400" cy="1470025"/>
          </a:xfrm>
          <a:prstGeom prst="rect">
            <a:avLst/>
          </a:prstGeom>
        </p:spPr>
        <p:txBody>
          <a:bodyPr>
            <a:noAutofit/>
          </a:bodyPr>
          <a:lstStyle>
            <a:lvl1pPr>
              <a:defRPr sz="5400" b="1">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bg1"/>
                </a:solidFill>
              </a:defRPr>
            </a:lvl1pPr>
            <a:lvl2pPr marL="457011" indent="0" algn="ctr">
              <a:buNone/>
              <a:defRPr>
                <a:solidFill>
                  <a:schemeClr val="tx1">
                    <a:tint val="75000"/>
                  </a:schemeClr>
                </a:solidFill>
              </a:defRPr>
            </a:lvl2pPr>
            <a:lvl3pPr marL="914024" indent="0" algn="ctr">
              <a:buNone/>
              <a:defRPr>
                <a:solidFill>
                  <a:schemeClr val="tx1">
                    <a:tint val="75000"/>
                  </a:schemeClr>
                </a:solidFill>
              </a:defRPr>
            </a:lvl3pPr>
            <a:lvl4pPr marL="1371040" indent="0" algn="ctr">
              <a:buNone/>
              <a:defRPr>
                <a:solidFill>
                  <a:schemeClr val="tx1">
                    <a:tint val="75000"/>
                  </a:schemeClr>
                </a:solidFill>
              </a:defRPr>
            </a:lvl4pPr>
            <a:lvl5pPr marL="1828052" indent="0" algn="ctr">
              <a:buNone/>
              <a:defRPr>
                <a:solidFill>
                  <a:schemeClr val="tx1">
                    <a:tint val="75000"/>
                  </a:schemeClr>
                </a:solidFill>
              </a:defRPr>
            </a:lvl5pPr>
            <a:lvl6pPr marL="2285064" indent="0" algn="ctr">
              <a:buNone/>
              <a:defRPr>
                <a:solidFill>
                  <a:schemeClr val="tx1">
                    <a:tint val="75000"/>
                  </a:schemeClr>
                </a:solidFill>
              </a:defRPr>
            </a:lvl6pPr>
            <a:lvl7pPr marL="2742079" indent="0" algn="ctr">
              <a:buNone/>
              <a:defRPr>
                <a:solidFill>
                  <a:schemeClr val="tx1">
                    <a:tint val="75000"/>
                  </a:schemeClr>
                </a:solidFill>
              </a:defRPr>
            </a:lvl7pPr>
            <a:lvl8pPr marL="3199088" indent="0" algn="ctr">
              <a:buNone/>
              <a:defRPr>
                <a:solidFill>
                  <a:schemeClr val="tx1">
                    <a:tint val="75000"/>
                  </a:schemeClr>
                </a:solidFill>
              </a:defRPr>
            </a:lvl8pPr>
            <a:lvl9pPr marL="3656104"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376780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4651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8517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Trebuchet MS" panose="020B0603020202020204" pitchFamily="34" charset="0"/>
              </a:defRPr>
            </a:lvl1pPr>
          </a:lstStyle>
          <a:p>
            <a:pPr>
              <a:defRPr/>
            </a:pPr>
            <a:fld id="{A330D4BC-0795-4F83-9453-D26CAAA31CA2}" type="datetimeFigureOut">
              <a:rPr lang="en-AU" smtClean="0">
                <a:solidFill>
                  <a:prstClr val="black">
                    <a:tint val="75000"/>
                  </a:prstClr>
                </a:solidFill>
              </a:rPr>
              <a:pPr>
                <a:defRPr/>
              </a:pPr>
              <a:t>13/10/2020</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rebuchet MS" panose="020B0603020202020204" pitchFamily="34" charset="0"/>
              </a:defRPr>
            </a:lvl1pPr>
          </a:lstStyle>
          <a:p>
            <a:pPr>
              <a:defRPr/>
            </a:pPr>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rebuchet MS" panose="020B0603020202020204" pitchFamily="34" charset="0"/>
              </a:defRPr>
            </a:lvl1pPr>
          </a:lstStyle>
          <a:p>
            <a:pPr>
              <a:defRPr/>
            </a:pPr>
            <a:fld id="{24672744-EC7F-4E7E-BB74-258DCD6FBBAF}" type="slidenum">
              <a:rPr lang="en-AU" smtClean="0">
                <a:solidFill>
                  <a:prstClr val="black">
                    <a:tint val="75000"/>
                  </a:prstClr>
                </a:solidFill>
              </a:rPr>
              <a:pPr>
                <a:defRPr/>
              </a:pPr>
              <a:t>‹#›</a:t>
            </a:fld>
            <a:endParaRPr lang="en-AU" dirty="0">
              <a:solidFill>
                <a:prstClr val="black">
                  <a:tint val="75000"/>
                </a:prstClr>
              </a:solidFill>
            </a:endParaRPr>
          </a:p>
        </p:txBody>
      </p:sp>
    </p:spTree>
    <p:extLst>
      <p:ext uri="{BB962C8B-B14F-4D97-AF65-F5344CB8AC3E}">
        <p14:creationId xmlns:p14="http://schemas.microsoft.com/office/powerpoint/2010/main" val="3841238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72137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667000"/>
            <a:ext cx="3659188"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6389" y="2667000"/>
            <a:ext cx="3660775"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4168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802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1013" y="22225"/>
            <a:ext cx="8302625" cy="979488"/>
          </a:xfrm>
        </p:spPr>
        <p:txBody>
          <a:bodyPr/>
          <a:lstStyle/>
          <a:p>
            <a:r>
              <a:rPr lang="en-US"/>
              <a:t>Click to edit Master title style</a:t>
            </a:r>
          </a:p>
        </p:txBody>
      </p:sp>
      <p:sp>
        <p:nvSpPr>
          <p:cNvPr id="3" name="Text Placeholder 2"/>
          <p:cNvSpPr>
            <a:spLocks noGrp="1"/>
          </p:cNvSpPr>
          <p:nvPr>
            <p:ph type="body" sz="half" idx="1"/>
          </p:nvPr>
        </p:nvSpPr>
        <p:spPr>
          <a:xfrm>
            <a:off x="427038" y="1266825"/>
            <a:ext cx="4067175" cy="226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266825"/>
            <a:ext cx="4068762" cy="105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2473325"/>
            <a:ext cx="4068762" cy="105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0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graphicFrame>
        <p:nvGraphicFramePr>
          <p:cNvPr id="7" name="Table 6"/>
          <p:cNvGraphicFramePr>
            <a:graphicFrameLocks noGrp="1"/>
          </p:cNvGraphicFramePr>
          <p:nvPr userDrawn="1">
            <p:extLst>
              <p:ext uri="{D42A27DB-BD31-4B8C-83A1-F6EECF244321}">
                <p14:modId xmlns:p14="http://schemas.microsoft.com/office/powerpoint/2010/main" val="1794458608"/>
              </p:ext>
            </p:extLst>
          </p:nvPr>
        </p:nvGraphicFramePr>
        <p:xfrm>
          <a:off x="8" y="8"/>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3"/>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3">
                        <a:lumMod val="20000"/>
                        <a:lumOff val="8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9" name="Text Placeholder 18"/>
          <p:cNvSpPr>
            <a:spLocks noGrp="1"/>
          </p:cNvSpPr>
          <p:nvPr>
            <p:ph type="body" sz="quarter" idx="14" hasCustomPrompt="1"/>
          </p:nvPr>
        </p:nvSpPr>
        <p:spPr>
          <a:xfrm>
            <a:off x="0" y="501102"/>
            <a:ext cx="2819400" cy="646113"/>
          </a:xfrm>
          <a:solidFill>
            <a:schemeClr val="accent3">
              <a:lumMod val="60000"/>
              <a:lumOff val="40000"/>
            </a:schemeClr>
          </a:solidFill>
        </p:spPr>
        <p:txBody>
          <a:bodyPr>
            <a:normAutofit/>
          </a:bodyPr>
          <a:lstStyle>
            <a:lvl1pPr marL="0" indent="0" algn="ctr" defTabSz="914024"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21" name="Text Placeholder 20"/>
          <p:cNvSpPr>
            <a:spLocks noGrp="1"/>
          </p:cNvSpPr>
          <p:nvPr>
            <p:ph type="body" sz="quarter" idx="15" hasCustomPrompt="1"/>
          </p:nvPr>
        </p:nvSpPr>
        <p:spPr>
          <a:xfrm>
            <a:off x="2852738" y="501101"/>
            <a:ext cx="6291262" cy="646113"/>
          </a:xfrm>
          <a:solidFill>
            <a:schemeClr val="accent3">
              <a:lumMod val="20000"/>
              <a:lumOff val="80000"/>
            </a:schemeClr>
          </a:solidFill>
        </p:spPr>
        <p:txBody>
          <a:bodyPr>
            <a:normAutofit/>
          </a:bodyPr>
          <a:lstStyle>
            <a:lvl1pPr marL="0" indent="0" algn="l" defTabSz="642915" rtl="0" eaLnBrk="1" fontAlgn="base" latinLnBrk="0" hangingPunct="1">
              <a:spcBef>
                <a:spcPct val="0"/>
              </a:spcBef>
              <a:spcAft>
                <a:spcPct val="0"/>
              </a:spcAft>
              <a:buNone/>
              <a:defRPr lang="en-US" sz="3600" kern="1200" dirty="0" smtClean="0">
                <a:solidFill>
                  <a:schemeClr val="tx1"/>
                </a:solidFill>
                <a:latin typeface="+mn-lt"/>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2390169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a:prstGeom prst="rect">
            <a:avLst/>
          </a:prstGeom>
        </p:spPr>
        <p:txBody>
          <a:bodyPr anchor="t"/>
          <a:lstStyle>
            <a:lvl1pPr algn="l">
              <a:defRPr sz="4000" b="1" cap="all"/>
            </a:lvl1pPr>
          </a:lstStyle>
          <a:p>
            <a:r>
              <a:rPr lang="en-US" dirty="0"/>
              <a:t>Click to edit Master title style</a:t>
            </a:r>
            <a:endParaRPr lang="en-AU" dirty="0"/>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Tree>
    <p:extLst>
      <p:ext uri="{BB962C8B-B14F-4D97-AF65-F5344CB8AC3E}">
        <p14:creationId xmlns:p14="http://schemas.microsoft.com/office/powerpoint/2010/main" val="361197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8"/>
            <a:ext cx="40386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8"/>
            <a:ext cx="40386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3" name="Table 12"/>
          <p:cNvGraphicFramePr>
            <a:graphicFrameLocks noGrp="1"/>
          </p:cNvGraphicFramePr>
          <p:nvPr userDrawn="1">
            <p:extLst>
              <p:ext uri="{D42A27DB-BD31-4B8C-83A1-F6EECF244321}">
                <p14:modId xmlns:p14="http://schemas.microsoft.com/office/powerpoint/2010/main" val="2599339835"/>
              </p:ext>
            </p:extLst>
          </p:nvPr>
        </p:nvGraphicFramePr>
        <p:xfrm>
          <a:off x="8" y="8"/>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3"/>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3">
                        <a:lumMod val="20000"/>
                        <a:lumOff val="8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4"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5" name="Text Placeholder 18"/>
          <p:cNvSpPr>
            <a:spLocks noGrp="1"/>
          </p:cNvSpPr>
          <p:nvPr>
            <p:ph type="body" sz="quarter" idx="14" hasCustomPrompt="1"/>
          </p:nvPr>
        </p:nvSpPr>
        <p:spPr>
          <a:xfrm>
            <a:off x="0" y="501102"/>
            <a:ext cx="2819400" cy="646113"/>
          </a:xfrm>
          <a:solidFill>
            <a:schemeClr val="accent3">
              <a:lumMod val="60000"/>
              <a:lumOff val="40000"/>
            </a:schemeClr>
          </a:solidFill>
        </p:spPr>
        <p:txBody>
          <a:bodyPr>
            <a:normAutofit/>
          </a:bodyPr>
          <a:lstStyle>
            <a:lvl1pPr marL="0" indent="0" algn="ctr" defTabSz="914024"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11" name="Text Placeholder 20"/>
          <p:cNvSpPr>
            <a:spLocks noGrp="1"/>
          </p:cNvSpPr>
          <p:nvPr>
            <p:ph type="body" sz="quarter" idx="15" hasCustomPrompt="1"/>
          </p:nvPr>
        </p:nvSpPr>
        <p:spPr>
          <a:xfrm>
            <a:off x="2852738" y="501101"/>
            <a:ext cx="6291262" cy="646113"/>
          </a:xfrm>
          <a:solidFill>
            <a:schemeClr val="accent3">
              <a:lumMod val="20000"/>
              <a:lumOff val="80000"/>
            </a:schemeClr>
          </a:solidFill>
        </p:spPr>
        <p:txBody>
          <a:bodyPr>
            <a:normAutofit/>
          </a:bodyPr>
          <a:lstStyle>
            <a:lvl1pPr marL="0" indent="0" algn="l" defTabSz="642915" rtl="0" eaLnBrk="1" fontAlgn="base" latinLnBrk="0" hangingPunct="1">
              <a:spcBef>
                <a:spcPct val="0"/>
              </a:spcBef>
              <a:spcAft>
                <a:spcPct val="0"/>
              </a:spcAft>
              <a:buNone/>
              <a:defRPr lang="en-US" sz="3600" kern="1200" dirty="0" smtClean="0">
                <a:solidFill>
                  <a:schemeClr val="tx1"/>
                </a:solidFill>
                <a:latin typeface="+mn-lt"/>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2788057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atin typeface="+mn-lt"/>
              </a:defRPr>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4" name="Table 13"/>
          <p:cNvGraphicFramePr>
            <a:graphicFrameLocks noGrp="1"/>
          </p:cNvGraphicFramePr>
          <p:nvPr userDrawn="1">
            <p:extLst>
              <p:ext uri="{D42A27DB-BD31-4B8C-83A1-F6EECF244321}">
                <p14:modId xmlns:p14="http://schemas.microsoft.com/office/powerpoint/2010/main" val="3149069281"/>
              </p:ext>
            </p:extLst>
          </p:nvPr>
        </p:nvGraphicFramePr>
        <p:xfrm>
          <a:off x="8" y="8"/>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3"/>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3">
                        <a:lumMod val="20000"/>
                        <a:lumOff val="8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5"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6" name="Text Placeholder 18"/>
          <p:cNvSpPr>
            <a:spLocks noGrp="1"/>
          </p:cNvSpPr>
          <p:nvPr>
            <p:ph type="body" sz="quarter" idx="14" hasCustomPrompt="1"/>
          </p:nvPr>
        </p:nvSpPr>
        <p:spPr>
          <a:xfrm>
            <a:off x="0" y="501102"/>
            <a:ext cx="2819400" cy="646113"/>
          </a:xfrm>
          <a:solidFill>
            <a:schemeClr val="accent3">
              <a:lumMod val="60000"/>
              <a:lumOff val="40000"/>
            </a:schemeClr>
          </a:solidFill>
        </p:spPr>
        <p:txBody>
          <a:bodyPr>
            <a:normAutofit/>
          </a:bodyPr>
          <a:lstStyle>
            <a:lvl1pPr marL="0" indent="0" algn="ctr" defTabSz="914024"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13" name="Text Placeholder 20"/>
          <p:cNvSpPr>
            <a:spLocks noGrp="1"/>
          </p:cNvSpPr>
          <p:nvPr>
            <p:ph type="body" sz="quarter" idx="15" hasCustomPrompt="1"/>
          </p:nvPr>
        </p:nvSpPr>
        <p:spPr>
          <a:xfrm>
            <a:off x="2852738" y="501101"/>
            <a:ext cx="6291262" cy="646113"/>
          </a:xfrm>
          <a:solidFill>
            <a:schemeClr val="accent3">
              <a:lumMod val="20000"/>
              <a:lumOff val="80000"/>
            </a:schemeClr>
          </a:solidFill>
        </p:spPr>
        <p:txBody>
          <a:bodyPr>
            <a:normAutofit/>
          </a:bodyPr>
          <a:lstStyle>
            <a:lvl1pPr marL="0" indent="0" algn="l" defTabSz="642915" rtl="0" eaLnBrk="1" fontAlgn="base" latinLnBrk="0" hangingPunct="1">
              <a:spcBef>
                <a:spcPct val="0"/>
              </a:spcBef>
              <a:spcAft>
                <a:spcPct val="0"/>
              </a:spcAft>
              <a:buNone/>
              <a:defRPr lang="en-US" sz="3600" kern="1200" dirty="0" smtClean="0">
                <a:solidFill>
                  <a:schemeClr val="tx1"/>
                </a:solidFill>
                <a:latin typeface="+mn-lt"/>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58950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0" name="Table 9"/>
          <p:cNvGraphicFramePr>
            <a:graphicFrameLocks noGrp="1"/>
          </p:cNvGraphicFramePr>
          <p:nvPr userDrawn="1">
            <p:extLst>
              <p:ext uri="{D42A27DB-BD31-4B8C-83A1-F6EECF244321}">
                <p14:modId xmlns:p14="http://schemas.microsoft.com/office/powerpoint/2010/main" val="3216375449"/>
              </p:ext>
            </p:extLst>
          </p:nvPr>
        </p:nvGraphicFramePr>
        <p:xfrm>
          <a:off x="8" y="8"/>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3"/>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3">
                        <a:lumMod val="20000"/>
                        <a:lumOff val="8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1"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2" name="Text Placeholder 18"/>
          <p:cNvSpPr>
            <a:spLocks noGrp="1"/>
          </p:cNvSpPr>
          <p:nvPr>
            <p:ph type="body" sz="quarter" idx="14" hasCustomPrompt="1"/>
          </p:nvPr>
        </p:nvSpPr>
        <p:spPr>
          <a:xfrm>
            <a:off x="0" y="501102"/>
            <a:ext cx="2819400" cy="646113"/>
          </a:xfrm>
          <a:solidFill>
            <a:schemeClr val="accent3">
              <a:lumMod val="60000"/>
              <a:lumOff val="40000"/>
            </a:schemeClr>
          </a:solidFill>
        </p:spPr>
        <p:txBody>
          <a:bodyPr>
            <a:normAutofit/>
          </a:bodyPr>
          <a:lstStyle>
            <a:lvl1pPr marL="0" indent="0" algn="ctr" defTabSz="914024"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9" name="Text Placeholder 20"/>
          <p:cNvSpPr>
            <a:spLocks noGrp="1"/>
          </p:cNvSpPr>
          <p:nvPr>
            <p:ph type="body" sz="quarter" idx="15" hasCustomPrompt="1"/>
          </p:nvPr>
        </p:nvSpPr>
        <p:spPr>
          <a:xfrm>
            <a:off x="2852738" y="501101"/>
            <a:ext cx="6291262" cy="646113"/>
          </a:xfrm>
          <a:solidFill>
            <a:schemeClr val="accent3">
              <a:lumMod val="20000"/>
              <a:lumOff val="80000"/>
            </a:schemeClr>
          </a:solidFill>
        </p:spPr>
        <p:txBody>
          <a:bodyPr>
            <a:normAutofit/>
          </a:bodyPr>
          <a:lstStyle>
            <a:lvl1pPr marL="0" indent="0" algn="l" defTabSz="642915" rtl="0" eaLnBrk="1" fontAlgn="base" latinLnBrk="0" hangingPunct="1">
              <a:spcBef>
                <a:spcPct val="0"/>
              </a:spcBef>
              <a:spcAft>
                <a:spcPct val="0"/>
              </a:spcAft>
              <a:buNone/>
              <a:defRPr lang="en-US" sz="3600" kern="1200" dirty="0" smtClean="0">
                <a:solidFill>
                  <a:schemeClr val="tx1"/>
                </a:solidFill>
                <a:latin typeface="+mn-lt"/>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333062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1976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dirty="0"/>
              <a:t>Click to edit Master title style</a:t>
            </a:r>
            <a:endParaRPr lang="en-AU" dirty="0"/>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0763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13/10/2020</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5152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latin typeface="+mn-lt"/>
                <a:cs typeface="Times New Roman" panose="02020603050405020304" pitchFamily="18" charset="0"/>
              </a:defRPr>
            </a:lvl1pPr>
          </a:lstStyle>
          <a:p>
            <a:pPr defTabSz="642750"/>
            <a:fld id="{D2FFA6C8-53F6-483E-9B52-088DA563EE7C}" type="datetimeFigureOut">
              <a:rPr lang="en-AU" smtClean="0">
                <a:solidFill>
                  <a:prstClr val="black">
                    <a:tint val="75000"/>
                  </a:prstClr>
                </a:solidFill>
                <a:sym typeface="Helvetica Light" charset="0"/>
              </a:rPr>
              <a:pPr defTabSz="642750"/>
              <a:t>13/10/2020</a:t>
            </a:fld>
            <a:endParaRPr lang="en-AU">
              <a:solidFill>
                <a:prstClr val="black">
                  <a:tint val="75000"/>
                </a:prstClr>
              </a:solidFill>
              <a:sym typeface="Helvetica Light" charset="0"/>
            </a:endParaRPr>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latin typeface="+mn-lt"/>
                <a:cs typeface="Times New Roman" panose="02020603050405020304" pitchFamily="18" charset="0"/>
              </a:defRPr>
            </a:lvl1pPr>
          </a:lstStyle>
          <a:p>
            <a:pPr defTabSz="642750"/>
            <a:endParaRPr lang="en-AU" dirty="0">
              <a:solidFill>
                <a:prstClr val="black">
                  <a:tint val="75000"/>
                </a:prstClr>
              </a:solidFill>
              <a:sym typeface="Helvetica Light"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latin typeface="+mn-lt"/>
                <a:cs typeface="Times New Roman" panose="02020603050405020304" pitchFamily="18" charset="0"/>
              </a:defRPr>
            </a:lvl1pPr>
          </a:lstStyle>
          <a:p>
            <a:pPr defTabSz="642750"/>
            <a:fld id="{C68751B1-54F1-4125-BB9F-399660C83ACC}" type="slidenum">
              <a:rPr lang="en-AU" smtClean="0">
                <a:solidFill>
                  <a:prstClr val="black">
                    <a:tint val="75000"/>
                  </a:prstClr>
                </a:solidFill>
                <a:sym typeface="Helvetica Light" charset="0"/>
              </a:rPr>
              <a:pPr defTabSz="642750"/>
              <a:t>‹#›</a:t>
            </a:fld>
            <a:endParaRPr lang="en-AU">
              <a:solidFill>
                <a:prstClr val="black">
                  <a:tint val="75000"/>
                </a:prstClr>
              </a:solidFill>
              <a:sym typeface="Helvetica Light" charset="0"/>
            </a:endParaRPr>
          </a:p>
        </p:txBody>
      </p:sp>
      <p:pic>
        <p:nvPicPr>
          <p:cNvPr id="8"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848600" y="5713776"/>
            <a:ext cx="1280295" cy="11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Placeholder 13"/>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dirty="0"/>
              <a:t>Click to edit Master title style</a:t>
            </a:r>
            <a:endParaRPr lang="en-AU" dirty="0"/>
          </a:p>
        </p:txBody>
      </p:sp>
    </p:spTree>
    <p:extLst>
      <p:ext uri="{BB962C8B-B14F-4D97-AF65-F5344CB8AC3E}">
        <p14:creationId xmlns:p14="http://schemas.microsoft.com/office/powerpoint/2010/main" val="465637778"/>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Lst>
  <p:txStyles>
    <p:titleStyle>
      <a:lvl1pPr algn="ctr" defTabSz="914118" rtl="0" eaLnBrk="1" latinLnBrk="0" hangingPunct="1">
        <a:spcBef>
          <a:spcPct val="0"/>
        </a:spcBef>
        <a:buNone/>
        <a:defRPr sz="4400" kern="1200">
          <a:solidFill>
            <a:schemeClr val="tx1"/>
          </a:solidFill>
          <a:latin typeface="+mn-lt"/>
          <a:ea typeface="+mj-ea"/>
          <a:cs typeface="Times New Roman" panose="02020603050405020304" pitchFamily="18" charset="0"/>
        </a:defRPr>
      </a:lvl1pPr>
    </p:titleStyle>
    <p:bodyStyle>
      <a:lvl1pPr marL="342796" indent="-342796" algn="l" defTabSz="914118" rtl="0" eaLnBrk="1" latinLnBrk="0" hangingPunct="1">
        <a:spcBef>
          <a:spcPct val="20000"/>
        </a:spcBef>
        <a:buFont typeface="Arial" pitchFamily="34" charset="0"/>
        <a:buChar char="•"/>
        <a:defRPr sz="3200" kern="1200">
          <a:solidFill>
            <a:schemeClr val="tx1"/>
          </a:solidFill>
          <a:latin typeface="+mn-lt"/>
          <a:ea typeface="+mn-ea"/>
          <a:cs typeface="Times New Roman" panose="02020603050405020304" pitchFamily="18" charset="0"/>
        </a:defRPr>
      </a:lvl1pPr>
      <a:lvl2pPr marL="742722" indent="-285662" algn="l" defTabSz="914118" rtl="0" eaLnBrk="1" latinLnBrk="0" hangingPunct="1">
        <a:spcBef>
          <a:spcPct val="20000"/>
        </a:spcBef>
        <a:buFont typeface="Arial" pitchFamily="34" charset="0"/>
        <a:buChar char="–"/>
        <a:defRPr sz="2800" kern="1200">
          <a:solidFill>
            <a:schemeClr val="tx1"/>
          </a:solidFill>
          <a:latin typeface="+mn-lt"/>
          <a:ea typeface="+mn-ea"/>
          <a:cs typeface="Times New Roman" panose="02020603050405020304" pitchFamily="18" charset="0"/>
        </a:defRPr>
      </a:lvl2pPr>
      <a:lvl3pPr marL="1142647" indent="-228529" algn="l" defTabSz="914118" rtl="0" eaLnBrk="1" latinLnBrk="0" hangingPunct="1">
        <a:spcBef>
          <a:spcPct val="20000"/>
        </a:spcBef>
        <a:buFont typeface="Arial" pitchFamily="34" charset="0"/>
        <a:buChar char="•"/>
        <a:defRPr sz="2400" kern="1200">
          <a:solidFill>
            <a:schemeClr val="tx1"/>
          </a:solidFill>
          <a:latin typeface="+mn-lt"/>
          <a:ea typeface="+mn-ea"/>
          <a:cs typeface="Times New Roman" panose="02020603050405020304" pitchFamily="18" charset="0"/>
        </a:defRPr>
      </a:lvl3pPr>
      <a:lvl4pPr marL="159970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Times New Roman" panose="02020603050405020304" pitchFamily="18" charset="0"/>
        </a:defRPr>
      </a:lvl4pPr>
      <a:lvl5pPr marL="205677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Times New Roman" panose="02020603050405020304" pitchFamily="18" charset="0"/>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7.e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9.emf"/><Relationship Id="rId4" Type="http://schemas.openxmlformats.org/officeDocument/2006/relationships/oleObject" Target="../embeddings/oleObject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conservationmeasures.org/CMP/Site_Docs/CMP_Open_Standards_Version_2.0.pdf"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www.ccnetglobal.com/franchises/cop-indigenous-os-project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lstStyle/>
          <a:p>
            <a:r>
              <a:rPr lang="en-AU" sz="6000" dirty="0"/>
              <a:t>Creating Road Maps</a:t>
            </a:r>
          </a:p>
        </p:txBody>
      </p:sp>
      <p:sp>
        <p:nvSpPr>
          <p:cNvPr id="3" name="Subtitle 2"/>
          <p:cNvSpPr>
            <a:spLocks noGrp="1"/>
          </p:cNvSpPr>
          <p:nvPr>
            <p:ph type="subTitle" idx="1"/>
          </p:nvPr>
        </p:nvSpPr>
        <p:spPr>
          <a:xfrm>
            <a:off x="1371600" y="2644775"/>
            <a:ext cx="6400800" cy="1470025"/>
          </a:xfrm>
        </p:spPr>
        <p:txBody>
          <a:bodyPr>
            <a:normAutofit/>
          </a:bodyPr>
          <a:lstStyle/>
          <a:p>
            <a:r>
              <a:rPr lang="en-AU" sz="4800" dirty="0"/>
              <a:t>Checking our thinking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6842" y="5872668"/>
            <a:ext cx="1903085" cy="646331"/>
          </a:xfrm>
          <a:prstGeom prst="rect">
            <a:avLst/>
          </a:prstGeom>
          <a:noFill/>
        </p:spPr>
        <p:txBody>
          <a:bodyPr wrap="none" rtlCol="0">
            <a:spAutoFit/>
          </a:bodyPr>
          <a:lstStyle/>
          <a:p>
            <a:r>
              <a:rPr lang="en-AU" sz="3600" b="1" dirty="0">
                <a:solidFill>
                  <a:srgbClr val="003300"/>
                </a:solidFill>
              </a:rPr>
              <a:t>JABIRU</a:t>
            </a:r>
          </a:p>
        </p:txBody>
      </p:sp>
      <p:sp>
        <p:nvSpPr>
          <p:cNvPr id="3" name="TextBox 2"/>
          <p:cNvSpPr txBox="1"/>
          <p:nvPr/>
        </p:nvSpPr>
        <p:spPr>
          <a:xfrm>
            <a:off x="925789" y="918522"/>
            <a:ext cx="1865191" cy="584775"/>
          </a:xfrm>
          <a:prstGeom prst="rect">
            <a:avLst/>
          </a:prstGeom>
          <a:noFill/>
        </p:spPr>
        <p:txBody>
          <a:bodyPr wrap="none" rtlCol="0">
            <a:spAutoFit/>
          </a:bodyPr>
          <a:lstStyle/>
          <a:p>
            <a:r>
              <a:rPr lang="en-AU" sz="3200" b="1" dirty="0">
                <a:solidFill>
                  <a:schemeClr val="accent6">
                    <a:lumMod val="50000"/>
                  </a:schemeClr>
                </a:solidFill>
              </a:rPr>
              <a:t>DARWIN</a:t>
            </a:r>
          </a:p>
        </p:txBody>
      </p:sp>
      <p:sp>
        <p:nvSpPr>
          <p:cNvPr id="4" name="TextBox 3"/>
          <p:cNvSpPr txBox="1"/>
          <p:nvPr/>
        </p:nvSpPr>
        <p:spPr>
          <a:xfrm>
            <a:off x="1981200" y="6390612"/>
            <a:ext cx="966931" cy="369332"/>
          </a:xfrm>
          <a:prstGeom prst="rect">
            <a:avLst/>
          </a:prstGeom>
          <a:noFill/>
        </p:spPr>
        <p:txBody>
          <a:bodyPr wrap="none" rtlCol="0">
            <a:spAutoFit/>
          </a:bodyPr>
          <a:lstStyle/>
          <a:p>
            <a:r>
              <a:rPr lang="en-AU" dirty="0"/>
              <a:t>By 5pm</a:t>
            </a:r>
          </a:p>
        </p:txBody>
      </p:sp>
      <p:sp>
        <p:nvSpPr>
          <p:cNvPr id="5" name="TextBox 4"/>
          <p:cNvSpPr txBox="1"/>
          <p:nvPr/>
        </p:nvSpPr>
        <p:spPr>
          <a:xfrm>
            <a:off x="670495" y="4906460"/>
            <a:ext cx="2375779" cy="461665"/>
          </a:xfrm>
          <a:prstGeom prst="rect">
            <a:avLst/>
          </a:prstGeom>
          <a:noFill/>
        </p:spPr>
        <p:txBody>
          <a:bodyPr wrap="none" rtlCol="0">
            <a:spAutoFit/>
          </a:bodyPr>
          <a:lstStyle/>
          <a:p>
            <a:r>
              <a:rPr lang="en-AU" sz="2400" b="1" dirty="0"/>
              <a:t>South Alligator</a:t>
            </a:r>
          </a:p>
        </p:txBody>
      </p:sp>
      <p:sp>
        <p:nvSpPr>
          <p:cNvPr id="6" name="TextBox 5"/>
          <p:cNvSpPr txBox="1"/>
          <p:nvPr/>
        </p:nvSpPr>
        <p:spPr>
          <a:xfrm>
            <a:off x="1124048" y="3940253"/>
            <a:ext cx="1468672" cy="461665"/>
          </a:xfrm>
          <a:prstGeom prst="rect">
            <a:avLst/>
          </a:prstGeom>
          <a:noFill/>
        </p:spPr>
        <p:txBody>
          <a:bodyPr wrap="none" rtlCol="0">
            <a:spAutoFit/>
          </a:bodyPr>
          <a:lstStyle/>
          <a:p>
            <a:r>
              <a:rPr lang="en-AU" sz="2400" b="1" dirty="0"/>
              <a:t>Bark Hut</a:t>
            </a:r>
          </a:p>
        </p:txBody>
      </p:sp>
      <p:sp>
        <p:nvSpPr>
          <p:cNvPr id="7" name="TextBox 6"/>
          <p:cNvSpPr txBox="1"/>
          <p:nvPr/>
        </p:nvSpPr>
        <p:spPr>
          <a:xfrm>
            <a:off x="927681" y="2974046"/>
            <a:ext cx="1861407" cy="461665"/>
          </a:xfrm>
          <a:prstGeom prst="rect">
            <a:avLst/>
          </a:prstGeom>
          <a:noFill/>
        </p:spPr>
        <p:txBody>
          <a:bodyPr wrap="none" rtlCol="0">
            <a:spAutoFit/>
          </a:bodyPr>
          <a:lstStyle/>
          <a:p>
            <a:r>
              <a:rPr lang="en-AU" sz="2400" b="1" dirty="0"/>
              <a:t>Corroboree</a:t>
            </a:r>
          </a:p>
        </p:txBody>
      </p:sp>
      <p:sp>
        <p:nvSpPr>
          <p:cNvPr id="8" name="TextBox 7"/>
          <p:cNvSpPr txBox="1"/>
          <p:nvPr/>
        </p:nvSpPr>
        <p:spPr>
          <a:xfrm>
            <a:off x="851538" y="2007839"/>
            <a:ext cx="2013693" cy="461665"/>
          </a:xfrm>
          <a:prstGeom prst="rect">
            <a:avLst/>
          </a:prstGeom>
          <a:noFill/>
        </p:spPr>
        <p:txBody>
          <a:bodyPr wrap="none" rtlCol="0">
            <a:spAutoFit/>
          </a:bodyPr>
          <a:lstStyle/>
          <a:p>
            <a:r>
              <a:rPr lang="en-AU" sz="2400" b="1" dirty="0"/>
              <a:t>Humpty Doo</a:t>
            </a:r>
          </a:p>
        </p:txBody>
      </p:sp>
      <p:sp>
        <p:nvSpPr>
          <p:cNvPr id="10" name="TextBox 9"/>
          <p:cNvSpPr txBox="1"/>
          <p:nvPr/>
        </p:nvSpPr>
        <p:spPr>
          <a:xfrm>
            <a:off x="2033549" y="5356800"/>
            <a:ext cx="966931" cy="369332"/>
          </a:xfrm>
          <a:prstGeom prst="rect">
            <a:avLst/>
          </a:prstGeom>
          <a:noFill/>
        </p:spPr>
        <p:txBody>
          <a:bodyPr wrap="none" rtlCol="0">
            <a:spAutoFit/>
          </a:bodyPr>
          <a:lstStyle/>
          <a:p>
            <a:r>
              <a:rPr lang="en-AU" i="1" dirty="0"/>
              <a:t>By 4pm</a:t>
            </a:r>
          </a:p>
        </p:txBody>
      </p:sp>
      <p:sp>
        <p:nvSpPr>
          <p:cNvPr id="11" name="TextBox 10"/>
          <p:cNvSpPr txBox="1"/>
          <p:nvPr/>
        </p:nvSpPr>
        <p:spPr>
          <a:xfrm>
            <a:off x="1992956" y="4287053"/>
            <a:ext cx="966931" cy="369332"/>
          </a:xfrm>
          <a:prstGeom prst="rect">
            <a:avLst/>
          </a:prstGeom>
          <a:noFill/>
        </p:spPr>
        <p:txBody>
          <a:bodyPr wrap="none" rtlCol="0">
            <a:spAutoFit/>
          </a:bodyPr>
          <a:lstStyle/>
          <a:p>
            <a:r>
              <a:rPr lang="en-AU" i="1" dirty="0"/>
              <a:t>By 3pm</a:t>
            </a:r>
          </a:p>
        </p:txBody>
      </p:sp>
      <p:sp>
        <p:nvSpPr>
          <p:cNvPr id="12" name="TextBox 11"/>
          <p:cNvSpPr txBox="1"/>
          <p:nvPr/>
        </p:nvSpPr>
        <p:spPr>
          <a:xfrm>
            <a:off x="1942809" y="3318650"/>
            <a:ext cx="966931" cy="369332"/>
          </a:xfrm>
          <a:prstGeom prst="rect">
            <a:avLst/>
          </a:prstGeom>
          <a:noFill/>
        </p:spPr>
        <p:txBody>
          <a:bodyPr wrap="none" rtlCol="0">
            <a:spAutoFit/>
          </a:bodyPr>
          <a:lstStyle/>
          <a:p>
            <a:r>
              <a:rPr lang="en-AU" i="1" dirty="0"/>
              <a:t>By 2pm</a:t>
            </a:r>
          </a:p>
        </p:txBody>
      </p:sp>
      <p:sp>
        <p:nvSpPr>
          <p:cNvPr id="13" name="TextBox 12"/>
          <p:cNvSpPr txBox="1"/>
          <p:nvPr/>
        </p:nvSpPr>
        <p:spPr>
          <a:xfrm>
            <a:off x="1918257" y="2361135"/>
            <a:ext cx="966931" cy="369332"/>
          </a:xfrm>
          <a:prstGeom prst="rect">
            <a:avLst/>
          </a:prstGeom>
          <a:noFill/>
        </p:spPr>
        <p:txBody>
          <a:bodyPr wrap="square" rtlCol="0">
            <a:spAutoFit/>
          </a:bodyPr>
          <a:lstStyle/>
          <a:p>
            <a:r>
              <a:rPr lang="en-AU" i="1" dirty="0"/>
              <a:t>By 1pm</a:t>
            </a:r>
          </a:p>
        </p:txBody>
      </p:sp>
      <p:sp>
        <p:nvSpPr>
          <p:cNvPr id="14" name="TextBox 13"/>
          <p:cNvSpPr txBox="1"/>
          <p:nvPr/>
        </p:nvSpPr>
        <p:spPr>
          <a:xfrm>
            <a:off x="1891612" y="1465166"/>
            <a:ext cx="1416062" cy="369332"/>
          </a:xfrm>
          <a:prstGeom prst="rect">
            <a:avLst/>
          </a:prstGeom>
          <a:noFill/>
        </p:spPr>
        <p:txBody>
          <a:bodyPr wrap="square" rtlCol="0">
            <a:spAutoFit/>
          </a:bodyPr>
          <a:lstStyle/>
          <a:p>
            <a:r>
              <a:rPr lang="en-AU" i="1" dirty="0"/>
              <a:t>By Midday</a:t>
            </a:r>
          </a:p>
        </p:txBody>
      </p:sp>
      <p:cxnSp>
        <p:nvCxnSpPr>
          <p:cNvPr id="16" name="Straight Connector 15"/>
          <p:cNvCxnSpPr/>
          <p:nvPr/>
        </p:nvCxnSpPr>
        <p:spPr>
          <a:xfrm>
            <a:off x="1858384" y="1503297"/>
            <a:ext cx="0" cy="504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58384" y="2469504"/>
            <a:ext cx="0" cy="504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58384" y="3435711"/>
            <a:ext cx="1" cy="504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58384" y="4401918"/>
            <a:ext cx="1" cy="504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58384" y="5368125"/>
            <a:ext cx="0" cy="504543"/>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05400" y="1395575"/>
            <a:ext cx="1903085" cy="923330"/>
          </a:xfrm>
          <a:prstGeom prst="rect">
            <a:avLst/>
          </a:prstGeom>
          <a:noFill/>
        </p:spPr>
        <p:txBody>
          <a:bodyPr wrap="none" rtlCol="0">
            <a:spAutoFit/>
          </a:bodyPr>
          <a:lstStyle/>
          <a:p>
            <a:r>
              <a:rPr lang="en-AU" dirty="0"/>
              <a:t>Get Vehicle</a:t>
            </a:r>
          </a:p>
          <a:p>
            <a:r>
              <a:rPr lang="en-AU" dirty="0"/>
              <a:t>Get Fuel</a:t>
            </a:r>
          </a:p>
          <a:p>
            <a:r>
              <a:rPr lang="en-AU" dirty="0"/>
              <a:t>Drive for an hour</a:t>
            </a:r>
          </a:p>
        </p:txBody>
      </p:sp>
      <p:sp>
        <p:nvSpPr>
          <p:cNvPr id="35" name="TextBox 34"/>
          <p:cNvSpPr txBox="1"/>
          <p:nvPr/>
        </p:nvSpPr>
        <p:spPr>
          <a:xfrm>
            <a:off x="5105400" y="2861097"/>
            <a:ext cx="1903085" cy="369332"/>
          </a:xfrm>
          <a:prstGeom prst="rect">
            <a:avLst/>
          </a:prstGeom>
          <a:noFill/>
        </p:spPr>
        <p:txBody>
          <a:bodyPr wrap="none" rtlCol="0">
            <a:spAutoFit/>
          </a:bodyPr>
          <a:lstStyle/>
          <a:p>
            <a:r>
              <a:rPr lang="en-AU" dirty="0"/>
              <a:t>Drive for an hour</a:t>
            </a:r>
          </a:p>
        </p:txBody>
      </p:sp>
      <p:sp>
        <p:nvSpPr>
          <p:cNvPr id="36" name="TextBox 35"/>
          <p:cNvSpPr txBox="1"/>
          <p:nvPr/>
        </p:nvSpPr>
        <p:spPr>
          <a:xfrm>
            <a:off x="5105400" y="3772621"/>
            <a:ext cx="1903085" cy="646331"/>
          </a:xfrm>
          <a:prstGeom prst="rect">
            <a:avLst/>
          </a:prstGeom>
          <a:noFill/>
        </p:spPr>
        <p:txBody>
          <a:bodyPr wrap="none" rtlCol="0">
            <a:spAutoFit/>
          </a:bodyPr>
          <a:lstStyle/>
          <a:p>
            <a:r>
              <a:rPr lang="en-AU" dirty="0"/>
              <a:t>Drive for an hour</a:t>
            </a:r>
          </a:p>
          <a:p>
            <a:r>
              <a:rPr lang="en-AU" dirty="0"/>
              <a:t>Get an </a:t>
            </a:r>
            <a:r>
              <a:rPr lang="en-AU" dirty="0" err="1"/>
              <a:t>icecream</a:t>
            </a:r>
            <a:endParaRPr lang="en-AU" dirty="0"/>
          </a:p>
        </p:txBody>
      </p:sp>
      <p:sp>
        <p:nvSpPr>
          <p:cNvPr id="37" name="TextBox 36"/>
          <p:cNvSpPr txBox="1"/>
          <p:nvPr/>
        </p:nvSpPr>
        <p:spPr>
          <a:xfrm>
            <a:off x="5105400" y="4961144"/>
            <a:ext cx="1903085" cy="369332"/>
          </a:xfrm>
          <a:prstGeom prst="rect">
            <a:avLst/>
          </a:prstGeom>
          <a:noFill/>
        </p:spPr>
        <p:txBody>
          <a:bodyPr wrap="none" rtlCol="0">
            <a:spAutoFit/>
          </a:bodyPr>
          <a:lstStyle/>
          <a:p>
            <a:r>
              <a:rPr lang="en-AU" dirty="0"/>
              <a:t>Drive for an hour</a:t>
            </a:r>
          </a:p>
        </p:txBody>
      </p:sp>
      <p:sp>
        <p:nvSpPr>
          <p:cNvPr id="38" name="TextBox 37"/>
          <p:cNvSpPr txBox="1"/>
          <p:nvPr/>
        </p:nvSpPr>
        <p:spPr>
          <a:xfrm>
            <a:off x="5105400" y="5872668"/>
            <a:ext cx="1903085" cy="369332"/>
          </a:xfrm>
          <a:prstGeom prst="rect">
            <a:avLst/>
          </a:prstGeom>
          <a:noFill/>
        </p:spPr>
        <p:txBody>
          <a:bodyPr wrap="none" rtlCol="0">
            <a:spAutoFit/>
          </a:bodyPr>
          <a:lstStyle/>
          <a:p>
            <a:r>
              <a:rPr lang="en-AU" dirty="0"/>
              <a:t>Drive for an hour</a:t>
            </a:r>
          </a:p>
        </p:txBody>
      </p:sp>
      <p:sp>
        <p:nvSpPr>
          <p:cNvPr id="49" name="TextBox 48"/>
          <p:cNvSpPr txBox="1"/>
          <p:nvPr/>
        </p:nvSpPr>
        <p:spPr>
          <a:xfrm>
            <a:off x="752005" y="99533"/>
            <a:ext cx="2304862" cy="646331"/>
          </a:xfrm>
          <a:prstGeom prst="rect">
            <a:avLst/>
          </a:prstGeom>
          <a:noFill/>
        </p:spPr>
        <p:txBody>
          <a:bodyPr wrap="none" rtlCol="0">
            <a:spAutoFit/>
          </a:bodyPr>
          <a:lstStyle/>
          <a:p>
            <a:r>
              <a:rPr lang="en-AU" sz="3600" b="1" u="sng" dirty="0">
                <a:solidFill>
                  <a:srgbClr val="008000"/>
                </a:solidFill>
              </a:rPr>
              <a:t>RESULTS</a:t>
            </a:r>
          </a:p>
        </p:txBody>
      </p:sp>
      <p:sp>
        <p:nvSpPr>
          <p:cNvPr id="50" name="TextBox 49"/>
          <p:cNvSpPr txBox="1"/>
          <p:nvPr/>
        </p:nvSpPr>
        <p:spPr>
          <a:xfrm>
            <a:off x="4752109" y="99533"/>
            <a:ext cx="2723823" cy="646331"/>
          </a:xfrm>
          <a:prstGeom prst="rect">
            <a:avLst/>
          </a:prstGeom>
          <a:noFill/>
        </p:spPr>
        <p:txBody>
          <a:bodyPr wrap="none" rtlCol="0">
            <a:spAutoFit/>
          </a:bodyPr>
          <a:lstStyle/>
          <a:p>
            <a:r>
              <a:rPr lang="en-AU" sz="3600" b="1" u="sng" dirty="0">
                <a:solidFill>
                  <a:srgbClr val="002060"/>
                </a:solidFill>
              </a:rPr>
              <a:t>ACTIVITIES</a:t>
            </a:r>
          </a:p>
        </p:txBody>
      </p:sp>
    </p:spTree>
    <p:extLst>
      <p:ext uri="{BB962C8B-B14F-4D97-AF65-F5344CB8AC3E}">
        <p14:creationId xmlns:p14="http://schemas.microsoft.com/office/powerpoint/2010/main" val="328277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5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500"/>
                                        <p:tgtEl>
                                          <p:spTgt spid="4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fade">
                                      <p:cBhvr>
                                        <p:cTn id="1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p:bldP spid="11" grpId="0"/>
      <p:bldP spid="12" grpId="0"/>
      <p:bldP spid="13" grpId="0"/>
      <p:bldP spid="14" grpId="0"/>
      <p:bldP spid="34" grpId="0"/>
      <p:bldP spid="35" grpId="0"/>
      <p:bldP spid="36" grpId="0"/>
      <p:bldP spid="37" grpId="0"/>
      <p:bldP spid="3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6842" y="5872668"/>
            <a:ext cx="2674558" cy="646331"/>
          </a:xfrm>
          <a:prstGeom prst="rect">
            <a:avLst/>
          </a:prstGeom>
          <a:noFill/>
        </p:spPr>
        <p:txBody>
          <a:bodyPr wrap="square" rtlCol="0">
            <a:spAutoFit/>
          </a:bodyPr>
          <a:lstStyle/>
          <a:p>
            <a:r>
              <a:rPr lang="en-AU" sz="3600" b="1" dirty="0">
                <a:solidFill>
                  <a:srgbClr val="003300"/>
                </a:solidFill>
              </a:rPr>
              <a:t>JABIRU </a:t>
            </a:r>
            <a:r>
              <a:rPr lang="en-AU" sz="3600" b="1" dirty="0">
                <a:solidFill>
                  <a:srgbClr val="003300"/>
                </a:solidFill>
                <a:sym typeface="Wingdings 2" panose="05020102010507070707" pitchFamily="18" charset="2"/>
              </a:rPr>
              <a:t></a:t>
            </a:r>
            <a:endParaRPr lang="en-AU" sz="3600" b="1" dirty="0">
              <a:solidFill>
                <a:srgbClr val="003300"/>
              </a:solidFill>
            </a:endParaRPr>
          </a:p>
        </p:txBody>
      </p:sp>
      <p:sp>
        <p:nvSpPr>
          <p:cNvPr id="3" name="TextBox 2"/>
          <p:cNvSpPr txBox="1"/>
          <p:nvPr/>
        </p:nvSpPr>
        <p:spPr>
          <a:xfrm>
            <a:off x="925789" y="918522"/>
            <a:ext cx="1865191" cy="584775"/>
          </a:xfrm>
          <a:prstGeom prst="rect">
            <a:avLst/>
          </a:prstGeom>
          <a:noFill/>
        </p:spPr>
        <p:txBody>
          <a:bodyPr wrap="none" rtlCol="0">
            <a:spAutoFit/>
          </a:bodyPr>
          <a:lstStyle/>
          <a:p>
            <a:r>
              <a:rPr lang="en-AU" sz="3200" b="1" dirty="0">
                <a:solidFill>
                  <a:schemeClr val="accent6">
                    <a:lumMod val="50000"/>
                  </a:schemeClr>
                </a:solidFill>
              </a:rPr>
              <a:t>DARWIN</a:t>
            </a:r>
          </a:p>
        </p:txBody>
      </p:sp>
      <p:sp>
        <p:nvSpPr>
          <p:cNvPr id="4" name="TextBox 3"/>
          <p:cNvSpPr txBox="1"/>
          <p:nvPr/>
        </p:nvSpPr>
        <p:spPr>
          <a:xfrm>
            <a:off x="1981200" y="6390612"/>
            <a:ext cx="966931" cy="369332"/>
          </a:xfrm>
          <a:prstGeom prst="rect">
            <a:avLst/>
          </a:prstGeom>
          <a:noFill/>
        </p:spPr>
        <p:txBody>
          <a:bodyPr wrap="none" rtlCol="0">
            <a:spAutoFit/>
          </a:bodyPr>
          <a:lstStyle/>
          <a:p>
            <a:r>
              <a:rPr lang="en-AU" dirty="0"/>
              <a:t>By 5pm</a:t>
            </a:r>
          </a:p>
        </p:txBody>
      </p:sp>
      <p:sp>
        <p:nvSpPr>
          <p:cNvPr id="5" name="TextBox 4"/>
          <p:cNvSpPr txBox="1"/>
          <p:nvPr/>
        </p:nvSpPr>
        <p:spPr>
          <a:xfrm>
            <a:off x="670495" y="4906460"/>
            <a:ext cx="2375779" cy="461665"/>
          </a:xfrm>
          <a:prstGeom prst="rect">
            <a:avLst/>
          </a:prstGeom>
          <a:noFill/>
        </p:spPr>
        <p:txBody>
          <a:bodyPr wrap="none" rtlCol="0">
            <a:spAutoFit/>
          </a:bodyPr>
          <a:lstStyle/>
          <a:p>
            <a:r>
              <a:rPr lang="en-AU" sz="2400" b="1" dirty="0"/>
              <a:t>South Alligator</a:t>
            </a:r>
          </a:p>
        </p:txBody>
      </p:sp>
      <p:sp>
        <p:nvSpPr>
          <p:cNvPr id="6" name="TextBox 5"/>
          <p:cNvSpPr txBox="1"/>
          <p:nvPr/>
        </p:nvSpPr>
        <p:spPr>
          <a:xfrm>
            <a:off x="1124048" y="3940253"/>
            <a:ext cx="1468672" cy="461665"/>
          </a:xfrm>
          <a:prstGeom prst="rect">
            <a:avLst/>
          </a:prstGeom>
          <a:noFill/>
        </p:spPr>
        <p:txBody>
          <a:bodyPr wrap="none" rtlCol="0">
            <a:spAutoFit/>
          </a:bodyPr>
          <a:lstStyle/>
          <a:p>
            <a:r>
              <a:rPr lang="en-AU" sz="2400" b="1" dirty="0"/>
              <a:t>Bark Hut</a:t>
            </a:r>
          </a:p>
        </p:txBody>
      </p:sp>
      <p:sp>
        <p:nvSpPr>
          <p:cNvPr id="7" name="TextBox 6"/>
          <p:cNvSpPr txBox="1"/>
          <p:nvPr/>
        </p:nvSpPr>
        <p:spPr>
          <a:xfrm>
            <a:off x="927681" y="2974046"/>
            <a:ext cx="1861407" cy="461665"/>
          </a:xfrm>
          <a:prstGeom prst="rect">
            <a:avLst/>
          </a:prstGeom>
          <a:noFill/>
        </p:spPr>
        <p:txBody>
          <a:bodyPr wrap="none" rtlCol="0">
            <a:spAutoFit/>
          </a:bodyPr>
          <a:lstStyle/>
          <a:p>
            <a:r>
              <a:rPr lang="en-AU" sz="2400" b="1" dirty="0"/>
              <a:t>Corroboree</a:t>
            </a:r>
          </a:p>
        </p:txBody>
      </p:sp>
      <p:sp>
        <p:nvSpPr>
          <p:cNvPr id="8" name="TextBox 7"/>
          <p:cNvSpPr txBox="1"/>
          <p:nvPr/>
        </p:nvSpPr>
        <p:spPr>
          <a:xfrm>
            <a:off x="851538" y="2007839"/>
            <a:ext cx="2013693" cy="461665"/>
          </a:xfrm>
          <a:prstGeom prst="rect">
            <a:avLst/>
          </a:prstGeom>
          <a:noFill/>
        </p:spPr>
        <p:txBody>
          <a:bodyPr wrap="none" rtlCol="0">
            <a:spAutoFit/>
          </a:bodyPr>
          <a:lstStyle/>
          <a:p>
            <a:r>
              <a:rPr lang="en-AU" sz="2400" b="1" dirty="0"/>
              <a:t>Humpty Doo</a:t>
            </a:r>
          </a:p>
        </p:txBody>
      </p:sp>
      <p:sp>
        <p:nvSpPr>
          <p:cNvPr id="10" name="TextBox 9"/>
          <p:cNvSpPr txBox="1"/>
          <p:nvPr/>
        </p:nvSpPr>
        <p:spPr>
          <a:xfrm>
            <a:off x="2033549" y="5356800"/>
            <a:ext cx="966931" cy="369332"/>
          </a:xfrm>
          <a:prstGeom prst="rect">
            <a:avLst/>
          </a:prstGeom>
          <a:noFill/>
        </p:spPr>
        <p:txBody>
          <a:bodyPr wrap="none" rtlCol="0">
            <a:spAutoFit/>
          </a:bodyPr>
          <a:lstStyle/>
          <a:p>
            <a:r>
              <a:rPr lang="en-AU" i="1" dirty="0"/>
              <a:t>By 4pm</a:t>
            </a:r>
          </a:p>
        </p:txBody>
      </p:sp>
      <p:sp>
        <p:nvSpPr>
          <p:cNvPr id="11" name="TextBox 10"/>
          <p:cNvSpPr txBox="1"/>
          <p:nvPr/>
        </p:nvSpPr>
        <p:spPr>
          <a:xfrm>
            <a:off x="1992956" y="4287053"/>
            <a:ext cx="966931" cy="369332"/>
          </a:xfrm>
          <a:prstGeom prst="rect">
            <a:avLst/>
          </a:prstGeom>
          <a:noFill/>
        </p:spPr>
        <p:txBody>
          <a:bodyPr wrap="none" rtlCol="0">
            <a:spAutoFit/>
          </a:bodyPr>
          <a:lstStyle/>
          <a:p>
            <a:r>
              <a:rPr lang="en-AU" i="1" dirty="0"/>
              <a:t>By 3pm</a:t>
            </a:r>
          </a:p>
        </p:txBody>
      </p:sp>
      <p:sp>
        <p:nvSpPr>
          <p:cNvPr id="12" name="TextBox 11"/>
          <p:cNvSpPr txBox="1"/>
          <p:nvPr/>
        </p:nvSpPr>
        <p:spPr>
          <a:xfrm>
            <a:off x="1942809" y="3318650"/>
            <a:ext cx="966931" cy="369332"/>
          </a:xfrm>
          <a:prstGeom prst="rect">
            <a:avLst/>
          </a:prstGeom>
          <a:noFill/>
        </p:spPr>
        <p:txBody>
          <a:bodyPr wrap="none" rtlCol="0">
            <a:spAutoFit/>
          </a:bodyPr>
          <a:lstStyle/>
          <a:p>
            <a:r>
              <a:rPr lang="en-AU" i="1" dirty="0"/>
              <a:t>By 2pm</a:t>
            </a:r>
          </a:p>
        </p:txBody>
      </p:sp>
      <p:sp>
        <p:nvSpPr>
          <p:cNvPr id="13" name="TextBox 12"/>
          <p:cNvSpPr txBox="1"/>
          <p:nvPr/>
        </p:nvSpPr>
        <p:spPr>
          <a:xfrm>
            <a:off x="1918257" y="2361135"/>
            <a:ext cx="966931" cy="369332"/>
          </a:xfrm>
          <a:prstGeom prst="rect">
            <a:avLst/>
          </a:prstGeom>
          <a:noFill/>
        </p:spPr>
        <p:txBody>
          <a:bodyPr wrap="square" rtlCol="0">
            <a:spAutoFit/>
          </a:bodyPr>
          <a:lstStyle/>
          <a:p>
            <a:r>
              <a:rPr lang="en-AU" i="1" dirty="0"/>
              <a:t>By 1pm</a:t>
            </a:r>
          </a:p>
        </p:txBody>
      </p:sp>
      <p:sp>
        <p:nvSpPr>
          <p:cNvPr id="14" name="TextBox 13"/>
          <p:cNvSpPr txBox="1"/>
          <p:nvPr/>
        </p:nvSpPr>
        <p:spPr>
          <a:xfrm>
            <a:off x="1891612" y="1465166"/>
            <a:ext cx="1416062" cy="369332"/>
          </a:xfrm>
          <a:prstGeom prst="rect">
            <a:avLst/>
          </a:prstGeom>
          <a:noFill/>
        </p:spPr>
        <p:txBody>
          <a:bodyPr wrap="square" rtlCol="0">
            <a:spAutoFit/>
          </a:bodyPr>
          <a:lstStyle/>
          <a:p>
            <a:r>
              <a:rPr lang="en-AU" i="1" dirty="0"/>
              <a:t>By Midday</a:t>
            </a:r>
          </a:p>
        </p:txBody>
      </p:sp>
      <p:cxnSp>
        <p:nvCxnSpPr>
          <p:cNvPr id="16" name="Straight Connector 15"/>
          <p:cNvCxnSpPr/>
          <p:nvPr/>
        </p:nvCxnSpPr>
        <p:spPr>
          <a:xfrm>
            <a:off x="1858384" y="1503297"/>
            <a:ext cx="0" cy="504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58384" y="2469504"/>
            <a:ext cx="0" cy="504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58384" y="3435711"/>
            <a:ext cx="1" cy="504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58384" y="4401918"/>
            <a:ext cx="1" cy="504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58384" y="5368125"/>
            <a:ext cx="0" cy="504543"/>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52005" y="99533"/>
            <a:ext cx="2304862" cy="646331"/>
          </a:xfrm>
          <a:prstGeom prst="rect">
            <a:avLst/>
          </a:prstGeom>
          <a:noFill/>
        </p:spPr>
        <p:txBody>
          <a:bodyPr wrap="none" rtlCol="0">
            <a:spAutoFit/>
          </a:bodyPr>
          <a:lstStyle/>
          <a:p>
            <a:r>
              <a:rPr lang="en-AU" sz="3600" b="1" u="sng" dirty="0">
                <a:solidFill>
                  <a:srgbClr val="008000"/>
                </a:solidFill>
              </a:rPr>
              <a:t>RESULTS</a:t>
            </a:r>
          </a:p>
        </p:txBody>
      </p:sp>
    </p:spTree>
    <p:extLst>
      <p:ext uri="{BB962C8B-B14F-4D97-AF65-F5344CB8AC3E}">
        <p14:creationId xmlns:p14="http://schemas.microsoft.com/office/powerpoint/2010/main" val="81774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5789" y="918522"/>
            <a:ext cx="1865191" cy="584775"/>
          </a:xfrm>
          <a:prstGeom prst="rect">
            <a:avLst/>
          </a:prstGeom>
          <a:noFill/>
        </p:spPr>
        <p:txBody>
          <a:bodyPr wrap="none" rtlCol="0">
            <a:spAutoFit/>
          </a:bodyPr>
          <a:lstStyle/>
          <a:p>
            <a:r>
              <a:rPr lang="en-AU" sz="3200" b="1" dirty="0">
                <a:solidFill>
                  <a:schemeClr val="accent6">
                    <a:lumMod val="50000"/>
                  </a:schemeClr>
                </a:solidFill>
              </a:rPr>
              <a:t>DARWIN</a:t>
            </a:r>
          </a:p>
        </p:txBody>
      </p:sp>
      <p:sp>
        <p:nvSpPr>
          <p:cNvPr id="34" name="TextBox 33"/>
          <p:cNvSpPr txBox="1"/>
          <p:nvPr/>
        </p:nvSpPr>
        <p:spPr>
          <a:xfrm>
            <a:off x="5105400" y="1395575"/>
            <a:ext cx="1903085" cy="923330"/>
          </a:xfrm>
          <a:prstGeom prst="rect">
            <a:avLst/>
          </a:prstGeom>
          <a:noFill/>
        </p:spPr>
        <p:txBody>
          <a:bodyPr wrap="none" rtlCol="0">
            <a:spAutoFit/>
          </a:bodyPr>
          <a:lstStyle/>
          <a:p>
            <a:r>
              <a:rPr lang="en-AU" dirty="0"/>
              <a:t>Get Vehicle</a:t>
            </a:r>
          </a:p>
          <a:p>
            <a:r>
              <a:rPr lang="en-AU" dirty="0"/>
              <a:t>Get Fuel</a:t>
            </a:r>
          </a:p>
          <a:p>
            <a:r>
              <a:rPr lang="en-AU" dirty="0"/>
              <a:t>Drive for an hour</a:t>
            </a:r>
          </a:p>
        </p:txBody>
      </p:sp>
      <p:sp>
        <p:nvSpPr>
          <p:cNvPr id="35" name="TextBox 34"/>
          <p:cNvSpPr txBox="1"/>
          <p:nvPr/>
        </p:nvSpPr>
        <p:spPr>
          <a:xfrm>
            <a:off x="5105400" y="2861097"/>
            <a:ext cx="1903085" cy="369332"/>
          </a:xfrm>
          <a:prstGeom prst="rect">
            <a:avLst/>
          </a:prstGeom>
          <a:noFill/>
        </p:spPr>
        <p:txBody>
          <a:bodyPr wrap="none" rtlCol="0">
            <a:spAutoFit/>
          </a:bodyPr>
          <a:lstStyle/>
          <a:p>
            <a:r>
              <a:rPr lang="en-AU" dirty="0"/>
              <a:t>Drive for an hour</a:t>
            </a:r>
          </a:p>
        </p:txBody>
      </p:sp>
      <p:sp>
        <p:nvSpPr>
          <p:cNvPr id="36" name="TextBox 35"/>
          <p:cNvSpPr txBox="1"/>
          <p:nvPr/>
        </p:nvSpPr>
        <p:spPr>
          <a:xfrm>
            <a:off x="5105400" y="3772621"/>
            <a:ext cx="1903085" cy="646331"/>
          </a:xfrm>
          <a:prstGeom prst="rect">
            <a:avLst/>
          </a:prstGeom>
          <a:noFill/>
        </p:spPr>
        <p:txBody>
          <a:bodyPr wrap="none" rtlCol="0">
            <a:spAutoFit/>
          </a:bodyPr>
          <a:lstStyle/>
          <a:p>
            <a:r>
              <a:rPr lang="en-AU" dirty="0"/>
              <a:t>Drive for an hour</a:t>
            </a:r>
          </a:p>
          <a:p>
            <a:r>
              <a:rPr lang="en-AU" dirty="0"/>
              <a:t>Get an </a:t>
            </a:r>
            <a:r>
              <a:rPr lang="en-AU" dirty="0" err="1"/>
              <a:t>icecream</a:t>
            </a:r>
            <a:endParaRPr lang="en-AU" dirty="0"/>
          </a:p>
        </p:txBody>
      </p:sp>
      <p:sp>
        <p:nvSpPr>
          <p:cNvPr id="37" name="TextBox 36"/>
          <p:cNvSpPr txBox="1"/>
          <p:nvPr/>
        </p:nvSpPr>
        <p:spPr>
          <a:xfrm>
            <a:off x="5105400" y="4961144"/>
            <a:ext cx="1903085" cy="369332"/>
          </a:xfrm>
          <a:prstGeom prst="rect">
            <a:avLst/>
          </a:prstGeom>
          <a:noFill/>
        </p:spPr>
        <p:txBody>
          <a:bodyPr wrap="none" rtlCol="0">
            <a:spAutoFit/>
          </a:bodyPr>
          <a:lstStyle/>
          <a:p>
            <a:r>
              <a:rPr lang="en-AU" dirty="0"/>
              <a:t>Drive for an hour</a:t>
            </a:r>
          </a:p>
        </p:txBody>
      </p:sp>
      <p:sp>
        <p:nvSpPr>
          <p:cNvPr id="38" name="TextBox 37"/>
          <p:cNvSpPr txBox="1"/>
          <p:nvPr/>
        </p:nvSpPr>
        <p:spPr>
          <a:xfrm>
            <a:off x="5105400" y="5872668"/>
            <a:ext cx="1903085" cy="369332"/>
          </a:xfrm>
          <a:prstGeom prst="rect">
            <a:avLst/>
          </a:prstGeom>
          <a:noFill/>
        </p:spPr>
        <p:txBody>
          <a:bodyPr wrap="none" rtlCol="0">
            <a:spAutoFit/>
          </a:bodyPr>
          <a:lstStyle/>
          <a:p>
            <a:r>
              <a:rPr lang="en-AU" dirty="0"/>
              <a:t>Drive for an hour</a:t>
            </a:r>
          </a:p>
        </p:txBody>
      </p:sp>
      <p:sp>
        <p:nvSpPr>
          <p:cNvPr id="50" name="TextBox 49"/>
          <p:cNvSpPr txBox="1"/>
          <p:nvPr/>
        </p:nvSpPr>
        <p:spPr>
          <a:xfrm>
            <a:off x="4752109" y="99533"/>
            <a:ext cx="2723823" cy="646331"/>
          </a:xfrm>
          <a:prstGeom prst="rect">
            <a:avLst/>
          </a:prstGeom>
          <a:noFill/>
        </p:spPr>
        <p:txBody>
          <a:bodyPr wrap="none" rtlCol="0">
            <a:spAutoFit/>
          </a:bodyPr>
          <a:lstStyle/>
          <a:p>
            <a:r>
              <a:rPr lang="en-AU" sz="3600" b="1" u="sng" dirty="0">
                <a:solidFill>
                  <a:srgbClr val="002060"/>
                </a:solidFill>
              </a:rPr>
              <a:t>ACTIVITIES</a:t>
            </a:r>
          </a:p>
        </p:txBody>
      </p:sp>
      <p:sp>
        <p:nvSpPr>
          <p:cNvPr id="26" name="TextBox 25"/>
          <p:cNvSpPr txBox="1"/>
          <p:nvPr/>
        </p:nvSpPr>
        <p:spPr>
          <a:xfrm>
            <a:off x="906842" y="5872668"/>
            <a:ext cx="2313454" cy="646331"/>
          </a:xfrm>
          <a:prstGeom prst="rect">
            <a:avLst/>
          </a:prstGeom>
          <a:noFill/>
        </p:spPr>
        <p:txBody>
          <a:bodyPr wrap="none" rtlCol="0">
            <a:spAutoFit/>
          </a:bodyPr>
          <a:lstStyle/>
          <a:p>
            <a:r>
              <a:rPr lang="en-AU" sz="3600" b="1" dirty="0">
                <a:solidFill>
                  <a:srgbClr val="003300"/>
                </a:solidFill>
              </a:rPr>
              <a:t>JABIRU ?</a:t>
            </a:r>
          </a:p>
        </p:txBody>
      </p:sp>
    </p:spTree>
    <p:extLst>
      <p:ext uri="{BB962C8B-B14F-4D97-AF65-F5344CB8AC3E}">
        <p14:creationId xmlns:p14="http://schemas.microsoft.com/office/powerpoint/2010/main" val="217853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11" name="Text Placeholder 2"/>
          <p:cNvSpPr>
            <a:spLocks noGrp="1"/>
          </p:cNvSpPr>
          <p:nvPr>
            <p:ph type="body" sz="quarter" idx="14"/>
          </p:nvPr>
        </p:nvSpPr>
        <p:spPr>
          <a:xfrm>
            <a:off x="0" y="501102"/>
            <a:ext cx="2819400" cy="646113"/>
          </a:xfrm>
        </p:spPr>
        <p:txBody>
          <a:bodyPr>
            <a:normAutofit fontScale="92500"/>
          </a:bodyPr>
          <a:lstStyle/>
          <a:p>
            <a:r>
              <a:rPr lang="en-AU" dirty="0"/>
              <a:t>Results chains</a:t>
            </a:r>
          </a:p>
        </p:txBody>
      </p:sp>
      <p:sp>
        <p:nvSpPr>
          <p:cNvPr id="12"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Linking strategies and actions to goals</a:t>
            </a:r>
          </a:p>
        </p:txBody>
      </p:sp>
      <p:pic>
        <p:nvPicPr>
          <p:cNvPr id="13" name="Picture 12"/>
          <p:cNvPicPr>
            <a:picLocks noChangeAspect="1"/>
          </p:cNvPicPr>
          <p:nvPr/>
        </p:nvPicPr>
        <p:blipFill>
          <a:blip r:embed="rId3"/>
          <a:stretch>
            <a:fillRect/>
          </a:stretch>
        </p:blipFill>
        <p:spPr>
          <a:xfrm>
            <a:off x="228600" y="1297480"/>
            <a:ext cx="8396427" cy="5029200"/>
          </a:xfrm>
          <a:prstGeom prst="rect">
            <a:avLst/>
          </a:prstGeom>
        </p:spPr>
      </p:pic>
    </p:spTree>
    <p:extLst>
      <p:ext uri="{BB962C8B-B14F-4D97-AF65-F5344CB8AC3E}">
        <p14:creationId xmlns:p14="http://schemas.microsoft.com/office/powerpoint/2010/main" val="239592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idx="1"/>
          </p:nvPr>
        </p:nvSpPr>
        <p:spPr/>
        <p:txBody>
          <a:bodyPr>
            <a:normAutofit/>
          </a:bodyPr>
          <a:lstStyle/>
          <a:p>
            <a:r>
              <a:rPr lang="en-AU" sz="3600" dirty="0"/>
              <a:t>What are road maps / result chains?</a:t>
            </a:r>
          </a:p>
          <a:p>
            <a:r>
              <a:rPr lang="en-AU" sz="3600" b="1" dirty="0">
                <a:solidFill>
                  <a:srgbClr val="0070C0"/>
                </a:solidFill>
              </a:rPr>
              <a:t>The main parts of road map</a:t>
            </a:r>
          </a:p>
          <a:p>
            <a:r>
              <a:rPr lang="en-AU" sz="3600" dirty="0"/>
              <a:t>Creating road maps</a:t>
            </a:r>
          </a:p>
          <a:p>
            <a:r>
              <a:rPr lang="en-AU" sz="3600" dirty="0">
                <a:solidFill>
                  <a:srgbClr val="0070C0"/>
                </a:solidFill>
              </a:rPr>
              <a:t>Group exercises</a:t>
            </a:r>
          </a:p>
          <a:p>
            <a:r>
              <a:rPr lang="en-AU" sz="3600" dirty="0"/>
              <a:t>Using road maps</a:t>
            </a:r>
          </a:p>
          <a:p>
            <a:endParaRPr lang="en-AU" sz="3600" dirty="0">
              <a:solidFill>
                <a:srgbClr val="002060"/>
              </a:solidFill>
            </a:endParaRPr>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Overview presentation</a:t>
            </a:r>
          </a:p>
        </p:txBody>
      </p:sp>
    </p:spTree>
    <p:extLst>
      <p:ext uri="{BB962C8B-B14F-4D97-AF65-F5344CB8AC3E}">
        <p14:creationId xmlns:p14="http://schemas.microsoft.com/office/powerpoint/2010/main" val="380317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15"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18" name="Text Placeholder 4"/>
          <p:cNvSpPr>
            <a:spLocks noGrp="1"/>
          </p:cNvSpPr>
          <p:nvPr>
            <p:ph type="body" sz="quarter" idx="4294967295"/>
          </p:nvPr>
        </p:nvSpPr>
        <p:spPr>
          <a:xfrm>
            <a:off x="2852738" y="561474"/>
            <a:ext cx="6291262" cy="457200"/>
          </a:xfrm>
        </p:spPr>
        <p:txBody>
          <a:bodyPr>
            <a:normAutofit fontScale="70000" lnSpcReduction="20000"/>
          </a:bodyPr>
          <a:lstStyle/>
          <a:p>
            <a:pPr marL="0" indent="0">
              <a:buNone/>
            </a:pPr>
            <a:r>
              <a:rPr lang="en-US" dirty="0"/>
              <a:t>The Basic Components of a Road Map / Results Chain</a:t>
            </a:r>
          </a:p>
        </p:txBody>
      </p:sp>
      <p:sp>
        <p:nvSpPr>
          <p:cNvPr id="17" name="AutoShape 10"/>
          <p:cNvSpPr>
            <a:spLocks noChangeArrowheads="1"/>
          </p:cNvSpPr>
          <p:nvPr/>
        </p:nvSpPr>
        <p:spPr bwMode="auto">
          <a:xfrm>
            <a:off x="457200" y="1391349"/>
            <a:ext cx="1828800" cy="914400"/>
          </a:xfrm>
          <a:prstGeom prst="hexagon">
            <a:avLst>
              <a:gd name="adj" fmla="val 50000"/>
              <a:gd name="vf" fmla="val 115470"/>
            </a:avLst>
          </a:prstGeom>
          <a:solidFill>
            <a:srgbClr val="FBEE69"/>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Strategy</a:t>
            </a:r>
          </a:p>
        </p:txBody>
      </p:sp>
      <p:sp>
        <p:nvSpPr>
          <p:cNvPr id="19" name="Rectangle 14"/>
          <p:cNvSpPr>
            <a:spLocks noChangeArrowheads="1"/>
          </p:cNvSpPr>
          <p:nvPr/>
        </p:nvSpPr>
        <p:spPr bwMode="auto">
          <a:xfrm>
            <a:off x="1143000" y="2839149"/>
            <a:ext cx="1295400" cy="914400"/>
          </a:xfrm>
          <a:prstGeom prst="rect">
            <a:avLst/>
          </a:prstGeom>
          <a:solidFill>
            <a:srgbClr val="75CFDB"/>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Result</a:t>
            </a:r>
          </a:p>
        </p:txBody>
      </p:sp>
      <p:sp>
        <p:nvSpPr>
          <p:cNvPr id="20" name="Line 15"/>
          <p:cNvSpPr>
            <a:spLocks noChangeShapeType="1"/>
          </p:cNvSpPr>
          <p:nvPr/>
        </p:nvSpPr>
        <p:spPr bwMode="auto">
          <a:xfrm>
            <a:off x="2438400" y="3296349"/>
            <a:ext cx="685800" cy="0"/>
          </a:xfrm>
          <a:prstGeom prst="line">
            <a:avLst/>
          </a:prstGeom>
          <a:noFill/>
          <a:ln w="47625">
            <a:solidFill>
              <a:srgbClr val="000000"/>
            </a:solidFill>
            <a:round/>
            <a:headEnd/>
            <a:tailEnd type="arrow"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1" name="Line 16"/>
          <p:cNvSpPr>
            <a:spLocks noChangeShapeType="1"/>
          </p:cNvSpPr>
          <p:nvPr/>
        </p:nvSpPr>
        <p:spPr bwMode="auto">
          <a:xfrm>
            <a:off x="4495800" y="3296349"/>
            <a:ext cx="685800" cy="0"/>
          </a:xfrm>
          <a:prstGeom prst="line">
            <a:avLst/>
          </a:prstGeom>
          <a:noFill/>
          <a:ln w="47625">
            <a:solidFill>
              <a:srgbClr val="000000"/>
            </a:solidFill>
            <a:round/>
            <a:headEnd/>
            <a:tailEnd type="arrow"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2" name="Rectangle 18"/>
          <p:cNvSpPr>
            <a:spLocks noChangeArrowheads="1"/>
          </p:cNvSpPr>
          <p:nvPr/>
        </p:nvSpPr>
        <p:spPr bwMode="auto">
          <a:xfrm>
            <a:off x="3200400" y="2839149"/>
            <a:ext cx="1295400" cy="914400"/>
          </a:xfrm>
          <a:prstGeom prst="rect">
            <a:avLst/>
          </a:prstGeom>
          <a:solidFill>
            <a:srgbClr val="75CFDB"/>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Result</a:t>
            </a:r>
          </a:p>
        </p:txBody>
      </p:sp>
      <p:sp>
        <p:nvSpPr>
          <p:cNvPr id="23" name="Rectangle 19"/>
          <p:cNvSpPr>
            <a:spLocks noChangeArrowheads="1"/>
          </p:cNvSpPr>
          <p:nvPr/>
        </p:nvSpPr>
        <p:spPr bwMode="auto">
          <a:xfrm>
            <a:off x="7010400" y="2381949"/>
            <a:ext cx="1143000" cy="1752600"/>
          </a:xfrm>
          <a:prstGeom prst="rect">
            <a:avLst/>
          </a:prstGeom>
          <a:solidFill>
            <a:srgbClr val="BAE5BA"/>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Target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4" name="Oval 20"/>
          <p:cNvSpPr>
            <a:spLocks noChangeArrowheads="1"/>
          </p:cNvSpPr>
          <p:nvPr/>
        </p:nvSpPr>
        <p:spPr bwMode="auto">
          <a:xfrm>
            <a:off x="7086600" y="2686749"/>
            <a:ext cx="990600" cy="914400"/>
          </a:xfrm>
          <a:prstGeom prst="ellipse">
            <a:avLst/>
          </a:prstGeom>
          <a:noFill/>
          <a:ln w="25400">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5" name="Text Box 21"/>
          <p:cNvSpPr txBox="1">
            <a:spLocks noChangeArrowheads="1"/>
          </p:cNvSpPr>
          <p:nvPr/>
        </p:nvSpPr>
        <p:spPr bwMode="auto">
          <a:xfrm>
            <a:off x="6934200" y="4193287"/>
            <a:ext cx="1219200" cy="1892826"/>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Impact of Actions achieves/maintains Health </a:t>
            </a:r>
          </a:p>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6" name="Line 23"/>
          <p:cNvSpPr>
            <a:spLocks noChangeShapeType="1"/>
          </p:cNvSpPr>
          <p:nvPr/>
        </p:nvSpPr>
        <p:spPr bwMode="auto">
          <a:xfrm>
            <a:off x="1295400" y="2381949"/>
            <a:ext cx="0" cy="457200"/>
          </a:xfrm>
          <a:prstGeom prst="line">
            <a:avLst/>
          </a:prstGeom>
          <a:noFill/>
          <a:ln w="41275">
            <a:solidFill>
              <a:srgbClr val="000000"/>
            </a:solidFill>
            <a:round/>
            <a:headEnd/>
            <a:tailEnd type="arrow"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7" name="Line 24"/>
          <p:cNvSpPr>
            <a:spLocks noChangeShapeType="1"/>
          </p:cNvSpPr>
          <p:nvPr/>
        </p:nvSpPr>
        <p:spPr bwMode="auto">
          <a:xfrm>
            <a:off x="6248400" y="3296349"/>
            <a:ext cx="762000" cy="0"/>
          </a:xfrm>
          <a:prstGeom prst="line">
            <a:avLst/>
          </a:prstGeom>
          <a:noFill/>
          <a:ln w="47625">
            <a:solidFill>
              <a:srgbClr val="000000"/>
            </a:solidFill>
            <a:round/>
            <a:headEnd/>
            <a:tailEnd type="arrow"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8" name="Text Box 26"/>
          <p:cNvSpPr txBox="1">
            <a:spLocks noChangeArrowheads="1"/>
          </p:cNvSpPr>
          <p:nvPr/>
        </p:nvSpPr>
        <p:spPr bwMode="auto">
          <a:xfrm>
            <a:off x="5181600" y="3872612"/>
            <a:ext cx="1295400" cy="1338828"/>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Threat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Goal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achieved</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30" name="Text Box 28"/>
          <p:cNvSpPr txBox="1">
            <a:spLocks noChangeArrowheads="1"/>
          </p:cNvSpPr>
          <p:nvPr/>
        </p:nvSpPr>
        <p:spPr bwMode="auto">
          <a:xfrm>
            <a:off x="1143000" y="3905949"/>
            <a:ext cx="1524000" cy="1878013"/>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Indirect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Threat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abated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opportunity seized</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31" name="AutoShape 29"/>
          <p:cNvSpPr>
            <a:spLocks noChangeArrowheads="1"/>
          </p:cNvSpPr>
          <p:nvPr/>
        </p:nvSpPr>
        <p:spPr bwMode="auto">
          <a:xfrm>
            <a:off x="5181600" y="2762949"/>
            <a:ext cx="1066800" cy="990600"/>
          </a:xfrm>
          <a:prstGeom prst="roundRect">
            <a:avLst>
              <a:gd name="adj" fmla="val 16667"/>
            </a:avLst>
          </a:prstGeom>
          <a:solidFill>
            <a:srgbClr val="CC99FF"/>
          </a:solidFill>
          <a:ln w="9525">
            <a:solidFill>
              <a:srgbClr val="000000"/>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Result</a:t>
            </a:r>
          </a:p>
        </p:txBody>
      </p:sp>
      <p:sp>
        <p:nvSpPr>
          <p:cNvPr id="32" name="Text Box 28"/>
          <p:cNvSpPr txBox="1">
            <a:spLocks noChangeArrowheads="1"/>
          </p:cNvSpPr>
          <p:nvPr/>
        </p:nvSpPr>
        <p:spPr bwMode="auto">
          <a:xfrm>
            <a:off x="3124200" y="3905949"/>
            <a:ext cx="1524000" cy="1878013"/>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Indirect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Threat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abated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opportunity seized</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Tree>
    <p:extLst>
      <p:ext uri="{BB962C8B-B14F-4D97-AF65-F5344CB8AC3E}">
        <p14:creationId xmlns:p14="http://schemas.microsoft.com/office/powerpoint/2010/main" val="339542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24"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25"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Program logic / MERI by another name</a:t>
            </a:r>
          </a:p>
        </p:txBody>
      </p:sp>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99308"/>
            <a:ext cx="9144000" cy="157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8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304801" y="1676400"/>
            <a:ext cx="8305800"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latin typeface="Trebuchet MS" panose="020B0603020202020204" pitchFamily="34" charset="0"/>
              </a:rPr>
              <a:t>Threat  Goal:</a:t>
            </a:r>
            <a:r>
              <a:rPr lang="en-US" sz="2400" dirty="0">
                <a:latin typeface="Trebuchet MS" panose="020B0603020202020204" pitchFamily="34" charset="0"/>
              </a:rPr>
              <a:t> </a:t>
            </a:r>
            <a:r>
              <a:rPr lang="en-US" altLang="zh-CN" sz="2400" dirty="0">
                <a:latin typeface="Trebuchet MS" panose="020B0603020202020204" pitchFamily="34" charset="0"/>
                <a:ea typeface="SimSun" pitchFamily="2" charset="-122"/>
              </a:rPr>
              <a:t>To reduce by 75% the consumption of fuel wood collected from biologically sensitive forests in the project area in 10 years </a:t>
            </a:r>
          </a:p>
          <a:p>
            <a:pPr eaLnBrk="1" hangingPunct="1">
              <a:spcBef>
                <a:spcPct val="50000"/>
              </a:spcBef>
            </a:pPr>
            <a:endParaRPr lang="en-US" sz="2400" dirty="0">
              <a:latin typeface="Trebuchet MS" panose="020B0603020202020204" pitchFamily="34" charset="0"/>
            </a:endParaRPr>
          </a:p>
        </p:txBody>
      </p:sp>
      <p:sp>
        <p:nvSpPr>
          <p:cNvPr id="39941" name="Line 5"/>
          <p:cNvSpPr>
            <a:spLocks noChangeShapeType="1"/>
          </p:cNvSpPr>
          <p:nvPr/>
        </p:nvSpPr>
        <p:spPr bwMode="auto">
          <a:xfrm flipH="1">
            <a:off x="6248400" y="2747763"/>
            <a:ext cx="0" cy="90695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425" tIns="45713" rIns="91425" bIns="45713"/>
          <a:lstStyle/>
          <a:p>
            <a:endParaRPr lang="en-AU" dirty="0">
              <a:latin typeface="Trebuchet MS" panose="020B0603020202020204" pitchFamily="34" charset="0"/>
            </a:endParaRPr>
          </a:p>
        </p:txBody>
      </p:sp>
      <p:sp>
        <p:nvSpPr>
          <p:cNvPr id="39942" name="Text Box 6"/>
          <p:cNvSpPr txBox="1">
            <a:spLocks noChangeArrowheads="1"/>
          </p:cNvSpPr>
          <p:nvPr/>
        </p:nvSpPr>
        <p:spPr bwMode="auto">
          <a:xfrm>
            <a:off x="1265792" y="5257499"/>
            <a:ext cx="1295400"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dirty="0">
                <a:latin typeface="+mn-lt"/>
              </a:rPr>
              <a:t>Strategy</a:t>
            </a:r>
          </a:p>
        </p:txBody>
      </p:sp>
      <p:sp>
        <p:nvSpPr>
          <p:cNvPr id="39943" name="Text Box 7"/>
          <p:cNvSpPr txBox="1">
            <a:spLocks noChangeArrowheads="1"/>
          </p:cNvSpPr>
          <p:nvPr/>
        </p:nvSpPr>
        <p:spPr bwMode="auto">
          <a:xfrm>
            <a:off x="2819400" y="5257499"/>
            <a:ext cx="1143000"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dirty="0">
                <a:latin typeface="+mn-lt"/>
              </a:rPr>
              <a:t>Result</a:t>
            </a:r>
          </a:p>
        </p:txBody>
      </p:sp>
      <p:sp>
        <p:nvSpPr>
          <p:cNvPr id="39944" name="Text Box 8"/>
          <p:cNvSpPr txBox="1">
            <a:spLocks noChangeArrowheads="1"/>
          </p:cNvSpPr>
          <p:nvPr/>
        </p:nvSpPr>
        <p:spPr bwMode="auto">
          <a:xfrm>
            <a:off x="4229101" y="5257499"/>
            <a:ext cx="1143000"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dirty="0">
                <a:latin typeface="+mn-lt"/>
              </a:rPr>
              <a:t>Result</a:t>
            </a:r>
          </a:p>
        </p:txBody>
      </p:sp>
      <p:sp>
        <p:nvSpPr>
          <p:cNvPr id="39945" name="Text Box 9"/>
          <p:cNvSpPr txBox="1">
            <a:spLocks noChangeArrowheads="1"/>
          </p:cNvSpPr>
          <p:nvPr/>
        </p:nvSpPr>
        <p:spPr bwMode="auto">
          <a:xfrm>
            <a:off x="5448300" y="4888167"/>
            <a:ext cx="1600200" cy="12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dirty="0">
                <a:latin typeface="+mn-lt"/>
              </a:rPr>
              <a:t>Threat </a:t>
            </a:r>
            <a:br>
              <a:rPr lang="en-US" sz="2400" dirty="0">
                <a:latin typeface="+mn-lt"/>
              </a:rPr>
            </a:br>
            <a:r>
              <a:rPr lang="en-US" sz="2400" dirty="0">
                <a:latin typeface="+mn-lt"/>
              </a:rPr>
              <a:t>reduction result</a:t>
            </a:r>
          </a:p>
        </p:txBody>
      </p:sp>
      <p:sp>
        <p:nvSpPr>
          <p:cNvPr id="22"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23"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24"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Simple example</a:t>
            </a:r>
          </a:p>
        </p:txBody>
      </p:sp>
      <p:grpSp>
        <p:nvGrpSpPr>
          <p:cNvPr id="12" name="Group 11">
            <a:extLst>
              <a:ext uri="{FF2B5EF4-FFF2-40B4-BE49-F238E27FC236}">
                <a16:creationId xmlns:a16="http://schemas.microsoft.com/office/drawing/2014/main" id="{40F2CDA6-A339-4F05-8735-00A332228E72}"/>
              </a:ext>
            </a:extLst>
          </p:cNvPr>
          <p:cNvGrpSpPr/>
          <p:nvPr/>
        </p:nvGrpSpPr>
        <p:grpSpPr>
          <a:xfrm>
            <a:off x="1119224" y="3652268"/>
            <a:ext cx="5956406" cy="1390120"/>
            <a:chOff x="1904291" y="548192"/>
            <a:chExt cx="5401417" cy="973301"/>
          </a:xfrm>
        </p:grpSpPr>
        <p:sp>
          <p:nvSpPr>
            <p:cNvPr id="14" name="Flowchart: Preparation 13">
              <a:extLst>
                <a:ext uri="{FF2B5EF4-FFF2-40B4-BE49-F238E27FC236}">
                  <a16:creationId xmlns:a16="http://schemas.microsoft.com/office/drawing/2014/main" id="{A94232F0-91F5-46AB-AA34-3CEA673A2F09}"/>
                </a:ext>
              </a:extLst>
            </p:cNvPr>
            <p:cNvSpPr/>
            <p:nvPr/>
          </p:nvSpPr>
          <p:spPr>
            <a:xfrm>
              <a:off x="1904291" y="548192"/>
              <a:ext cx="1447800" cy="973301"/>
            </a:xfrm>
            <a:prstGeom prst="flowChartPreparation">
              <a:avLst/>
            </a:prstGeom>
            <a:solidFill>
              <a:srgbClr val="F9F29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400" dirty="0">
                  <a:solidFill>
                    <a:srgbClr val="002060"/>
                  </a:solidFill>
                </a:rPr>
                <a:t>Outreach efforts &amp; install alternative energy devices</a:t>
              </a:r>
            </a:p>
          </p:txBody>
        </p:sp>
        <p:sp>
          <p:nvSpPr>
            <p:cNvPr id="15" name="Flowchart: Process 14">
              <a:extLst>
                <a:ext uri="{FF2B5EF4-FFF2-40B4-BE49-F238E27FC236}">
                  <a16:creationId xmlns:a16="http://schemas.microsoft.com/office/drawing/2014/main" id="{716C3E3E-89BC-4032-8327-A6A899EA92E7}"/>
                </a:ext>
              </a:extLst>
            </p:cNvPr>
            <p:cNvSpPr/>
            <p:nvPr/>
          </p:nvSpPr>
          <p:spPr>
            <a:xfrm>
              <a:off x="3734915" y="605671"/>
              <a:ext cx="942548" cy="858343"/>
            </a:xfrm>
            <a:prstGeom prst="flowChartProcess">
              <a:avLst/>
            </a:prstGeom>
            <a:solidFill>
              <a:srgbClr val="75CFD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400" dirty="0">
                  <a:solidFill>
                    <a:srgbClr val="002060"/>
                  </a:solidFill>
                </a:rPr>
                <a:t>Switch to efficient heating and cooking devices</a:t>
              </a:r>
            </a:p>
          </p:txBody>
        </p:sp>
        <p:sp>
          <p:nvSpPr>
            <p:cNvPr id="16" name="Flowchart: Process 15">
              <a:extLst>
                <a:ext uri="{FF2B5EF4-FFF2-40B4-BE49-F238E27FC236}">
                  <a16:creationId xmlns:a16="http://schemas.microsoft.com/office/drawing/2014/main" id="{44BE58DA-308F-4676-B74B-7869B4694590}"/>
                </a:ext>
              </a:extLst>
            </p:cNvPr>
            <p:cNvSpPr/>
            <p:nvPr/>
          </p:nvSpPr>
          <p:spPr>
            <a:xfrm>
              <a:off x="4910021" y="589105"/>
              <a:ext cx="942546" cy="858343"/>
            </a:xfrm>
            <a:prstGeom prst="flowChartProcess">
              <a:avLst/>
            </a:prstGeom>
            <a:solidFill>
              <a:srgbClr val="75CFD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400" dirty="0">
                  <a:solidFill>
                    <a:srgbClr val="002060"/>
                  </a:solidFill>
                </a:rPr>
                <a:t>Reduce burning of fuelwood</a:t>
              </a:r>
            </a:p>
          </p:txBody>
        </p:sp>
        <p:sp>
          <p:nvSpPr>
            <p:cNvPr id="17" name="Flowchart: Process 16">
              <a:extLst>
                <a:ext uri="{FF2B5EF4-FFF2-40B4-BE49-F238E27FC236}">
                  <a16:creationId xmlns:a16="http://schemas.microsoft.com/office/drawing/2014/main" id="{41324045-EC5F-43E3-8818-4AE8E7E68C3E}"/>
                </a:ext>
              </a:extLst>
            </p:cNvPr>
            <p:cNvSpPr/>
            <p:nvPr/>
          </p:nvSpPr>
          <p:spPr>
            <a:xfrm>
              <a:off x="6081670" y="605671"/>
              <a:ext cx="942544" cy="858343"/>
            </a:xfrm>
            <a:prstGeom prst="flowChartProcess">
              <a:avLst/>
            </a:prstGeom>
            <a:solidFill>
              <a:srgbClr val="C38E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1400" dirty="0">
                  <a:solidFill>
                    <a:srgbClr val="002060"/>
                  </a:solidFill>
                </a:rPr>
                <a:t>Reduce logging</a:t>
              </a:r>
            </a:p>
          </p:txBody>
        </p:sp>
        <p:cxnSp>
          <p:nvCxnSpPr>
            <p:cNvPr id="19" name="Connector: Elbow 18">
              <a:extLst>
                <a:ext uri="{FF2B5EF4-FFF2-40B4-BE49-F238E27FC236}">
                  <a16:creationId xmlns:a16="http://schemas.microsoft.com/office/drawing/2014/main" id="{6EBCC7D7-6769-48F1-8083-4F9B27850077}"/>
                </a:ext>
              </a:extLst>
            </p:cNvPr>
            <p:cNvCxnSpPr>
              <a:cxnSpLocks/>
              <a:endCxn id="15" idx="1"/>
            </p:cNvCxnSpPr>
            <p:nvPr/>
          </p:nvCxnSpPr>
          <p:spPr>
            <a:xfrm>
              <a:off x="3380740" y="1028492"/>
              <a:ext cx="354175" cy="635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A471FD40-0EA8-4A29-BD4A-FB8FC9470D46}"/>
                </a:ext>
              </a:extLst>
            </p:cNvPr>
            <p:cNvCxnSpPr>
              <a:cxnSpLocks/>
              <a:stCxn id="15" idx="3"/>
              <a:endCxn id="16" idx="1"/>
            </p:cNvCxnSpPr>
            <p:nvPr/>
          </p:nvCxnSpPr>
          <p:spPr>
            <a:xfrm flipV="1">
              <a:off x="4677463" y="1018277"/>
              <a:ext cx="232558" cy="165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EE0C0283-1C54-4179-9EE7-BDF3D143CC4D}"/>
                </a:ext>
              </a:extLst>
            </p:cNvPr>
            <p:cNvCxnSpPr>
              <a:cxnSpLocks/>
              <a:stCxn id="16" idx="3"/>
              <a:endCxn id="17" idx="1"/>
            </p:cNvCxnSpPr>
            <p:nvPr/>
          </p:nvCxnSpPr>
          <p:spPr>
            <a:xfrm>
              <a:off x="5852567" y="1018277"/>
              <a:ext cx="229103" cy="1656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44A8DF0-466F-4D68-B742-546C025F6EA9}"/>
                </a:ext>
              </a:extLst>
            </p:cNvPr>
            <p:cNvCxnSpPr>
              <a:cxnSpLocks/>
            </p:cNvCxnSpPr>
            <p:nvPr/>
          </p:nvCxnSpPr>
          <p:spPr>
            <a:xfrm>
              <a:off x="7024214" y="1028492"/>
              <a:ext cx="281494"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6D1E5064-76A1-4093-AF2E-659ACE635E1A}"/>
              </a:ext>
            </a:extLst>
          </p:cNvPr>
          <p:cNvSpPr/>
          <p:nvPr/>
        </p:nvSpPr>
        <p:spPr>
          <a:xfrm>
            <a:off x="7075630" y="3780878"/>
            <a:ext cx="1600199" cy="1085578"/>
          </a:xfrm>
          <a:prstGeom prst="ellipse">
            <a:avLst/>
          </a:prstGeom>
          <a:solidFill>
            <a:srgbClr val="BAE4B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AU" sz="2000" dirty="0">
                <a:solidFill>
                  <a:srgbClr val="002060"/>
                </a:solidFill>
              </a:rPr>
              <a:t>Forests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7"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8"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Example of project Road Map / Result chain</a:t>
            </a:r>
          </a:p>
        </p:txBody>
      </p:sp>
      <p:pic>
        <p:nvPicPr>
          <p:cNvPr id="3" name="Picture 2">
            <a:extLst>
              <a:ext uri="{FF2B5EF4-FFF2-40B4-BE49-F238E27FC236}">
                <a16:creationId xmlns:a16="http://schemas.microsoft.com/office/drawing/2014/main" id="{CAF2E939-E652-4720-8AF0-584C173FBE72}"/>
              </a:ext>
            </a:extLst>
          </p:cNvPr>
          <p:cNvPicPr>
            <a:picLocks noChangeAspect="1"/>
          </p:cNvPicPr>
          <p:nvPr/>
        </p:nvPicPr>
        <p:blipFill>
          <a:blip r:embed="rId3">
            <a:clrChange>
              <a:clrFrom>
                <a:srgbClr val="FFFFFF"/>
              </a:clrFrom>
              <a:clrTo>
                <a:srgbClr val="FFFFFF">
                  <a:alpha val="0"/>
                </a:srgbClr>
              </a:clrTo>
            </a:clrChange>
            <a:alphaModFix/>
          </a:blip>
          <a:stretch>
            <a:fillRect/>
          </a:stretch>
        </p:blipFill>
        <p:spPr>
          <a:xfrm>
            <a:off x="80962" y="1217065"/>
            <a:ext cx="8982075" cy="4705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idx="1"/>
          </p:nvPr>
        </p:nvSpPr>
        <p:spPr/>
        <p:txBody>
          <a:bodyPr>
            <a:normAutofit/>
          </a:bodyPr>
          <a:lstStyle/>
          <a:p>
            <a:r>
              <a:rPr lang="en-AU" sz="3600" dirty="0"/>
              <a:t>What are road maps / result chains?</a:t>
            </a:r>
          </a:p>
          <a:p>
            <a:r>
              <a:rPr lang="en-AU" sz="3600" dirty="0">
                <a:solidFill>
                  <a:srgbClr val="0070C0"/>
                </a:solidFill>
              </a:rPr>
              <a:t>The main parts of road maps</a:t>
            </a:r>
          </a:p>
          <a:p>
            <a:r>
              <a:rPr lang="en-AU" sz="3600" b="1" dirty="0"/>
              <a:t>Creating road maps</a:t>
            </a:r>
          </a:p>
          <a:p>
            <a:r>
              <a:rPr lang="en-AU" sz="3600" dirty="0">
                <a:solidFill>
                  <a:srgbClr val="0070C0"/>
                </a:solidFill>
              </a:rPr>
              <a:t>Group exercises</a:t>
            </a:r>
          </a:p>
          <a:p>
            <a:r>
              <a:rPr lang="en-AU" sz="3600" dirty="0"/>
              <a:t>Using road maps</a:t>
            </a:r>
          </a:p>
          <a:p>
            <a:endParaRPr lang="en-AU" sz="3600" dirty="0">
              <a:solidFill>
                <a:srgbClr val="002060"/>
              </a:solidFill>
            </a:endParaRPr>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Overview presentation</a:t>
            </a:r>
          </a:p>
        </p:txBody>
      </p:sp>
    </p:spTree>
    <p:extLst>
      <p:ext uri="{BB962C8B-B14F-4D97-AF65-F5344CB8AC3E}">
        <p14:creationId xmlns:p14="http://schemas.microsoft.com/office/powerpoint/2010/main" val="342986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5000" y="441793"/>
            <a:ext cx="5334000" cy="5044607"/>
            <a:chOff x="1448590" y="191893"/>
            <a:chExt cx="6627818" cy="6398012"/>
          </a:xfrm>
        </p:grpSpPr>
        <p:sp>
          <p:nvSpPr>
            <p:cNvPr id="3" name="Freeform 2"/>
            <p:cNvSpPr/>
            <p:nvPr/>
          </p:nvSpPr>
          <p:spPr>
            <a:xfrm>
              <a:off x="3796252" y="191893"/>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sym typeface="Helvetica Light" charset="0"/>
                </a:rPr>
                <a:t>Deciding what the plan is about</a:t>
              </a:r>
            </a:p>
          </p:txBody>
        </p:sp>
        <p:sp>
          <p:nvSpPr>
            <p:cNvPr id="11" name="Freeform 10"/>
            <p:cNvSpPr/>
            <p:nvPr/>
          </p:nvSpPr>
          <p:spPr>
            <a:xfrm rot="2160000">
              <a:off x="5667683" y="1676323"/>
              <a:ext cx="513767" cy="652217"/>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0" y="130443"/>
                  </a:moveTo>
                  <a:lnTo>
                    <a:pt x="256884" y="130443"/>
                  </a:lnTo>
                  <a:lnTo>
                    <a:pt x="256884" y="0"/>
                  </a:lnTo>
                  <a:lnTo>
                    <a:pt x="513767" y="326109"/>
                  </a:lnTo>
                  <a:lnTo>
                    <a:pt x="256884" y="652217"/>
                  </a:lnTo>
                  <a:lnTo>
                    <a:pt x="256884" y="521774"/>
                  </a:lnTo>
                  <a:lnTo>
                    <a:pt x="0" y="521774"/>
                  </a:lnTo>
                  <a:lnTo>
                    <a:pt x="0" y="130443"/>
                  </a:lnTo>
                  <a:close/>
                </a:path>
              </a:pathLst>
            </a:custGeom>
            <a:solidFill>
              <a:srgbClr val="C0504D">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 tIns="130442" rIns="154130" bIns="130443" numCol="1" spcCol="1270" anchor="ctr" anchorCtr="0">
              <a:noAutofit/>
            </a:bodyPr>
            <a:lstStyle/>
            <a:p>
              <a:pPr algn="ctr" defTabSz="799936" fontAlgn="auto">
                <a:lnSpc>
                  <a:spcPct val="90000"/>
                </a:lnSpc>
                <a:spcAft>
                  <a:spcPct val="35000"/>
                </a:spcAft>
              </a:pPr>
              <a:endParaRPr lang="en-AU" sz="1200" dirty="0">
                <a:solidFill>
                  <a:sysClr val="window" lastClr="FFFFFF"/>
                </a:solidFill>
                <a:sym typeface="Helvetica Light" charset="0"/>
              </a:endParaRPr>
            </a:p>
          </p:txBody>
        </p:sp>
        <p:sp>
          <p:nvSpPr>
            <p:cNvPr id="12" name="Freeform 11"/>
            <p:cNvSpPr/>
            <p:nvPr/>
          </p:nvSpPr>
          <p:spPr>
            <a:xfrm>
              <a:off x="6143913" y="1897569"/>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9BBB59">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sym typeface="Helvetica Light" charset="0"/>
                </a:rPr>
                <a:t>Making the plan</a:t>
              </a:r>
            </a:p>
          </p:txBody>
        </p:sp>
        <p:sp>
          <p:nvSpPr>
            <p:cNvPr id="13" name="Freeform 12"/>
            <p:cNvSpPr/>
            <p:nvPr/>
          </p:nvSpPr>
          <p:spPr>
            <a:xfrm rot="17280000">
              <a:off x="6409407" y="3903799"/>
              <a:ext cx="513768" cy="652218"/>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513767" y="521774"/>
                  </a:moveTo>
                  <a:lnTo>
                    <a:pt x="256883" y="521774"/>
                  </a:lnTo>
                  <a:lnTo>
                    <a:pt x="256883" y="652217"/>
                  </a:lnTo>
                  <a:lnTo>
                    <a:pt x="0" y="326108"/>
                  </a:lnTo>
                  <a:lnTo>
                    <a:pt x="256883" y="0"/>
                  </a:lnTo>
                  <a:lnTo>
                    <a:pt x="256883" y="130443"/>
                  </a:lnTo>
                  <a:lnTo>
                    <a:pt x="513767" y="130443"/>
                  </a:lnTo>
                  <a:lnTo>
                    <a:pt x="513767" y="521774"/>
                  </a:lnTo>
                  <a:close/>
                </a:path>
              </a:pathLst>
            </a:custGeom>
            <a:solidFill>
              <a:srgbClr val="9BBB59">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54129" tIns="130442" rIns="1" bIns="130444" numCol="1" spcCol="1270" anchor="ctr" anchorCtr="0">
              <a:noAutofit/>
            </a:bodyPr>
            <a:lstStyle/>
            <a:p>
              <a:pPr algn="ctr" defTabSz="799936" fontAlgn="auto">
                <a:lnSpc>
                  <a:spcPct val="90000"/>
                </a:lnSpc>
                <a:spcAft>
                  <a:spcPct val="35000"/>
                </a:spcAft>
              </a:pPr>
              <a:endParaRPr lang="en-AU" sz="1200" dirty="0">
                <a:solidFill>
                  <a:sysClr val="window" lastClr="FFFFFF"/>
                </a:solidFill>
                <a:sym typeface="Helvetica Light" charset="0"/>
              </a:endParaRPr>
            </a:p>
          </p:txBody>
        </p:sp>
        <p:sp>
          <p:nvSpPr>
            <p:cNvPr id="14" name="Freeform 13"/>
            <p:cNvSpPr/>
            <p:nvPr/>
          </p:nvSpPr>
          <p:spPr>
            <a:xfrm>
              <a:off x="5247186" y="4657410"/>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8064A2">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sym typeface="Helvetica Light" charset="0"/>
                </a:rPr>
                <a:t>Doing and monitoring  the work</a:t>
              </a:r>
            </a:p>
          </p:txBody>
        </p:sp>
        <p:sp>
          <p:nvSpPr>
            <p:cNvPr id="15" name="Freeform 14"/>
            <p:cNvSpPr/>
            <p:nvPr/>
          </p:nvSpPr>
          <p:spPr>
            <a:xfrm rot="21600000">
              <a:off x="4520156" y="5297550"/>
              <a:ext cx="513768" cy="652217"/>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513767" y="521774"/>
                  </a:moveTo>
                  <a:lnTo>
                    <a:pt x="256883" y="521774"/>
                  </a:lnTo>
                  <a:lnTo>
                    <a:pt x="256883" y="652217"/>
                  </a:lnTo>
                  <a:lnTo>
                    <a:pt x="0" y="326108"/>
                  </a:lnTo>
                  <a:lnTo>
                    <a:pt x="256883" y="0"/>
                  </a:lnTo>
                  <a:lnTo>
                    <a:pt x="256883" y="130443"/>
                  </a:lnTo>
                  <a:lnTo>
                    <a:pt x="513767" y="130443"/>
                  </a:lnTo>
                  <a:lnTo>
                    <a:pt x="513767" y="521774"/>
                  </a:lnTo>
                  <a:close/>
                </a:path>
              </a:pathLst>
            </a:custGeom>
            <a:solidFill>
              <a:srgbClr val="8064A2">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54130" tIns="130443" rIns="1" bIns="130443" numCol="1" spcCol="1270" anchor="ctr" anchorCtr="0">
              <a:noAutofit/>
            </a:bodyPr>
            <a:lstStyle/>
            <a:p>
              <a:pPr algn="ctr" defTabSz="799936" fontAlgn="auto">
                <a:lnSpc>
                  <a:spcPct val="90000"/>
                </a:lnSpc>
                <a:spcAft>
                  <a:spcPct val="35000"/>
                </a:spcAft>
              </a:pPr>
              <a:endParaRPr lang="en-AU" sz="1200" dirty="0">
                <a:solidFill>
                  <a:sysClr val="window" lastClr="FFFFFF"/>
                </a:solidFill>
                <a:sym typeface="Helvetica Light" charset="0"/>
              </a:endParaRPr>
            </a:p>
          </p:txBody>
        </p:sp>
        <p:sp>
          <p:nvSpPr>
            <p:cNvPr id="16" name="Freeform 15"/>
            <p:cNvSpPr/>
            <p:nvPr/>
          </p:nvSpPr>
          <p:spPr>
            <a:xfrm>
              <a:off x="2345317" y="4657410"/>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4BACC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sym typeface="Helvetica Light" charset="0"/>
                </a:rPr>
                <a:t>Deciding if the plan is working</a:t>
              </a:r>
            </a:p>
          </p:txBody>
        </p:sp>
        <p:sp>
          <p:nvSpPr>
            <p:cNvPr id="17" name="Freeform 16"/>
            <p:cNvSpPr/>
            <p:nvPr/>
          </p:nvSpPr>
          <p:spPr>
            <a:xfrm rot="25920000">
              <a:off x="2610811" y="3931458"/>
              <a:ext cx="513767" cy="652217"/>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513767" y="521774"/>
                  </a:moveTo>
                  <a:lnTo>
                    <a:pt x="256883" y="521774"/>
                  </a:lnTo>
                  <a:lnTo>
                    <a:pt x="256883" y="652217"/>
                  </a:lnTo>
                  <a:lnTo>
                    <a:pt x="0" y="326108"/>
                  </a:lnTo>
                  <a:lnTo>
                    <a:pt x="256883" y="0"/>
                  </a:lnTo>
                  <a:lnTo>
                    <a:pt x="256883" y="130443"/>
                  </a:lnTo>
                  <a:lnTo>
                    <a:pt x="513767" y="130443"/>
                  </a:lnTo>
                  <a:lnTo>
                    <a:pt x="513767" y="521774"/>
                  </a:lnTo>
                  <a:close/>
                </a:path>
              </a:pathLst>
            </a:custGeom>
            <a:solidFill>
              <a:srgbClr val="4BACC6">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54129" tIns="130442" rIns="0" bIns="130443" numCol="1" spcCol="1270" anchor="ctr" anchorCtr="0">
              <a:noAutofit/>
            </a:bodyPr>
            <a:lstStyle/>
            <a:p>
              <a:pPr algn="ctr" defTabSz="799936" fontAlgn="auto">
                <a:lnSpc>
                  <a:spcPct val="90000"/>
                </a:lnSpc>
                <a:spcAft>
                  <a:spcPct val="35000"/>
                </a:spcAft>
              </a:pPr>
              <a:endParaRPr lang="en-AU" sz="1200" dirty="0">
                <a:solidFill>
                  <a:sysClr val="window" lastClr="FFFFFF"/>
                </a:solidFill>
                <a:sym typeface="Helvetica Light" charset="0"/>
              </a:endParaRPr>
            </a:p>
          </p:txBody>
        </p:sp>
        <p:sp>
          <p:nvSpPr>
            <p:cNvPr id="18" name="Freeform 17"/>
            <p:cNvSpPr/>
            <p:nvPr/>
          </p:nvSpPr>
          <p:spPr>
            <a:xfrm>
              <a:off x="1448590" y="1897569"/>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F7964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sym typeface="Helvetica Light" charset="0"/>
                </a:rPr>
                <a:t>Telling ourselves and others</a:t>
              </a:r>
            </a:p>
          </p:txBody>
        </p:sp>
        <p:sp>
          <p:nvSpPr>
            <p:cNvPr id="19" name="Freeform 18"/>
            <p:cNvSpPr/>
            <p:nvPr/>
          </p:nvSpPr>
          <p:spPr>
            <a:xfrm rot="19440000">
              <a:off x="3320021" y="1693417"/>
              <a:ext cx="513767" cy="652217"/>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0" y="130443"/>
                  </a:moveTo>
                  <a:lnTo>
                    <a:pt x="256884" y="130443"/>
                  </a:lnTo>
                  <a:lnTo>
                    <a:pt x="256884" y="0"/>
                  </a:lnTo>
                  <a:lnTo>
                    <a:pt x="513767" y="326109"/>
                  </a:lnTo>
                  <a:lnTo>
                    <a:pt x="256884" y="652217"/>
                  </a:lnTo>
                  <a:lnTo>
                    <a:pt x="256884" y="521774"/>
                  </a:lnTo>
                  <a:lnTo>
                    <a:pt x="0" y="521774"/>
                  </a:lnTo>
                  <a:lnTo>
                    <a:pt x="0" y="130443"/>
                  </a:lnTo>
                  <a:close/>
                </a:path>
              </a:pathLst>
            </a:custGeom>
            <a:solidFill>
              <a:srgbClr val="F79646">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 tIns="130443" rIns="154130" bIns="130442" numCol="1" spcCol="1270" anchor="ctr" anchorCtr="0">
              <a:noAutofit/>
            </a:bodyPr>
            <a:lstStyle/>
            <a:p>
              <a:pPr algn="ctr" defTabSz="799936" fontAlgn="auto">
                <a:lnSpc>
                  <a:spcPct val="90000"/>
                </a:lnSpc>
                <a:spcAft>
                  <a:spcPct val="35000"/>
                </a:spcAft>
              </a:pPr>
              <a:endParaRPr lang="en-AU" sz="1200" dirty="0">
                <a:solidFill>
                  <a:sysClr val="window" lastClr="FFFFFF"/>
                </a:solidFill>
                <a:sym typeface="Helvetica Light" charset="0"/>
              </a:endParaRPr>
            </a:p>
          </p:txBody>
        </p:sp>
      </p:grpSp>
      <p:sp>
        <p:nvSpPr>
          <p:cNvPr id="20" name="TextBox 19"/>
          <p:cNvSpPr txBox="1"/>
          <p:nvPr/>
        </p:nvSpPr>
        <p:spPr>
          <a:xfrm>
            <a:off x="6347548" y="679111"/>
            <a:ext cx="2672023" cy="1328003"/>
          </a:xfrm>
          <a:prstGeom prst="roundRect">
            <a:avLst/>
          </a:prstGeom>
          <a:ln>
            <a:solidFill>
              <a:srgbClr val="9BBB59"/>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pPr marL="285692" indent="-285692" defTabSz="914212">
              <a:buFont typeface="Arial" pitchFamily="34" charset="0"/>
              <a:buChar char="•"/>
            </a:pPr>
            <a:r>
              <a:rPr lang="en-AU" dirty="0">
                <a:solidFill>
                  <a:srgbClr val="000000"/>
                </a:solidFill>
                <a:sym typeface="Helvetica Light" charset="0"/>
              </a:rPr>
              <a:t>Goals</a:t>
            </a:r>
          </a:p>
          <a:p>
            <a:pPr marL="285692" indent="-285692" defTabSz="914212">
              <a:buFont typeface="Arial" pitchFamily="34" charset="0"/>
              <a:buChar char="•"/>
            </a:pPr>
            <a:r>
              <a:rPr lang="en-AU" dirty="0">
                <a:solidFill>
                  <a:srgbClr val="000000"/>
                </a:solidFill>
                <a:sym typeface="Helvetica Light" charset="0"/>
              </a:rPr>
              <a:t>Strategies</a:t>
            </a:r>
          </a:p>
          <a:p>
            <a:pPr marL="285692" indent="-285692" defTabSz="914212">
              <a:buFont typeface="Arial" pitchFamily="34" charset="0"/>
              <a:buChar char="•"/>
            </a:pPr>
            <a:r>
              <a:rPr lang="en-AU" dirty="0">
                <a:solidFill>
                  <a:srgbClr val="000000"/>
                </a:solidFill>
                <a:sym typeface="Helvetica Light" charset="0"/>
              </a:rPr>
              <a:t>Road Maps</a:t>
            </a:r>
          </a:p>
          <a:p>
            <a:pPr marL="285692" indent="-285692" defTabSz="914212">
              <a:buFont typeface="Arial" pitchFamily="34" charset="0"/>
              <a:buChar char="•"/>
            </a:pPr>
            <a:r>
              <a:rPr lang="en-AU" dirty="0">
                <a:solidFill>
                  <a:srgbClr val="000000"/>
                </a:solidFill>
                <a:sym typeface="Helvetica Light" charset="0"/>
              </a:rPr>
              <a:t>Measures</a:t>
            </a:r>
          </a:p>
        </p:txBody>
      </p:sp>
      <p:sp>
        <p:nvSpPr>
          <p:cNvPr id="21" name="Rectangle: Rounded Corners 20">
            <a:extLst>
              <a:ext uri="{FF2B5EF4-FFF2-40B4-BE49-F238E27FC236}">
                <a16:creationId xmlns:a16="http://schemas.microsoft.com/office/drawing/2014/main" id="{18DCCB7D-B8DB-40FB-B36E-1059CBC05769}"/>
              </a:ext>
            </a:extLst>
          </p:cNvPr>
          <p:cNvSpPr/>
          <p:nvPr/>
        </p:nvSpPr>
        <p:spPr>
          <a:xfrm>
            <a:off x="6400056" y="1371600"/>
            <a:ext cx="1677144" cy="308200"/>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5120"/>
          </a:p>
        </p:txBody>
      </p:sp>
      <p:sp>
        <p:nvSpPr>
          <p:cNvPr id="22" name="TextBox 21">
            <a:extLst>
              <a:ext uri="{FF2B5EF4-FFF2-40B4-BE49-F238E27FC236}">
                <a16:creationId xmlns:a16="http://schemas.microsoft.com/office/drawing/2014/main" id="{DA0BA1B7-BA9E-4DF8-8A18-66FAF402DA6E}"/>
              </a:ext>
            </a:extLst>
          </p:cNvPr>
          <p:cNvSpPr txBox="1"/>
          <p:nvPr/>
        </p:nvSpPr>
        <p:spPr>
          <a:xfrm>
            <a:off x="376963" y="5732459"/>
            <a:ext cx="5827712" cy="919401"/>
          </a:xfrm>
          <a:prstGeom prst="roundRect">
            <a:avLst/>
          </a:prstGeom>
          <a:ln>
            <a:solidFill>
              <a:srgbClr val="C0504D"/>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base">
              <a:spcBef>
                <a:spcPct val="0"/>
              </a:spcBef>
              <a:spcAft>
                <a:spcPct val="0"/>
              </a:spcAft>
            </a:pPr>
            <a:r>
              <a:rPr lang="en-AU" sz="2400" dirty="0">
                <a:solidFill>
                  <a:srgbClr val="000000"/>
                </a:solidFill>
              </a:rPr>
              <a:t>In the Conservation Standards “</a:t>
            </a:r>
            <a:r>
              <a:rPr lang="en-AU" sz="2400" b="1" dirty="0">
                <a:solidFill>
                  <a:srgbClr val="0070C0"/>
                </a:solidFill>
              </a:rPr>
              <a:t>Roadmaps</a:t>
            </a:r>
            <a:r>
              <a:rPr lang="en-AU" sz="2400" dirty="0">
                <a:solidFill>
                  <a:srgbClr val="000000"/>
                </a:solidFill>
              </a:rPr>
              <a:t>” refers to “</a:t>
            </a:r>
            <a:r>
              <a:rPr lang="en-AU" sz="2400" b="1" dirty="0">
                <a:solidFill>
                  <a:srgbClr val="0070C0"/>
                </a:solidFill>
              </a:rPr>
              <a:t>Results Chains</a:t>
            </a:r>
            <a:r>
              <a:rPr lang="en-AU" sz="2400" dirty="0">
                <a:solidFill>
                  <a:srgbClr val="000000"/>
                </a:solidFill>
              </a:rPr>
              <a:t>”</a:t>
            </a:r>
          </a:p>
        </p:txBody>
      </p:sp>
    </p:spTree>
    <p:extLst>
      <p:ext uri="{BB962C8B-B14F-4D97-AF65-F5344CB8AC3E}">
        <p14:creationId xmlns:p14="http://schemas.microsoft.com/office/powerpoint/2010/main" val="276070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road map?</a:t>
            </a:r>
          </a:p>
        </p:txBody>
      </p:sp>
      <p:sp>
        <p:nvSpPr>
          <p:cNvPr id="11" name="Flowchart: Preparation 10"/>
          <p:cNvSpPr/>
          <p:nvPr/>
        </p:nvSpPr>
        <p:spPr>
          <a:xfrm>
            <a:off x="225888" y="1271045"/>
            <a:ext cx="2438400" cy="1254034"/>
          </a:xfrm>
          <a:prstGeom prst="flowChartPreparation">
            <a:avLst/>
          </a:prstGeom>
          <a:solidFill>
            <a:srgbClr val="FBEE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chemeClr val="tx1"/>
                </a:solidFill>
                <a:effectLst/>
                <a:uLnTx/>
                <a:uFillTx/>
                <a:latin typeface="Trebuchet MS" panose="020B0603020202020204" pitchFamily="34" charset="0"/>
              </a:rPr>
              <a:t>STRATEGY</a:t>
            </a:r>
          </a:p>
        </p:txBody>
      </p:sp>
      <p:sp>
        <p:nvSpPr>
          <p:cNvPr id="12" name="Flowchart: Alternate Process 11"/>
          <p:cNvSpPr/>
          <p:nvPr/>
        </p:nvSpPr>
        <p:spPr>
          <a:xfrm>
            <a:off x="1785699" y="3011770"/>
            <a:ext cx="1619793" cy="584599"/>
          </a:xfrm>
          <a:prstGeom prst="flowChartAlternateProcess">
            <a:avLst/>
          </a:prstGeom>
          <a:solidFill>
            <a:srgbClr val="FBEE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ACTIVITY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(and tasks)</a:t>
            </a:r>
          </a:p>
        </p:txBody>
      </p:sp>
      <p:sp>
        <p:nvSpPr>
          <p:cNvPr id="13" name="Flowchart: Process 12"/>
          <p:cNvSpPr/>
          <p:nvPr/>
        </p:nvSpPr>
        <p:spPr>
          <a:xfrm>
            <a:off x="1785699" y="3978566"/>
            <a:ext cx="1619794" cy="888275"/>
          </a:xfrm>
          <a:prstGeom prst="flowChartProcess">
            <a:avLst/>
          </a:prstGeom>
          <a:solidFill>
            <a:srgbClr val="75C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DESTINATION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(result)</a:t>
            </a:r>
          </a:p>
        </p:txBody>
      </p:sp>
      <p:sp>
        <p:nvSpPr>
          <p:cNvPr id="14" name="Flowchart: Process 13"/>
          <p:cNvSpPr/>
          <p:nvPr/>
        </p:nvSpPr>
        <p:spPr>
          <a:xfrm>
            <a:off x="4685285" y="3948479"/>
            <a:ext cx="1619794" cy="888275"/>
          </a:xfrm>
          <a:prstGeom prst="flowChartProcess">
            <a:avLst/>
          </a:prstGeom>
          <a:solidFill>
            <a:srgbClr val="C48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DESTINATION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(outcome)</a:t>
            </a:r>
          </a:p>
        </p:txBody>
      </p:sp>
      <p:sp>
        <p:nvSpPr>
          <p:cNvPr id="15" name="Oval 14"/>
          <p:cNvSpPr/>
          <p:nvPr/>
        </p:nvSpPr>
        <p:spPr>
          <a:xfrm>
            <a:off x="7110813" y="3937485"/>
            <a:ext cx="1660799" cy="888275"/>
          </a:xfrm>
          <a:prstGeom prst="ellipse">
            <a:avLst/>
          </a:prstGeom>
          <a:solidFill>
            <a:srgbClr val="BAE5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TARGET</a:t>
            </a:r>
          </a:p>
        </p:txBody>
      </p:sp>
      <p:sp>
        <p:nvSpPr>
          <p:cNvPr id="16" name="Isosceles Triangle 15"/>
          <p:cNvSpPr/>
          <p:nvPr/>
        </p:nvSpPr>
        <p:spPr>
          <a:xfrm>
            <a:off x="2760276" y="4836202"/>
            <a:ext cx="731519" cy="627017"/>
          </a:xfrm>
          <a:prstGeom prst="triangle">
            <a:avLst/>
          </a:prstGeom>
          <a:solidFill>
            <a:srgbClr val="C48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17" name="TextBox 16"/>
          <p:cNvSpPr txBox="1"/>
          <p:nvPr/>
        </p:nvSpPr>
        <p:spPr>
          <a:xfrm>
            <a:off x="2036168" y="2654932"/>
            <a:ext cx="114967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if we do this…</a:t>
            </a:r>
          </a:p>
        </p:txBody>
      </p:sp>
      <p:sp>
        <p:nvSpPr>
          <p:cNvPr id="18" name="TextBox 17"/>
          <p:cNvSpPr txBox="1"/>
          <p:nvPr/>
        </p:nvSpPr>
        <p:spPr>
          <a:xfrm>
            <a:off x="1697693" y="3663673"/>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we should reach this…</a:t>
            </a:r>
          </a:p>
        </p:txBody>
      </p:sp>
      <p:sp>
        <p:nvSpPr>
          <p:cNvPr id="19" name="TextBox 18"/>
          <p:cNvSpPr txBox="1"/>
          <p:nvPr/>
        </p:nvSpPr>
        <p:spPr>
          <a:xfrm>
            <a:off x="2584880" y="5199785"/>
            <a:ext cx="116089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SIGNPOST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(indicator)</a:t>
            </a:r>
          </a:p>
        </p:txBody>
      </p:sp>
      <p:sp>
        <p:nvSpPr>
          <p:cNvPr id="20" name="TextBox 19"/>
          <p:cNvSpPr txBox="1"/>
          <p:nvPr/>
        </p:nvSpPr>
        <p:spPr>
          <a:xfrm>
            <a:off x="4685285" y="3633586"/>
            <a:ext cx="161979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finally reach this…</a:t>
            </a:r>
          </a:p>
        </p:txBody>
      </p:sp>
      <p:sp>
        <p:nvSpPr>
          <p:cNvPr id="21" name="TextBox 20"/>
          <p:cNvSpPr txBox="1"/>
          <p:nvPr/>
        </p:nvSpPr>
        <p:spPr>
          <a:xfrm>
            <a:off x="4796678" y="2624846"/>
            <a:ext cx="137088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then we do this…</a:t>
            </a:r>
          </a:p>
        </p:txBody>
      </p:sp>
      <p:sp>
        <p:nvSpPr>
          <p:cNvPr id="22" name="Isosceles Triangle 21"/>
          <p:cNvSpPr/>
          <p:nvPr/>
        </p:nvSpPr>
        <p:spPr>
          <a:xfrm>
            <a:off x="5574333" y="4800600"/>
            <a:ext cx="731519" cy="627017"/>
          </a:xfrm>
          <a:prstGeom prst="triangle">
            <a:avLst/>
          </a:prstGeom>
          <a:solidFill>
            <a:srgbClr val="C48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23" name="TextBox 22"/>
          <p:cNvSpPr txBox="1"/>
          <p:nvPr/>
        </p:nvSpPr>
        <p:spPr>
          <a:xfrm>
            <a:off x="5338786" y="5102268"/>
            <a:ext cx="116089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SIGNPOST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(indicator)</a:t>
            </a:r>
          </a:p>
        </p:txBody>
      </p:sp>
      <p:sp>
        <p:nvSpPr>
          <p:cNvPr id="24" name="TextBox 23"/>
          <p:cNvSpPr txBox="1"/>
          <p:nvPr/>
        </p:nvSpPr>
        <p:spPr>
          <a:xfrm>
            <a:off x="809592" y="5260629"/>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we can check these…</a:t>
            </a:r>
          </a:p>
        </p:txBody>
      </p:sp>
      <p:sp>
        <p:nvSpPr>
          <p:cNvPr id="25" name="TextBox 24"/>
          <p:cNvSpPr txBox="1"/>
          <p:nvPr/>
        </p:nvSpPr>
        <p:spPr>
          <a:xfrm>
            <a:off x="7295690" y="3640702"/>
            <a:ext cx="161979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which helps these</a:t>
            </a:r>
          </a:p>
        </p:txBody>
      </p:sp>
      <p:sp>
        <p:nvSpPr>
          <p:cNvPr id="26" name="Isosceles Triangle 25"/>
          <p:cNvSpPr/>
          <p:nvPr/>
        </p:nvSpPr>
        <p:spPr>
          <a:xfrm>
            <a:off x="8018874" y="4816953"/>
            <a:ext cx="731519" cy="627017"/>
          </a:xfrm>
          <a:prstGeom prst="triangle">
            <a:avLst/>
          </a:prstGeom>
          <a:solidFill>
            <a:srgbClr val="C48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27" name="TextBox 26"/>
          <p:cNvSpPr txBox="1"/>
          <p:nvPr/>
        </p:nvSpPr>
        <p:spPr>
          <a:xfrm>
            <a:off x="2636214" y="1568994"/>
            <a:ext cx="1359668"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sysClr val="windowText" lastClr="000000"/>
                </a:solidFill>
                <a:effectLst/>
                <a:uLnTx/>
                <a:uFillTx/>
                <a:latin typeface="Trebuchet MS" panose="020B0603020202020204" pitchFamily="34" charset="0"/>
              </a:rPr>
              <a:t>how are we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sysClr val="windowText" lastClr="000000"/>
                </a:solidFill>
                <a:effectLst/>
                <a:uLnTx/>
                <a:uFillTx/>
                <a:latin typeface="Trebuchet MS" panose="020B0603020202020204" pitchFamily="34" charset="0"/>
              </a:rPr>
              <a:t>going to travel</a:t>
            </a:r>
          </a:p>
        </p:txBody>
      </p:sp>
      <p:sp>
        <p:nvSpPr>
          <p:cNvPr id="28" name="Rounded Rectangle 27"/>
          <p:cNvSpPr/>
          <p:nvPr/>
        </p:nvSpPr>
        <p:spPr>
          <a:xfrm>
            <a:off x="1787154" y="5765692"/>
            <a:ext cx="1619794" cy="426720"/>
          </a:xfrm>
          <a:prstGeom prst="round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CHECK</a:t>
            </a:r>
          </a:p>
        </p:txBody>
      </p:sp>
      <p:sp>
        <p:nvSpPr>
          <p:cNvPr id="29" name="Rounded Rectangle 28"/>
          <p:cNvSpPr/>
          <p:nvPr/>
        </p:nvSpPr>
        <p:spPr>
          <a:xfrm>
            <a:off x="4685285" y="5735797"/>
            <a:ext cx="1619794" cy="426720"/>
          </a:xfrm>
          <a:prstGeom prst="round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CHECK</a:t>
            </a:r>
          </a:p>
        </p:txBody>
      </p:sp>
      <p:sp>
        <p:nvSpPr>
          <p:cNvPr id="30" name="Rounded Rectangle 29"/>
          <p:cNvSpPr/>
          <p:nvPr/>
        </p:nvSpPr>
        <p:spPr>
          <a:xfrm>
            <a:off x="7152865" y="5732061"/>
            <a:ext cx="1619794" cy="426720"/>
          </a:xfrm>
          <a:prstGeom prst="round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CHECK</a:t>
            </a:r>
          </a:p>
        </p:txBody>
      </p:sp>
      <p:sp>
        <p:nvSpPr>
          <p:cNvPr id="31" name="TextBox 30"/>
          <p:cNvSpPr txBox="1"/>
          <p:nvPr/>
        </p:nvSpPr>
        <p:spPr>
          <a:xfrm>
            <a:off x="1697693" y="6200001"/>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by this time…</a:t>
            </a:r>
          </a:p>
        </p:txBody>
      </p:sp>
      <p:sp>
        <p:nvSpPr>
          <p:cNvPr id="32" name="TextBox 31"/>
          <p:cNvSpPr txBox="1"/>
          <p:nvPr/>
        </p:nvSpPr>
        <p:spPr>
          <a:xfrm>
            <a:off x="4612936" y="6182380"/>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by this time…</a:t>
            </a:r>
          </a:p>
        </p:txBody>
      </p:sp>
      <p:sp>
        <p:nvSpPr>
          <p:cNvPr id="33" name="TextBox 32"/>
          <p:cNvSpPr txBox="1"/>
          <p:nvPr/>
        </p:nvSpPr>
        <p:spPr>
          <a:xfrm>
            <a:off x="7080516" y="6162517"/>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by this time…</a:t>
            </a:r>
          </a:p>
        </p:txBody>
      </p:sp>
      <p:sp>
        <p:nvSpPr>
          <p:cNvPr id="34" name="Right Arrow 33"/>
          <p:cNvSpPr/>
          <p:nvPr/>
        </p:nvSpPr>
        <p:spPr>
          <a:xfrm>
            <a:off x="6645085" y="4224414"/>
            <a:ext cx="452846" cy="39658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35" name="Right Arrow 34"/>
          <p:cNvSpPr/>
          <p:nvPr/>
        </p:nvSpPr>
        <p:spPr>
          <a:xfrm rot="5400000">
            <a:off x="1264958" y="2718012"/>
            <a:ext cx="452846" cy="39658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36" name="Right Arrow 35"/>
          <p:cNvSpPr/>
          <p:nvPr/>
        </p:nvSpPr>
        <p:spPr>
          <a:xfrm>
            <a:off x="3858339" y="4226260"/>
            <a:ext cx="452846" cy="39658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37" name="Flowchart: Alternate Process 36"/>
          <p:cNvSpPr/>
          <p:nvPr/>
        </p:nvSpPr>
        <p:spPr>
          <a:xfrm>
            <a:off x="4685285" y="3017586"/>
            <a:ext cx="1619793" cy="584599"/>
          </a:xfrm>
          <a:prstGeom prst="flowChartAlternateProcess">
            <a:avLst/>
          </a:prstGeom>
          <a:solidFill>
            <a:srgbClr val="FBEE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ACTIVITY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(and tasks)</a:t>
            </a:r>
          </a:p>
        </p:txBody>
      </p:sp>
      <p:sp>
        <p:nvSpPr>
          <p:cNvPr id="38" name="TextBox 37"/>
          <p:cNvSpPr txBox="1"/>
          <p:nvPr/>
        </p:nvSpPr>
        <p:spPr>
          <a:xfrm>
            <a:off x="7804185" y="5135229"/>
            <a:ext cx="116089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SIGNPOST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(indicator)</a:t>
            </a:r>
          </a:p>
        </p:txBody>
      </p:sp>
    </p:spTree>
    <p:extLst>
      <p:ext uri="{BB962C8B-B14F-4D97-AF65-F5344CB8AC3E}">
        <p14:creationId xmlns:p14="http://schemas.microsoft.com/office/powerpoint/2010/main" val="413024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b="1" dirty="0"/>
              <a:t>Step 1.</a:t>
            </a:r>
            <a:r>
              <a:rPr lang="en-US" dirty="0"/>
              <a:t>  Select a </a:t>
            </a:r>
            <a:r>
              <a:rPr lang="en-US" b="1" u="sng" dirty="0">
                <a:solidFill>
                  <a:srgbClr val="0070C0"/>
                </a:solidFill>
              </a:rPr>
              <a:t>target</a:t>
            </a:r>
            <a:r>
              <a:rPr lang="en-US" dirty="0"/>
              <a:t> and </a:t>
            </a:r>
            <a:r>
              <a:rPr lang="en-US" b="1" u="sng" dirty="0">
                <a:solidFill>
                  <a:srgbClr val="0070C0"/>
                </a:solidFill>
              </a:rPr>
              <a:t>threat</a:t>
            </a:r>
            <a:r>
              <a:rPr lang="en-US" dirty="0"/>
              <a:t> you want to work on </a:t>
            </a:r>
          </a:p>
          <a:p>
            <a:pPr>
              <a:buNone/>
            </a:pPr>
            <a:endParaRPr lang="en-US" dirty="0"/>
          </a:p>
          <a:p>
            <a:pPr>
              <a:buNone/>
            </a:pPr>
            <a:r>
              <a:rPr lang="en-US" b="1" dirty="0"/>
              <a:t>Step 2.  </a:t>
            </a:r>
            <a:r>
              <a:rPr lang="en-US" dirty="0"/>
              <a:t>Set a </a:t>
            </a:r>
            <a:r>
              <a:rPr lang="en-US" b="1" u="sng" dirty="0">
                <a:solidFill>
                  <a:srgbClr val="0070C0"/>
                </a:solidFill>
              </a:rPr>
              <a:t>Goal</a:t>
            </a:r>
            <a:r>
              <a:rPr lang="en-US" dirty="0"/>
              <a:t> that your team believes will successfully address that threat or improve the target</a:t>
            </a:r>
          </a:p>
          <a:p>
            <a:endParaRPr lang="en-US" dirty="0"/>
          </a:p>
          <a:p>
            <a:pPr>
              <a:buNone/>
            </a:pPr>
            <a:r>
              <a:rPr lang="en-US" b="1" dirty="0"/>
              <a:t>Step 3.</a:t>
            </a:r>
            <a:r>
              <a:rPr lang="en-US" dirty="0"/>
              <a:t>  Select a high priority </a:t>
            </a:r>
            <a:r>
              <a:rPr lang="en-US" b="1" u="sng" dirty="0">
                <a:solidFill>
                  <a:srgbClr val="0070C0"/>
                </a:solidFill>
              </a:rPr>
              <a:t>strategy</a:t>
            </a:r>
            <a:r>
              <a:rPr lang="en-US" dirty="0"/>
              <a:t> that is designed to achieve that </a:t>
            </a:r>
            <a:r>
              <a:rPr lang="en-US" b="1" u="sng" dirty="0">
                <a:solidFill>
                  <a:srgbClr val="0070C0"/>
                </a:solidFill>
              </a:rPr>
              <a:t>goal</a:t>
            </a:r>
          </a:p>
          <a:p>
            <a:endParaRPr lang="en-AU"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road map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None/>
            </a:pPr>
            <a:r>
              <a:rPr lang="en-US" b="1" dirty="0"/>
              <a:t>Step 4.</a:t>
            </a:r>
            <a:r>
              <a:rPr lang="en-US" dirty="0"/>
              <a:t> Look at your </a:t>
            </a:r>
            <a:r>
              <a:rPr lang="en-US" sz="3500" b="1" u="sng" dirty="0">
                <a:solidFill>
                  <a:srgbClr val="0070C0"/>
                </a:solidFill>
              </a:rPr>
              <a:t>situation analysis </a:t>
            </a:r>
            <a:r>
              <a:rPr lang="en-US" dirty="0"/>
              <a:t>and identify the main things that cause the direct threat </a:t>
            </a:r>
            <a:r>
              <a:rPr lang="en-US" b="1" dirty="0"/>
              <a:t>that</a:t>
            </a:r>
            <a:r>
              <a:rPr lang="en-US" dirty="0"/>
              <a:t> </a:t>
            </a:r>
            <a:r>
              <a:rPr lang="en-US" b="1" dirty="0"/>
              <a:t>must be changed</a:t>
            </a:r>
            <a:endParaRPr lang="en-US" dirty="0"/>
          </a:p>
          <a:p>
            <a:pPr>
              <a:buNone/>
            </a:pPr>
            <a:r>
              <a:rPr lang="en-US" dirty="0"/>
              <a:t>    </a:t>
            </a:r>
          </a:p>
          <a:p>
            <a:pPr>
              <a:buNone/>
            </a:pPr>
            <a:r>
              <a:rPr lang="en-US" sz="2000" dirty="0"/>
              <a:t>    </a:t>
            </a:r>
            <a:r>
              <a:rPr lang="en-US" sz="2200" dirty="0"/>
              <a:t>Factors might include: </a:t>
            </a:r>
          </a:p>
          <a:p>
            <a:pPr lvl="1"/>
            <a:r>
              <a:rPr lang="en-US" sz="2200" dirty="0"/>
              <a:t>market forces </a:t>
            </a:r>
          </a:p>
          <a:p>
            <a:pPr lvl="1"/>
            <a:r>
              <a:rPr lang="en-US" sz="2200" dirty="0"/>
              <a:t>social issues</a:t>
            </a:r>
          </a:p>
          <a:p>
            <a:pPr lvl="1"/>
            <a:r>
              <a:rPr lang="en-US" sz="2200" dirty="0"/>
              <a:t>people’s level of knowledge of appropriate practices</a:t>
            </a:r>
          </a:p>
          <a:p>
            <a:pPr lvl="1"/>
            <a:r>
              <a:rPr lang="en-US" sz="2200" dirty="0"/>
              <a:t>Politics</a:t>
            </a:r>
          </a:p>
          <a:p>
            <a:pPr lvl="1"/>
            <a:r>
              <a:rPr lang="en-US" sz="2200" dirty="0"/>
              <a:t>Policies</a:t>
            </a:r>
          </a:p>
          <a:p>
            <a:pPr lvl="1"/>
            <a:r>
              <a:rPr lang="en-US" sz="2200" dirty="0"/>
              <a:t>Enforcement issues</a:t>
            </a:r>
          </a:p>
          <a:p>
            <a:pPr lvl="1"/>
            <a:r>
              <a:rPr lang="en-US" sz="2200" dirty="0"/>
              <a:t>In the case of invasive species – means by which they spread</a:t>
            </a:r>
          </a:p>
          <a:p>
            <a:endParaRPr lang="en-AU"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road map?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241" y="1676400"/>
            <a:ext cx="8229600" cy="4525963"/>
          </a:xfrm>
        </p:spPr>
        <p:txBody>
          <a:bodyPr>
            <a:normAutofit fontScale="62500" lnSpcReduction="20000"/>
          </a:bodyPr>
          <a:lstStyle/>
          <a:p>
            <a:pPr marL="0" indent="0">
              <a:buNone/>
            </a:pPr>
            <a:r>
              <a:rPr lang="en-US" sz="5100" b="1" dirty="0"/>
              <a:t>Step 5.</a:t>
            </a:r>
            <a:r>
              <a:rPr lang="en-US" sz="5100" dirty="0"/>
              <a:t>  Working from the strategy to the goal, or the goal back to the strategy</a:t>
            </a:r>
          </a:p>
          <a:p>
            <a:pPr marL="0" indent="0">
              <a:buNone/>
            </a:pPr>
            <a:endParaRPr lang="en-US" sz="4000" dirty="0"/>
          </a:p>
          <a:p>
            <a:pPr marL="0" indent="0">
              <a:buNone/>
            </a:pPr>
            <a:r>
              <a:rPr lang="en-US" dirty="0"/>
              <a:t>Ask what the immediate results or outcomes of the strategy  / actions  should be?</a:t>
            </a:r>
          </a:p>
          <a:p>
            <a:pPr marL="0" indent="0">
              <a:buNone/>
            </a:pPr>
            <a:endParaRPr lang="en-US" dirty="0"/>
          </a:p>
          <a:p>
            <a:pPr marL="0" indent="0">
              <a:buNone/>
            </a:pPr>
            <a:r>
              <a:rPr lang="en-US" dirty="0"/>
              <a:t>          What are the next outcomes you expect these </a:t>
            </a:r>
          </a:p>
          <a:p>
            <a:pPr marL="0" indent="0">
              <a:buNone/>
            </a:pPr>
            <a:r>
              <a:rPr lang="en-US" dirty="0"/>
              <a:t>                actions to produce?</a:t>
            </a:r>
          </a:p>
          <a:p>
            <a:pPr marL="0" indent="0">
              <a:buNone/>
            </a:pPr>
            <a:endParaRPr lang="en-US" dirty="0"/>
          </a:p>
          <a:p>
            <a:pPr marL="0" indent="0">
              <a:buNone/>
            </a:pPr>
            <a:r>
              <a:rPr lang="en-US" dirty="0"/>
              <a:t>           What additional outcomes are necessary to </a:t>
            </a:r>
          </a:p>
          <a:p>
            <a:pPr marL="0" indent="0">
              <a:buNone/>
            </a:pPr>
            <a:r>
              <a:rPr lang="en-US" dirty="0"/>
              <a:t>                     reduce your threat? </a:t>
            </a:r>
          </a:p>
          <a:p>
            <a:pPr marL="0" indent="0">
              <a:buNone/>
            </a:pPr>
            <a:endParaRPr lang="en-AU" dirty="0"/>
          </a:p>
          <a:p>
            <a:pPr marL="0" indent="0">
              <a:buNone/>
            </a:pPr>
            <a:r>
              <a:rPr lang="en-AU" dirty="0"/>
              <a:t>If you get stuck, ask “what would you do next?” and “if you do that activity well, what will be the result?”</a:t>
            </a:r>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road map?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6"/>
            <a:ext cx="8686800" cy="4525963"/>
          </a:xfrm>
        </p:spPr>
        <p:txBody>
          <a:bodyPr>
            <a:noAutofit/>
          </a:bodyPr>
          <a:lstStyle/>
          <a:p>
            <a:pPr marL="0" indent="0">
              <a:buNone/>
            </a:pPr>
            <a:r>
              <a:rPr lang="en-AU" dirty="0"/>
              <a:t>Left to Right or Right to Left?</a:t>
            </a:r>
          </a:p>
          <a:p>
            <a:pPr marL="0" indent="0">
              <a:buNone/>
            </a:pPr>
            <a:endParaRPr lang="en-AU" dirty="0"/>
          </a:p>
          <a:p>
            <a:pPr marL="0" indent="0">
              <a:buNone/>
            </a:pPr>
            <a:endParaRPr lang="en-AU" dirty="0"/>
          </a:p>
          <a:p>
            <a:r>
              <a:rPr lang="en-AU" b="1" u="sng" dirty="0"/>
              <a:t>Right to Left </a:t>
            </a:r>
            <a:r>
              <a:rPr lang="en-AU" dirty="0"/>
              <a:t>may be better for a new strategy – to ensure that the goals are met</a:t>
            </a:r>
          </a:p>
          <a:p>
            <a:r>
              <a:rPr lang="en-AU" b="1" u="sng" dirty="0">
                <a:solidFill>
                  <a:srgbClr val="0070C0"/>
                </a:solidFill>
              </a:rPr>
              <a:t>Left to Right </a:t>
            </a:r>
            <a:r>
              <a:rPr lang="en-AU" dirty="0">
                <a:solidFill>
                  <a:srgbClr val="0070C0"/>
                </a:solidFill>
              </a:rPr>
              <a:t>may better for a familiar strategy where the focus is on how it will get done</a:t>
            </a:r>
          </a:p>
          <a:p>
            <a:r>
              <a:rPr lang="en-AU" b="1" u="sng" dirty="0"/>
              <a:t>Either way can work </a:t>
            </a:r>
            <a:r>
              <a:rPr lang="en-AU" dirty="0"/>
              <a:t>– you decide</a:t>
            </a:r>
            <a:endParaRPr lang="en-AU" sz="2400"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road map?</a:t>
            </a:r>
          </a:p>
        </p:txBody>
      </p:sp>
      <p:sp>
        <p:nvSpPr>
          <p:cNvPr id="6" name="Right Arrow 5"/>
          <p:cNvSpPr/>
          <p:nvPr/>
        </p:nvSpPr>
        <p:spPr>
          <a:xfrm>
            <a:off x="914400" y="2438400"/>
            <a:ext cx="990600" cy="381000"/>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Trebuchet MS" panose="020B0603020202020204" pitchFamily="34" charset="0"/>
              <a:ea typeface="ＭＳ Ｐゴシック" pitchFamily="34" charset="-128"/>
            </a:endParaRPr>
          </a:p>
        </p:txBody>
      </p:sp>
      <p:sp>
        <p:nvSpPr>
          <p:cNvPr id="10" name="Right Arrow 9"/>
          <p:cNvSpPr/>
          <p:nvPr/>
        </p:nvSpPr>
        <p:spPr>
          <a:xfrm flipH="1">
            <a:off x="3886200" y="2438400"/>
            <a:ext cx="914400" cy="381000"/>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Trebuchet MS" panose="020B0603020202020204" pitchFamily="34" charset="0"/>
              <a:ea typeface="ＭＳ Ｐゴシック" pitchFamily="34" charset="-128"/>
            </a:endParaRPr>
          </a:p>
        </p:txBody>
      </p:sp>
    </p:spTree>
    <p:extLst>
      <p:ext uri="{BB962C8B-B14F-4D97-AF65-F5344CB8AC3E}">
        <p14:creationId xmlns:p14="http://schemas.microsoft.com/office/powerpoint/2010/main" val="290743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nSpc>
                <a:spcPct val="110000"/>
              </a:lnSpc>
              <a:buClr>
                <a:srgbClr val="009900"/>
              </a:buClr>
            </a:pPr>
            <a:r>
              <a:rPr lang="en-US" b="1" u="sng" dirty="0"/>
              <a:t>Results oriented</a:t>
            </a:r>
            <a:r>
              <a:rPr lang="en-US" b="1" dirty="0"/>
              <a:t>:</a:t>
            </a:r>
            <a:r>
              <a:rPr lang="en-US" dirty="0"/>
              <a:t> Boxes contain desired results (e.g., reduction of hunting), and not activities (e.g., conduct a study). </a:t>
            </a:r>
          </a:p>
          <a:p>
            <a:pPr>
              <a:lnSpc>
                <a:spcPct val="110000"/>
              </a:lnSpc>
              <a:buClr>
                <a:srgbClr val="009900"/>
              </a:buClr>
            </a:pPr>
            <a:r>
              <a:rPr lang="en-US" b="1" u="sng" dirty="0">
                <a:solidFill>
                  <a:srgbClr val="0070C0"/>
                </a:solidFill>
              </a:rPr>
              <a:t>Connected in a “causal” manner</a:t>
            </a:r>
            <a:r>
              <a:rPr lang="en-US" b="1" dirty="0">
                <a:solidFill>
                  <a:srgbClr val="0070C0"/>
                </a:solidFill>
              </a:rPr>
              <a:t>: </a:t>
            </a:r>
            <a:r>
              <a:rPr lang="en-US" dirty="0">
                <a:solidFill>
                  <a:srgbClr val="0070C0"/>
                </a:solidFill>
              </a:rPr>
              <a:t>There are clear connections of “if…then” statements between each pair of boxes.</a:t>
            </a:r>
          </a:p>
          <a:p>
            <a:pPr>
              <a:lnSpc>
                <a:spcPct val="110000"/>
              </a:lnSpc>
              <a:spcBef>
                <a:spcPct val="60000"/>
              </a:spcBef>
              <a:buClr>
                <a:srgbClr val="009900"/>
              </a:buClr>
            </a:pPr>
            <a:r>
              <a:rPr lang="en-US" b="1" u="sng" dirty="0"/>
              <a:t>Demonstrate changes</a:t>
            </a:r>
            <a:r>
              <a:rPr lang="en-US" b="1" dirty="0"/>
              <a:t>: </a:t>
            </a:r>
            <a:r>
              <a:rPr lang="en-US" dirty="0"/>
              <a:t>Each box describes how you hope the relevant factor will change (e.g. increase or decrease).</a:t>
            </a:r>
          </a:p>
          <a:p>
            <a:endParaRPr lang="en-AU" dirty="0"/>
          </a:p>
        </p:txBody>
      </p:sp>
      <p:sp>
        <p:nvSpPr>
          <p:cNvPr id="773124" name="Rectangle 4"/>
          <p:cNvSpPr>
            <a:spLocks noChangeArrowheads="1"/>
          </p:cNvSpPr>
          <p:nvPr/>
        </p:nvSpPr>
        <p:spPr bwMode="auto">
          <a:xfrm>
            <a:off x="381000" y="13716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marL="342848" indent="1588">
              <a:spcBef>
                <a:spcPct val="20000"/>
              </a:spcBef>
              <a:buClr>
                <a:schemeClr val="accent2"/>
              </a:buClr>
              <a:buFontTx/>
              <a:buChar char="•"/>
            </a:pPr>
            <a:endParaRPr lang="en-US" sz="2400" dirty="0">
              <a:latin typeface="Trebuchet MS" panose="020B0603020202020204" pitchFamily="34" charset="0"/>
            </a:endParaRPr>
          </a:p>
        </p:txBody>
      </p:sp>
      <p:sp>
        <p:nvSpPr>
          <p:cNvPr id="8"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9"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10"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Good Road Maps / Results Chains 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9900"/>
              </a:buClr>
            </a:pPr>
            <a:r>
              <a:rPr lang="en-US" b="1" u="sng" dirty="0">
                <a:solidFill>
                  <a:srgbClr val="0070C0"/>
                </a:solidFill>
              </a:rPr>
              <a:t>Relatively complete</a:t>
            </a:r>
            <a:r>
              <a:rPr lang="en-US" b="1" dirty="0">
                <a:solidFill>
                  <a:srgbClr val="0070C0"/>
                </a:solidFill>
              </a:rPr>
              <a:t>: </a:t>
            </a:r>
            <a:r>
              <a:rPr lang="en-US" dirty="0">
                <a:solidFill>
                  <a:srgbClr val="0070C0"/>
                </a:solidFill>
              </a:rPr>
              <a:t>There are sufficient boxes to construct logical connections but not so many that the chain becomes overly complex.</a:t>
            </a:r>
          </a:p>
          <a:p>
            <a:pPr>
              <a:spcBef>
                <a:spcPct val="60000"/>
              </a:spcBef>
              <a:buClr>
                <a:srgbClr val="009900"/>
              </a:buClr>
            </a:pPr>
            <a:r>
              <a:rPr lang="en-US" b="1" u="sng" dirty="0"/>
              <a:t>Simple</a:t>
            </a:r>
            <a:r>
              <a:rPr lang="en-US" b="1" dirty="0"/>
              <a:t>: </a:t>
            </a:r>
            <a:r>
              <a:rPr lang="en-US" dirty="0"/>
              <a:t>There is only one result per box.</a:t>
            </a:r>
          </a:p>
          <a:p>
            <a:pPr>
              <a:buNone/>
            </a:pPr>
            <a:endParaRPr lang="en-US" dirty="0"/>
          </a:p>
          <a:p>
            <a:endParaRPr lang="en-AU"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Good Road Maps / Results Chains 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4A9AC-D2D9-4957-ACD9-3C737B510D9F}"/>
              </a:ext>
            </a:extLst>
          </p:cNvPr>
          <p:cNvSpPr>
            <a:spLocks noGrp="1"/>
          </p:cNvSpPr>
          <p:nvPr>
            <p:ph type="body" sz="quarter" idx="13"/>
          </p:nvPr>
        </p:nvSpPr>
        <p:spPr/>
        <p:txBody>
          <a:bodyPr/>
          <a:lstStyle/>
          <a:p>
            <a:r>
              <a:rPr lang="en-AU" dirty="0"/>
              <a:t>Making the plan</a:t>
            </a:r>
          </a:p>
        </p:txBody>
      </p:sp>
      <p:sp>
        <p:nvSpPr>
          <p:cNvPr id="3" name="Text Placeholder 2">
            <a:extLst>
              <a:ext uri="{FF2B5EF4-FFF2-40B4-BE49-F238E27FC236}">
                <a16:creationId xmlns:a16="http://schemas.microsoft.com/office/drawing/2014/main" id="{E7D6F3CE-34FE-4D23-BF4C-C4351D054ED4}"/>
              </a:ext>
            </a:extLst>
          </p:cNvPr>
          <p:cNvSpPr>
            <a:spLocks noGrp="1"/>
          </p:cNvSpPr>
          <p:nvPr>
            <p:ph type="body" sz="quarter" idx="14"/>
          </p:nvPr>
        </p:nvSpPr>
        <p:spPr/>
        <p:txBody>
          <a:bodyPr/>
          <a:lstStyle/>
          <a:p>
            <a:r>
              <a:rPr lang="en-AU" dirty="0"/>
              <a:t>Road Maps</a:t>
            </a:r>
          </a:p>
        </p:txBody>
      </p:sp>
      <p:sp>
        <p:nvSpPr>
          <p:cNvPr id="4" name="Text Placeholder 3">
            <a:extLst>
              <a:ext uri="{FF2B5EF4-FFF2-40B4-BE49-F238E27FC236}">
                <a16:creationId xmlns:a16="http://schemas.microsoft.com/office/drawing/2014/main" id="{9A674B2F-2D45-445E-A811-6E3E1A0011A7}"/>
              </a:ext>
            </a:extLst>
          </p:cNvPr>
          <p:cNvSpPr>
            <a:spLocks noGrp="1"/>
          </p:cNvSpPr>
          <p:nvPr>
            <p:ph type="body" sz="quarter" idx="15"/>
          </p:nvPr>
        </p:nvSpPr>
        <p:spPr/>
        <p:txBody>
          <a:bodyPr/>
          <a:lstStyle/>
          <a:p>
            <a:r>
              <a:rPr lang="en-AU" dirty="0"/>
              <a:t>Example Road Map - River</a:t>
            </a:r>
          </a:p>
        </p:txBody>
      </p:sp>
      <p:pic>
        <p:nvPicPr>
          <p:cNvPr id="6" name="Picture 5">
            <a:extLst>
              <a:ext uri="{FF2B5EF4-FFF2-40B4-BE49-F238E27FC236}">
                <a16:creationId xmlns:a16="http://schemas.microsoft.com/office/drawing/2014/main" id="{A28841D9-54E7-4E0D-AA47-BFB0B87D6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13000"/>
            <a:ext cx="9144000" cy="2232000"/>
          </a:xfrm>
          <a:prstGeom prst="rect">
            <a:avLst/>
          </a:prstGeom>
        </p:spPr>
      </p:pic>
    </p:spTree>
    <p:extLst>
      <p:ext uri="{BB962C8B-B14F-4D97-AF65-F5344CB8AC3E}">
        <p14:creationId xmlns:p14="http://schemas.microsoft.com/office/powerpoint/2010/main" val="404267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4A9AC-D2D9-4957-ACD9-3C737B510D9F}"/>
              </a:ext>
            </a:extLst>
          </p:cNvPr>
          <p:cNvSpPr>
            <a:spLocks noGrp="1"/>
          </p:cNvSpPr>
          <p:nvPr>
            <p:ph type="body" sz="quarter" idx="13"/>
          </p:nvPr>
        </p:nvSpPr>
        <p:spPr/>
        <p:txBody>
          <a:bodyPr/>
          <a:lstStyle/>
          <a:p>
            <a:r>
              <a:rPr lang="en-AU" dirty="0"/>
              <a:t>Making the plan</a:t>
            </a:r>
          </a:p>
        </p:txBody>
      </p:sp>
      <p:sp>
        <p:nvSpPr>
          <p:cNvPr id="3" name="Text Placeholder 2">
            <a:extLst>
              <a:ext uri="{FF2B5EF4-FFF2-40B4-BE49-F238E27FC236}">
                <a16:creationId xmlns:a16="http://schemas.microsoft.com/office/drawing/2014/main" id="{E7D6F3CE-34FE-4D23-BF4C-C4351D054ED4}"/>
              </a:ext>
            </a:extLst>
          </p:cNvPr>
          <p:cNvSpPr>
            <a:spLocks noGrp="1"/>
          </p:cNvSpPr>
          <p:nvPr>
            <p:ph type="body" sz="quarter" idx="14"/>
          </p:nvPr>
        </p:nvSpPr>
        <p:spPr/>
        <p:txBody>
          <a:bodyPr/>
          <a:lstStyle/>
          <a:p>
            <a:r>
              <a:rPr lang="en-AU" dirty="0"/>
              <a:t>Road Maps</a:t>
            </a:r>
          </a:p>
        </p:txBody>
      </p:sp>
      <p:sp>
        <p:nvSpPr>
          <p:cNvPr id="4" name="Text Placeholder 3">
            <a:extLst>
              <a:ext uri="{FF2B5EF4-FFF2-40B4-BE49-F238E27FC236}">
                <a16:creationId xmlns:a16="http://schemas.microsoft.com/office/drawing/2014/main" id="{9A674B2F-2D45-445E-A811-6E3E1A0011A7}"/>
              </a:ext>
            </a:extLst>
          </p:cNvPr>
          <p:cNvSpPr>
            <a:spLocks noGrp="1"/>
          </p:cNvSpPr>
          <p:nvPr>
            <p:ph type="body" sz="quarter" idx="15"/>
          </p:nvPr>
        </p:nvSpPr>
        <p:spPr/>
        <p:txBody>
          <a:bodyPr/>
          <a:lstStyle/>
          <a:p>
            <a:r>
              <a:rPr lang="en-AU" dirty="0"/>
              <a:t>Example Road Map - TEK</a:t>
            </a:r>
          </a:p>
        </p:txBody>
      </p:sp>
      <p:pic>
        <p:nvPicPr>
          <p:cNvPr id="7" name="Picture 6">
            <a:extLst>
              <a:ext uri="{FF2B5EF4-FFF2-40B4-BE49-F238E27FC236}">
                <a16:creationId xmlns:a16="http://schemas.microsoft.com/office/drawing/2014/main" id="{479F498B-6696-44E2-A0EC-27BC478D6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9467"/>
            <a:ext cx="9144000" cy="2839065"/>
          </a:xfrm>
          <a:prstGeom prst="rect">
            <a:avLst/>
          </a:prstGeom>
        </p:spPr>
      </p:pic>
    </p:spTree>
    <p:extLst>
      <p:ext uri="{BB962C8B-B14F-4D97-AF65-F5344CB8AC3E}">
        <p14:creationId xmlns:p14="http://schemas.microsoft.com/office/powerpoint/2010/main" val="41065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idx="1"/>
          </p:nvPr>
        </p:nvSpPr>
        <p:spPr/>
        <p:txBody>
          <a:bodyPr>
            <a:normAutofit/>
          </a:bodyPr>
          <a:lstStyle/>
          <a:p>
            <a:r>
              <a:rPr lang="en-AU" sz="3600" dirty="0"/>
              <a:t>What are road maps / result chains?</a:t>
            </a:r>
          </a:p>
          <a:p>
            <a:r>
              <a:rPr lang="en-AU" sz="3600" dirty="0">
                <a:solidFill>
                  <a:srgbClr val="0070C0"/>
                </a:solidFill>
              </a:rPr>
              <a:t>The main parts of road maps</a:t>
            </a:r>
          </a:p>
          <a:p>
            <a:r>
              <a:rPr lang="en-AU" sz="3600" dirty="0"/>
              <a:t>Creating road maps</a:t>
            </a:r>
          </a:p>
          <a:p>
            <a:r>
              <a:rPr lang="en-AU" sz="3600" b="1" dirty="0">
                <a:solidFill>
                  <a:srgbClr val="0070C0"/>
                </a:solidFill>
              </a:rPr>
              <a:t>Group exercises</a:t>
            </a:r>
          </a:p>
          <a:p>
            <a:r>
              <a:rPr lang="en-AU" sz="3600" dirty="0"/>
              <a:t>Using road maps</a:t>
            </a:r>
          </a:p>
          <a:p>
            <a:endParaRPr lang="en-AU" sz="3600" dirty="0">
              <a:solidFill>
                <a:srgbClr val="002060"/>
              </a:solidFill>
            </a:endParaRPr>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Overview presentation</a:t>
            </a:r>
          </a:p>
        </p:txBody>
      </p:sp>
    </p:spTree>
    <p:extLst>
      <p:ext uri="{BB962C8B-B14F-4D97-AF65-F5344CB8AC3E}">
        <p14:creationId xmlns:p14="http://schemas.microsoft.com/office/powerpoint/2010/main" val="261949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WORKSPACE\Coaches_Rally2010\Theory of Change Session Planning\PPT\math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6019800" cy="68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37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03492" name="Object 4"/>
          <p:cNvGraphicFramePr>
            <a:graphicFrameLocks noGrp="1" noChangeAspect="1"/>
          </p:cNvGraphicFramePr>
          <p:nvPr>
            <p:ph idx="1"/>
            <p:extLst>
              <p:ext uri="{D42A27DB-BD31-4B8C-83A1-F6EECF244321}">
                <p14:modId xmlns:p14="http://schemas.microsoft.com/office/powerpoint/2010/main" val="4201433925"/>
              </p:ext>
            </p:extLst>
          </p:nvPr>
        </p:nvGraphicFramePr>
        <p:xfrm>
          <a:off x="436563" y="1382713"/>
          <a:ext cx="8226425" cy="827087"/>
        </p:xfrm>
        <a:graphic>
          <a:graphicData uri="http://schemas.openxmlformats.org/presentationml/2006/ole">
            <mc:AlternateContent xmlns:mc="http://schemas.openxmlformats.org/markup-compatibility/2006">
              <mc:Choice xmlns:v="urn:schemas-microsoft-com:vml" Requires="v">
                <p:oleObj spid="_x0000_s47209" name="Visio" r:id="rId5" imgW="8414614" imgH="845820" progId="">
                  <p:embed/>
                </p:oleObj>
              </mc:Choice>
              <mc:Fallback>
                <p:oleObj name="Visio" r:id="rId5" imgW="8414614" imgH="845820" progId="">
                  <p:embed/>
                  <p:pic>
                    <p:nvPicPr>
                      <p:cNvPr id="0" name="Picture 1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63" y="1382713"/>
                        <a:ext cx="8226425" cy="82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3494" name="Rectangle 6"/>
          <p:cNvSpPr>
            <a:spLocks noChangeArrowheads="1"/>
          </p:cNvSpPr>
          <p:nvPr/>
        </p:nvSpPr>
        <p:spPr bwMode="auto">
          <a:xfrm>
            <a:off x="-22154" y="2209800"/>
            <a:ext cx="9144003" cy="257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5" tIns="45713" rIns="91425" bIns="45713">
            <a:spAutoFit/>
          </a:bodyPr>
          <a:lstStyle/>
          <a:p>
            <a:pPr algn="ctr">
              <a:spcBef>
                <a:spcPct val="20000"/>
              </a:spcBef>
              <a:buSzPct val="130000"/>
              <a:buFont typeface="Arial" pitchFamily="34" charset="0"/>
              <a:buNone/>
            </a:pPr>
            <a:r>
              <a:rPr lang="en-US" sz="3200" dirty="0">
                <a:solidFill>
                  <a:srgbClr val="008000"/>
                </a:solidFill>
                <a:latin typeface="Tahoma" pitchFamily="34" charset="0"/>
              </a:rPr>
              <a:t>Roadmaps focus on </a:t>
            </a:r>
          </a:p>
          <a:p>
            <a:pPr algn="ctr">
              <a:spcBef>
                <a:spcPct val="20000"/>
              </a:spcBef>
              <a:buSzPct val="130000"/>
              <a:buFont typeface="Arial" pitchFamily="34" charset="0"/>
              <a:buNone/>
            </a:pPr>
            <a:r>
              <a:rPr lang="en-US" sz="3200" u="sng" dirty="0">
                <a:solidFill>
                  <a:srgbClr val="008000"/>
                </a:solidFill>
                <a:latin typeface="Tahoma" pitchFamily="34" charset="0"/>
              </a:rPr>
              <a:t>achieving</a:t>
            </a:r>
            <a:r>
              <a:rPr lang="en-US" sz="3200" dirty="0">
                <a:solidFill>
                  <a:srgbClr val="008000"/>
                </a:solidFill>
                <a:latin typeface="Tahoma" pitchFamily="34" charset="0"/>
              </a:rPr>
              <a:t> a result</a:t>
            </a:r>
          </a:p>
          <a:p>
            <a:pPr algn="ctr">
              <a:spcBef>
                <a:spcPct val="20000"/>
              </a:spcBef>
              <a:buSzPct val="130000"/>
              <a:buFont typeface="Arial" pitchFamily="34" charset="0"/>
              <a:buNone/>
            </a:pPr>
            <a:r>
              <a:rPr lang="en-US" sz="3200" b="1" i="1" dirty="0">
                <a:solidFill>
                  <a:srgbClr val="008000"/>
                </a:solidFill>
                <a:latin typeface="Tahoma" pitchFamily="34" charset="0"/>
              </a:rPr>
              <a:t>not</a:t>
            </a:r>
            <a:r>
              <a:rPr lang="en-US" sz="3200" dirty="0">
                <a:solidFill>
                  <a:srgbClr val="008000"/>
                </a:solidFill>
                <a:latin typeface="Tahoma" pitchFamily="34" charset="0"/>
              </a:rPr>
              <a:t> </a:t>
            </a:r>
          </a:p>
          <a:p>
            <a:pPr algn="ctr">
              <a:spcBef>
                <a:spcPct val="20000"/>
              </a:spcBef>
              <a:buSzPct val="130000"/>
              <a:buFont typeface="Arial" pitchFamily="34" charset="0"/>
              <a:buNone/>
            </a:pPr>
            <a:r>
              <a:rPr lang="en-US" sz="3200" dirty="0">
                <a:solidFill>
                  <a:srgbClr val="008000"/>
                </a:solidFill>
                <a:latin typeface="Tahoma" pitchFamily="34" charset="0"/>
              </a:rPr>
              <a:t>doing activities</a:t>
            </a:r>
            <a:r>
              <a:rPr lang="en-US" sz="4400" dirty="0">
                <a:latin typeface="Tahoma" pitchFamily="34" charset="0"/>
              </a:rPr>
              <a:t> </a:t>
            </a:r>
          </a:p>
        </p:txBody>
      </p:sp>
      <p:sp>
        <p:nvSpPr>
          <p:cNvPr id="9"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10" name="Text Placeholder 2"/>
          <p:cNvSpPr>
            <a:spLocks noGrp="1"/>
          </p:cNvSpPr>
          <p:nvPr>
            <p:ph type="body" sz="quarter" idx="14"/>
          </p:nvPr>
        </p:nvSpPr>
        <p:spPr>
          <a:xfrm>
            <a:off x="18789" y="533400"/>
            <a:ext cx="2819400" cy="646113"/>
          </a:xfrm>
        </p:spPr>
        <p:txBody>
          <a:bodyPr>
            <a:normAutofit/>
          </a:bodyPr>
          <a:lstStyle/>
          <a:p>
            <a:r>
              <a:rPr lang="en-AU" dirty="0"/>
              <a:t>Road Maps</a:t>
            </a:r>
          </a:p>
        </p:txBody>
      </p:sp>
      <p:sp>
        <p:nvSpPr>
          <p:cNvPr id="11" name="Text Placeholder 4"/>
          <p:cNvSpPr>
            <a:spLocks noGrp="1"/>
          </p:cNvSpPr>
          <p:nvPr>
            <p:ph type="body" sz="quarter" idx="15"/>
          </p:nvPr>
        </p:nvSpPr>
        <p:spPr>
          <a:xfrm>
            <a:off x="2830587" y="633047"/>
            <a:ext cx="6291262" cy="457200"/>
          </a:xfrm>
        </p:spPr>
        <p:txBody>
          <a:bodyPr>
            <a:normAutofit fontScale="77500" lnSpcReduction="20000"/>
          </a:bodyPr>
          <a:lstStyle/>
          <a:p>
            <a:r>
              <a:rPr lang="en-AU" dirty="0"/>
              <a:t>Not a road map / results chain</a:t>
            </a:r>
          </a:p>
        </p:txBody>
      </p:sp>
      <p:grpSp>
        <p:nvGrpSpPr>
          <p:cNvPr id="8" name="Group 7"/>
          <p:cNvGrpSpPr/>
          <p:nvPr/>
        </p:nvGrpSpPr>
        <p:grpSpPr>
          <a:xfrm>
            <a:off x="380998" y="4941353"/>
            <a:ext cx="8359851" cy="770860"/>
            <a:chOff x="326949" y="3110024"/>
            <a:chExt cx="8359851" cy="770860"/>
          </a:xfrm>
        </p:grpSpPr>
        <p:sp>
          <p:nvSpPr>
            <p:cNvPr id="2" name="Flowchart: Preparation 1"/>
            <p:cNvSpPr/>
            <p:nvPr/>
          </p:nvSpPr>
          <p:spPr>
            <a:xfrm>
              <a:off x="326949" y="3118884"/>
              <a:ext cx="1143000" cy="762000"/>
            </a:xfrm>
            <a:prstGeom prst="flowChartPreparatio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400" dirty="0">
                  <a:solidFill>
                    <a:schemeClr val="tx1"/>
                  </a:solidFill>
                  <a:latin typeface="Trebuchet MS" panose="020B0603020202020204" pitchFamily="34" charset="0"/>
                </a:rPr>
                <a:t>Media </a:t>
              </a:r>
            </a:p>
            <a:p>
              <a:pPr algn="ctr"/>
              <a:r>
                <a:rPr lang="en-AU" sz="1400" dirty="0">
                  <a:solidFill>
                    <a:schemeClr val="tx1"/>
                  </a:solidFill>
                  <a:latin typeface="Trebuchet MS" panose="020B0603020202020204" pitchFamily="34" charset="0"/>
                </a:rPr>
                <a:t>Campaign</a:t>
              </a:r>
            </a:p>
          </p:txBody>
        </p:sp>
        <p:sp>
          <p:nvSpPr>
            <p:cNvPr id="3" name="Rounded Rectangle 2"/>
            <p:cNvSpPr/>
            <p:nvPr/>
          </p:nvSpPr>
          <p:spPr>
            <a:xfrm>
              <a:off x="1765889" y="3118884"/>
              <a:ext cx="1143000" cy="762000"/>
            </a:xfrm>
            <a:prstGeom prst="roundRect">
              <a:avLst/>
            </a:prstGeom>
            <a:solidFill>
              <a:srgbClr val="96F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200" dirty="0">
                  <a:solidFill>
                    <a:schemeClr val="tx1"/>
                  </a:solidFill>
                  <a:latin typeface="Trebuchet MS" panose="020B0603020202020204" pitchFamily="34" charset="0"/>
                </a:rPr>
                <a:t>Campaign</a:t>
              </a:r>
            </a:p>
            <a:p>
              <a:pPr algn="ctr"/>
              <a:r>
                <a:rPr lang="en-AU" sz="1200" dirty="0">
                  <a:solidFill>
                    <a:schemeClr val="tx1"/>
                  </a:solidFill>
                  <a:latin typeface="Trebuchet MS" panose="020B0603020202020204" pitchFamily="34" charset="0"/>
                </a:rPr>
                <a:t> reaches</a:t>
              </a:r>
            </a:p>
            <a:p>
              <a:pPr algn="ctr"/>
              <a:r>
                <a:rPr lang="en-AU" sz="1200" dirty="0">
                  <a:solidFill>
                    <a:schemeClr val="tx1"/>
                  </a:solidFill>
                  <a:latin typeface="Trebuchet MS" panose="020B0603020202020204" pitchFamily="34" charset="0"/>
                </a:rPr>
                <a:t> target</a:t>
              </a:r>
            </a:p>
            <a:p>
              <a:pPr algn="ctr"/>
              <a:r>
                <a:rPr lang="en-AU" sz="1200" dirty="0">
                  <a:solidFill>
                    <a:schemeClr val="tx1"/>
                  </a:solidFill>
                  <a:latin typeface="Trebuchet MS" panose="020B0603020202020204" pitchFamily="34" charset="0"/>
                </a:rPr>
                <a:t> audience</a:t>
              </a:r>
            </a:p>
          </p:txBody>
        </p:sp>
        <p:sp>
          <p:nvSpPr>
            <p:cNvPr id="12" name="Rounded Rectangle 11"/>
            <p:cNvSpPr/>
            <p:nvPr/>
          </p:nvSpPr>
          <p:spPr>
            <a:xfrm>
              <a:off x="3204829" y="3118884"/>
              <a:ext cx="1143000" cy="762000"/>
            </a:xfrm>
            <a:prstGeom prst="roundRect">
              <a:avLst/>
            </a:prstGeom>
            <a:solidFill>
              <a:srgbClr val="96F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200" dirty="0">
                  <a:solidFill>
                    <a:schemeClr val="tx1"/>
                  </a:solidFill>
                  <a:latin typeface="Trebuchet MS" panose="020B0603020202020204" pitchFamily="34" charset="0"/>
                </a:rPr>
                <a:t>Demand</a:t>
              </a:r>
            </a:p>
            <a:p>
              <a:pPr algn="ctr"/>
              <a:r>
                <a:rPr lang="en-AU" sz="1200" dirty="0">
                  <a:solidFill>
                    <a:schemeClr val="tx1"/>
                  </a:solidFill>
                  <a:latin typeface="Trebuchet MS" panose="020B0603020202020204" pitchFamily="34" charset="0"/>
                </a:rPr>
                <a:t>for</a:t>
              </a:r>
            </a:p>
            <a:p>
              <a:pPr algn="ctr"/>
              <a:r>
                <a:rPr lang="en-AU" sz="1200" dirty="0">
                  <a:solidFill>
                    <a:schemeClr val="tx1"/>
                  </a:solidFill>
                  <a:latin typeface="Trebuchet MS" panose="020B0603020202020204" pitchFamily="34" charset="0"/>
                </a:rPr>
                <a:t>caviar</a:t>
              </a:r>
            </a:p>
            <a:p>
              <a:pPr algn="ctr"/>
              <a:r>
                <a:rPr lang="en-AU" sz="1200" dirty="0">
                  <a:solidFill>
                    <a:schemeClr val="tx1"/>
                  </a:solidFill>
                  <a:latin typeface="Trebuchet MS" panose="020B0603020202020204" pitchFamily="34" charset="0"/>
                </a:rPr>
                <a:t>drops</a:t>
              </a:r>
            </a:p>
          </p:txBody>
        </p:sp>
        <p:sp>
          <p:nvSpPr>
            <p:cNvPr id="13" name="Rounded Rectangle 12"/>
            <p:cNvSpPr/>
            <p:nvPr/>
          </p:nvSpPr>
          <p:spPr>
            <a:xfrm>
              <a:off x="4643769" y="3118884"/>
              <a:ext cx="1143000" cy="762000"/>
            </a:xfrm>
            <a:prstGeom prst="roundRect">
              <a:avLst/>
            </a:prstGeom>
            <a:solidFill>
              <a:srgbClr val="96F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200" dirty="0">
                  <a:solidFill>
                    <a:schemeClr val="tx1"/>
                  </a:solidFill>
                  <a:latin typeface="Trebuchet MS" panose="020B0603020202020204" pitchFamily="34" charset="0"/>
                </a:rPr>
                <a:t>Price</a:t>
              </a:r>
            </a:p>
            <a:p>
              <a:pPr algn="ctr"/>
              <a:r>
                <a:rPr lang="en-AU" sz="1200" dirty="0">
                  <a:solidFill>
                    <a:schemeClr val="tx1"/>
                  </a:solidFill>
                  <a:latin typeface="Trebuchet MS" panose="020B0603020202020204" pitchFamily="34" charset="0"/>
                </a:rPr>
                <a:t>for</a:t>
              </a:r>
            </a:p>
            <a:p>
              <a:pPr algn="ctr"/>
              <a:r>
                <a:rPr lang="en-AU" sz="1200" dirty="0">
                  <a:solidFill>
                    <a:schemeClr val="tx1"/>
                  </a:solidFill>
                  <a:latin typeface="Trebuchet MS" panose="020B0603020202020204" pitchFamily="34" charset="0"/>
                </a:rPr>
                <a:t>caviar</a:t>
              </a:r>
            </a:p>
            <a:p>
              <a:pPr algn="ctr"/>
              <a:r>
                <a:rPr lang="en-AU" sz="1200" dirty="0">
                  <a:solidFill>
                    <a:schemeClr val="tx1"/>
                  </a:solidFill>
                  <a:latin typeface="Trebuchet MS" panose="020B0603020202020204" pitchFamily="34" charset="0"/>
                </a:rPr>
                <a:t>drops</a:t>
              </a:r>
            </a:p>
          </p:txBody>
        </p:sp>
        <p:sp>
          <p:nvSpPr>
            <p:cNvPr id="14" name="Rounded Rectangle 13"/>
            <p:cNvSpPr/>
            <p:nvPr/>
          </p:nvSpPr>
          <p:spPr>
            <a:xfrm>
              <a:off x="6104860" y="3110024"/>
              <a:ext cx="1143000" cy="762000"/>
            </a:xfrm>
            <a:prstGeom prst="roundRect">
              <a:avLst/>
            </a:prstGeom>
            <a:solidFill>
              <a:srgbClr val="F096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200" dirty="0">
                  <a:solidFill>
                    <a:schemeClr val="tx1"/>
                  </a:solidFill>
                  <a:latin typeface="Trebuchet MS" panose="020B0603020202020204" pitchFamily="34" charset="0"/>
                </a:rPr>
                <a:t>Sturgeon</a:t>
              </a:r>
            </a:p>
            <a:p>
              <a:pPr algn="ctr"/>
              <a:r>
                <a:rPr lang="en-AU" sz="1200" dirty="0">
                  <a:solidFill>
                    <a:schemeClr val="tx1"/>
                  </a:solidFill>
                  <a:latin typeface="Trebuchet MS" panose="020B0603020202020204" pitchFamily="34" charset="0"/>
                </a:rPr>
                <a:t>not</a:t>
              </a:r>
            </a:p>
            <a:p>
              <a:pPr algn="ctr"/>
              <a:r>
                <a:rPr lang="en-AU" sz="1200" dirty="0">
                  <a:solidFill>
                    <a:schemeClr val="tx1"/>
                  </a:solidFill>
                  <a:latin typeface="Trebuchet MS" panose="020B0603020202020204" pitchFamily="34" charset="0"/>
                </a:rPr>
                <a:t>over-fished</a:t>
              </a:r>
            </a:p>
          </p:txBody>
        </p:sp>
        <p:sp>
          <p:nvSpPr>
            <p:cNvPr id="15" name="Oval 14"/>
            <p:cNvSpPr/>
            <p:nvPr/>
          </p:nvSpPr>
          <p:spPr>
            <a:xfrm>
              <a:off x="7543800" y="3110024"/>
              <a:ext cx="1143000" cy="711286"/>
            </a:xfrm>
            <a:prstGeom prst="ellipse">
              <a:avLst/>
            </a:prstGeom>
            <a:solidFill>
              <a:srgbClr val="C8FFC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AU" sz="1400" dirty="0">
                  <a:solidFill>
                    <a:schemeClr val="tx1"/>
                  </a:solidFill>
                  <a:latin typeface="Trebuchet MS" panose="020B0603020202020204" pitchFamily="34" charset="0"/>
                </a:rPr>
                <a:t>Healthy</a:t>
              </a:r>
            </a:p>
            <a:p>
              <a:pPr algn="ctr"/>
              <a:r>
                <a:rPr lang="en-AU" sz="1400" dirty="0">
                  <a:solidFill>
                    <a:schemeClr val="tx1"/>
                  </a:solidFill>
                  <a:latin typeface="Trebuchet MS" panose="020B0603020202020204" pitchFamily="34" charset="0"/>
                </a:rPr>
                <a:t>Sturgeon</a:t>
              </a:r>
            </a:p>
            <a:p>
              <a:pPr algn="ctr"/>
              <a:r>
                <a:rPr lang="en-AU" sz="1400" dirty="0">
                  <a:solidFill>
                    <a:schemeClr val="tx1"/>
                  </a:solidFill>
                  <a:latin typeface="Trebuchet MS" panose="020B0603020202020204" pitchFamily="34" charset="0"/>
                </a:rPr>
                <a:t>population</a:t>
              </a:r>
            </a:p>
          </p:txBody>
        </p:sp>
        <p:cxnSp>
          <p:nvCxnSpPr>
            <p:cNvPr id="6" name="Straight Arrow Connector 5"/>
            <p:cNvCxnSpPr>
              <a:stCxn id="2" idx="3"/>
              <a:endCxn id="3" idx="1"/>
            </p:cNvCxnSpPr>
            <p:nvPr/>
          </p:nvCxnSpPr>
          <p:spPr>
            <a:xfrm>
              <a:off x="1469949" y="349988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908889" y="349988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47829" y="349102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786769" y="349102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247860" y="349102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402615E6-B379-440A-8699-EFAA0E4697FC}"/>
              </a:ext>
            </a:extLst>
          </p:cNvPr>
          <p:cNvSpPr/>
          <p:nvPr/>
        </p:nvSpPr>
        <p:spPr>
          <a:xfrm>
            <a:off x="7519988" y="1447800"/>
            <a:ext cx="1143000" cy="711286"/>
          </a:xfrm>
          <a:prstGeom prst="ellipse">
            <a:avLst/>
          </a:prstGeom>
          <a:solidFill>
            <a:srgbClr val="C8FFC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AU" sz="1400" dirty="0">
                <a:solidFill>
                  <a:schemeClr val="tx1"/>
                </a:solidFill>
                <a:latin typeface="Trebuchet MS" panose="020B0603020202020204" pitchFamily="34" charset="0"/>
              </a:rPr>
              <a:t>Healthy</a:t>
            </a:r>
          </a:p>
          <a:p>
            <a:pPr algn="ctr"/>
            <a:r>
              <a:rPr lang="en-AU" sz="1400" dirty="0">
                <a:solidFill>
                  <a:schemeClr val="tx1"/>
                </a:solidFill>
                <a:latin typeface="Trebuchet MS" panose="020B0603020202020204" pitchFamily="34" charset="0"/>
              </a:rPr>
              <a:t>Sturgeon</a:t>
            </a:r>
          </a:p>
          <a:p>
            <a:pPr algn="ctr"/>
            <a:r>
              <a:rPr lang="en-AU" sz="1400" dirty="0">
                <a:solidFill>
                  <a:schemeClr val="tx1"/>
                </a:solidFill>
                <a:latin typeface="Trebuchet MS" panose="020B0603020202020204" pitchFamily="34" charset="0"/>
              </a:rPr>
              <a:t>population</a:t>
            </a: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med" p14:dur="700" advTm="49000">
        <p:fade/>
      </p:transition>
    </mc:Choice>
    <mc:Fallback xmlns="">
      <p:transition spd="med" advTm="49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9" name="Object 3"/>
          <p:cNvGraphicFramePr>
            <a:graphicFrameLocks noGrp="1" noChangeAspect="1"/>
          </p:cNvGraphicFramePr>
          <p:nvPr>
            <p:ph idx="4294967295"/>
          </p:nvPr>
        </p:nvGraphicFramePr>
        <p:xfrm>
          <a:off x="0" y="1438275"/>
          <a:ext cx="9144000" cy="4260850"/>
        </p:xfrm>
        <a:graphic>
          <a:graphicData uri="http://schemas.openxmlformats.org/presentationml/2006/ole">
            <mc:AlternateContent xmlns:mc="http://schemas.openxmlformats.org/markup-compatibility/2006">
              <mc:Choice xmlns:v="urn:schemas-microsoft-com:vml" Requires="v">
                <p:oleObj spid="_x0000_s52313" name="Visio" r:id="rId4" imgW="9695155" imgH="4517708" progId="">
                  <p:embed/>
                </p:oleObj>
              </mc:Choice>
              <mc:Fallback>
                <p:oleObj name="Visio" r:id="rId4" imgW="9695155" imgH="4517708"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38275"/>
                        <a:ext cx="9144000"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US" dirty="0"/>
              <a:t>Which of the Following is NOT a Road Map?</a:t>
            </a:r>
            <a:endParaRPr lang="en-AU" dirty="0"/>
          </a:p>
        </p:txBody>
      </p:sp>
    </p:spTree>
    <p:extLst>
      <p:ext uri="{BB962C8B-B14F-4D97-AF65-F5344CB8AC3E}">
        <p14:creationId xmlns:p14="http://schemas.microsoft.com/office/powerpoint/2010/main" val="128035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 name="Object 3"/>
          <p:cNvGraphicFramePr>
            <a:graphicFrameLocks noGrp="1" noChangeAspect="1"/>
          </p:cNvGraphicFramePr>
          <p:nvPr>
            <p:ph idx="4294967295"/>
          </p:nvPr>
        </p:nvGraphicFramePr>
        <p:xfrm>
          <a:off x="0" y="2741613"/>
          <a:ext cx="9144000" cy="1174750"/>
        </p:xfrm>
        <a:graphic>
          <a:graphicData uri="http://schemas.openxmlformats.org/presentationml/2006/ole">
            <mc:AlternateContent xmlns:mc="http://schemas.openxmlformats.org/markup-compatibility/2006">
              <mc:Choice xmlns:v="urn:schemas-microsoft-com:vml" Requires="v">
                <p:oleObj spid="_x0000_s53337" name="Visio" r:id="rId4" imgW="8678456" imgH="1113739" progId="">
                  <p:embed/>
                </p:oleObj>
              </mc:Choice>
              <mc:Fallback>
                <p:oleObj name="Visio" r:id="rId4" imgW="8678456" imgH="1113739"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41613"/>
                        <a:ext cx="9144000" cy="117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US" dirty="0"/>
              <a:t>Your Turn: Add the Missing Result</a:t>
            </a:r>
            <a:endParaRPr lang="en-AU" dirty="0"/>
          </a:p>
        </p:txBody>
      </p:sp>
    </p:spTree>
    <p:extLst>
      <p:ext uri="{BB962C8B-B14F-4D97-AF65-F5344CB8AC3E}">
        <p14:creationId xmlns:p14="http://schemas.microsoft.com/office/powerpoint/2010/main" val="409895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7" name="Object 3"/>
          <p:cNvGraphicFramePr>
            <a:graphicFrameLocks noGrp="1" noChangeAspect="1"/>
          </p:cNvGraphicFramePr>
          <p:nvPr>
            <p:ph idx="4294967295"/>
          </p:nvPr>
        </p:nvGraphicFramePr>
        <p:xfrm>
          <a:off x="0" y="2741613"/>
          <a:ext cx="9144000" cy="1174750"/>
        </p:xfrm>
        <a:graphic>
          <a:graphicData uri="http://schemas.openxmlformats.org/presentationml/2006/ole">
            <mc:AlternateContent xmlns:mc="http://schemas.openxmlformats.org/markup-compatibility/2006">
              <mc:Choice xmlns:v="urn:schemas-microsoft-com:vml" Requires="v">
                <p:oleObj spid="_x0000_s54361" name="Visio" r:id="rId4" imgW="8678456" imgH="1113739" progId="">
                  <p:embed/>
                </p:oleObj>
              </mc:Choice>
              <mc:Fallback>
                <p:oleObj name="Visio" r:id="rId4" imgW="8678456" imgH="1113739"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41613"/>
                        <a:ext cx="9144000" cy="117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9"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10"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US" dirty="0"/>
              <a:t>Your Turn: Add the Missing Result</a:t>
            </a:r>
            <a:endParaRPr lang="en-AU" dirty="0"/>
          </a:p>
        </p:txBody>
      </p:sp>
    </p:spTree>
    <p:extLst>
      <p:ext uri="{BB962C8B-B14F-4D97-AF65-F5344CB8AC3E}">
        <p14:creationId xmlns:p14="http://schemas.microsoft.com/office/powerpoint/2010/main" val="391520691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9"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10" name="Text Placeholder 4"/>
          <p:cNvSpPr>
            <a:spLocks noGrp="1"/>
          </p:cNvSpPr>
          <p:nvPr>
            <p:ph type="body" sz="quarter" idx="4294967295"/>
          </p:nvPr>
        </p:nvSpPr>
        <p:spPr>
          <a:xfrm>
            <a:off x="2785478" y="461963"/>
            <a:ext cx="6291262" cy="685252"/>
          </a:xfrm>
        </p:spPr>
        <p:txBody>
          <a:bodyPr>
            <a:normAutofit fontScale="85000" lnSpcReduction="20000"/>
          </a:bodyPr>
          <a:lstStyle/>
          <a:p>
            <a:pPr marL="0" indent="0" fontAlgn="auto">
              <a:spcAft>
                <a:spcPts val="0"/>
              </a:spcAft>
              <a:buNone/>
            </a:pPr>
            <a:r>
              <a:rPr lang="en-US" sz="2400" dirty="0"/>
              <a:t>Your Turn: Create a Road Map</a:t>
            </a:r>
          </a:p>
          <a:p>
            <a:pPr marL="0" indent="0" fontAlgn="auto">
              <a:spcAft>
                <a:spcPts val="0"/>
              </a:spcAft>
              <a:buNone/>
            </a:pPr>
            <a:r>
              <a:rPr lang="en-US" sz="2400" dirty="0"/>
              <a:t>Using the Following Results </a:t>
            </a:r>
          </a:p>
        </p:txBody>
      </p:sp>
      <p:graphicFrame>
        <p:nvGraphicFramePr>
          <p:cNvPr id="7" name="Object 3">
            <a:extLst>
              <a:ext uri="{FF2B5EF4-FFF2-40B4-BE49-F238E27FC236}">
                <a16:creationId xmlns:a16="http://schemas.microsoft.com/office/drawing/2014/main" id="{FC57449A-FD09-4BA6-A78C-6B8DA151968C}"/>
              </a:ext>
            </a:extLst>
          </p:cNvPr>
          <p:cNvGraphicFramePr>
            <a:graphicFrameLocks noChangeAspect="1"/>
          </p:cNvGraphicFramePr>
          <p:nvPr>
            <p:extLst>
              <p:ext uri="{D42A27DB-BD31-4B8C-83A1-F6EECF244321}">
                <p14:modId xmlns:p14="http://schemas.microsoft.com/office/powerpoint/2010/main" val="1272916239"/>
              </p:ext>
            </p:extLst>
          </p:nvPr>
        </p:nvGraphicFramePr>
        <p:xfrm>
          <a:off x="-73610" y="4308475"/>
          <a:ext cx="9150350" cy="1979612"/>
        </p:xfrm>
        <a:graphic>
          <a:graphicData uri="http://schemas.openxmlformats.org/presentationml/2006/ole">
            <mc:AlternateContent xmlns:mc="http://schemas.openxmlformats.org/markup-compatibility/2006">
              <mc:Choice xmlns:v="urn:schemas-microsoft-com:vml" Requires="v">
                <p:oleObj spid="_x0000_s61459" name="Visio" r:id="rId4" imgW="7654671" imgH="1655445" progId="">
                  <p:embed/>
                </p:oleObj>
              </mc:Choice>
              <mc:Fallback>
                <p:oleObj name="Visio" r:id="rId4" imgW="7654671" imgH="1655445" progId="">
                  <p:embed/>
                  <p:pic>
                    <p:nvPicPr>
                      <p:cNvPr id="65539"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10" y="4308475"/>
                        <a:ext cx="9150350"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5">
            <a:extLst>
              <a:ext uri="{FF2B5EF4-FFF2-40B4-BE49-F238E27FC236}">
                <a16:creationId xmlns:a16="http://schemas.microsoft.com/office/drawing/2014/main" id="{25EC83D5-A10C-4167-9B99-B5922B1ED854}"/>
              </a:ext>
            </a:extLst>
          </p:cNvPr>
          <p:cNvSpPr txBox="1">
            <a:spLocks noChangeArrowheads="1"/>
          </p:cNvSpPr>
          <p:nvPr/>
        </p:nvSpPr>
        <p:spPr bwMode="auto">
          <a:xfrm>
            <a:off x="1301750" y="1447800"/>
            <a:ext cx="65405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400">
                <a:solidFill>
                  <a:schemeClr val="tx1"/>
                </a:solidFill>
                <a:latin typeface="Tahoma" pitchFamily="34" charset="0"/>
              </a:defRPr>
            </a:lvl1pPr>
            <a:lvl2pPr marL="742950" indent="-285750" eaLnBrk="0" hangingPunct="0">
              <a:defRPr sz="4400">
                <a:solidFill>
                  <a:schemeClr val="tx1"/>
                </a:solidFill>
                <a:latin typeface="Tahoma" pitchFamily="34" charset="0"/>
              </a:defRPr>
            </a:lvl2pPr>
            <a:lvl3pPr marL="1143000" indent="-228600" eaLnBrk="0" hangingPunct="0">
              <a:defRPr sz="4400">
                <a:solidFill>
                  <a:schemeClr val="tx1"/>
                </a:solidFill>
                <a:latin typeface="Tahoma" pitchFamily="34" charset="0"/>
              </a:defRPr>
            </a:lvl3pPr>
            <a:lvl4pPr marL="1600200" indent="-228600" eaLnBrk="0" hangingPunct="0">
              <a:defRPr sz="4400">
                <a:solidFill>
                  <a:schemeClr val="tx1"/>
                </a:solidFill>
                <a:latin typeface="Tahoma" pitchFamily="34" charset="0"/>
              </a:defRPr>
            </a:lvl4pPr>
            <a:lvl5pPr marL="2057400" indent="-228600" eaLnBrk="0" hangingPunct="0">
              <a:defRPr sz="4400">
                <a:solidFill>
                  <a:schemeClr val="tx1"/>
                </a:solidFill>
                <a:latin typeface="Tahoma" pitchFamily="34" charset="0"/>
              </a:defRPr>
            </a:lvl5pPr>
            <a:lvl6pPr marL="2514600" indent="-228600" algn="r" eaLnBrk="0" fontAlgn="base" hangingPunct="0">
              <a:spcBef>
                <a:spcPct val="0"/>
              </a:spcBef>
              <a:spcAft>
                <a:spcPct val="0"/>
              </a:spcAft>
              <a:defRPr sz="4400">
                <a:solidFill>
                  <a:schemeClr val="tx1"/>
                </a:solidFill>
                <a:latin typeface="Tahoma" pitchFamily="34" charset="0"/>
              </a:defRPr>
            </a:lvl6pPr>
            <a:lvl7pPr marL="2971800" indent="-228600" algn="r" eaLnBrk="0" fontAlgn="base" hangingPunct="0">
              <a:spcBef>
                <a:spcPct val="0"/>
              </a:spcBef>
              <a:spcAft>
                <a:spcPct val="0"/>
              </a:spcAft>
              <a:defRPr sz="4400">
                <a:solidFill>
                  <a:schemeClr val="tx1"/>
                </a:solidFill>
                <a:latin typeface="Tahoma" pitchFamily="34" charset="0"/>
              </a:defRPr>
            </a:lvl7pPr>
            <a:lvl8pPr marL="3429000" indent="-228600" algn="r" eaLnBrk="0" fontAlgn="base" hangingPunct="0">
              <a:spcBef>
                <a:spcPct val="0"/>
              </a:spcBef>
              <a:spcAft>
                <a:spcPct val="0"/>
              </a:spcAft>
              <a:defRPr sz="4400">
                <a:solidFill>
                  <a:schemeClr val="tx1"/>
                </a:solidFill>
                <a:latin typeface="Tahoma" pitchFamily="34" charset="0"/>
              </a:defRPr>
            </a:lvl8pPr>
            <a:lvl9pPr marL="3886200" indent="-228600" algn="r" eaLnBrk="0" fontAlgn="base" hangingPunct="0">
              <a:spcBef>
                <a:spcPct val="0"/>
              </a:spcBef>
              <a:spcAft>
                <a:spcPct val="0"/>
              </a:spcAft>
              <a:defRPr sz="4400">
                <a:solidFill>
                  <a:schemeClr val="tx1"/>
                </a:solidFill>
                <a:latin typeface="Tahoma" pitchFamily="34" charset="0"/>
              </a:defRPr>
            </a:lvl9pPr>
          </a:lstStyle>
          <a:p>
            <a:pPr algn="ctr" eaLnBrk="1" fontAlgn="base" hangingPunct="1">
              <a:spcBef>
                <a:spcPct val="20000"/>
              </a:spcBef>
              <a:spcAft>
                <a:spcPct val="20000"/>
              </a:spcAft>
            </a:pPr>
            <a:r>
              <a:rPr lang="en-US" sz="2000" dirty="0">
                <a:solidFill>
                  <a:srgbClr val="000000"/>
                </a:solidFill>
                <a:latin typeface="+mn-lt"/>
                <a:ea typeface="MS PGothic" pitchFamily="34" charset="-128"/>
              </a:rPr>
              <a:t>Citizens eradicate invasive plants</a:t>
            </a:r>
          </a:p>
          <a:p>
            <a:pPr algn="ctr" eaLnBrk="1" fontAlgn="base" hangingPunct="1">
              <a:spcBef>
                <a:spcPct val="20000"/>
              </a:spcBef>
              <a:spcAft>
                <a:spcPct val="20000"/>
              </a:spcAft>
            </a:pPr>
            <a:r>
              <a:rPr lang="en-US" sz="2000" dirty="0">
                <a:solidFill>
                  <a:srgbClr val="000000"/>
                </a:solidFill>
                <a:latin typeface="+mn-lt"/>
                <a:ea typeface="MS PGothic" pitchFamily="34" charset="-128"/>
              </a:rPr>
              <a:t>Healthy native wetland vegetation</a:t>
            </a:r>
          </a:p>
          <a:p>
            <a:pPr algn="ctr" eaLnBrk="1" fontAlgn="base" hangingPunct="1">
              <a:spcBef>
                <a:spcPct val="20000"/>
              </a:spcBef>
              <a:spcAft>
                <a:spcPct val="20000"/>
              </a:spcAft>
            </a:pPr>
            <a:r>
              <a:rPr lang="en-US" sz="2000" dirty="0">
                <a:solidFill>
                  <a:srgbClr val="000000"/>
                </a:solidFill>
                <a:latin typeface="+mn-lt"/>
                <a:ea typeface="MS PGothic" pitchFamily="34" charset="-128"/>
              </a:rPr>
              <a:t>Citizens have skills to eradicate invasive plants</a:t>
            </a:r>
          </a:p>
          <a:p>
            <a:pPr algn="ctr" eaLnBrk="1" fontAlgn="base" hangingPunct="1">
              <a:spcBef>
                <a:spcPct val="20000"/>
              </a:spcBef>
              <a:spcAft>
                <a:spcPct val="20000"/>
              </a:spcAft>
            </a:pPr>
            <a:r>
              <a:rPr lang="en-US" sz="2000" dirty="0">
                <a:solidFill>
                  <a:srgbClr val="000000"/>
                </a:solidFill>
                <a:latin typeface="+mn-lt"/>
                <a:ea typeface="MS PGothic" pitchFamily="34" charset="-128"/>
              </a:rPr>
              <a:t>Train citizens to eradicate invasive plants</a:t>
            </a:r>
          </a:p>
          <a:p>
            <a:pPr algn="ctr" eaLnBrk="1" fontAlgn="base" hangingPunct="1">
              <a:spcBef>
                <a:spcPct val="20000"/>
              </a:spcBef>
              <a:spcAft>
                <a:spcPct val="20000"/>
              </a:spcAft>
            </a:pPr>
            <a:r>
              <a:rPr lang="en-US" sz="2000" dirty="0">
                <a:solidFill>
                  <a:srgbClr val="000000"/>
                </a:solidFill>
                <a:latin typeface="+mn-lt"/>
                <a:ea typeface="MS PGothic" pitchFamily="34" charset="-128"/>
              </a:rPr>
              <a:t>Citizens knowledgeable of local invasive plants</a:t>
            </a:r>
          </a:p>
          <a:p>
            <a:pPr algn="ctr" eaLnBrk="1" fontAlgn="base" hangingPunct="1">
              <a:spcBef>
                <a:spcPct val="20000"/>
              </a:spcBef>
              <a:spcAft>
                <a:spcPct val="20000"/>
              </a:spcAft>
            </a:pPr>
            <a:r>
              <a:rPr lang="en-US" sz="2000" dirty="0">
                <a:solidFill>
                  <a:srgbClr val="000000"/>
                </a:solidFill>
                <a:latin typeface="+mn-lt"/>
                <a:ea typeface="MS PGothic" pitchFamily="34" charset="-128"/>
              </a:rPr>
              <a:t>Invasive plants decreased</a:t>
            </a:r>
          </a:p>
        </p:txBody>
      </p:sp>
    </p:spTree>
    <p:extLst>
      <p:ext uri="{BB962C8B-B14F-4D97-AF65-F5344CB8AC3E}">
        <p14:creationId xmlns:p14="http://schemas.microsoft.com/office/powerpoint/2010/main" val="417475819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9"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10" name="Text Placeholder 4"/>
          <p:cNvSpPr>
            <a:spLocks noGrp="1"/>
          </p:cNvSpPr>
          <p:nvPr>
            <p:ph type="body" sz="quarter" idx="4294967295"/>
          </p:nvPr>
        </p:nvSpPr>
        <p:spPr>
          <a:xfrm>
            <a:off x="2785478" y="461963"/>
            <a:ext cx="6291262" cy="685252"/>
          </a:xfrm>
        </p:spPr>
        <p:txBody>
          <a:bodyPr>
            <a:normAutofit fontScale="85000" lnSpcReduction="20000"/>
          </a:bodyPr>
          <a:lstStyle/>
          <a:p>
            <a:pPr marL="0" indent="0" fontAlgn="auto">
              <a:spcAft>
                <a:spcPts val="0"/>
              </a:spcAft>
              <a:buNone/>
            </a:pPr>
            <a:r>
              <a:rPr lang="en-US" sz="2400" dirty="0"/>
              <a:t>Your Turn: Create a Road Map</a:t>
            </a:r>
          </a:p>
          <a:p>
            <a:pPr marL="0" indent="0" fontAlgn="auto">
              <a:spcAft>
                <a:spcPts val="0"/>
              </a:spcAft>
              <a:buNone/>
            </a:pPr>
            <a:r>
              <a:rPr lang="en-US" sz="2400" dirty="0"/>
              <a:t>Using the Following Results </a:t>
            </a:r>
          </a:p>
        </p:txBody>
      </p:sp>
      <p:graphicFrame>
        <p:nvGraphicFramePr>
          <p:cNvPr id="12" name="Object 3">
            <a:extLst>
              <a:ext uri="{FF2B5EF4-FFF2-40B4-BE49-F238E27FC236}">
                <a16:creationId xmlns:a16="http://schemas.microsoft.com/office/drawing/2014/main" id="{78A64F2B-4309-4B12-81B1-1C938DAACE78}"/>
              </a:ext>
            </a:extLst>
          </p:cNvPr>
          <p:cNvGraphicFramePr>
            <a:graphicFrameLocks noChangeAspect="1"/>
          </p:cNvGraphicFramePr>
          <p:nvPr>
            <p:extLst>
              <p:ext uri="{D42A27DB-BD31-4B8C-83A1-F6EECF244321}">
                <p14:modId xmlns:p14="http://schemas.microsoft.com/office/powerpoint/2010/main" val="1887703725"/>
              </p:ext>
            </p:extLst>
          </p:nvPr>
        </p:nvGraphicFramePr>
        <p:xfrm>
          <a:off x="0" y="4056857"/>
          <a:ext cx="9150350" cy="1979612"/>
        </p:xfrm>
        <a:graphic>
          <a:graphicData uri="http://schemas.openxmlformats.org/presentationml/2006/ole">
            <mc:AlternateContent xmlns:mc="http://schemas.openxmlformats.org/markup-compatibility/2006">
              <mc:Choice xmlns:v="urn:schemas-microsoft-com:vml" Requires="v">
                <p:oleObj spid="_x0000_s62483" name="Visio" r:id="rId4" imgW="7654671" imgH="1655445" progId="">
                  <p:embed/>
                </p:oleObj>
              </mc:Choice>
              <mc:Fallback>
                <p:oleObj name="Visio" r:id="rId4" imgW="7654671" imgH="1655445" progId="">
                  <p:embed/>
                  <p:pic>
                    <p:nvPicPr>
                      <p:cNvPr id="69635"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56857"/>
                        <a:ext cx="9150350"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9187732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57251"/>
            <a:ext cx="2159759" cy="513943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dirty="0">
                <a:latin typeface="Trebuchet MS" panose="020B0603020202020204" pitchFamily="34" charset="0"/>
              </a:rPr>
              <a:t>Projects need Road maps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363" t="27677" r="8031" b="28485"/>
          <a:stretch/>
        </p:blipFill>
        <p:spPr>
          <a:xfrm>
            <a:off x="2171261" y="1498611"/>
            <a:ext cx="5527964" cy="225482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697" t="21212" r="39242" b="53536"/>
          <a:stretch/>
        </p:blipFill>
        <p:spPr>
          <a:xfrm>
            <a:off x="2143944" y="4191000"/>
            <a:ext cx="5527964" cy="2549800"/>
          </a:xfrm>
          <a:prstGeom prst="rect">
            <a:avLst/>
          </a:prstGeom>
        </p:spPr>
      </p:pic>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fontScale="92500"/>
          </a:bodyPr>
          <a:lstStyle/>
          <a:p>
            <a:r>
              <a:rPr lang="en-AU" dirty="0"/>
              <a:t>Results chains</a:t>
            </a:r>
          </a:p>
        </p:txBody>
      </p:sp>
      <p:sp>
        <p:nvSpPr>
          <p:cNvPr id="7" name="Text Placeholder 6"/>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Examples from a workshop</a:t>
            </a:r>
          </a:p>
        </p:txBody>
      </p:sp>
    </p:spTree>
    <p:extLst>
      <p:ext uri="{BB962C8B-B14F-4D97-AF65-F5344CB8AC3E}">
        <p14:creationId xmlns:p14="http://schemas.microsoft.com/office/powerpoint/2010/main" val="31316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idx="1"/>
          </p:nvPr>
        </p:nvSpPr>
        <p:spPr/>
        <p:txBody>
          <a:bodyPr>
            <a:normAutofit/>
          </a:bodyPr>
          <a:lstStyle/>
          <a:p>
            <a:r>
              <a:rPr lang="en-AU" sz="3600" dirty="0"/>
              <a:t>What are road maps / result chains?</a:t>
            </a:r>
          </a:p>
          <a:p>
            <a:r>
              <a:rPr lang="en-AU" sz="3600" dirty="0">
                <a:solidFill>
                  <a:srgbClr val="0070C0"/>
                </a:solidFill>
              </a:rPr>
              <a:t>The main parts of road maps</a:t>
            </a:r>
          </a:p>
          <a:p>
            <a:r>
              <a:rPr lang="en-AU" sz="3600" dirty="0"/>
              <a:t>Creating road maps</a:t>
            </a:r>
          </a:p>
          <a:p>
            <a:r>
              <a:rPr lang="en-AU" sz="3600" dirty="0">
                <a:solidFill>
                  <a:srgbClr val="0070C0"/>
                </a:solidFill>
              </a:rPr>
              <a:t>Group exercises</a:t>
            </a:r>
          </a:p>
          <a:p>
            <a:r>
              <a:rPr lang="en-AU" sz="3600" b="1" dirty="0"/>
              <a:t>Using road maps</a:t>
            </a:r>
          </a:p>
          <a:p>
            <a:endParaRPr lang="en-AU" sz="3600" dirty="0">
              <a:solidFill>
                <a:srgbClr val="002060"/>
              </a:solidFill>
            </a:endParaRPr>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Overview presentation</a:t>
            </a:r>
          </a:p>
        </p:txBody>
      </p:sp>
    </p:spTree>
    <p:extLst>
      <p:ext uri="{BB962C8B-B14F-4D97-AF65-F5344CB8AC3E}">
        <p14:creationId xmlns:p14="http://schemas.microsoft.com/office/powerpoint/2010/main" val="32416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a:bodyPr>
          <a:lstStyle/>
          <a:p>
            <a:r>
              <a:rPr lang="en-AU" dirty="0"/>
              <a:t>Road Maps</a:t>
            </a:r>
          </a:p>
        </p:txBody>
      </p:sp>
      <p:sp>
        <p:nvSpPr>
          <p:cNvPr id="7" name="Text Placeholder 6"/>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How we use a roadmap</a:t>
            </a:r>
          </a:p>
        </p:txBody>
      </p:sp>
      <p:sp>
        <p:nvSpPr>
          <p:cNvPr id="8" name="Flowchart: Preparation 7"/>
          <p:cNvSpPr/>
          <p:nvPr/>
        </p:nvSpPr>
        <p:spPr>
          <a:xfrm>
            <a:off x="85083" y="1946343"/>
            <a:ext cx="1512787" cy="779635"/>
          </a:xfrm>
          <a:prstGeom prst="flowChartPreparation">
            <a:avLst/>
          </a:prstGeom>
          <a:solidFill>
            <a:srgbClr val="FBEE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0" cap="none" spc="0" normalizeH="0" baseline="0" noProof="0" dirty="0">
                <a:ln>
                  <a:noFill/>
                </a:ln>
                <a:solidFill>
                  <a:schemeClr val="tx1"/>
                </a:solidFill>
                <a:effectLst/>
                <a:uLnTx/>
                <a:uFillTx/>
                <a:latin typeface="Trebuchet MS" panose="020B0603020202020204" pitchFamily="34" charset="0"/>
              </a:rPr>
              <a:t>STRATEGY</a:t>
            </a:r>
          </a:p>
        </p:txBody>
      </p:sp>
      <p:sp>
        <p:nvSpPr>
          <p:cNvPr id="9" name="Flowchart: Alternate Process 8"/>
          <p:cNvSpPr/>
          <p:nvPr/>
        </p:nvSpPr>
        <p:spPr>
          <a:xfrm>
            <a:off x="1678348" y="2262048"/>
            <a:ext cx="855617" cy="378866"/>
          </a:xfrm>
          <a:prstGeom prst="flowChartAlternateProcess">
            <a:avLst/>
          </a:prstGeom>
          <a:solidFill>
            <a:srgbClr val="FBEE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chemeClr val="tx1"/>
                </a:solidFill>
                <a:effectLst/>
                <a:uLnTx/>
                <a:uFillTx/>
                <a:latin typeface="Trebuchet MS" panose="020B0603020202020204" pitchFamily="34" charset="0"/>
              </a:rPr>
              <a:t>ACTION</a:t>
            </a:r>
          </a:p>
        </p:txBody>
      </p:sp>
      <p:sp>
        <p:nvSpPr>
          <p:cNvPr id="10" name="Flowchart: Process 9"/>
          <p:cNvSpPr/>
          <p:nvPr/>
        </p:nvSpPr>
        <p:spPr>
          <a:xfrm>
            <a:off x="1494839" y="2988995"/>
            <a:ext cx="1214846" cy="378779"/>
          </a:xfrm>
          <a:prstGeom prst="flowChartProcess">
            <a:avLst/>
          </a:prstGeom>
          <a:solidFill>
            <a:srgbClr val="75C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chemeClr val="tx1"/>
                </a:solidFill>
                <a:effectLst/>
                <a:uLnTx/>
                <a:uFillTx/>
                <a:latin typeface="Trebuchet MS" panose="020B0603020202020204" pitchFamily="34" charset="0"/>
              </a:rPr>
              <a:t>DESTINATION</a:t>
            </a:r>
          </a:p>
        </p:txBody>
      </p:sp>
      <p:sp>
        <p:nvSpPr>
          <p:cNvPr id="11" name="Isosceles Triangle 10"/>
          <p:cNvSpPr/>
          <p:nvPr/>
        </p:nvSpPr>
        <p:spPr>
          <a:xfrm>
            <a:off x="1828342" y="4308773"/>
            <a:ext cx="548639" cy="470263"/>
          </a:xfrm>
          <a:prstGeom prst="triangle">
            <a:avLst/>
          </a:prstGeom>
          <a:solidFill>
            <a:srgbClr val="C48E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12" name="TextBox 11"/>
          <p:cNvSpPr txBox="1"/>
          <p:nvPr/>
        </p:nvSpPr>
        <p:spPr>
          <a:xfrm>
            <a:off x="1645245" y="4450893"/>
            <a:ext cx="82586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sysClr val="windowText" lastClr="000000"/>
                </a:solidFill>
                <a:effectLst/>
                <a:uLnTx/>
                <a:uFillTx/>
                <a:latin typeface="Trebuchet MS" panose="020B0603020202020204" pitchFamily="34" charset="0"/>
              </a:rPr>
              <a:t>SIGNPOST</a:t>
            </a:r>
          </a:p>
        </p:txBody>
      </p:sp>
      <p:sp>
        <p:nvSpPr>
          <p:cNvPr id="13" name="Rounded Rectangle 12"/>
          <p:cNvSpPr/>
          <p:nvPr/>
        </p:nvSpPr>
        <p:spPr>
          <a:xfrm>
            <a:off x="1494839" y="5071027"/>
            <a:ext cx="1214846" cy="320040"/>
          </a:xfrm>
          <a:prstGeom prst="round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chemeClr val="tx1"/>
                </a:solidFill>
                <a:effectLst/>
                <a:uLnTx/>
                <a:uFillTx/>
                <a:latin typeface="Trebuchet MS" panose="020B0603020202020204" pitchFamily="34" charset="0"/>
              </a:rPr>
              <a:t>CHECK</a:t>
            </a:r>
          </a:p>
        </p:txBody>
      </p:sp>
      <p:graphicFrame>
        <p:nvGraphicFramePr>
          <p:cNvPr id="14" name="Table 13"/>
          <p:cNvGraphicFramePr>
            <a:graphicFrameLocks noGrp="1"/>
          </p:cNvGraphicFramePr>
          <p:nvPr>
            <p:extLst>
              <p:ext uri="{D42A27DB-BD31-4B8C-83A1-F6EECF244321}">
                <p14:modId xmlns:p14="http://schemas.microsoft.com/office/powerpoint/2010/main" val="3850185178"/>
              </p:ext>
            </p:extLst>
          </p:nvPr>
        </p:nvGraphicFramePr>
        <p:xfrm>
          <a:off x="2819400" y="1676400"/>
          <a:ext cx="5891352" cy="3821416"/>
        </p:xfrm>
        <a:graphic>
          <a:graphicData uri="http://schemas.openxmlformats.org/drawingml/2006/table">
            <a:tbl>
              <a:tblPr firstRow="1">
                <a:tableStyleId>{5C22544A-7EE6-4342-B048-85BDC9FD1C3A}</a:tableStyleId>
              </a:tblPr>
              <a:tblGrid>
                <a:gridCol w="1963784">
                  <a:extLst>
                    <a:ext uri="{9D8B030D-6E8A-4147-A177-3AD203B41FA5}">
                      <a16:colId xmlns:a16="http://schemas.microsoft.com/office/drawing/2014/main" val="1654033689"/>
                    </a:ext>
                  </a:extLst>
                </a:gridCol>
                <a:gridCol w="1963784">
                  <a:extLst>
                    <a:ext uri="{9D8B030D-6E8A-4147-A177-3AD203B41FA5}">
                      <a16:colId xmlns:a16="http://schemas.microsoft.com/office/drawing/2014/main" val="4062854818"/>
                    </a:ext>
                  </a:extLst>
                </a:gridCol>
                <a:gridCol w="1963784">
                  <a:extLst>
                    <a:ext uri="{9D8B030D-6E8A-4147-A177-3AD203B41FA5}">
                      <a16:colId xmlns:a16="http://schemas.microsoft.com/office/drawing/2014/main" val="557870534"/>
                    </a:ext>
                  </a:extLst>
                </a:gridCol>
              </a:tblGrid>
              <a:tr h="473954">
                <a:tc>
                  <a:txBody>
                    <a:bodyPr/>
                    <a:lstStyle/>
                    <a:p>
                      <a:pPr algn="ctr"/>
                      <a:r>
                        <a:rPr lang="en-AU" sz="1200" dirty="0">
                          <a:solidFill>
                            <a:schemeClr val="tx1"/>
                          </a:solidFill>
                          <a:latin typeface="Trebuchet MS" panose="020B0603020202020204" pitchFamily="34" charset="0"/>
                        </a:rPr>
                        <a:t>WHAT</a:t>
                      </a:r>
                      <a:r>
                        <a:rPr lang="en-AU" sz="1200" baseline="0" dirty="0">
                          <a:solidFill>
                            <a:schemeClr val="tx1"/>
                          </a:solidFill>
                          <a:latin typeface="Trebuchet MS" panose="020B0603020202020204" pitchFamily="34" charset="0"/>
                        </a:rPr>
                        <a:t> </a:t>
                      </a:r>
                    </a:p>
                    <a:p>
                      <a:pPr algn="ctr"/>
                      <a:r>
                        <a:rPr lang="en-AU" sz="1200" b="0" baseline="0" dirty="0">
                          <a:solidFill>
                            <a:schemeClr val="tx1"/>
                          </a:solidFill>
                          <a:latin typeface="Trebuchet MS" panose="020B0603020202020204" pitchFamily="34" charset="0"/>
                        </a:rPr>
                        <a:t>is i</a:t>
                      </a:r>
                      <a:r>
                        <a:rPr lang="en-AU" sz="1200" b="0" dirty="0">
                          <a:solidFill>
                            <a:schemeClr val="tx1"/>
                          </a:solidFill>
                          <a:latin typeface="Trebuchet MS" panose="020B0603020202020204" pitchFamily="34" charset="0"/>
                        </a:rPr>
                        <a:t>n the PLAN</a:t>
                      </a:r>
                    </a:p>
                  </a:txBody>
                  <a:tcPr marL="68580" marR="68580" marT="34290" marB="3429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Trebuchet MS" panose="020B0603020202020204" pitchFamily="34" charset="0"/>
                        </a:rPr>
                        <a:t>WHAT do we </a:t>
                      </a:r>
                    </a:p>
                    <a:p>
                      <a:pPr algn="ctr"/>
                      <a:r>
                        <a:rPr lang="en-AU" sz="1200" dirty="0">
                          <a:solidFill>
                            <a:schemeClr val="tx1"/>
                          </a:solidFill>
                          <a:latin typeface="Trebuchet MS" panose="020B0603020202020204" pitchFamily="34" charset="0"/>
                        </a:rPr>
                        <a:t>DO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Trebuchet MS" panose="020B0603020202020204" pitchFamily="34" charset="0"/>
                        </a:rPr>
                        <a:t>WHAT do we </a:t>
                      </a:r>
                    </a:p>
                    <a:p>
                      <a:pPr algn="ctr"/>
                      <a:r>
                        <a:rPr lang="en-AU" sz="1200" dirty="0">
                          <a:solidFill>
                            <a:schemeClr val="tx1"/>
                          </a:solidFill>
                          <a:latin typeface="Trebuchet MS" panose="020B0603020202020204" pitchFamily="34" charset="0"/>
                        </a:rPr>
                        <a:t>CHECK / LEARN</a:t>
                      </a:r>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4786180"/>
                  </a:ext>
                </a:extLst>
              </a:tr>
              <a:tr h="685589">
                <a:tc>
                  <a:txBody>
                    <a:bodyPr/>
                    <a:lstStyle/>
                    <a:p>
                      <a:pPr algn="ctr"/>
                      <a:r>
                        <a:rPr lang="en-AU" sz="1200" dirty="0" err="1">
                          <a:solidFill>
                            <a:schemeClr val="tx1"/>
                          </a:solidFill>
                          <a:latin typeface="Trebuchet MS" panose="020B0603020202020204" pitchFamily="34" charset="0"/>
                        </a:rPr>
                        <a:t>Workplan</a:t>
                      </a:r>
                      <a:r>
                        <a:rPr lang="en-AU" sz="1200" dirty="0">
                          <a:solidFill>
                            <a:schemeClr val="tx1"/>
                          </a:solidFill>
                          <a:latin typeface="Trebuchet MS" panose="020B0603020202020204" pitchFamily="34" charset="0"/>
                        </a:rPr>
                        <a:t> – jobs, who will do them, resources</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E69"/>
                    </a:solidFill>
                  </a:tcPr>
                </a:tc>
                <a:tc>
                  <a:txBody>
                    <a:bodyPr/>
                    <a:lstStyle/>
                    <a:p>
                      <a:pPr algn="ctr"/>
                      <a:r>
                        <a:rPr lang="en-AU" sz="1200" dirty="0">
                          <a:solidFill>
                            <a:schemeClr val="tx1"/>
                          </a:solidFill>
                          <a:latin typeface="Trebuchet MS" panose="020B0603020202020204" pitchFamily="34" charset="0"/>
                        </a:rPr>
                        <a:t>Day-to-day on-ground and other work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E69"/>
                    </a:solidFill>
                  </a:tcPr>
                </a:tc>
                <a:tc>
                  <a:txBody>
                    <a:bodyPr/>
                    <a:lstStyle/>
                    <a:p>
                      <a:pPr algn="ctr"/>
                      <a:r>
                        <a:rPr lang="en-AU" sz="1200" dirty="0">
                          <a:solidFill>
                            <a:schemeClr val="tx1"/>
                          </a:solidFill>
                          <a:latin typeface="Trebuchet MS" panose="020B0603020202020204" pitchFamily="34" charset="0"/>
                        </a:rPr>
                        <a:t>Is work being done? Are there issues, changes?</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E69"/>
                    </a:solidFill>
                  </a:tcPr>
                </a:tc>
                <a:extLst>
                  <a:ext uri="{0D108BD9-81ED-4DB2-BD59-A6C34878D82A}">
                    <a16:rowId xmlns:a16="http://schemas.microsoft.com/office/drawing/2014/main" val="405731096"/>
                  </a:ext>
                </a:extLst>
              </a:tr>
              <a:tr h="669671">
                <a:tc>
                  <a:txBody>
                    <a:bodyPr/>
                    <a:lstStyle/>
                    <a:p>
                      <a:pPr algn="ctr"/>
                      <a:r>
                        <a:rPr lang="en-AU" sz="1200" dirty="0">
                          <a:solidFill>
                            <a:schemeClr val="tx1"/>
                          </a:solidFill>
                          <a:latin typeface="Trebuchet MS" panose="020B0603020202020204" pitchFamily="34" charset="0"/>
                        </a:rPr>
                        <a:t>Objectives - what</a:t>
                      </a:r>
                      <a:r>
                        <a:rPr lang="en-AU" sz="1200" baseline="0" dirty="0">
                          <a:solidFill>
                            <a:schemeClr val="tx1"/>
                          </a:solidFill>
                          <a:latin typeface="Trebuchet MS" panose="020B0603020202020204" pitchFamily="34" charset="0"/>
                        </a:rPr>
                        <a:t> changes if we do the jobs</a:t>
                      </a:r>
                      <a:endParaRPr lang="en-AU" sz="1200" dirty="0">
                        <a:solidFill>
                          <a:schemeClr val="tx1"/>
                        </a:solidFill>
                        <a:latin typeface="Trebuchet MS" panose="020B0603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5CFDB"/>
                    </a:solidFill>
                  </a:tcPr>
                </a:tc>
                <a:tc>
                  <a:txBody>
                    <a:bodyPr/>
                    <a:lstStyle/>
                    <a:p>
                      <a:pPr algn="ctr"/>
                      <a:r>
                        <a:rPr lang="en-AU" sz="1200" dirty="0">
                          <a:solidFill>
                            <a:schemeClr val="tx1"/>
                          </a:solidFill>
                          <a:latin typeface="Trebuchet MS" panose="020B0603020202020204" pitchFamily="34" charset="0"/>
                        </a:rPr>
                        <a:t>Team leaders / managers use this to guide work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5CFDB"/>
                    </a:solidFill>
                  </a:tcPr>
                </a:tc>
                <a:tc>
                  <a:txBody>
                    <a:bodyPr/>
                    <a:lstStyle/>
                    <a:p>
                      <a:pPr algn="ctr"/>
                      <a:r>
                        <a:rPr lang="en-AU" sz="1200" dirty="0">
                          <a:solidFill>
                            <a:schemeClr val="tx1"/>
                          </a:solidFill>
                          <a:latin typeface="Trebuchet MS" panose="020B0603020202020204" pitchFamily="34" charset="0"/>
                        </a:rPr>
                        <a:t>Is </a:t>
                      </a:r>
                      <a:r>
                        <a:rPr lang="en-AU" sz="1200" baseline="0" dirty="0">
                          <a:solidFill>
                            <a:schemeClr val="tx1"/>
                          </a:solidFill>
                          <a:latin typeface="Trebuchet MS" panose="020B0603020202020204" pitchFamily="34" charset="0"/>
                        </a:rPr>
                        <a:t>destination is getting closer? Are we on the right path?</a:t>
                      </a:r>
                      <a:endParaRPr lang="en-AU" sz="1200" dirty="0">
                        <a:solidFill>
                          <a:schemeClr val="tx1"/>
                        </a:solidFill>
                        <a:latin typeface="Trebuchet MS" panose="020B0603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5CFDB"/>
                    </a:solidFill>
                  </a:tcPr>
                </a:tc>
                <a:extLst>
                  <a:ext uri="{0D108BD9-81ED-4DB2-BD59-A6C34878D82A}">
                    <a16:rowId xmlns:a16="http://schemas.microsoft.com/office/drawing/2014/main" val="3187899560"/>
                  </a:ext>
                </a:extLst>
              </a:tr>
              <a:tr h="617220">
                <a:tc>
                  <a:txBody>
                    <a:bodyPr/>
                    <a:lstStyle/>
                    <a:p>
                      <a:pPr algn="ctr"/>
                      <a:r>
                        <a:rPr lang="en-AU" sz="1200" dirty="0">
                          <a:solidFill>
                            <a:schemeClr val="tx1"/>
                          </a:solidFill>
                          <a:latin typeface="Trebuchet MS" panose="020B0603020202020204" pitchFamily="34" charset="0"/>
                        </a:rPr>
                        <a:t>Goals – what happens</a:t>
                      </a:r>
                      <a:r>
                        <a:rPr lang="en-AU" sz="1200" baseline="0" dirty="0">
                          <a:solidFill>
                            <a:schemeClr val="tx1"/>
                          </a:solidFill>
                          <a:latin typeface="Trebuchet MS" panose="020B0603020202020204" pitchFamily="34" charset="0"/>
                        </a:rPr>
                        <a:t> to our values if we do the jobs</a:t>
                      </a:r>
                      <a:endParaRPr lang="en-AU" sz="1200" dirty="0">
                        <a:solidFill>
                          <a:schemeClr val="tx1"/>
                        </a:solidFill>
                        <a:latin typeface="Trebuchet MS" panose="020B0603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E5BA"/>
                    </a:solidFill>
                  </a:tcPr>
                </a:tc>
                <a:tc>
                  <a:txBody>
                    <a:bodyPr/>
                    <a:lstStyle/>
                    <a:p>
                      <a:pPr algn="ctr"/>
                      <a:r>
                        <a:rPr lang="en-AU" sz="1200" dirty="0">
                          <a:solidFill>
                            <a:schemeClr val="tx1"/>
                          </a:solidFill>
                          <a:latin typeface="Trebuchet MS" panose="020B0603020202020204" pitchFamily="34" charset="0"/>
                        </a:rPr>
                        <a:t>Team leaders / managers use this to guide work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E5BA"/>
                    </a:solidFill>
                  </a:tcPr>
                </a:tc>
                <a:tc>
                  <a:txBody>
                    <a:bodyPr/>
                    <a:lstStyle/>
                    <a:p>
                      <a:pPr algn="ctr"/>
                      <a:r>
                        <a:rPr lang="en-AU" sz="1200" dirty="0">
                          <a:solidFill>
                            <a:schemeClr val="tx1"/>
                          </a:solidFill>
                          <a:latin typeface="Trebuchet MS" panose="020B0603020202020204" pitchFamily="34" charset="0"/>
                        </a:rPr>
                        <a:t>Are the values are getting better / worse? Why?</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E5BA"/>
                    </a:solidFill>
                  </a:tcPr>
                </a:tc>
                <a:extLst>
                  <a:ext uri="{0D108BD9-81ED-4DB2-BD59-A6C34878D82A}">
                    <a16:rowId xmlns:a16="http://schemas.microsoft.com/office/drawing/2014/main" val="3275034278"/>
                  </a:ext>
                </a:extLst>
              </a:tr>
              <a:tr h="687491">
                <a:tc>
                  <a:txBody>
                    <a:bodyPr/>
                    <a:lstStyle/>
                    <a:p>
                      <a:pPr algn="ctr"/>
                      <a:r>
                        <a:rPr lang="en-AU" sz="1200" dirty="0">
                          <a:solidFill>
                            <a:schemeClr val="tx1"/>
                          </a:solidFill>
                          <a:latin typeface="Trebuchet MS" panose="020B0603020202020204" pitchFamily="34" charset="0"/>
                        </a:rPr>
                        <a:t>Indicators – what will we measure, who, how, resources</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8ED6"/>
                    </a:solidFill>
                  </a:tcPr>
                </a:tc>
                <a:tc>
                  <a:txBody>
                    <a:bodyPr/>
                    <a:lstStyle/>
                    <a:p>
                      <a:pPr algn="ctr"/>
                      <a:r>
                        <a:rPr lang="en-AU" sz="1200" dirty="0">
                          <a:solidFill>
                            <a:schemeClr val="tx1"/>
                          </a:solidFill>
                          <a:latin typeface="Trebuchet MS" panose="020B0603020202020204" pitchFamily="34" charset="0"/>
                        </a:rPr>
                        <a:t>Monitoring activities – </a:t>
                      </a:r>
                      <a:r>
                        <a:rPr lang="en-AU" sz="1200" dirty="0" err="1">
                          <a:solidFill>
                            <a:schemeClr val="tx1"/>
                          </a:solidFill>
                          <a:latin typeface="Trebuchet MS" panose="020B0603020202020204" pitchFamily="34" charset="0"/>
                        </a:rPr>
                        <a:t>eg</a:t>
                      </a:r>
                      <a:r>
                        <a:rPr lang="en-AU" sz="1200" dirty="0">
                          <a:solidFill>
                            <a:schemeClr val="tx1"/>
                          </a:solidFill>
                          <a:latin typeface="Trebuchet MS" panose="020B0603020202020204" pitchFamily="34" charset="0"/>
                        </a:rPr>
                        <a:t> surveys, mapping – capture and store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8ED6"/>
                    </a:solidFill>
                  </a:tcPr>
                </a:tc>
                <a:tc>
                  <a:txBody>
                    <a:bodyPr/>
                    <a:lstStyle/>
                    <a:p>
                      <a:pPr algn="ctr"/>
                      <a:r>
                        <a:rPr lang="en-AU" sz="1200" dirty="0">
                          <a:solidFill>
                            <a:schemeClr val="tx1"/>
                          </a:solidFill>
                          <a:latin typeface="Trebuchet MS" panose="020B0603020202020204" pitchFamily="34" charset="0"/>
                        </a:rPr>
                        <a:t>What does the evidence tell</a:t>
                      </a:r>
                      <a:r>
                        <a:rPr lang="en-AU" sz="1200" baseline="0" dirty="0">
                          <a:solidFill>
                            <a:schemeClr val="tx1"/>
                          </a:solidFill>
                          <a:latin typeface="Trebuchet MS" panose="020B0603020202020204" pitchFamily="34" charset="0"/>
                        </a:rPr>
                        <a:t> us? </a:t>
                      </a:r>
                      <a:endParaRPr lang="en-AU" sz="1200" dirty="0">
                        <a:solidFill>
                          <a:schemeClr val="tx1"/>
                        </a:solidFill>
                        <a:latin typeface="Trebuchet MS" panose="020B0603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8ED6"/>
                    </a:solidFill>
                  </a:tcPr>
                </a:tc>
                <a:extLst>
                  <a:ext uri="{0D108BD9-81ED-4DB2-BD59-A6C34878D82A}">
                    <a16:rowId xmlns:a16="http://schemas.microsoft.com/office/drawing/2014/main" val="3041008230"/>
                  </a:ext>
                </a:extLst>
              </a:tr>
              <a:tr h="687491">
                <a:tc>
                  <a:txBody>
                    <a:bodyPr/>
                    <a:lstStyle/>
                    <a:p>
                      <a:pPr algn="ctr"/>
                      <a:r>
                        <a:rPr lang="en-AU" sz="1200" dirty="0">
                          <a:solidFill>
                            <a:schemeClr val="tx1"/>
                          </a:solidFill>
                          <a:latin typeface="Trebuchet MS" panose="020B0603020202020204" pitchFamily="34" charset="0"/>
                        </a:rPr>
                        <a:t>Monitoring Plan – who, when, how will we review</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6E6E6"/>
                    </a:solidFill>
                  </a:tcPr>
                </a:tc>
                <a:tc>
                  <a:txBody>
                    <a:bodyPr/>
                    <a:lstStyle/>
                    <a:p>
                      <a:pPr algn="ctr"/>
                      <a:r>
                        <a:rPr lang="en-AU" sz="1200" dirty="0">
                          <a:solidFill>
                            <a:schemeClr val="tx1"/>
                          </a:solidFill>
                          <a:latin typeface="Trebuchet MS" panose="020B0603020202020204" pitchFamily="34" charset="0"/>
                        </a:rPr>
                        <a:t>‘Toolbox’ meetings</a:t>
                      </a:r>
                      <a:r>
                        <a:rPr lang="en-AU" sz="1200" baseline="0" dirty="0">
                          <a:solidFill>
                            <a:schemeClr val="tx1"/>
                          </a:solidFill>
                          <a:latin typeface="Trebuchet MS" panose="020B0603020202020204" pitchFamily="34" charset="0"/>
                        </a:rPr>
                        <a:t> / </a:t>
                      </a:r>
                      <a:r>
                        <a:rPr lang="en-AU" sz="1200" baseline="0" dirty="0" err="1">
                          <a:solidFill>
                            <a:schemeClr val="tx1"/>
                          </a:solidFill>
                          <a:latin typeface="Trebuchet MS" panose="020B0603020202020204" pitchFamily="34" charset="0"/>
                        </a:rPr>
                        <a:t>workplan</a:t>
                      </a:r>
                      <a:r>
                        <a:rPr lang="en-AU" sz="1200" baseline="0" dirty="0">
                          <a:solidFill>
                            <a:schemeClr val="tx1"/>
                          </a:solidFill>
                          <a:latin typeface="Trebuchet MS" panose="020B0603020202020204" pitchFamily="34" charset="0"/>
                        </a:rPr>
                        <a:t> meetings</a:t>
                      </a:r>
                      <a:endParaRPr lang="en-AU" sz="1200" dirty="0">
                        <a:solidFill>
                          <a:schemeClr val="tx1"/>
                        </a:solidFill>
                        <a:latin typeface="Trebuchet MS" panose="020B0603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6E6E6"/>
                    </a:solidFill>
                  </a:tcPr>
                </a:tc>
                <a:tc>
                  <a:txBody>
                    <a:bodyPr/>
                    <a:lstStyle/>
                    <a:p>
                      <a:pPr algn="ctr"/>
                      <a:r>
                        <a:rPr lang="en-AU" sz="1200" dirty="0">
                          <a:solidFill>
                            <a:schemeClr val="tx1"/>
                          </a:solidFill>
                          <a:latin typeface="Trebuchet MS" panose="020B0603020202020204" pitchFamily="34" charset="0"/>
                        </a:rPr>
                        <a:t>When do we do check</a:t>
                      </a:r>
                      <a:r>
                        <a:rPr lang="en-AU" sz="1200" baseline="0" dirty="0">
                          <a:solidFill>
                            <a:schemeClr val="tx1"/>
                          </a:solidFill>
                          <a:latin typeface="Trebuchet MS" panose="020B0603020202020204" pitchFamily="34" charset="0"/>
                        </a:rPr>
                        <a:t> each of these?</a:t>
                      </a:r>
                      <a:endParaRPr lang="en-AU" sz="1200" dirty="0">
                        <a:solidFill>
                          <a:schemeClr val="tx1"/>
                        </a:solidFill>
                        <a:latin typeface="Trebuchet MS" panose="020B0603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E6E6E6"/>
                    </a:solidFill>
                  </a:tcPr>
                </a:tc>
                <a:extLst>
                  <a:ext uri="{0D108BD9-81ED-4DB2-BD59-A6C34878D82A}">
                    <a16:rowId xmlns:a16="http://schemas.microsoft.com/office/drawing/2014/main" val="73285864"/>
                  </a:ext>
                </a:extLst>
              </a:tr>
            </a:tbl>
          </a:graphicData>
        </a:graphic>
      </p:graphicFrame>
      <p:sp>
        <p:nvSpPr>
          <p:cNvPr id="15" name="Oval 14"/>
          <p:cNvSpPr/>
          <p:nvPr/>
        </p:nvSpPr>
        <p:spPr>
          <a:xfrm>
            <a:off x="1535630" y="3570677"/>
            <a:ext cx="1056489" cy="496293"/>
          </a:xfrm>
          <a:prstGeom prst="ellipse">
            <a:avLst/>
          </a:prstGeom>
          <a:solidFill>
            <a:srgbClr val="BAE5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0" cap="none" spc="0" normalizeH="0" baseline="0" noProof="0" dirty="0">
                <a:ln>
                  <a:noFill/>
                </a:ln>
                <a:solidFill>
                  <a:schemeClr val="tx1"/>
                </a:solidFill>
                <a:effectLst/>
                <a:uLnTx/>
                <a:uFillTx/>
                <a:latin typeface="Trebuchet MS" panose="020B0603020202020204" pitchFamily="34" charset="0"/>
              </a:rPr>
              <a:t>VALUES</a:t>
            </a:r>
          </a:p>
        </p:txBody>
      </p:sp>
    </p:spTree>
    <p:extLst>
      <p:ext uri="{BB962C8B-B14F-4D97-AF65-F5344CB8AC3E}">
        <p14:creationId xmlns:p14="http://schemas.microsoft.com/office/powerpoint/2010/main" val="151198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fontScale="92500"/>
          </a:bodyPr>
          <a:lstStyle/>
          <a:p>
            <a:r>
              <a:rPr lang="en-AU" dirty="0"/>
              <a:t>Results chains</a:t>
            </a:r>
          </a:p>
        </p:txBody>
      </p:sp>
      <p:sp>
        <p:nvSpPr>
          <p:cNvPr id="7" name="Text Placeholder 6"/>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A final example</a:t>
            </a:r>
          </a:p>
        </p:txBody>
      </p:sp>
      <p:pic>
        <p:nvPicPr>
          <p:cNvPr id="16" name="big fatty f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53" y="1524000"/>
            <a:ext cx="9086294" cy="5107535"/>
          </a:xfrm>
          <a:prstGeom prst="rect">
            <a:avLst/>
          </a:prstGeom>
        </p:spPr>
      </p:pic>
    </p:spTree>
    <p:extLst>
      <p:ext uri="{BB962C8B-B14F-4D97-AF65-F5344CB8AC3E}">
        <p14:creationId xmlns:p14="http://schemas.microsoft.com/office/powerpoint/2010/main" val="24381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100000">
                <p:cTn id="7" fill="hold" display="0">
                  <p:stCondLst>
                    <p:cond delay="indefinite"/>
                  </p:stCondLst>
                </p:cTn>
                <p:tgtEl>
                  <p:spTgt spid="1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idx="1"/>
          </p:nvPr>
        </p:nvSpPr>
        <p:spPr/>
        <p:txBody>
          <a:bodyPr>
            <a:normAutofit/>
          </a:bodyPr>
          <a:lstStyle/>
          <a:p>
            <a:r>
              <a:rPr lang="en-AU" sz="3600" b="1" dirty="0"/>
              <a:t>What are road maps / result chains?</a:t>
            </a:r>
          </a:p>
          <a:p>
            <a:r>
              <a:rPr lang="en-AU" sz="3600" dirty="0">
                <a:solidFill>
                  <a:srgbClr val="0070C0"/>
                </a:solidFill>
              </a:rPr>
              <a:t>The main parts of road maps</a:t>
            </a:r>
          </a:p>
          <a:p>
            <a:r>
              <a:rPr lang="en-AU" sz="3600" dirty="0"/>
              <a:t>Creating road maps</a:t>
            </a:r>
          </a:p>
          <a:p>
            <a:r>
              <a:rPr lang="en-AU" sz="3600" dirty="0">
                <a:solidFill>
                  <a:srgbClr val="0070C0"/>
                </a:solidFill>
              </a:rPr>
              <a:t>Group exercises</a:t>
            </a:r>
          </a:p>
          <a:p>
            <a:r>
              <a:rPr lang="en-AU" sz="3600" dirty="0"/>
              <a:t>Using road maps</a:t>
            </a:r>
          </a:p>
          <a:p>
            <a:endParaRPr lang="en-AU" sz="3600" dirty="0">
              <a:solidFill>
                <a:srgbClr val="002060"/>
              </a:solidFill>
            </a:endParaRPr>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Overview presentation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4800" y="1386468"/>
            <a:ext cx="3886200" cy="5029200"/>
          </a:xfrm>
          <a:prstGeom prst="rect">
            <a:avLst/>
          </a:prstGeom>
          <a:ln>
            <a:noFill/>
          </a:ln>
          <a:effectLst>
            <a:outerShdw blurRad="292100" dist="139700" dir="2700000" algn="tl" rotWithShape="0">
              <a:srgbClr val="333333">
                <a:alpha val="65000"/>
              </a:srgbClr>
            </a:outerShdw>
          </a:effectLst>
        </p:spPr>
      </p:pic>
      <p:sp>
        <p:nvSpPr>
          <p:cNvPr id="8" name="Text Placeholder 1"/>
          <p:cNvSpPr>
            <a:spLocks noGrp="1"/>
          </p:cNvSpPr>
          <p:nvPr>
            <p:ph type="body" sz="quarter" idx="13"/>
          </p:nvPr>
        </p:nvSpPr>
        <p:spPr/>
        <p:txBody>
          <a:bodyPr/>
          <a:lstStyle/>
          <a:p>
            <a:r>
              <a:rPr lang="en-AU" dirty="0"/>
              <a:t>Making the Plan</a:t>
            </a:r>
          </a:p>
        </p:txBody>
      </p:sp>
      <p:sp>
        <p:nvSpPr>
          <p:cNvPr id="9" name="Text Placeholder 2"/>
          <p:cNvSpPr>
            <a:spLocks noGrp="1"/>
          </p:cNvSpPr>
          <p:nvPr>
            <p:ph type="body" sz="quarter" idx="14"/>
          </p:nvPr>
        </p:nvSpPr>
        <p:spPr/>
        <p:txBody>
          <a:bodyPr>
            <a:normAutofit/>
          </a:bodyPr>
          <a:lstStyle/>
          <a:p>
            <a:r>
              <a:rPr lang="en-AU" dirty="0"/>
              <a:t>Road Maps</a:t>
            </a:r>
          </a:p>
        </p:txBody>
      </p:sp>
      <p:sp>
        <p:nvSpPr>
          <p:cNvPr id="10" name="Text Placeholder 4"/>
          <p:cNvSpPr>
            <a:spLocks noGrp="1"/>
          </p:cNvSpPr>
          <p:nvPr>
            <p:ph type="body" sz="quarter" idx="15"/>
          </p:nvPr>
        </p:nvSpPr>
        <p:spPr/>
        <p:txBody>
          <a:bodyPr>
            <a:normAutofit/>
          </a:bodyPr>
          <a:lstStyle/>
          <a:p>
            <a:r>
              <a:rPr lang="en-US" dirty="0"/>
              <a:t>Additional Resources</a:t>
            </a:r>
            <a:endParaRPr lang="en-AU" dirty="0"/>
          </a:p>
        </p:txBody>
      </p:sp>
      <p:pic>
        <p:nvPicPr>
          <p:cNvPr id="7" name="Picture 6"/>
          <p:cNvPicPr>
            <a:picLocks noChangeAspect="1"/>
          </p:cNvPicPr>
          <p:nvPr/>
        </p:nvPicPr>
        <p:blipFill>
          <a:blip r:embed="rId4"/>
          <a:stretch>
            <a:fillRect/>
          </a:stretch>
        </p:blipFill>
        <p:spPr>
          <a:xfrm>
            <a:off x="5970491" y="1386468"/>
            <a:ext cx="2952617" cy="382158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3429000" y="2733222"/>
            <a:ext cx="3029968" cy="3921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042601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a:bodyPr>
          <a:lstStyle/>
          <a:p>
            <a:r>
              <a:rPr lang="en-AU" dirty="0"/>
              <a:t>Road Map</a:t>
            </a:r>
          </a:p>
        </p:txBody>
      </p:sp>
      <p:sp>
        <p:nvSpPr>
          <p:cNvPr id="7" name="Text Placeholder 6"/>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Workshop Exercise</a:t>
            </a:r>
          </a:p>
        </p:txBody>
      </p:sp>
      <p:sp>
        <p:nvSpPr>
          <p:cNvPr id="9" name="Content Placeholder 1"/>
          <p:cNvSpPr txBox="1">
            <a:spLocks/>
          </p:cNvSpPr>
          <p:nvPr/>
        </p:nvSpPr>
        <p:spPr>
          <a:xfrm>
            <a:off x="457200" y="1447800"/>
            <a:ext cx="8229600" cy="4724400"/>
          </a:xfrm>
          <a:prstGeom prst="rect">
            <a:avLst/>
          </a:prstGeom>
        </p:spPr>
        <p:txBody>
          <a:bodyPr/>
          <a:lstStyle>
            <a:lvl1pPr marL="342796" indent="-342796" algn="l" defTabSz="914118" rtl="0" eaLnBrk="1" latinLnBrk="0" hangingPunct="1">
              <a:spcBef>
                <a:spcPct val="20000"/>
              </a:spcBef>
              <a:buFont typeface="Arial" pitchFamily="34" charset="0"/>
              <a:buChar char="•"/>
              <a:defRPr sz="3200" kern="1200">
                <a:solidFill>
                  <a:schemeClr val="tx1"/>
                </a:solidFill>
                <a:latin typeface="Trebuchet MS" panose="020B0603020202020204" pitchFamily="34" charset="0"/>
                <a:ea typeface="+mn-ea"/>
                <a:cs typeface="Times New Roman" panose="02020603050405020304" pitchFamily="18" charset="0"/>
              </a:defRPr>
            </a:lvl1pPr>
            <a:lvl2pPr marL="742722" indent="-285662" algn="l" defTabSz="914118"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Times New Roman" panose="02020603050405020304" pitchFamily="18" charset="0"/>
              </a:defRPr>
            </a:lvl2pPr>
            <a:lvl3pPr marL="1142647" indent="-228529" algn="l" defTabSz="914118"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Times New Roman" panose="02020603050405020304" pitchFamily="18" charset="0"/>
              </a:defRPr>
            </a:lvl3pPr>
            <a:lvl4pPr marL="1599708" indent="-228529" algn="l" defTabSz="914118"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Times New Roman" panose="02020603050405020304" pitchFamily="18" charset="0"/>
              </a:defRPr>
            </a:lvl4pPr>
            <a:lvl5pPr marL="2056770" indent="-228529" algn="l" defTabSz="914118"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Times New Roman" panose="02020603050405020304" pitchFamily="18" charset="0"/>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400" dirty="0">
                <a:latin typeface="+mn-lt"/>
              </a:rPr>
              <a:t>Creating a roadmap</a:t>
            </a:r>
          </a:p>
          <a:p>
            <a:pPr fontAlgn="auto">
              <a:spcAft>
                <a:spcPts val="0"/>
              </a:spcAft>
            </a:pPr>
            <a:r>
              <a:rPr lang="en-US" sz="2400" dirty="0">
                <a:solidFill>
                  <a:srgbClr val="002060"/>
                </a:solidFill>
                <a:latin typeface="+mn-lt"/>
              </a:rPr>
              <a:t>Give yourself plenty of room</a:t>
            </a:r>
          </a:p>
          <a:p>
            <a:pPr fontAlgn="auto">
              <a:spcAft>
                <a:spcPts val="0"/>
              </a:spcAft>
            </a:pPr>
            <a:r>
              <a:rPr lang="en-US" sz="2400" dirty="0">
                <a:latin typeface="+mn-lt"/>
              </a:rPr>
              <a:t>‘Bookend’ your roadmap – on the Left put your Strategy, on the Right your Target and Threat (if there is one)</a:t>
            </a:r>
          </a:p>
          <a:p>
            <a:pPr fontAlgn="auto">
              <a:spcAft>
                <a:spcPts val="0"/>
              </a:spcAft>
            </a:pPr>
            <a:r>
              <a:rPr lang="en-US" sz="2400" dirty="0">
                <a:solidFill>
                  <a:srgbClr val="002060"/>
                </a:solidFill>
                <a:latin typeface="+mn-lt"/>
              </a:rPr>
              <a:t>Brainstorm some activities and put them in date order</a:t>
            </a:r>
          </a:p>
          <a:p>
            <a:pPr fontAlgn="auto">
              <a:spcAft>
                <a:spcPts val="0"/>
              </a:spcAft>
            </a:pPr>
            <a:r>
              <a:rPr lang="en-US" sz="2400" dirty="0">
                <a:latin typeface="+mn-lt"/>
              </a:rPr>
              <a:t>Then talk through the ‘results’ the activities will create</a:t>
            </a:r>
          </a:p>
          <a:p>
            <a:pPr fontAlgn="auto">
              <a:spcAft>
                <a:spcPts val="0"/>
              </a:spcAft>
            </a:pPr>
            <a:r>
              <a:rPr lang="en-US" sz="2400" dirty="0">
                <a:solidFill>
                  <a:srgbClr val="002060"/>
                </a:solidFill>
                <a:latin typeface="+mn-lt"/>
              </a:rPr>
              <a:t>Make sure the results can be connected through “if-then” statements e.g. </a:t>
            </a:r>
            <a:r>
              <a:rPr lang="en-US" sz="2400" b="1" dirty="0">
                <a:solidFill>
                  <a:srgbClr val="002060"/>
                </a:solidFill>
                <a:latin typeface="+mn-lt"/>
              </a:rPr>
              <a:t>IF</a:t>
            </a:r>
            <a:r>
              <a:rPr lang="en-US" sz="2400" dirty="0">
                <a:solidFill>
                  <a:srgbClr val="002060"/>
                </a:solidFill>
                <a:latin typeface="+mn-lt"/>
              </a:rPr>
              <a:t> I get this result, </a:t>
            </a:r>
            <a:r>
              <a:rPr lang="en-US" sz="2400" b="1" dirty="0">
                <a:solidFill>
                  <a:srgbClr val="002060"/>
                </a:solidFill>
                <a:latin typeface="+mn-lt"/>
              </a:rPr>
              <a:t>THEN</a:t>
            </a:r>
            <a:r>
              <a:rPr lang="en-US" sz="2400" dirty="0">
                <a:solidFill>
                  <a:srgbClr val="002060"/>
                </a:solidFill>
                <a:latin typeface="+mn-lt"/>
              </a:rPr>
              <a:t> I can get the next result – read them out loud</a:t>
            </a:r>
          </a:p>
          <a:p>
            <a:pPr fontAlgn="auto">
              <a:spcAft>
                <a:spcPts val="0"/>
              </a:spcAft>
            </a:pPr>
            <a:r>
              <a:rPr lang="en-US" sz="2400" dirty="0">
                <a:latin typeface="+mn-lt"/>
              </a:rPr>
              <a:t>Keep doing this until there is a clear link between your Strategy and the Threat / Target</a:t>
            </a:r>
          </a:p>
          <a:p>
            <a:pPr fontAlgn="auto">
              <a:spcAft>
                <a:spcPts val="0"/>
              </a:spcAft>
            </a:pPr>
            <a:endParaRPr lang="en-US" sz="2400" dirty="0">
              <a:latin typeface="+mn-lt"/>
            </a:endParaRPr>
          </a:p>
        </p:txBody>
      </p:sp>
    </p:spTree>
    <p:extLst>
      <p:ext uri="{BB962C8B-B14F-4D97-AF65-F5344CB8AC3E}">
        <p14:creationId xmlns:p14="http://schemas.microsoft.com/office/powerpoint/2010/main" val="53910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791939" y="914400"/>
            <a:ext cx="7704137" cy="1143000"/>
          </a:xfrm>
        </p:spPr>
        <p:txBody>
          <a:bodyPr>
            <a:normAutofit/>
          </a:bodyPr>
          <a:lstStyle/>
          <a:p>
            <a:r>
              <a:rPr lang="en-US" dirty="0">
                <a:latin typeface="Calibri" panose="020F0502020204030204" pitchFamily="34" charset="0"/>
                <a:ea typeface="MS PGothic" pitchFamily="34" charset="-128"/>
              </a:rPr>
              <a:t>Attribution</a:t>
            </a:r>
            <a:endParaRPr lang="en-AU" dirty="0">
              <a:latin typeface="Calibri" panose="020F0502020204030204" pitchFamily="34" charset="0"/>
            </a:endParaRPr>
          </a:p>
        </p:txBody>
      </p:sp>
      <p:sp>
        <p:nvSpPr>
          <p:cNvPr id="9" name="Rectangle 9">
            <a:extLst>
              <a:ext uri="{FF2B5EF4-FFF2-40B4-BE49-F238E27FC236}">
                <a16:creationId xmlns:a16="http://schemas.microsoft.com/office/drawing/2014/main" id="{75E8FCA8-01FF-4BA7-B7CD-E745738016E8}"/>
              </a:ext>
            </a:extLst>
          </p:cNvPr>
          <p:cNvSpPr>
            <a:spLocks noChangeArrowheads="1"/>
          </p:cNvSpPr>
          <p:nvPr/>
        </p:nvSpPr>
        <p:spPr bwMode="auto">
          <a:xfrm>
            <a:off x="251520" y="2209800"/>
            <a:ext cx="8784976" cy="39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lnSpc>
                <a:spcPct val="80000"/>
              </a:lnSpc>
              <a:spcBef>
                <a:spcPct val="20000"/>
              </a:spcBef>
              <a:buSzPct val="130000"/>
            </a:pPr>
            <a:endParaRPr lang="en-US" sz="2400"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altLang="zh-CN" sz="2000" b="1" dirty="0">
                <a:latin typeface="Calibri" panose="020F0502020204030204" pitchFamily="34" charset="0"/>
                <a:cs typeface="Calibri" panose="020F0502020204030204" pitchFamily="34" charset="0"/>
              </a:rPr>
              <a:t>Product of the Conservation Coaches Network, 2019</a:t>
            </a:r>
          </a:p>
          <a:p>
            <a:pPr marL="342900" indent="-342900" eaLnBrk="0" hangingPunct="0">
              <a:lnSpc>
                <a:spcPct val="80000"/>
              </a:lnSpc>
              <a:spcBef>
                <a:spcPct val="20000"/>
              </a:spcBef>
              <a:buSzPct val="130000"/>
            </a:pPr>
            <a:endParaRPr lang="en-US" i="1"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These presentations were adopted of materials from members of the Conservation Coaches Network.  </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CCNet strongly recommends that this presentation is given by experts familiar with the adaptive management process presented by the Conservation Measures Partnership</a:t>
            </a:r>
            <a:r>
              <a:rPr lang="ja-JP" altLang="en-US" dirty="0">
                <a:latin typeface="Calibri" panose="020F0502020204030204" pitchFamily="34" charset="0"/>
                <a:cs typeface="Calibri" panose="020F0502020204030204" pitchFamily="34" charset="0"/>
              </a:rPr>
              <a:t>’</a:t>
            </a:r>
            <a:r>
              <a:rPr lang="en-US" altLang="ja-JP" dirty="0">
                <a:latin typeface="Calibri" panose="020F0502020204030204" pitchFamily="34" charset="0"/>
                <a:cs typeface="Calibri" panose="020F0502020204030204" pitchFamily="34" charset="0"/>
              </a:rPr>
              <a:t>s </a:t>
            </a:r>
            <a:r>
              <a:rPr lang="en-US" altLang="ja-JP" dirty="0">
                <a:latin typeface="Calibri" panose="020F0502020204030204" pitchFamily="34" charset="0"/>
                <a:cs typeface="Calibri" panose="020F0502020204030204" pitchFamily="34" charset="0"/>
                <a:hlinkClick r:id="rId3"/>
              </a:rPr>
              <a:t>Open Standards for the Practice of Conservation</a:t>
            </a:r>
            <a:r>
              <a:rPr lang="en-US" altLang="ja-JP" dirty="0">
                <a:latin typeface="Calibri" panose="020F0502020204030204" pitchFamily="34" charset="0"/>
                <a:cs typeface="Calibri" panose="020F0502020204030204" pitchFamily="34" charset="0"/>
              </a:rPr>
              <a:t> / </a:t>
            </a:r>
            <a:r>
              <a:rPr lang="en-AU" altLang="ja-JP" dirty="0">
                <a:latin typeface="Calibri" panose="020F0502020204030204" pitchFamily="34" charset="0"/>
                <a:cs typeface="Calibri" panose="020F0502020204030204" pitchFamily="34" charset="0"/>
                <a:hlinkClick r:id="rId4"/>
              </a:rPr>
              <a:t>Community of Practice – Indigenous CS projects and CS projects on Indigenous Land and Waters</a:t>
            </a:r>
            <a:r>
              <a:rPr lang="en-US" altLang="ja-JP" dirty="0">
                <a:latin typeface="Calibri" panose="020F0502020204030204" pitchFamily="34" charset="0"/>
                <a:cs typeface="Calibri" panose="020F0502020204030204" pitchFamily="34" charset="0"/>
              </a:rPr>
              <a:t>.</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You are free to share this presentation and adapt it for your use.  Please attribute the work to </a:t>
            </a:r>
            <a:r>
              <a:rPr lang="en-US" dirty="0" err="1">
                <a:latin typeface="Calibri" panose="020F0502020204030204" pitchFamily="34" charset="0"/>
                <a:cs typeface="Calibri" panose="020F0502020204030204" pitchFamily="34" charset="0"/>
              </a:rPr>
              <a:t>CCNet</a:t>
            </a:r>
            <a:r>
              <a:rPr lang="en-US" dirty="0">
                <a:latin typeface="Calibri" panose="020F0502020204030204" pitchFamily="34" charset="0"/>
                <a:cs typeface="Calibri" panose="020F0502020204030204" pitchFamily="34" charset="0"/>
              </a:rPr>
              <a:t>.   If you significantly alter, transform, or build upon this work, it may be appropriate to remove the HCP logo.</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24040A8-EBA5-4046-A75E-A0BBD0341549}"/>
              </a:ext>
            </a:extLst>
          </p:cNvPr>
          <p:cNvPicPr>
            <a:picLocks noChangeAspect="1"/>
          </p:cNvPicPr>
          <p:nvPr/>
        </p:nvPicPr>
        <p:blipFill>
          <a:blip r:embed="rId5"/>
          <a:stretch>
            <a:fillRect/>
          </a:stretch>
        </p:blipFill>
        <p:spPr>
          <a:xfrm>
            <a:off x="7949505" y="2590800"/>
            <a:ext cx="971550" cy="476250"/>
          </a:xfrm>
          <a:prstGeom prst="rect">
            <a:avLst/>
          </a:prstGeom>
        </p:spPr>
      </p:pic>
    </p:spTree>
    <p:extLst>
      <p:ext uri="{BB962C8B-B14F-4D97-AF65-F5344CB8AC3E}">
        <p14:creationId xmlns:p14="http://schemas.microsoft.com/office/powerpoint/2010/main" val="421631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idx="1"/>
          </p:nvPr>
        </p:nvSpPr>
        <p:spPr/>
        <p:txBody>
          <a:bodyPr>
            <a:normAutofit lnSpcReduction="10000"/>
          </a:bodyPr>
          <a:lstStyle/>
          <a:p>
            <a:pPr marL="0" indent="0">
              <a:buNone/>
            </a:pPr>
            <a:r>
              <a:rPr lang="en-AU" sz="3600" dirty="0"/>
              <a:t>What is a Road Map / Result chain?</a:t>
            </a:r>
          </a:p>
          <a:p>
            <a:r>
              <a:rPr lang="en-AU" sz="3600" dirty="0">
                <a:solidFill>
                  <a:srgbClr val="0070C0"/>
                </a:solidFill>
              </a:rPr>
              <a:t>A diagram we create to help us work out if our Strategies are likely to have the effect we thought they would</a:t>
            </a:r>
          </a:p>
          <a:p>
            <a:r>
              <a:rPr lang="en-AU" sz="3600" dirty="0"/>
              <a:t>Like a road map – so we can call them that instead</a:t>
            </a:r>
            <a:endParaRPr lang="en-US" sz="3600" dirty="0"/>
          </a:p>
          <a:p>
            <a:r>
              <a:rPr lang="en-AU" sz="3600" dirty="0">
                <a:solidFill>
                  <a:srgbClr val="0070C0"/>
                </a:solidFill>
              </a:rPr>
              <a:t>Contains a series of “</a:t>
            </a:r>
            <a:r>
              <a:rPr lang="en-AU" sz="3600" b="1" dirty="0">
                <a:solidFill>
                  <a:srgbClr val="0070C0"/>
                </a:solidFill>
              </a:rPr>
              <a:t>if…then</a:t>
            </a:r>
            <a:r>
              <a:rPr lang="en-AU" sz="3600" dirty="0">
                <a:solidFill>
                  <a:srgbClr val="0070C0"/>
                </a:solidFill>
              </a:rPr>
              <a:t>” causal statements </a:t>
            </a:r>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9" name="Text Placeholder 4"/>
          <p:cNvSpPr>
            <a:spLocks noGrp="1"/>
          </p:cNvSpPr>
          <p:nvPr>
            <p:ph type="body" sz="quarter" idx="15"/>
          </p:nvPr>
        </p:nvSpPr>
        <p:spPr>
          <a:xfrm>
            <a:off x="2852738" y="609600"/>
            <a:ext cx="6291262" cy="457200"/>
          </a:xfrm>
        </p:spPr>
        <p:txBody>
          <a:bodyPr>
            <a:normAutofit fontScale="70000" lnSpcReduction="20000"/>
          </a:bodyPr>
          <a:lstStyle/>
          <a:p>
            <a:r>
              <a:rPr lang="en-AU" dirty="0"/>
              <a:t>Linking strategies and actions to outcomes</a:t>
            </a:r>
          </a:p>
        </p:txBody>
      </p:sp>
    </p:spTree>
    <p:extLst>
      <p:ext uri="{BB962C8B-B14F-4D97-AF65-F5344CB8AC3E}">
        <p14:creationId xmlns:p14="http://schemas.microsoft.com/office/powerpoint/2010/main" val="137068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228600" y="1600206"/>
            <a:ext cx="8915400" cy="4525963"/>
          </a:xfrm>
        </p:spPr>
        <p:txBody>
          <a:bodyPr>
            <a:normAutofit fontScale="92500"/>
          </a:bodyPr>
          <a:lstStyle/>
          <a:p>
            <a:pPr eaLnBrk="1" hangingPunct="1"/>
            <a:r>
              <a:rPr lang="en-AU" sz="4000" dirty="0"/>
              <a:t>Why we do this step?</a:t>
            </a:r>
          </a:p>
          <a:p>
            <a:pPr lvl="1" eaLnBrk="1" hangingPunct="1">
              <a:lnSpc>
                <a:spcPct val="110000"/>
              </a:lnSpc>
            </a:pPr>
            <a:r>
              <a:rPr lang="en-AU" sz="3600" dirty="0">
                <a:solidFill>
                  <a:srgbClr val="0070C0"/>
                </a:solidFill>
              </a:rPr>
              <a:t>To be confident that the Strategies we have chosen will get the result that we want</a:t>
            </a:r>
          </a:p>
          <a:p>
            <a:pPr lvl="1" eaLnBrk="1" hangingPunct="1">
              <a:lnSpc>
                <a:spcPct val="110000"/>
              </a:lnSpc>
            </a:pPr>
            <a:r>
              <a:rPr lang="en-AU" sz="3600" dirty="0"/>
              <a:t>To be clear about the tasks / monitoring we have to do</a:t>
            </a:r>
          </a:p>
          <a:p>
            <a:pPr lvl="1" eaLnBrk="1" hangingPunct="1">
              <a:lnSpc>
                <a:spcPct val="110000"/>
              </a:lnSpc>
            </a:pPr>
            <a:r>
              <a:rPr lang="en-AU" sz="3600" dirty="0">
                <a:solidFill>
                  <a:srgbClr val="0070C0"/>
                </a:solidFill>
              </a:rPr>
              <a:t>Because we want to see </a:t>
            </a:r>
            <a:r>
              <a:rPr lang="en-AU" sz="3600" b="1" dirty="0">
                <a:solidFill>
                  <a:srgbClr val="0070C0"/>
                </a:solidFill>
              </a:rPr>
              <a:t>results</a:t>
            </a:r>
            <a:r>
              <a:rPr lang="en-AU" sz="3600" dirty="0">
                <a:solidFill>
                  <a:srgbClr val="0070C0"/>
                </a:solidFill>
              </a:rPr>
              <a:t>, not just effort</a:t>
            </a:r>
          </a:p>
          <a:p>
            <a:pPr lvl="1" eaLnBrk="1" hangingPunct="1"/>
            <a:endParaRPr lang="en-AU" sz="3600" dirty="0"/>
          </a:p>
        </p:txBody>
      </p:sp>
      <p:sp>
        <p:nvSpPr>
          <p:cNvPr id="2" name="Text Placeholder 1"/>
          <p:cNvSpPr>
            <a:spLocks noGrp="1"/>
          </p:cNvSpPr>
          <p:nvPr>
            <p:ph type="body" sz="quarter" idx="13"/>
          </p:nvPr>
        </p:nvSpPr>
        <p:spPr/>
        <p:txBody>
          <a:bodyPr/>
          <a:lstStyle/>
          <a:p>
            <a:r>
              <a:rPr lang="en-AU" dirty="0"/>
              <a:t>Making the Plan</a:t>
            </a:r>
          </a:p>
        </p:txBody>
      </p:sp>
      <p:sp>
        <p:nvSpPr>
          <p:cNvPr id="3" name="Text Placeholder 2"/>
          <p:cNvSpPr>
            <a:spLocks noGrp="1"/>
          </p:cNvSpPr>
          <p:nvPr>
            <p:ph type="body" sz="quarter" idx="14"/>
          </p:nvPr>
        </p:nvSpPr>
        <p:spPr/>
        <p:txBody>
          <a:bodyPr>
            <a:normAutofit/>
          </a:bodyPr>
          <a:lstStyle/>
          <a:p>
            <a:r>
              <a:rPr lang="en-AU" dirty="0"/>
              <a:t>Road Maps</a:t>
            </a:r>
          </a:p>
        </p:txBody>
      </p:sp>
      <p:sp>
        <p:nvSpPr>
          <p:cNvPr id="5" name="Text Placeholder 4"/>
          <p:cNvSpPr>
            <a:spLocks noGrp="1"/>
          </p:cNvSpPr>
          <p:nvPr>
            <p:ph type="body" sz="quarter" idx="15"/>
          </p:nvPr>
        </p:nvSpPr>
        <p:spPr/>
        <p:txBody>
          <a:bodyPr anchor="ctr">
            <a:normAutofit fontScale="70000" lnSpcReduction="20000"/>
          </a:bodyPr>
          <a:lstStyle/>
          <a:p>
            <a:r>
              <a:rPr lang="en-AU" dirty="0"/>
              <a:t>Linking strategies and actions to outcomes</a:t>
            </a:r>
          </a:p>
        </p:txBody>
      </p:sp>
    </p:spTree>
    <p:extLst>
      <p:ext uri="{BB962C8B-B14F-4D97-AF65-F5344CB8AC3E}">
        <p14:creationId xmlns:p14="http://schemas.microsoft.com/office/powerpoint/2010/main" val="18410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5901" t="67297" r="6026" b="14967"/>
          <a:stretch>
            <a:fillRect/>
          </a:stretch>
        </p:blipFill>
        <p:spPr bwMode="auto">
          <a:xfrm>
            <a:off x="0" y="0"/>
            <a:ext cx="9144000" cy="12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l="5963" t="66937" r="5963" b="16531"/>
          <a:stretch>
            <a:fillRect/>
          </a:stretch>
        </p:blipFill>
        <p:spPr bwMode="auto">
          <a:xfrm>
            <a:off x="0" y="1360488"/>
            <a:ext cx="91440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l="5963" t="65800" r="5963" b="13509"/>
          <a:stretch>
            <a:fillRect/>
          </a:stretch>
        </p:blipFill>
        <p:spPr bwMode="auto">
          <a:xfrm>
            <a:off x="0" y="2636838"/>
            <a:ext cx="9144000"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l="5963" t="65800" r="5963" b="17101"/>
          <a:stretch>
            <a:fillRect/>
          </a:stretch>
        </p:blipFill>
        <p:spPr bwMode="auto">
          <a:xfrm>
            <a:off x="0" y="4221163"/>
            <a:ext cx="9144000"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l="5963" t="68074" r="5963" b="15015"/>
          <a:stretch>
            <a:fillRect/>
          </a:stretch>
        </p:blipFill>
        <p:spPr bwMode="auto">
          <a:xfrm>
            <a:off x="3175" y="5684838"/>
            <a:ext cx="91440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0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685800" y="1905000"/>
            <a:ext cx="2158008" cy="1723256"/>
          </a:xfrm>
          <a:prstGeom prst="roundRect">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AU" sz="3200" dirty="0">
                <a:solidFill>
                  <a:srgbClr val="000000"/>
                </a:solidFill>
                <a:latin typeface="+mn-lt"/>
                <a:cs typeface="+mn-cs"/>
              </a:rPr>
              <a:t>TODAY</a:t>
            </a:r>
            <a:endParaRPr lang="en-US" dirty="0">
              <a:solidFill>
                <a:srgbClr val="000000"/>
              </a:solidFill>
              <a:latin typeface="+mn-lt"/>
              <a:cs typeface="+mn-cs"/>
            </a:endParaRPr>
          </a:p>
        </p:txBody>
      </p:sp>
      <p:sp>
        <p:nvSpPr>
          <p:cNvPr id="9" name="Rounded Rectangle 8"/>
          <p:cNvSpPr/>
          <p:nvPr/>
        </p:nvSpPr>
        <p:spPr bwMode="auto">
          <a:xfrm>
            <a:off x="6096000" y="1905000"/>
            <a:ext cx="2667000" cy="1740024"/>
          </a:xfrm>
          <a:prstGeom prst="roundRect">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AU" sz="3200" dirty="0">
                <a:solidFill>
                  <a:srgbClr val="000000"/>
                </a:solidFill>
                <a:latin typeface="+mn-lt"/>
                <a:cs typeface="+mn-cs"/>
              </a:rPr>
              <a:t>TOMORROW</a:t>
            </a:r>
            <a:endParaRPr lang="en-US" sz="2000" dirty="0">
              <a:solidFill>
                <a:srgbClr val="000000"/>
              </a:solidFill>
              <a:latin typeface="+mn-lt"/>
              <a:cs typeface="+mn-cs"/>
            </a:endParaRPr>
          </a:p>
        </p:txBody>
      </p:sp>
      <p:cxnSp>
        <p:nvCxnSpPr>
          <p:cNvPr id="11" name="Straight Arrow Connector 10"/>
          <p:cNvCxnSpPr/>
          <p:nvPr/>
        </p:nvCxnSpPr>
        <p:spPr bwMode="auto">
          <a:xfrm flipV="1">
            <a:off x="3131837" y="2823132"/>
            <a:ext cx="2583160" cy="16768"/>
          </a:xfrm>
          <a:prstGeom prst="straightConnector1">
            <a:avLst/>
          </a:prstGeom>
          <a:noFill/>
          <a:ln w="76200" cap="flat" cmpd="sng" algn="ctr">
            <a:solidFill>
              <a:srgbClr val="0070C0"/>
            </a:solidFill>
            <a:prstDash val="solid"/>
            <a:round/>
            <a:headEnd type="none" w="med" len="med"/>
            <a:tailEnd type="arrow"/>
          </a:ln>
          <a:effectLst/>
        </p:spPr>
      </p:cxnSp>
      <p:sp>
        <p:nvSpPr>
          <p:cNvPr id="13" name="TextBox 12"/>
          <p:cNvSpPr txBox="1"/>
          <p:nvPr/>
        </p:nvSpPr>
        <p:spPr>
          <a:xfrm>
            <a:off x="1030073" y="3789039"/>
            <a:ext cx="1489382" cy="1384995"/>
          </a:xfrm>
          <a:prstGeom prst="rect">
            <a:avLst/>
          </a:prstGeom>
          <a:noFill/>
        </p:spPr>
        <p:txBody>
          <a:bodyPr wrap="none" rtlCol="0">
            <a:spAutoFit/>
          </a:bodyPr>
          <a:lstStyle/>
          <a:p>
            <a:pPr algn="ctr" fontAlgn="auto">
              <a:spcBef>
                <a:spcPts val="0"/>
              </a:spcBef>
              <a:spcAft>
                <a:spcPts val="0"/>
              </a:spcAft>
            </a:pPr>
            <a:r>
              <a:rPr lang="en-AU" sz="2800" dirty="0">
                <a:solidFill>
                  <a:srgbClr val="000000"/>
                </a:solidFill>
                <a:latin typeface="+mn-lt"/>
                <a:cs typeface="+mn-cs"/>
              </a:rPr>
              <a:t>Targets</a:t>
            </a:r>
          </a:p>
          <a:p>
            <a:pPr algn="ctr" fontAlgn="auto">
              <a:spcBef>
                <a:spcPts val="0"/>
              </a:spcBef>
              <a:spcAft>
                <a:spcPts val="0"/>
              </a:spcAft>
            </a:pPr>
            <a:r>
              <a:rPr lang="en-AU" sz="2800" dirty="0">
                <a:solidFill>
                  <a:srgbClr val="000000"/>
                </a:solidFill>
                <a:latin typeface="+mn-lt"/>
                <a:cs typeface="+mn-cs"/>
              </a:rPr>
              <a:t>Threats</a:t>
            </a:r>
          </a:p>
          <a:p>
            <a:pPr algn="ctr" fontAlgn="auto">
              <a:spcBef>
                <a:spcPts val="0"/>
              </a:spcBef>
              <a:spcAft>
                <a:spcPts val="0"/>
              </a:spcAft>
            </a:pPr>
            <a:r>
              <a:rPr lang="en-AU" sz="2800" dirty="0">
                <a:solidFill>
                  <a:srgbClr val="000000"/>
                </a:solidFill>
                <a:latin typeface="+mn-lt"/>
                <a:cs typeface="+mn-cs"/>
              </a:rPr>
              <a:t>Situation</a:t>
            </a:r>
            <a:endParaRPr lang="en-US" sz="2800" dirty="0">
              <a:solidFill>
                <a:srgbClr val="000000"/>
              </a:solidFill>
              <a:latin typeface="+mn-lt"/>
              <a:cs typeface="+mn-cs"/>
            </a:endParaRPr>
          </a:p>
        </p:txBody>
      </p:sp>
      <p:sp>
        <p:nvSpPr>
          <p:cNvPr id="15" name="TextBox 14"/>
          <p:cNvSpPr txBox="1"/>
          <p:nvPr/>
        </p:nvSpPr>
        <p:spPr>
          <a:xfrm>
            <a:off x="6327380" y="3789039"/>
            <a:ext cx="2232922" cy="1384995"/>
          </a:xfrm>
          <a:prstGeom prst="rect">
            <a:avLst/>
          </a:prstGeom>
          <a:noFill/>
        </p:spPr>
        <p:txBody>
          <a:bodyPr wrap="square" rtlCol="0">
            <a:spAutoFit/>
          </a:bodyPr>
          <a:lstStyle/>
          <a:p>
            <a:pPr algn="ctr" fontAlgn="auto">
              <a:spcBef>
                <a:spcPts val="0"/>
              </a:spcBef>
              <a:spcAft>
                <a:spcPts val="0"/>
              </a:spcAft>
            </a:pPr>
            <a:r>
              <a:rPr lang="en-AU" sz="2800" dirty="0">
                <a:solidFill>
                  <a:srgbClr val="000000"/>
                </a:solidFill>
                <a:latin typeface="+mn-lt"/>
                <a:cs typeface="+mn-cs"/>
              </a:rPr>
              <a:t>Dream </a:t>
            </a:r>
          </a:p>
          <a:p>
            <a:pPr algn="ctr" fontAlgn="auto">
              <a:spcBef>
                <a:spcPts val="0"/>
              </a:spcBef>
              <a:spcAft>
                <a:spcPts val="0"/>
              </a:spcAft>
            </a:pPr>
            <a:r>
              <a:rPr lang="en-AU" sz="2800" dirty="0">
                <a:solidFill>
                  <a:srgbClr val="000000"/>
                </a:solidFill>
                <a:latin typeface="+mn-lt"/>
                <a:cs typeface="+mn-cs"/>
              </a:rPr>
              <a:t>Target Goals</a:t>
            </a:r>
          </a:p>
          <a:p>
            <a:pPr algn="ctr" fontAlgn="auto">
              <a:spcBef>
                <a:spcPts val="0"/>
              </a:spcBef>
              <a:spcAft>
                <a:spcPts val="0"/>
              </a:spcAft>
            </a:pPr>
            <a:r>
              <a:rPr lang="en-AU" sz="2800" dirty="0">
                <a:solidFill>
                  <a:srgbClr val="000000"/>
                </a:solidFill>
                <a:latin typeface="+mn-lt"/>
              </a:rPr>
              <a:t>Threat Goals</a:t>
            </a:r>
            <a:endParaRPr lang="en-US" sz="2800" dirty="0">
              <a:solidFill>
                <a:srgbClr val="000000"/>
              </a:solidFill>
              <a:latin typeface="+mn-lt"/>
              <a:cs typeface="+mn-cs"/>
            </a:endParaRPr>
          </a:p>
        </p:txBody>
      </p:sp>
      <p:sp>
        <p:nvSpPr>
          <p:cNvPr id="16" name="TextBox 15"/>
          <p:cNvSpPr txBox="1"/>
          <p:nvPr/>
        </p:nvSpPr>
        <p:spPr>
          <a:xfrm>
            <a:off x="3613805" y="3573596"/>
            <a:ext cx="1619225" cy="1815882"/>
          </a:xfrm>
          <a:prstGeom prst="rect">
            <a:avLst/>
          </a:prstGeom>
          <a:noFill/>
          <a:ln w="38100" cap="rnd">
            <a:noFill/>
            <a:prstDash val="dash"/>
          </a:ln>
        </p:spPr>
        <p:txBody>
          <a:bodyPr wrap="none" rtlCol="0">
            <a:spAutoFit/>
          </a:bodyPr>
          <a:lstStyle/>
          <a:p>
            <a:pPr algn="ctr" fontAlgn="auto">
              <a:spcBef>
                <a:spcPts val="0"/>
              </a:spcBef>
              <a:spcAft>
                <a:spcPts val="0"/>
              </a:spcAft>
            </a:pPr>
            <a:r>
              <a:rPr lang="en-AU" sz="2800" dirty="0">
                <a:solidFill>
                  <a:schemeClr val="tx2"/>
                </a:solidFill>
                <a:latin typeface="+mn-lt"/>
                <a:cs typeface="+mn-cs"/>
              </a:rPr>
              <a:t>Strategies</a:t>
            </a:r>
          </a:p>
          <a:p>
            <a:pPr algn="ctr" fontAlgn="auto">
              <a:spcBef>
                <a:spcPts val="0"/>
              </a:spcBef>
              <a:spcAft>
                <a:spcPts val="0"/>
              </a:spcAft>
            </a:pPr>
            <a:r>
              <a:rPr lang="en-AU" sz="2800" dirty="0">
                <a:solidFill>
                  <a:schemeClr val="tx2"/>
                </a:solidFill>
                <a:latin typeface="+mn-lt"/>
                <a:cs typeface="+mn-cs"/>
              </a:rPr>
              <a:t>Actions</a:t>
            </a:r>
          </a:p>
          <a:p>
            <a:pPr algn="ctr" fontAlgn="auto">
              <a:spcBef>
                <a:spcPts val="0"/>
              </a:spcBef>
              <a:spcAft>
                <a:spcPts val="0"/>
              </a:spcAft>
            </a:pPr>
            <a:r>
              <a:rPr lang="en-AU" sz="2800" dirty="0">
                <a:solidFill>
                  <a:schemeClr val="tx2"/>
                </a:solidFill>
                <a:latin typeface="+mn-lt"/>
                <a:cs typeface="+mn-cs"/>
              </a:rPr>
              <a:t>Measures</a:t>
            </a:r>
          </a:p>
          <a:p>
            <a:pPr algn="ctr" fontAlgn="auto">
              <a:spcBef>
                <a:spcPts val="0"/>
              </a:spcBef>
              <a:spcAft>
                <a:spcPts val="0"/>
              </a:spcAft>
            </a:pPr>
            <a:r>
              <a:rPr lang="en-AU" sz="2800" dirty="0">
                <a:solidFill>
                  <a:schemeClr val="tx2"/>
                </a:solidFill>
                <a:latin typeface="+mn-lt"/>
                <a:cs typeface="+mn-cs"/>
              </a:rPr>
              <a:t>Reporting</a:t>
            </a:r>
            <a:endParaRPr lang="en-US" sz="2800" dirty="0">
              <a:solidFill>
                <a:schemeClr val="tx2"/>
              </a:solidFill>
              <a:latin typeface="+mn-lt"/>
              <a:cs typeface="+mn-cs"/>
            </a:endParaRPr>
          </a:p>
        </p:txBody>
      </p:sp>
      <p:sp>
        <p:nvSpPr>
          <p:cNvPr id="12" name="Text Placeholder 1"/>
          <p:cNvSpPr>
            <a:spLocks noGrp="1"/>
          </p:cNvSpPr>
          <p:nvPr>
            <p:ph type="body" sz="quarter" idx="13"/>
          </p:nvPr>
        </p:nvSpPr>
        <p:spPr>
          <a:xfrm>
            <a:off x="-21021" y="-2628"/>
            <a:ext cx="9128125" cy="461963"/>
          </a:xfrm>
        </p:spPr>
        <p:txBody>
          <a:bodyPr/>
          <a:lstStyle/>
          <a:p>
            <a:r>
              <a:rPr lang="en-AU" dirty="0">
                <a:latin typeface="+mn-lt"/>
              </a:rPr>
              <a:t>Making the Plan</a:t>
            </a:r>
          </a:p>
        </p:txBody>
      </p:sp>
      <p:sp>
        <p:nvSpPr>
          <p:cNvPr id="17" name="Text Placeholder 2"/>
          <p:cNvSpPr>
            <a:spLocks noGrp="1"/>
          </p:cNvSpPr>
          <p:nvPr>
            <p:ph type="body" sz="quarter" idx="14"/>
          </p:nvPr>
        </p:nvSpPr>
        <p:spPr>
          <a:xfrm>
            <a:off x="0" y="501102"/>
            <a:ext cx="2819400" cy="646113"/>
          </a:xfrm>
        </p:spPr>
        <p:txBody>
          <a:bodyPr>
            <a:normAutofit/>
          </a:bodyPr>
          <a:lstStyle/>
          <a:p>
            <a:r>
              <a:rPr lang="en-AU" dirty="0">
                <a:latin typeface="+mn-lt"/>
              </a:rPr>
              <a:t>Road Maps</a:t>
            </a:r>
          </a:p>
        </p:txBody>
      </p:sp>
      <p:sp>
        <p:nvSpPr>
          <p:cNvPr id="18"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latin typeface="+mn-lt"/>
              </a:rPr>
              <a:t>Recap – what is planning</a:t>
            </a:r>
          </a:p>
        </p:txBody>
      </p:sp>
      <p:sp>
        <p:nvSpPr>
          <p:cNvPr id="2" name="TextBox 1">
            <a:extLst>
              <a:ext uri="{FF2B5EF4-FFF2-40B4-BE49-F238E27FC236}">
                <a16:creationId xmlns:a16="http://schemas.microsoft.com/office/drawing/2014/main" id="{A4E42187-8BE3-4D92-B63B-B763339D4790}"/>
              </a:ext>
            </a:extLst>
          </p:cNvPr>
          <p:cNvSpPr txBox="1"/>
          <p:nvPr/>
        </p:nvSpPr>
        <p:spPr>
          <a:xfrm>
            <a:off x="3224811" y="1905000"/>
            <a:ext cx="2307748" cy="707886"/>
          </a:xfrm>
          <a:prstGeom prst="rect">
            <a:avLst/>
          </a:prstGeom>
          <a:noFill/>
        </p:spPr>
        <p:txBody>
          <a:bodyPr wrap="none" rtlCol="0">
            <a:spAutoFit/>
          </a:bodyPr>
          <a:lstStyle/>
          <a:p>
            <a:r>
              <a:rPr lang="en-AU" sz="4000" dirty="0">
                <a:latin typeface="+mn-lt"/>
              </a:rPr>
              <a:t>Road Map</a:t>
            </a:r>
          </a:p>
        </p:txBody>
      </p:sp>
    </p:spTree>
    <p:extLst>
      <p:ext uri="{BB962C8B-B14F-4D97-AF65-F5344CB8AC3E}">
        <p14:creationId xmlns:p14="http://schemas.microsoft.com/office/powerpoint/2010/main" val="307066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65" name="Rectangle 5"/>
          <p:cNvSpPr>
            <a:spLocks noGrp="1" noChangeArrowheads="1"/>
          </p:cNvSpPr>
          <p:nvPr>
            <p:ph type="body" sz="quarter" idx="13"/>
          </p:nvPr>
        </p:nvSpPr>
        <p:spPr>
          <a:xfrm>
            <a:off x="0" y="1494471"/>
            <a:ext cx="2770112" cy="5152681"/>
          </a:xfrm>
        </p:spPr>
        <p:txBody>
          <a:bodyPr>
            <a:normAutofit/>
          </a:bodyPr>
          <a:lstStyle/>
          <a:p>
            <a:pPr marL="347663" indent="-347663" eaLnBrk="1" hangingPunct="1"/>
            <a:r>
              <a:rPr lang="en-US" dirty="0">
                <a:solidFill>
                  <a:schemeClr val="tx1"/>
                </a:solidFill>
              </a:rPr>
              <a:t>Like a road map for your work</a:t>
            </a:r>
          </a:p>
          <a:p>
            <a:pPr marL="347663" indent="-347663" eaLnBrk="1" hangingPunct="1"/>
            <a:endParaRPr lang="en-US" dirty="0">
              <a:solidFill>
                <a:schemeClr val="tx1"/>
              </a:solidFill>
            </a:endParaRPr>
          </a:p>
          <a:p>
            <a:pPr marL="180975" indent="-180975" eaLnBrk="1" hangingPunct="1"/>
            <a:r>
              <a:rPr lang="en-US" dirty="0">
                <a:solidFill>
                  <a:srgbClr val="002060"/>
                </a:solidFill>
              </a:rPr>
              <a:t>Helps to show the way the things you do are connected to the result you want to see</a:t>
            </a:r>
          </a:p>
          <a:p>
            <a:pPr marL="180975" indent="-180975" eaLnBrk="1" hangingPunct="1"/>
            <a:endParaRPr lang="en-US" dirty="0">
              <a:solidFill>
                <a:schemeClr val="tx1"/>
              </a:solidFill>
            </a:endParaRPr>
          </a:p>
          <a:p>
            <a:pPr marL="347663" indent="-347663" eaLnBrk="1" hangingPunct="1"/>
            <a:r>
              <a:rPr lang="en-US" dirty="0">
                <a:solidFill>
                  <a:schemeClr val="tx1"/>
                </a:solidFill>
              </a:rPr>
              <a:t>Helps build your workplan and your monitoring plan</a:t>
            </a:r>
          </a:p>
        </p:txBody>
      </p:sp>
      <p:sp>
        <p:nvSpPr>
          <p:cNvPr id="10"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11" name="Text Placeholder 2"/>
          <p:cNvSpPr>
            <a:spLocks noGrp="1"/>
          </p:cNvSpPr>
          <p:nvPr>
            <p:ph type="body" sz="quarter" idx="14"/>
          </p:nvPr>
        </p:nvSpPr>
        <p:spPr>
          <a:xfrm>
            <a:off x="0" y="501102"/>
            <a:ext cx="2819400" cy="646113"/>
          </a:xfrm>
        </p:spPr>
        <p:txBody>
          <a:bodyPr>
            <a:normAutofit/>
          </a:bodyPr>
          <a:lstStyle/>
          <a:p>
            <a:r>
              <a:rPr lang="en-AU" dirty="0"/>
              <a:t>Road Maps</a:t>
            </a:r>
          </a:p>
        </p:txBody>
      </p:sp>
      <p:sp>
        <p:nvSpPr>
          <p:cNvPr id="12"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Linking strategies and actions to goals</a:t>
            </a:r>
          </a:p>
        </p:txBody>
      </p:sp>
      <p:pic>
        <p:nvPicPr>
          <p:cNvPr id="2" name="Picture 1">
            <a:extLst>
              <a:ext uri="{FF2B5EF4-FFF2-40B4-BE49-F238E27FC236}">
                <a16:creationId xmlns:a16="http://schemas.microsoft.com/office/drawing/2014/main" id="{F9D7F565-2239-48B1-A669-88F88126ACD3}"/>
              </a:ext>
            </a:extLst>
          </p:cNvPr>
          <p:cNvPicPr>
            <a:picLocks noChangeAspect="1"/>
          </p:cNvPicPr>
          <p:nvPr/>
        </p:nvPicPr>
        <p:blipFill>
          <a:blip r:embed="rId3"/>
          <a:stretch>
            <a:fillRect/>
          </a:stretch>
        </p:blipFill>
        <p:spPr>
          <a:xfrm>
            <a:off x="3200400" y="1704921"/>
            <a:ext cx="5270878" cy="3448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682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9|3."/>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17415</TotalTime>
  <Words>3748</Words>
  <Application>Microsoft Office PowerPoint</Application>
  <PresentationFormat>On-screen Show (4:3)</PresentationFormat>
  <Paragraphs>560</Paragraphs>
  <Slides>42</Slides>
  <Notes>39</Notes>
  <HiddenSlides>1</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Arial</vt:lpstr>
      <vt:lpstr>Calibri</vt:lpstr>
      <vt:lpstr>Tahoma</vt:lpstr>
      <vt:lpstr>Times New Roman</vt:lpstr>
      <vt:lpstr>Trebuchet MS</vt:lpstr>
      <vt:lpstr>1_Custom Design</vt:lpstr>
      <vt:lpstr>Visio</vt:lpstr>
      <vt:lpstr>Creating Road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Attribution</vt:lpstr>
    </vt:vector>
  </TitlesOfParts>
  <Company>Nuclear Energy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Britt</dc:creator>
  <cp:lastModifiedBy>Frank Weisenberger</cp:lastModifiedBy>
  <cp:revision>245</cp:revision>
  <cp:lastPrinted>2013-10-28T22:48:54Z</cp:lastPrinted>
  <dcterms:created xsi:type="dcterms:W3CDTF">2002-12-14T17:41:30Z</dcterms:created>
  <dcterms:modified xsi:type="dcterms:W3CDTF">2020-10-13T03:16:31Z</dcterms:modified>
</cp:coreProperties>
</file>