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4" r:id="rId1"/>
    <p:sldMasterId id="2147484520" r:id="rId2"/>
  </p:sldMasterIdLst>
  <p:notesMasterIdLst>
    <p:notesMasterId r:id="rId32"/>
  </p:notesMasterIdLst>
  <p:handoutMasterIdLst>
    <p:handoutMasterId r:id="rId33"/>
  </p:handoutMasterIdLst>
  <p:sldIdLst>
    <p:sldId id="484" r:id="rId3"/>
    <p:sldId id="563" r:id="rId4"/>
    <p:sldId id="506" r:id="rId5"/>
    <p:sldId id="588" r:id="rId6"/>
    <p:sldId id="550" r:id="rId7"/>
    <p:sldId id="393" r:id="rId8"/>
    <p:sldId id="589" r:id="rId9"/>
    <p:sldId id="554" r:id="rId10"/>
    <p:sldId id="579" r:id="rId11"/>
    <p:sldId id="586" r:id="rId12"/>
    <p:sldId id="590" r:id="rId13"/>
    <p:sldId id="572" r:id="rId14"/>
    <p:sldId id="571" r:id="rId15"/>
    <p:sldId id="585" r:id="rId16"/>
    <p:sldId id="567" r:id="rId17"/>
    <p:sldId id="547" r:id="rId18"/>
    <p:sldId id="515" r:id="rId19"/>
    <p:sldId id="524" r:id="rId20"/>
    <p:sldId id="569" r:id="rId21"/>
    <p:sldId id="576" r:id="rId22"/>
    <p:sldId id="577" r:id="rId23"/>
    <p:sldId id="578" r:id="rId24"/>
    <p:sldId id="565" r:id="rId25"/>
    <p:sldId id="591" r:id="rId26"/>
    <p:sldId id="523" r:id="rId27"/>
    <p:sldId id="497" r:id="rId28"/>
    <p:sldId id="584" r:id="rId29"/>
    <p:sldId id="566" r:id="rId30"/>
    <p:sldId id="587" r:id="rId31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FFC8"/>
    <a:srgbClr val="69E59B"/>
    <a:srgbClr val="F096FF"/>
    <a:srgbClr val="96F0FF"/>
    <a:srgbClr val="F9F295"/>
    <a:srgbClr val="003300"/>
    <a:srgbClr val="9F1BB5"/>
    <a:srgbClr val="27CF53"/>
    <a:srgbClr val="A1E29E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371" autoAdjust="0"/>
  </p:normalViewPr>
  <p:slideViewPr>
    <p:cSldViewPr>
      <p:cViewPr varScale="1">
        <p:scale>
          <a:sx n="51" d="100"/>
          <a:sy n="51" d="100"/>
        </p:scale>
        <p:origin x="229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882" y="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r>
              <a:rPr lang="en-US" dirty="0">
                <a:latin typeface="Trebuchet MS" panose="020B0603020202020204" pitchFamily="34" charset="0"/>
              </a:rPr>
              <a:t>Monitoring</a:t>
            </a:r>
          </a:p>
        </p:txBody>
      </p:sp>
      <p:sp>
        <p:nvSpPr>
          <p:cNvPr id="398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3789AFC-9BD4-44B7-B380-B5E2D4F066DA}" type="slidenum">
              <a:rPr lang="en-US" smtClean="0">
                <a:latin typeface="Trebuchet MS" panose="020B0603020202020204" pitchFamily="34" charset="0"/>
              </a:rPr>
              <a:t>‹#›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470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rebuchet MS" panose="020B0603020202020204" pitchFamily="34" charset="0"/>
              </a:defRPr>
            </a:lvl1pPr>
          </a:lstStyle>
          <a:p>
            <a:fld id="{02C6B9C4-5A24-43AF-A894-916D74AA2F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3813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/>
              <a:t>Healthy Country Planning is an adaptive management approach</a:t>
            </a:r>
          </a:p>
          <a:p>
            <a:endParaRPr lang="en-AU" dirty="0"/>
          </a:p>
          <a:p>
            <a:r>
              <a:rPr lang="en-AU" dirty="0"/>
              <a:t>Making the plan is an important part of that</a:t>
            </a:r>
          </a:p>
          <a:p>
            <a:endParaRPr lang="en-AU" dirty="0"/>
          </a:p>
          <a:p>
            <a:r>
              <a:rPr lang="en-AU" dirty="0"/>
              <a:t>But we can only adapt to what we learn if we monitor</a:t>
            </a:r>
          </a:p>
          <a:p>
            <a:endParaRPr lang="en-AU" dirty="0"/>
          </a:p>
          <a:p>
            <a:r>
              <a:rPr lang="en-AU" dirty="0"/>
              <a:t>We need to decide what the most important things to monitor are and what we will do with the information</a:t>
            </a:r>
          </a:p>
          <a:p>
            <a:endParaRPr lang="en-AU" dirty="0"/>
          </a:p>
          <a:p>
            <a:r>
              <a:rPr lang="en-AU" dirty="0"/>
              <a:t>If we have done the rest of the process well then this step should be reasonably simple (or simpler than we might think)</a:t>
            </a:r>
          </a:p>
        </p:txBody>
      </p:sp>
      <p:sp>
        <p:nvSpPr>
          <p:cNvPr id="7680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  <a:latin typeface="Trebuchet MS" panose="020B0603020202020204" pitchFamily="34" charset="0"/>
              </a:rPr>
              <a:t>CAP Overview</a:t>
            </a:r>
          </a:p>
        </p:txBody>
      </p:sp>
      <p:sp>
        <p:nvSpPr>
          <p:cNvPr id="76805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AU" dirty="0">
                <a:solidFill>
                  <a:srgbClr val="000000"/>
                </a:solidFill>
                <a:latin typeface="Trebuchet MS" panose="020B0603020202020204" pitchFamily="34" charset="0"/>
              </a:rPr>
              <a:t>Printed March 2011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6806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AU" dirty="0">
                <a:solidFill>
                  <a:srgbClr val="000000"/>
                </a:solidFill>
                <a:latin typeface="Trebuchet MS" panose="020B0603020202020204" pitchFamily="34" charset="0"/>
              </a:rPr>
              <a:t>CAP Resources</a:t>
            </a:r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68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886504-C9CB-4AD5-9459-143F1AFF11F9}" type="slidenum">
              <a:rPr lang="en-US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1</a:t>
            </a:fld>
            <a:endParaRPr lang="en-US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030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C727B6-C998-4F78-9768-7968460C1D56}" type="slidenum">
              <a:rPr lang="en-US">
                <a:latin typeface="Trebuchet MS" panose="020B0603020202020204" pitchFamily="34" charset="0"/>
              </a:rPr>
              <a:pPr eaLnBrk="1" hangingPunct="1"/>
              <a:t>10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809" y="4342726"/>
            <a:ext cx="5031449" cy="4114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/>
              <a:t>This example shows the three layers of monitoring and indicators in a result chain</a:t>
            </a:r>
          </a:p>
        </p:txBody>
      </p:sp>
    </p:spTree>
    <p:extLst>
      <p:ext uri="{BB962C8B-B14F-4D97-AF65-F5344CB8AC3E}">
        <p14:creationId xmlns:p14="http://schemas.microsoft.com/office/powerpoint/2010/main" val="4004667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06B600-1F34-48DB-9AD2-F80DBABC3187}" type="slidenum">
              <a:rPr lang="en-US">
                <a:latin typeface="Trebuchet MS" panose="020B0603020202020204" pitchFamily="34" charset="0"/>
              </a:rPr>
              <a:pPr eaLnBrk="1" hangingPunct="1"/>
              <a:t>11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9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/>
              <a:t>To really bring our monitoring plan together we need to think about these things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2400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/>
              <a:t>It is important to think about who you want to report to (even if it is only yourself) at the start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sz="2400" dirty="0"/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400" dirty="0"/>
              <a:t>This will guide what you need to know in order to tell the people you need to report to what they need to know</a:t>
            </a:r>
            <a:endParaRPr lang="en-AU" dirty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0B611B-7C05-458A-85C8-BD54E4A526F5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12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0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step – who do you need to tell and what do you need to tell them</a:t>
            </a:r>
          </a:p>
          <a:p>
            <a:endParaRPr lang="en-US" dirty="0"/>
          </a:p>
          <a:p>
            <a:r>
              <a:rPr lang="en-US" dirty="0"/>
              <a:t>You can use the stakeholder analysis from earlier steps to guide you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813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an example of the wort of information that is often needed at a senior level – not too much detail, just knowing how the most important things (targets) are going.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24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you know who you need to tell you can then think about what you want to tell them</a:t>
            </a:r>
          </a:p>
          <a:p>
            <a:endParaRPr lang="en-US" dirty="0"/>
          </a:p>
          <a:p>
            <a:r>
              <a:rPr lang="en-US" dirty="0"/>
              <a:t>And so then you will start thinking about indicators</a:t>
            </a:r>
          </a:p>
          <a:p>
            <a:endParaRPr lang="en-US" dirty="0"/>
          </a:p>
          <a:p>
            <a:r>
              <a:rPr lang="en-US" dirty="0"/>
              <a:t>We think about an idea called ‘optimal ignorance’ we want to know the least amount of information we can to make the decisions we need to make</a:t>
            </a:r>
          </a:p>
          <a:p>
            <a:endParaRPr lang="en-US" dirty="0"/>
          </a:p>
          <a:p>
            <a:r>
              <a:rPr lang="en-US" dirty="0"/>
              <a:t>This is different form the way many people think about this which is more of a ‘maximize information’ approach.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705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A simple example is the use of M&amp;Ms by Van Halen to ‘indicate’ whether their stage instructions had been followed</a:t>
            </a:r>
          </a:p>
          <a:p>
            <a:endParaRPr lang="en-AU" dirty="0"/>
          </a:p>
          <a:p>
            <a:r>
              <a:rPr lang="en-AU" dirty="0"/>
              <a:t>A simple indicator telling them to act, not trying to tell them any more than they needed to know.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941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7F5DB8-A0E0-4C89-B7A0-4CED41D58F89}" type="slidenum">
              <a:rPr lang="en-AU">
                <a:solidFill>
                  <a:srgbClr val="000000"/>
                </a:solidFill>
                <a:latin typeface="Trebuchet MS" panose="020B0603020202020204" pitchFamily="34" charset="0"/>
              </a:rPr>
              <a:pPr eaLnBrk="1" hangingPunct="1"/>
              <a:t>17</a:t>
            </a:fld>
            <a:endParaRPr lang="en-AU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98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some things to be aware of that are important</a:t>
            </a:r>
          </a:p>
          <a:p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You have already thought about indicators, so make sure you look back on your earlier work – you should not really be thinking about new things now but using earlier work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- Make sure you only create as many indicators as you are actually going to use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Don’t monitor things you wont 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02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very ‘scientific’ criteria – but they are helpful when thinking about what will be a useful indicator to answer you questions and what will 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22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steps connects to a number of others: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monitoring activities will go in the workplan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will use the work we do here to guide our reviews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3D592-3422-4362-B71F-F3A41932A589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1787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is expensive and will add up as a big cost over time’</a:t>
            </a:r>
          </a:p>
          <a:p>
            <a:endParaRPr lang="en-US" dirty="0"/>
          </a:p>
          <a:p>
            <a:r>
              <a:rPr lang="en-US" dirty="0"/>
              <a:t>Try to minimize the cost in as many ways as you can</a:t>
            </a:r>
          </a:p>
          <a:p>
            <a:endParaRPr lang="en-US" dirty="0"/>
          </a:p>
          <a:p>
            <a:r>
              <a:rPr lang="en-US" dirty="0"/>
              <a:t>Here are some ideas to do that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414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way you monitor indicators is the method</a:t>
            </a:r>
          </a:p>
          <a:p>
            <a:endParaRPr lang="en-US" dirty="0"/>
          </a:p>
          <a:p>
            <a:r>
              <a:rPr lang="en-US" dirty="0"/>
              <a:t>Like indicators, there are some scientific criteria for good methods – ones that will give you information you can actually use to make decisions</a:t>
            </a:r>
          </a:p>
          <a:p>
            <a:endParaRPr lang="en-US" dirty="0"/>
          </a:p>
          <a:p>
            <a:r>
              <a:rPr lang="en-US" dirty="0"/>
              <a:t>Use these as a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026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741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Take the information you have created and put it into a simple table which can then go into the work plan.</a:t>
            </a:r>
          </a:p>
          <a:p>
            <a:endParaRPr lang="en-AU" dirty="0"/>
          </a:p>
          <a:p>
            <a:r>
              <a:rPr lang="en-AU" dirty="0"/>
              <a:t>You might need to make a table for each of the three layers, as they will require different people and resources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613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06B600-1F34-48DB-9AD2-F80DBABC3187}" type="slidenum">
              <a:rPr lang="en-US">
                <a:latin typeface="Trebuchet MS" panose="020B0603020202020204" pitchFamily="34" charset="0"/>
              </a:rPr>
              <a:pPr eaLnBrk="1" hangingPunct="1"/>
              <a:t>24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7962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Monitoring is expensive and will add up as a big cost over time’</a:t>
            </a:r>
          </a:p>
          <a:p>
            <a:endParaRPr lang="en-US" dirty="0"/>
          </a:p>
          <a:p>
            <a:r>
              <a:rPr lang="en-US" dirty="0"/>
              <a:t>Try to minimize the cost in as many ways as you can</a:t>
            </a:r>
          </a:p>
          <a:p>
            <a:endParaRPr lang="en-US" dirty="0"/>
          </a:p>
          <a:p>
            <a:r>
              <a:rPr lang="en-US" dirty="0"/>
              <a:t>Here are some ideas to do that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6B9C4-5A24-43AF-A894-916D74AA2F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02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CE4C9-9770-4ABC-AFF9-B589336763A7}" type="slidenum">
              <a:rPr lang="en-US">
                <a:latin typeface="Trebuchet MS" panose="020B0603020202020204" pitchFamily="34" charset="0"/>
              </a:rPr>
              <a:pPr eaLnBrk="1" hangingPunct="1"/>
              <a:t>26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95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CE4C9-9770-4ABC-AFF9-B589336763A7}" type="slidenum">
              <a:rPr lang="en-US">
                <a:latin typeface="Trebuchet MS" panose="020B0603020202020204" pitchFamily="34" charset="0"/>
              </a:rPr>
              <a:pPr eaLnBrk="1" hangingPunct="1"/>
              <a:t>27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7444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7CE4C9-9770-4ABC-AFF9-B589336763A7}" type="slidenum">
              <a:rPr lang="en-US">
                <a:latin typeface="Trebuchet MS" panose="020B0603020202020204" pitchFamily="34" charset="0"/>
              </a:rPr>
              <a:pPr eaLnBrk="1" hangingPunct="1"/>
              <a:t>29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2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06B600-1F34-48DB-9AD2-F80DBABC3187}" type="slidenum">
              <a:rPr lang="en-US">
                <a:latin typeface="Trebuchet MS" panose="020B0603020202020204" pitchFamily="34" charset="0"/>
              </a:rPr>
              <a:pPr eaLnBrk="1" hangingPunct="1"/>
              <a:t>3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9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AU" dirty="0"/>
              <a:t>Monitoring will tell us many things</a:t>
            </a:r>
          </a:p>
          <a:p>
            <a:endParaRPr lang="en-AU" dirty="0"/>
          </a:p>
          <a:p>
            <a:r>
              <a:rPr lang="en-AU" dirty="0"/>
              <a:t>It will also help us to work with the different groups that support us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06B600-1F34-48DB-9AD2-F80DBABC3187}" type="slidenum">
              <a:rPr lang="en-US">
                <a:latin typeface="Trebuchet MS" panose="020B0603020202020204" pitchFamily="34" charset="0"/>
              </a:rPr>
              <a:pPr eaLnBrk="1" hangingPunct="1"/>
              <a:t>4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18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831C21-525B-45BE-82E2-9F0D5C6F8EC9}" type="slidenum">
              <a:rPr lang="en-US">
                <a:latin typeface="Trebuchet MS" panose="020B0603020202020204" pitchFamily="34" charset="0"/>
              </a:rPr>
              <a:pPr eaLnBrk="1" hangingPunct="1"/>
              <a:t>5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Our interest in developing improved measures of success comes runs counter to a common approach where measures of success is often the neglected last step.  </a:t>
            </a:r>
          </a:p>
          <a:p>
            <a:endParaRPr lang="en-US" dirty="0"/>
          </a:p>
          <a:p>
            <a:r>
              <a:rPr lang="en-US" dirty="0"/>
              <a:t>There are many examples of ineffective monitoring that has not provided the information needed to improve management decisions.  </a:t>
            </a:r>
          </a:p>
          <a:p>
            <a:endParaRPr lang="en-US" dirty="0"/>
          </a:p>
          <a:p>
            <a:r>
              <a:rPr lang="en-US" dirty="0"/>
              <a:t>This has given monitoring a bad name among some managers and some funding agencies will refuse to fund monitoring projects – they want to see all of their money put into action.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23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C831C21-525B-45BE-82E2-9F0D5C6F8EC9}" type="slidenum">
              <a:rPr lang="en-US">
                <a:latin typeface="Trebuchet MS" panose="020B0603020202020204" pitchFamily="34" charset="0"/>
              </a:rPr>
              <a:pPr eaLnBrk="1" hangingPunct="1"/>
              <a:t>6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/>
              <a:t>If we do not monitor we will not know if the plan is working</a:t>
            </a:r>
          </a:p>
          <a:p>
            <a:endParaRPr lang="en-US" dirty="0"/>
          </a:p>
          <a:p>
            <a:r>
              <a:rPr lang="en-US" dirty="0"/>
              <a:t>But sometimes it can take a while to see results</a:t>
            </a:r>
          </a:p>
          <a:p>
            <a:endParaRPr lang="en-US" dirty="0"/>
          </a:p>
          <a:p>
            <a:r>
              <a:rPr lang="en-US" dirty="0"/>
              <a:t>So we will do the monitoring in a few stages over time to learn as much as we can as soon as we can</a:t>
            </a:r>
          </a:p>
        </p:txBody>
      </p:sp>
    </p:spTree>
    <p:extLst>
      <p:ext uri="{BB962C8B-B14F-4D97-AF65-F5344CB8AC3E}">
        <p14:creationId xmlns:p14="http://schemas.microsoft.com/office/powerpoint/2010/main" val="325880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AU" dirty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4763" indent="-30952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38098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33337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228576" indent="-2476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723815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219054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714293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09532" indent="-24762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06B600-1F34-48DB-9AD2-F80DBABC3187}" type="slidenum">
              <a:rPr lang="en-US">
                <a:latin typeface="Trebuchet MS" panose="020B0603020202020204" pitchFamily="34" charset="0"/>
              </a:rPr>
              <a:pPr eaLnBrk="1" hangingPunct="1"/>
              <a:t>7</a:t>
            </a:fld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5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C727B6-C998-4F78-9768-7968460C1D56}" type="slidenum">
              <a:rPr lang="en-US">
                <a:latin typeface="Trebuchet MS" panose="020B0603020202020204" pitchFamily="34" charset="0"/>
              </a:rPr>
              <a:pPr eaLnBrk="1" hangingPunct="1"/>
              <a:t>8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/>
              <a:t>We think about monitoring in HCP at three levels:</a:t>
            </a:r>
          </a:p>
          <a:p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first, the simplest and quickest monitoring just looks at the strategies and actions – what we do and if we are doing it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Second, we see if we are making progress along the roadmap as we expected – these are outcomes and include changes in the threat</a:t>
            </a:r>
          </a:p>
          <a:p>
            <a:pPr marL="171450" indent="-171450">
              <a:buFontTx/>
              <a:buChar char="-"/>
            </a:pPr>
            <a:endParaRPr lang="en-US" b="0" dirty="0"/>
          </a:p>
          <a:p>
            <a:pPr marL="171450" indent="-171450">
              <a:buFontTx/>
              <a:buChar char="-"/>
            </a:pPr>
            <a:r>
              <a:rPr lang="en-US" b="0" dirty="0"/>
              <a:t>Finally, we hope to be able to see changes in the target – our impact.</a:t>
            </a:r>
          </a:p>
        </p:txBody>
      </p:sp>
    </p:spTree>
    <p:extLst>
      <p:ext uri="{BB962C8B-B14F-4D97-AF65-F5344CB8AC3E}">
        <p14:creationId xmlns:p14="http://schemas.microsoft.com/office/powerpoint/2010/main" val="299706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8C727B6-C998-4F78-9768-7968460C1D56}" type="slidenum">
              <a:rPr lang="en-US">
                <a:latin typeface="Trebuchet MS" panose="020B0603020202020204" pitchFamily="34" charset="0"/>
              </a:rPr>
              <a:pPr eaLnBrk="1" hangingPunct="1"/>
              <a:t>9</a:t>
            </a:fld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0" dirty="0"/>
              <a:t>This diagram shows the relationship between those layers of monitoring and the planning work we have done previously using an example of feral pig management</a:t>
            </a:r>
          </a:p>
          <a:p>
            <a:endParaRPr lang="en-US" b="0" dirty="0"/>
          </a:p>
          <a:p>
            <a:r>
              <a:rPr lang="en-US" b="0" dirty="0"/>
              <a:t>The Planning starts at the ‘top’ (targets) and works down to actions, monitoring works back in the other direction</a:t>
            </a:r>
          </a:p>
        </p:txBody>
      </p:sp>
    </p:spTree>
    <p:extLst>
      <p:ext uri="{BB962C8B-B14F-4D97-AF65-F5344CB8AC3E}">
        <p14:creationId xmlns:p14="http://schemas.microsoft.com/office/powerpoint/2010/main" val="2636460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619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57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839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8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4842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9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2892304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183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9339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05569955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260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152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941277494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000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8900999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01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63245269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080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1439922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163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575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145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55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531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67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25/10/2019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637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508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9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1305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255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433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9188676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915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011" indent="0">
              <a:buNone/>
              <a:defRPr sz="2000" b="1"/>
            </a:lvl2pPr>
            <a:lvl3pPr marL="914024" indent="0">
              <a:buNone/>
              <a:defRPr sz="1800" b="1"/>
            </a:lvl3pPr>
            <a:lvl4pPr marL="1371040" indent="0">
              <a:buNone/>
              <a:defRPr sz="1600" b="1"/>
            </a:lvl4pPr>
            <a:lvl5pPr marL="1828052" indent="0">
              <a:buNone/>
              <a:defRPr sz="1600" b="1"/>
            </a:lvl5pPr>
            <a:lvl6pPr marL="2285064" indent="0">
              <a:buNone/>
              <a:defRPr sz="1600" b="1"/>
            </a:lvl6pPr>
            <a:lvl7pPr marL="2742079" indent="0">
              <a:buNone/>
              <a:defRPr sz="1600" b="1"/>
            </a:lvl7pPr>
            <a:lvl8pPr marL="3199088" indent="0">
              <a:buNone/>
              <a:defRPr sz="1600" b="1"/>
            </a:lvl8pPr>
            <a:lvl9pPr marL="3656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11614724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84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214854047"/>
              </p:ext>
            </p:extLst>
          </p:nvPr>
        </p:nvGraphicFramePr>
        <p:xfrm>
          <a:off x="8" y="8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24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3"/>
            <a:ext cx="6291262" cy="64611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5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273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0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4" indent="0">
              <a:buNone/>
              <a:defRPr sz="2400"/>
            </a:lvl3pPr>
            <a:lvl4pPr marL="1371040" indent="0">
              <a:buNone/>
              <a:defRPr sz="2000"/>
            </a:lvl4pPr>
            <a:lvl5pPr marL="1828052" indent="0">
              <a:buNone/>
              <a:defRPr sz="2000"/>
            </a:lvl5pPr>
            <a:lvl6pPr marL="2285064" indent="0">
              <a:buNone/>
              <a:defRPr sz="2000"/>
            </a:lvl6pPr>
            <a:lvl7pPr marL="2742079" indent="0">
              <a:buNone/>
              <a:defRPr sz="2000"/>
            </a:lvl7pPr>
            <a:lvl8pPr marL="3199088" indent="0">
              <a:buNone/>
              <a:defRPr sz="2000"/>
            </a:lvl8pPr>
            <a:lvl9pPr marL="3656104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4" indent="0">
              <a:buNone/>
              <a:defRPr sz="1000"/>
            </a:lvl3pPr>
            <a:lvl4pPr marL="1371040" indent="0">
              <a:buNone/>
              <a:defRPr sz="900"/>
            </a:lvl4pPr>
            <a:lvl5pPr marL="1828052" indent="0">
              <a:buNone/>
              <a:defRPr sz="900"/>
            </a:lvl5pPr>
            <a:lvl6pPr marL="2285064" indent="0">
              <a:buNone/>
              <a:defRPr sz="900"/>
            </a:lvl6pPr>
            <a:lvl7pPr marL="2742079" indent="0">
              <a:buNone/>
              <a:defRPr sz="900"/>
            </a:lvl7pPr>
            <a:lvl8pPr marL="3199088" indent="0">
              <a:buNone/>
              <a:defRPr sz="900"/>
            </a:lvl8pPr>
            <a:lvl9pPr marL="3656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25/10/2019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7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/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/>
              <a:t>25/10/2019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/>
            <a:endParaRPr lang="en-AU" dirty="0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/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6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18587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  <p:sldLayoutId id="2147484509" r:id="rId5"/>
    <p:sldLayoutId id="2147484510" r:id="rId6"/>
    <p:sldLayoutId id="2147484511" r:id="rId7"/>
    <p:sldLayoutId id="2147484512" r:id="rId8"/>
    <p:sldLayoutId id="2147484513" r:id="rId9"/>
    <p:sldLayoutId id="2147484514" r:id="rId10"/>
    <p:sldLayoutId id="2147484515" r:id="rId11"/>
    <p:sldLayoutId id="2147484516" r:id="rId12"/>
    <p:sldLayoutId id="2147484517" r:id="rId13"/>
    <p:sldLayoutId id="2147484518" r:id="rId14"/>
    <p:sldLayoutId id="2147484519" r:id="rId15"/>
  </p:sldLayoutIdLst>
  <p:txStyles>
    <p:titleStyle>
      <a:lvl1pPr algn="ctr" defTabSz="914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796" indent="-342796" algn="l" defTabSz="914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defTabSz="914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7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8" indent="-228529" algn="l" defTabSz="914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0" indent="-228529" algn="l" defTabSz="914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0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11" tIns="45706" rIns="91411" bIns="4570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/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/>
              <a:t>25/10/2019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/>
            <a:endParaRPr lang="en-AU" dirty="0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11" tIns="45706" rIns="91411" bIns="4570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642750"/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50"/>
              <a:t>‹#›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1" tIns="45706" rIns="91411" bIns="4570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188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9" r:id="rId8"/>
    <p:sldLayoutId id="2147484530" r:id="rId9"/>
    <p:sldLayoutId id="2147484531" r:id="rId10"/>
    <p:sldLayoutId id="2147484532" r:id="rId11"/>
    <p:sldLayoutId id="2147484533" r:id="rId12"/>
    <p:sldLayoutId id="2147484534" r:id="rId13"/>
    <p:sldLayoutId id="2147484535" r:id="rId14"/>
    <p:sldLayoutId id="2147484536" r:id="rId15"/>
  </p:sldLayoutIdLst>
  <p:txStyles>
    <p:titleStyle>
      <a:lvl1pPr algn="ctr" defTabSz="91411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796" indent="-342796" algn="l" defTabSz="91411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22" indent="-285662" algn="l" defTabSz="91411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47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08" indent="-228529" algn="l" defTabSz="91411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0" indent="-228529" algn="l" defTabSz="91411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30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888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49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06" indent="-228529" algn="l" defTabSz="9141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9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9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60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16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78" algn="l" defTabSz="9141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en-AU" dirty="0"/>
              <a:t>How will I know if I am getting anywhere?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Making the Plan</a:t>
            </a:r>
            <a:endParaRPr lang="en-A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Three ‘layers’ of monitoring</a:t>
            </a:r>
          </a:p>
        </p:txBody>
      </p:sp>
      <p:grpSp>
        <p:nvGrpSpPr>
          <p:cNvPr id="66" name="Group 6"/>
          <p:cNvGrpSpPr>
            <a:grpSpLocks/>
          </p:cNvGrpSpPr>
          <p:nvPr/>
        </p:nvGrpSpPr>
        <p:grpSpPr bwMode="auto">
          <a:xfrm>
            <a:off x="228600" y="2492375"/>
            <a:ext cx="8382000" cy="1403350"/>
            <a:chOff x="144" y="1756"/>
            <a:chExt cx="5280" cy="884"/>
          </a:xfrm>
        </p:grpSpPr>
        <p:sp>
          <p:nvSpPr>
            <p:cNvPr id="67" name="Rectangle 7"/>
            <p:cNvSpPr>
              <a:spLocks noChangeArrowheads="1"/>
            </p:cNvSpPr>
            <p:nvPr/>
          </p:nvSpPr>
          <p:spPr bwMode="auto">
            <a:xfrm>
              <a:off x="144" y="2448"/>
              <a:ext cx="52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95288" indent="-3952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latin typeface="+mn-lt"/>
                </a:rPr>
                <a:t>2. OUTCOMES: Water flow measurements</a:t>
              </a:r>
            </a:p>
          </p:txBody>
        </p:sp>
        <p:sp>
          <p:nvSpPr>
            <p:cNvPr id="68" name="AutoShape 8"/>
            <p:cNvSpPr>
              <a:spLocks noChangeArrowheads="1"/>
            </p:cNvSpPr>
            <p:nvPr/>
          </p:nvSpPr>
          <p:spPr bwMode="auto">
            <a:xfrm>
              <a:off x="4008" y="1756"/>
              <a:ext cx="240" cy="20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+mn-lt"/>
                </a:rPr>
                <a:t>2</a:t>
              </a:r>
              <a:endParaRPr lang="en-US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69" name="Group 9"/>
          <p:cNvGrpSpPr>
            <a:grpSpLocks/>
          </p:cNvGrpSpPr>
          <p:nvPr/>
        </p:nvGrpSpPr>
        <p:grpSpPr bwMode="auto">
          <a:xfrm>
            <a:off x="228600" y="2492377"/>
            <a:ext cx="8572500" cy="2079625"/>
            <a:chOff x="144" y="1714"/>
            <a:chExt cx="5400" cy="1310"/>
          </a:xfrm>
        </p:grpSpPr>
        <p:sp>
          <p:nvSpPr>
            <p:cNvPr id="70" name="Rectangle 10"/>
            <p:cNvSpPr>
              <a:spLocks noChangeArrowheads="1"/>
            </p:cNvSpPr>
            <p:nvPr/>
          </p:nvSpPr>
          <p:spPr bwMode="auto">
            <a:xfrm>
              <a:off x="144" y="2784"/>
              <a:ext cx="540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95288" indent="-3952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latin typeface="+mn-lt"/>
                </a:rPr>
                <a:t>3. OUTCOMES : Volume of water withdrawn for agricultural purposes</a:t>
              </a:r>
            </a:p>
          </p:txBody>
        </p:sp>
        <p:sp>
          <p:nvSpPr>
            <p:cNvPr id="71" name="AutoShape 11"/>
            <p:cNvSpPr>
              <a:spLocks noChangeArrowheads="1"/>
            </p:cNvSpPr>
            <p:nvPr/>
          </p:nvSpPr>
          <p:spPr bwMode="auto">
            <a:xfrm>
              <a:off x="2928" y="1714"/>
              <a:ext cx="240" cy="20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+mn-lt"/>
                </a:rPr>
                <a:t>3</a:t>
              </a:r>
              <a:endParaRPr lang="en-US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2" name="Group 12"/>
          <p:cNvGrpSpPr>
            <a:grpSpLocks/>
          </p:cNvGrpSpPr>
          <p:nvPr/>
        </p:nvGrpSpPr>
        <p:grpSpPr bwMode="auto">
          <a:xfrm>
            <a:off x="228600" y="2492383"/>
            <a:ext cx="8382000" cy="3070225"/>
            <a:chOff x="144" y="1714"/>
            <a:chExt cx="5280" cy="1934"/>
          </a:xfrm>
        </p:grpSpPr>
        <p:sp>
          <p:nvSpPr>
            <p:cNvPr id="73" name="Rectangle 13"/>
            <p:cNvSpPr>
              <a:spLocks noChangeArrowheads="1"/>
            </p:cNvSpPr>
            <p:nvPr/>
          </p:nvSpPr>
          <p:spPr bwMode="auto">
            <a:xfrm>
              <a:off x="144" y="3120"/>
              <a:ext cx="528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95288" indent="-3952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latin typeface="+mn-lt"/>
                </a:rPr>
                <a:t>4. OUTCOMES : Hectares of farm land converted from water-intensive crops to low-water need crops</a:t>
              </a:r>
            </a:p>
          </p:txBody>
        </p:sp>
        <p:sp>
          <p:nvSpPr>
            <p:cNvPr id="74" name="AutoShape 14"/>
            <p:cNvSpPr>
              <a:spLocks noChangeArrowheads="1"/>
            </p:cNvSpPr>
            <p:nvPr/>
          </p:nvSpPr>
          <p:spPr bwMode="auto">
            <a:xfrm>
              <a:off x="1824" y="1714"/>
              <a:ext cx="240" cy="20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+mn-lt"/>
                </a:rPr>
                <a:t>4</a:t>
              </a:r>
              <a:endParaRPr lang="en-US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grpSp>
        <p:nvGrpSpPr>
          <p:cNvPr id="75" name="Group 15"/>
          <p:cNvGrpSpPr>
            <a:grpSpLocks/>
          </p:cNvGrpSpPr>
          <p:nvPr/>
        </p:nvGrpSpPr>
        <p:grpSpPr bwMode="auto">
          <a:xfrm>
            <a:off x="228600" y="2492397"/>
            <a:ext cx="8382000" cy="4213225"/>
            <a:chOff x="120" y="1666"/>
            <a:chExt cx="5280" cy="2654"/>
          </a:xfrm>
        </p:grpSpPr>
        <p:sp>
          <p:nvSpPr>
            <p:cNvPr id="76" name="Rectangle 16"/>
            <p:cNvSpPr>
              <a:spLocks noChangeArrowheads="1"/>
            </p:cNvSpPr>
            <p:nvPr/>
          </p:nvSpPr>
          <p:spPr bwMode="auto">
            <a:xfrm>
              <a:off x="120" y="3648"/>
              <a:ext cx="5280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95288" indent="-395288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000" dirty="0">
                  <a:latin typeface="+mn-lt"/>
                </a:rPr>
                <a:t>5. OUTPUTS: Strategic Actions and Action Steps implemented</a:t>
              </a:r>
            </a:p>
            <a:p>
              <a:pPr eaLnBrk="1" hangingPunct="1">
                <a:buFontTx/>
                <a:buNone/>
              </a:pPr>
              <a:endParaRPr lang="en-US" altLang="en-US" sz="2000" dirty="0">
                <a:latin typeface="+mn-lt"/>
              </a:endParaRPr>
            </a:p>
            <a:p>
              <a:pPr eaLnBrk="1" hangingPunct="1">
                <a:buFontTx/>
                <a:buNone/>
              </a:pPr>
              <a:r>
                <a:rPr lang="en-US" altLang="en-US" sz="2000" dirty="0">
                  <a:latin typeface="+mn-lt"/>
                </a:rPr>
                <a:t>6. OUTPUTS: Resources Spent (Staff &amp; $$$)</a:t>
              </a:r>
            </a:p>
          </p:txBody>
        </p:sp>
        <p:sp>
          <p:nvSpPr>
            <p:cNvPr id="77" name="AutoShape 17"/>
            <p:cNvSpPr>
              <a:spLocks noChangeArrowheads="1"/>
            </p:cNvSpPr>
            <p:nvPr/>
          </p:nvSpPr>
          <p:spPr bwMode="auto">
            <a:xfrm>
              <a:off x="960" y="1666"/>
              <a:ext cx="240" cy="20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+mn-lt"/>
                </a:rPr>
                <a:t>5</a:t>
              </a:r>
              <a:endParaRPr lang="en-US" altLang="en-US" sz="2000" b="1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8" name="AutoShape 18"/>
            <p:cNvSpPr>
              <a:spLocks noChangeArrowheads="1"/>
            </p:cNvSpPr>
            <p:nvPr/>
          </p:nvSpPr>
          <p:spPr bwMode="auto">
            <a:xfrm>
              <a:off x="240" y="1666"/>
              <a:ext cx="240" cy="20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+mn-lt"/>
                </a:rPr>
                <a:t>6</a:t>
              </a:r>
              <a:endParaRPr lang="en-US" altLang="en-US" sz="2000" b="1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2" name="Rectangle 4"/>
          <p:cNvSpPr>
            <a:spLocks noChangeArrowheads="1"/>
          </p:cNvSpPr>
          <p:nvPr/>
        </p:nvSpPr>
        <p:spPr bwMode="auto">
          <a:xfrm>
            <a:off x="228600" y="2971800"/>
            <a:ext cx="82677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95288" indent="-39528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dirty="0">
                <a:latin typeface="+mn-lt"/>
              </a:rPr>
              <a:t>1. IMPACT: Numbers of adults returning to spawn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D9CAF3E2-5512-4661-9AC1-CCE9CD26F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6054" y="2509681"/>
            <a:ext cx="381000" cy="32702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+mn-lt"/>
              </a:rPr>
              <a:t>1</a:t>
            </a:r>
            <a:endParaRPr lang="en-US" alt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0145BAA3-5BFA-43E8-AB7A-1C50AF3F5292}"/>
              </a:ext>
            </a:extLst>
          </p:cNvPr>
          <p:cNvSpPr/>
          <p:nvPr/>
        </p:nvSpPr>
        <p:spPr>
          <a:xfrm>
            <a:off x="501926" y="1379942"/>
            <a:ext cx="1447800" cy="973301"/>
          </a:xfrm>
          <a:prstGeom prst="flowChartPreparation">
            <a:avLst/>
          </a:prstGeom>
          <a:solidFill>
            <a:srgbClr val="F9F295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>
                <a:solidFill>
                  <a:srgbClr val="002060"/>
                </a:solidFill>
              </a:rPr>
              <a:t>Motivate farmers to change to low-water crops</a:t>
            </a:r>
          </a:p>
        </p:txBody>
      </p:sp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D1D6439D-62B1-4331-96AF-1DE53C463A85}"/>
              </a:ext>
            </a:extLst>
          </p:cNvPr>
          <p:cNvSpPr/>
          <p:nvPr/>
        </p:nvSpPr>
        <p:spPr>
          <a:xfrm>
            <a:off x="2495550" y="1437421"/>
            <a:ext cx="1181100" cy="858343"/>
          </a:xfrm>
          <a:prstGeom prst="flowChartProcess">
            <a:avLst/>
          </a:prstGeom>
          <a:solidFill>
            <a:srgbClr val="96F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</a:rPr>
              <a:t>Agricultural practices change</a:t>
            </a:r>
          </a:p>
        </p:txBody>
      </p:sp>
      <p:sp>
        <p:nvSpPr>
          <p:cNvPr id="23" name="Flowchart: Process 22">
            <a:extLst>
              <a:ext uri="{FF2B5EF4-FFF2-40B4-BE49-F238E27FC236}">
                <a16:creationId xmlns:a16="http://schemas.microsoft.com/office/drawing/2014/main" id="{6829E594-728C-4B1B-94C2-ACA32A134933}"/>
              </a:ext>
            </a:extLst>
          </p:cNvPr>
          <p:cNvSpPr/>
          <p:nvPr/>
        </p:nvSpPr>
        <p:spPr>
          <a:xfrm>
            <a:off x="4248150" y="1437421"/>
            <a:ext cx="1181100" cy="858343"/>
          </a:xfrm>
          <a:prstGeom prst="flowChartProcess">
            <a:avLst/>
          </a:prstGeom>
          <a:solidFill>
            <a:srgbClr val="96F0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>
                <a:solidFill>
                  <a:srgbClr val="002060"/>
                </a:solidFill>
              </a:rPr>
              <a:t>Surface water diversion reduced</a:t>
            </a:r>
          </a:p>
        </p:txBody>
      </p:sp>
      <p:sp>
        <p:nvSpPr>
          <p:cNvPr id="24" name="Flowchart: Process 23">
            <a:extLst>
              <a:ext uri="{FF2B5EF4-FFF2-40B4-BE49-F238E27FC236}">
                <a16:creationId xmlns:a16="http://schemas.microsoft.com/office/drawing/2014/main" id="{D2DECD62-210F-4861-86DB-8582D3FCFB58}"/>
              </a:ext>
            </a:extLst>
          </p:cNvPr>
          <p:cNvSpPr/>
          <p:nvPr/>
        </p:nvSpPr>
        <p:spPr>
          <a:xfrm>
            <a:off x="5962650" y="1437421"/>
            <a:ext cx="1181100" cy="858343"/>
          </a:xfrm>
          <a:prstGeom prst="flowChartProcess">
            <a:avLst/>
          </a:prstGeom>
          <a:solidFill>
            <a:srgbClr val="F096FF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</a:rPr>
              <a:t>River flow regime restored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F148458-D4B9-418C-8832-555B2AA21835}"/>
              </a:ext>
            </a:extLst>
          </p:cNvPr>
          <p:cNvSpPr/>
          <p:nvPr/>
        </p:nvSpPr>
        <p:spPr>
          <a:xfrm>
            <a:off x="7456004" y="1480610"/>
            <a:ext cx="1181100" cy="771965"/>
          </a:xfrm>
          <a:prstGeom prst="ellipse">
            <a:avLst/>
          </a:prstGeom>
          <a:solidFill>
            <a:srgbClr val="C8FFC8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rgbClr val="002060"/>
                </a:solidFill>
              </a:rPr>
              <a:t>Salmon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271578E8-FD05-4BEE-9706-0AD4244E15EC}"/>
              </a:ext>
            </a:extLst>
          </p:cNvPr>
          <p:cNvCxnSpPr/>
          <p:nvPr/>
        </p:nvCxnSpPr>
        <p:spPr>
          <a:xfrm>
            <a:off x="1949726" y="1860242"/>
            <a:ext cx="54582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25907A8-794C-4CA0-8247-CF3BEA71D6E4}"/>
              </a:ext>
            </a:extLst>
          </p:cNvPr>
          <p:cNvCxnSpPr/>
          <p:nvPr/>
        </p:nvCxnSpPr>
        <p:spPr>
          <a:xfrm>
            <a:off x="3676650" y="1860242"/>
            <a:ext cx="571500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8FA4DF28-670F-4279-8725-003C75DA7587}"/>
              </a:ext>
            </a:extLst>
          </p:cNvPr>
          <p:cNvCxnSpPr/>
          <p:nvPr/>
        </p:nvCxnSpPr>
        <p:spPr>
          <a:xfrm>
            <a:off x="5429250" y="1860242"/>
            <a:ext cx="533400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11F1508E-C2B8-4FCF-BC16-AB6DEF87AE51}"/>
              </a:ext>
            </a:extLst>
          </p:cNvPr>
          <p:cNvCxnSpPr/>
          <p:nvPr/>
        </p:nvCxnSpPr>
        <p:spPr>
          <a:xfrm>
            <a:off x="7143750" y="1860242"/>
            <a:ext cx="31225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328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Why we do monitoring</a:t>
            </a:r>
          </a:p>
          <a:p>
            <a:r>
              <a:rPr lang="en-AU" sz="4000" dirty="0">
                <a:solidFill>
                  <a:srgbClr val="0070C0"/>
                </a:solidFill>
              </a:rPr>
              <a:t>The three main layers of monitoring</a:t>
            </a:r>
          </a:p>
          <a:p>
            <a:r>
              <a:rPr lang="en-AU" sz="4000" b="1" dirty="0"/>
              <a:t>Making a monitoring plan</a:t>
            </a:r>
          </a:p>
          <a:p>
            <a:r>
              <a:rPr lang="en-AU" sz="4000" dirty="0">
                <a:solidFill>
                  <a:srgbClr val="0070C0"/>
                </a:solidFill>
              </a:rPr>
              <a:t>Tips for a monitoring plan</a:t>
            </a:r>
          </a:p>
          <a:p>
            <a:endParaRPr lang="en-AU" sz="4000" dirty="0"/>
          </a:p>
          <a:p>
            <a:endParaRPr lang="en-AU" sz="4000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Autofit/>
          </a:bodyPr>
          <a:lstStyle/>
          <a:p>
            <a:r>
              <a:rPr lang="en-AU" sz="3200" dirty="0"/>
              <a:t>Overview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828951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4" t="23987" r="52963"/>
          <a:stretch/>
        </p:blipFill>
        <p:spPr bwMode="auto">
          <a:xfrm>
            <a:off x="76200" y="4739984"/>
            <a:ext cx="2438400" cy="201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458200" cy="3089824"/>
          </a:xfrm>
        </p:spPr>
        <p:txBody>
          <a:bodyPr>
            <a:normAutofit lnSpcReduction="10000"/>
          </a:bodyPr>
          <a:lstStyle/>
          <a:p>
            <a:r>
              <a:rPr lang="en-AU" sz="2800" dirty="0"/>
              <a:t>Figure out </a:t>
            </a:r>
            <a:r>
              <a:rPr lang="en-AU" sz="2800" b="1" dirty="0"/>
              <a:t>who</a:t>
            </a:r>
            <a:r>
              <a:rPr lang="en-AU" sz="2800" dirty="0"/>
              <a:t> you need to report to (define audience and interest)</a:t>
            </a:r>
          </a:p>
          <a:p>
            <a:r>
              <a:rPr lang="en-AU" sz="2800" dirty="0">
                <a:solidFill>
                  <a:srgbClr val="0070C0"/>
                </a:solidFill>
              </a:rPr>
              <a:t>Select which indicators you will use (</a:t>
            </a:r>
            <a:r>
              <a:rPr lang="en-AU" sz="2800" b="1" dirty="0">
                <a:solidFill>
                  <a:srgbClr val="0070C0"/>
                </a:solidFill>
              </a:rPr>
              <a:t>what</a:t>
            </a:r>
            <a:r>
              <a:rPr lang="en-AU" sz="2800" dirty="0">
                <a:solidFill>
                  <a:srgbClr val="0070C0"/>
                </a:solidFill>
              </a:rPr>
              <a:t>)</a:t>
            </a:r>
          </a:p>
          <a:p>
            <a:r>
              <a:rPr lang="en-AU" sz="2800" dirty="0"/>
              <a:t>Work out </a:t>
            </a:r>
            <a:r>
              <a:rPr lang="en-AU" sz="2800" b="1" dirty="0"/>
              <a:t>how</a:t>
            </a:r>
            <a:r>
              <a:rPr lang="en-AU" sz="2800" dirty="0"/>
              <a:t> to collect information on your indicators</a:t>
            </a:r>
          </a:p>
          <a:p>
            <a:r>
              <a:rPr lang="en-AU" sz="2800" dirty="0">
                <a:solidFill>
                  <a:srgbClr val="0070C0"/>
                </a:solidFill>
              </a:rPr>
              <a:t>Schedule who needs to do what and when (when, where, and who)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How we do this step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38800" y="4918907"/>
            <a:ext cx="1524000" cy="1912999"/>
            <a:chOff x="4114800" y="4800600"/>
            <a:chExt cx="1524000" cy="1912999"/>
          </a:xfrm>
        </p:grpSpPr>
        <p:grpSp>
          <p:nvGrpSpPr>
            <p:cNvPr id="14" name="Group 13"/>
            <p:cNvGrpSpPr/>
            <p:nvPr/>
          </p:nvGrpSpPr>
          <p:grpSpPr>
            <a:xfrm>
              <a:off x="4114800" y="5189599"/>
              <a:ext cx="1524000" cy="1524000"/>
              <a:chOff x="3657600" y="5334000"/>
              <a:chExt cx="1524000" cy="1524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0" y="5562600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700" y="5538787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9525" y="6138862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3887" y="6134100"/>
                <a:ext cx="638175" cy="600075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3657600" y="5334000"/>
                <a:ext cx="15240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latin typeface="Trebuchet MS" panose="020B0603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145756" y="4800600"/>
              <a:ext cx="1462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Trebuchet MS" panose="020B0603020202020204" pitchFamily="34" charset="0"/>
                </a:rPr>
                <a:t># of pigs shot 	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315200" y="4909382"/>
            <a:ext cx="1619250" cy="1983580"/>
            <a:chOff x="5791200" y="4791075"/>
            <a:chExt cx="1619250" cy="198358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5189599"/>
              <a:ext cx="1600200" cy="158505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948363" y="4791075"/>
              <a:ext cx="1462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Trebuchet MS" panose="020B0603020202020204" pitchFamily="34" charset="0"/>
                </a:rPr>
                <a:t>Pig damage ↓	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530550" y="4871240"/>
            <a:ext cx="1462087" cy="1889186"/>
            <a:chOff x="7772400" y="4800600"/>
            <a:chExt cx="1462087" cy="1889186"/>
          </a:xfrm>
        </p:grpSpPr>
        <p:pic>
          <p:nvPicPr>
            <p:cNvPr id="16" name="Picture 15" descr="_IGP5484.jpg"/>
            <p:cNvPicPr>
              <a:picLocks noChangeAspect="1"/>
            </p:cNvPicPr>
            <p:nvPr/>
          </p:nvPicPr>
          <p:blipFill rotWithShape="1">
            <a:blip r:embed="rId6"/>
            <a:srcRect b="15071"/>
            <a:stretch/>
          </p:blipFill>
          <p:spPr>
            <a:xfrm>
              <a:off x="7772400" y="5189599"/>
              <a:ext cx="1207989" cy="1500187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7772400" y="4800600"/>
              <a:ext cx="1462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Trebuchet MS" panose="020B0603020202020204" pitchFamily="34" charset="0"/>
                </a:rPr>
                <a:t>Record data	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6200" y="465729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Trebuchet MS" panose="020B0603020202020204" pitchFamily="34" charset="0"/>
              </a:rPr>
              <a:t>Target = Healthy Wetlands	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00799" y="4630675"/>
            <a:ext cx="1664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Trebuchet MS" panose="020B0603020202020204" pitchFamily="34" charset="0"/>
              </a:rPr>
              <a:t>Threats = Pigs</a:t>
            </a:r>
          </a:p>
        </p:txBody>
      </p:sp>
      <p:cxnSp>
        <p:nvCxnSpPr>
          <p:cNvPr id="6" name="Straight Arrow Connector 5"/>
          <p:cNvCxnSpPr>
            <a:stCxn id="1026" idx="3"/>
          </p:cNvCxnSpPr>
          <p:nvPr/>
        </p:nvCxnSpPr>
        <p:spPr>
          <a:xfrm flipV="1">
            <a:off x="2514600" y="5749220"/>
            <a:ext cx="8382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738539" y="5749220"/>
            <a:ext cx="74786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71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371600"/>
            <a:ext cx="8763000" cy="5181600"/>
          </a:xfrm>
          <a:prstGeom prst="rect">
            <a:avLst/>
          </a:prstGeom>
        </p:spPr>
        <p:txBody>
          <a:bodyPr/>
          <a:lstStyle>
            <a:lvl1pPr marL="342796" indent="-342796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2" indent="-285662" algn="l" defTabSz="9141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7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8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70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30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88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49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06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3600" dirty="0"/>
              <a:t>Who will see and review the information and data you collect</a:t>
            </a:r>
          </a:p>
          <a:p>
            <a:pPr>
              <a:spcBef>
                <a:spcPct val="50000"/>
              </a:spcBef>
            </a:pPr>
            <a:r>
              <a:rPr lang="en-AU" sz="3600" dirty="0">
                <a:solidFill>
                  <a:srgbClr val="0070C0"/>
                </a:solidFill>
              </a:rPr>
              <a:t>Helps you consider the monitoring design and methods</a:t>
            </a:r>
          </a:p>
          <a:p>
            <a:pPr>
              <a:spcBef>
                <a:spcPct val="50000"/>
              </a:spcBef>
            </a:pPr>
            <a:r>
              <a:rPr lang="en-AU" sz="3600" dirty="0"/>
              <a:t>Audiences are: </a:t>
            </a:r>
            <a:br>
              <a:rPr lang="en-AU" sz="3600" dirty="0"/>
            </a:br>
            <a:r>
              <a:rPr lang="en-AU" sz="3600" dirty="0"/>
              <a:t>Project team (rangers / managers); funders; Executive / Board; Partners</a:t>
            </a:r>
            <a:endParaRPr lang="en-US" sz="3600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Who needs to know?</a:t>
            </a:r>
          </a:p>
        </p:txBody>
      </p:sp>
    </p:spTree>
    <p:extLst>
      <p:ext uri="{BB962C8B-B14F-4D97-AF65-F5344CB8AC3E}">
        <p14:creationId xmlns:p14="http://schemas.microsoft.com/office/powerpoint/2010/main" val="3320583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Example for Board / funders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200"/>
            <a:ext cx="9144000" cy="511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46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1371600"/>
            <a:ext cx="8915400" cy="5181600"/>
          </a:xfrm>
          <a:prstGeom prst="rect">
            <a:avLst/>
          </a:prstGeom>
        </p:spPr>
        <p:txBody>
          <a:bodyPr/>
          <a:lstStyle>
            <a:lvl1pPr marL="342796" indent="-342796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2" indent="-285662" algn="l" defTabSz="9141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47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08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70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830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888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49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06" indent="-228529" algn="l" defTabSz="91411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dirty="0"/>
              <a:t>What are you actually going to measure?</a:t>
            </a:r>
          </a:p>
          <a:p>
            <a:pPr>
              <a:spcBef>
                <a:spcPts val="600"/>
              </a:spcBef>
            </a:pPr>
            <a:r>
              <a:rPr lang="en-AU" dirty="0">
                <a:solidFill>
                  <a:srgbClr val="0070C0"/>
                </a:solidFill>
              </a:rPr>
              <a:t>Use the minimum resources to provide you with the minimum information needed to best adapt</a:t>
            </a:r>
          </a:p>
          <a:p>
            <a:pPr>
              <a:spcBef>
                <a:spcPts val="600"/>
              </a:spcBef>
            </a:pPr>
            <a:r>
              <a:rPr lang="en-AU" dirty="0"/>
              <a:t>Reduce, reuse, recycle – ‘mine’ the road map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Indicators from the work you’ve already done</a:t>
            </a:r>
          </a:p>
          <a:p>
            <a:pPr lvl="1">
              <a:spcBef>
                <a:spcPts val="600"/>
              </a:spcBef>
            </a:pPr>
            <a:r>
              <a:rPr lang="en-US" sz="3200" dirty="0">
                <a:solidFill>
                  <a:srgbClr val="0070C0"/>
                </a:solidFill>
              </a:rPr>
              <a:t>Look to your Targets, Threats and Goals</a:t>
            </a:r>
          </a:p>
          <a:p>
            <a:pPr>
              <a:spcBef>
                <a:spcPts val="600"/>
              </a:spcBef>
            </a:pPr>
            <a:r>
              <a:rPr lang="en-US" dirty="0"/>
              <a:t>Good (SMART) Goals and Strategies</a:t>
            </a:r>
            <a:br>
              <a:rPr lang="en-US" dirty="0"/>
            </a:br>
            <a:r>
              <a:rPr lang="en-US" dirty="0"/>
              <a:t>will lead to good indicators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Making the Plan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Selecting your indicators</a:t>
            </a:r>
          </a:p>
        </p:txBody>
      </p:sp>
    </p:spTree>
    <p:extLst>
      <p:ext uri="{BB962C8B-B14F-4D97-AF65-F5344CB8AC3E}">
        <p14:creationId xmlns:p14="http://schemas.microsoft.com/office/powerpoint/2010/main" val="272965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6291262" cy="646113"/>
          </a:xfrm>
        </p:spPr>
        <p:txBody>
          <a:bodyPr>
            <a:noAutofit/>
          </a:bodyPr>
          <a:lstStyle/>
          <a:p>
            <a:r>
              <a:rPr lang="en-AU" dirty="0"/>
              <a:t>Picking indicators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98" y="1305910"/>
            <a:ext cx="6019800" cy="399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9" r="8195"/>
          <a:stretch/>
        </p:blipFill>
        <p:spPr bwMode="auto">
          <a:xfrm>
            <a:off x="1284388" y="3954600"/>
            <a:ext cx="6195346" cy="222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&quot;No&quot; Symbol 8"/>
          <p:cNvSpPr/>
          <p:nvPr/>
        </p:nvSpPr>
        <p:spPr>
          <a:xfrm>
            <a:off x="6100334" y="4110900"/>
            <a:ext cx="1379400" cy="1379400"/>
          </a:xfrm>
          <a:prstGeom prst="noSmoking">
            <a:avLst>
              <a:gd name="adj" fmla="val 881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38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>
                <a:solidFill>
                  <a:schemeClr val="tx1"/>
                </a:solidFill>
              </a:rPr>
              <a:t>Making the Plan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Using the road map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737" y="1537764"/>
            <a:ext cx="8334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>
                <a:latin typeface="+mn-lt"/>
              </a:rPr>
              <a:t>Focus monitoring efforts on the core assumptions you have made in your project – represented by the result chain</a:t>
            </a:r>
            <a:br>
              <a:rPr lang="en-AU" sz="2400" dirty="0">
                <a:latin typeface="+mn-lt"/>
              </a:rPr>
            </a:br>
            <a:endParaRPr lang="en-AU" sz="2400" dirty="0">
              <a:latin typeface="+mn-lt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13880FD-0FA0-4CF4-A38F-A2320677B564}"/>
              </a:ext>
            </a:extLst>
          </p:cNvPr>
          <p:cNvGrpSpPr/>
          <p:nvPr/>
        </p:nvGrpSpPr>
        <p:grpSpPr>
          <a:xfrm>
            <a:off x="135327" y="3128989"/>
            <a:ext cx="8839200" cy="2522967"/>
            <a:chOff x="135327" y="2590453"/>
            <a:chExt cx="8839200" cy="25229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FCC715C-9AF7-4559-A971-C1E9653F9D26}"/>
                </a:ext>
              </a:extLst>
            </p:cNvPr>
            <p:cNvSpPr txBox="1"/>
            <p:nvPr/>
          </p:nvSpPr>
          <p:spPr>
            <a:xfrm>
              <a:off x="7377657" y="2718257"/>
              <a:ext cx="1596870" cy="822305"/>
            </a:xfrm>
            <a:prstGeom prst="ellipse">
              <a:avLst/>
            </a:prstGeom>
            <a:solidFill>
              <a:srgbClr val="BAE4BC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ysClr val="windowText" lastClr="000000"/>
                  </a:solidFill>
                </a:defRPr>
              </a:lvl1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dirty="0"/>
                <a:t>Healthy wetlands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69BA977-1F42-4EEE-880A-9F02AF1BF8C1}"/>
                </a:ext>
              </a:extLst>
            </p:cNvPr>
            <p:cNvSpPr txBox="1"/>
            <p:nvPr/>
          </p:nvSpPr>
          <p:spPr>
            <a:xfrm>
              <a:off x="5840019" y="2590800"/>
              <a:ext cx="1223963" cy="1077218"/>
            </a:xfrm>
            <a:prstGeom prst="rect">
              <a:avLst/>
            </a:prstGeom>
            <a:solidFill>
              <a:srgbClr val="C38ED6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dirty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</a:rPr>
                <a:t>Reduced numbers of pigs</a:t>
              </a:r>
            </a:p>
          </p:txBody>
        </p:sp>
        <p:sp>
          <p:nvSpPr>
            <p:cNvPr id="24" name="Hexagon 23">
              <a:extLst>
                <a:ext uri="{FF2B5EF4-FFF2-40B4-BE49-F238E27FC236}">
                  <a16:creationId xmlns:a16="http://schemas.microsoft.com/office/drawing/2014/main" id="{36DEAFE3-B2C6-4C88-BA4D-2AFC6C21973C}"/>
                </a:ext>
              </a:extLst>
            </p:cNvPr>
            <p:cNvSpPr/>
            <p:nvPr/>
          </p:nvSpPr>
          <p:spPr>
            <a:xfrm>
              <a:off x="135327" y="2717453"/>
              <a:ext cx="1981200" cy="823912"/>
            </a:xfrm>
            <a:prstGeom prst="hexagon">
              <a:avLst/>
            </a:prstGeom>
            <a:solidFill>
              <a:srgbClr val="FBEF6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AU" dirty="0">
                  <a:solidFill>
                    <a:prstClr val="black"/>
                  </a:solidFill>
                </a:rPr>
                <a:t>Regional pig trapping program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C5E6B3-D903-4D54-BE37-D6CB9AF3EBA7}"/>
                </a:ext>
              </a:extLst>
            </p:cNvPr>
            <p:cNvSpPr txBox="1"/>
            <p:nvPr/>
          </p:nvSpPr>
          <p:spPr>
            <a:xfrm>
              <a:off x="4174335" y="2590453"/>
              <a:ext cx="1223963" cy="1077913"/>
            </a:xfrm>
            <a:prstGeom prst="rect">
              <a:avLst/>
            </a:prstGeom>
            <a:solidFill>
              <a:srgbClr val="75CFDA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</a:rPr>
                <a:t>Increased numbers of pigs caught  in traps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1B7DEC27-60F2-47CE-B543-A86F85F19A55}"/>
                </a:ext>
              </a:extLst>
            </p:cNvPr>
            <p:cNvCxnSpPr/>
            <p:nvPr/>
          </p:nvCxnSpPr>
          <p:spPr>
            <a:xfrm flipV="1">
              <a:off x="5398298" y="3129409"/>
              <a:ext cx="441721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5252668-38E8-4732-9236-925031EB5E25}"/>
                </a:ext>
              </a:extLst>
            </p:cNvPr>
            <p:cNvCxnSpPr/>
            <p:nvPr/>
          </p:nvCxnSpPr>
          <p:spPr>
            <a:xfrm>
              <a:off x="7063982" y="3129409"/>
              <a:ext cx="313675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B24B153-CD74-467C-93AA-A218854D0B86}"/>
                </a:ext>
              </a:extLst>
            </p:cNvPr>
            <p:cNvSpPr txBox="1"/>
            <p:nvPr/>
          </p:nvSpPr>
          <p:spPr>
            <a:xfrm>
              <a:off x="2514600" y="2590800"/>
              <a:ext cx="1223962" cy="1077218"/>
            </a:xfrm>
            <a:prstGeom prst="rect">
              <a:avLst/>
            </a:prstGeom>
            <a:solidFill>
              <a:srgbClr val="75CFDA"/>
            </a:solidFill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dirty="0">
                <a:solidFill>
                  <a:prstClr val="white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600" dirty="0">
                  <a:solidFill>
                    <a:prstClr val="white"/>
                  </a:solidFill>
                </a:rPr>
                <a:t>More traps set up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 sz="1600" dirty="0">
                <a:solidFill>
                  <a:prstClr val="white"/>
                </a:solidFill>
              </a:endParaRP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C85B5088-FD6C-4B24-8285-6C0053038869}"/>
                </a:ext>
              </a:extLst>
            </p:cNvPr>
            <p:cNvCxnSpPr/>
            <p:nvPr/>
          </p:nvCxnSpPr>
          <p:spPr>
            <a:xfrm>
              <a:off x="3738562" y="3129409"/>
              <a:ext cx="435773" cy="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6ADCED20-3BC6-4B74-ABA6-CEAF465D3765}"/>
                </a:ext>
              </a:extLst>
            </p:cNvPr>
            <p:cNvCxnSpPr/>
            <p:nvPr/>
          </p:nvCxnSpPr>
          <p:spPr>
            <a:xfrm>
              <a:off x="2116527" y="3129409"/>
              <a:ext cx="398073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 Box 7">
              <a:extLst>
                <a:ext uri="{FF2B5EF4-FFF2-40B4-BE49-F238E27FC236}">
                  <a16:creationId xmlns:a16="http://schemas.microsoft.com/office/drawing/2014/main" id="{19C241DE-FFE3-4A87-B98A-D92E3B516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6356" y="3945017"/>
              <a:ext cx="14112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Reduction in pig damage</a:t>
              </a:r>
            </a:p>
          </p:txBody>
        </p:sp>
        <p:sp>
          <p:nvSpPr>
            <p:cNvPr id="38" name="Text Box 7">
              <a:extLst>
                <a:ext uri="{FF2B5EF4-FFF2-40B4-BE49-F238E27FC236}">
                  <a16:creationId xmlns:a16="http://schemas.microsoft.com/office/drawing/2014/main" id="{2DE870F9-1681-4263-B372-26D58F1CDB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12731" y="3942460"/>
              <a:ext cx="141128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# pigs caught 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# trap set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sz="1400" dirty="0">
                <a:solidFill>
                  <a:srgbClr val="000000"/>
                </a:solidFill>
                <a:latin typeface="+mn-lt"/>
                <a:ea typeface="MS PGothic" pitchFamily="34" charset="-128"/>
              </a:endParaRPr>
            </a:p>
          </p:txBody>
        </p:sp>
        <p:sp>
          <p:nvSpPr>
            <p:cNvPr id="39" name="Text Box 7">
              <a:extLst>
                <a:ext uri="{FF2B5EF4-FFF2-40B4-BE49-F238E27FC236}">
                  <a16:creationId xmlns:a16="http://schemas.microsoft.com/office/drawing/2014/main" id="{BB19A7EE-D63B-4DBB-B12F-1C0ED023E0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20937" y="3937026"/>
              <a:ext cx="1411287" cy="846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# traps deployed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Area traps deployed</a:t>
              </a:r>
            </a:p>
          </p:txBody>
        </p:sp>
        <p:sp>
          <p:nvSpPr>
            <p:cNvPr id="40" name="Text Box 7">
              <a:extLst>
                <a:ext uri="{FF2B5EF4-FFF2-40B4-BE49-F238E27FC236}">
                  <a16:creationId xmlns:a16="http://schemas.microsoft.com/office/drawing/2014/main" id="{DB5FE4A1-540A-4687-8C4E-676B4BABD7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371" y="3943869"/>
              <a:ext cx="1535112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Ranger time on pig traps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# traps purchased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$ on program</a:t>
              </a:r>
            </a:p>
          </p:txBody>
        </p:sp>
        <p:sp>
          <p:nvSpPr>
            <p:cNvPr id="41" name="Text Box 7">
              <a:extLst>
                <a:ext uri="{FF2B5EF4-FFF2-40B4-BE49-F238E27FC236}">
                  <a16:creationId xmlns:a16="http://schemas.microsoft.com/office/drawing/2014/main" id="{1F8F6440-4C04-44EA-B906-B06FDE5CB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0252" y="3945017"/>
              <a:ext cx="1411288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  <a:latin typeface="+mn-lt"/>
                  <a:ea typeface="MS PGothic" pitchFamily="34" charset="-128"/>
                </a:rPr>
                <a:t>Increase in vegetation cover and fish caught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AU" dirty="0"/>
              <a:t>The Health table is a good place to find ideas for indicators</a:t>
            </a:r>
            <a:r>
              <a:rPr lang="en-AU" b="1" dirty="0"/>
              <a:t> but </a:t>
            </a:r>
            <a:r>
              <a:rPr lang="en-AU" dirty="0"/>
              <a:t>you won’t need to monitor everything there.</a:t>
            </a:r>
          </a:p>
          <a:p>
            <a:pPr>
              <a:lnSpc>
                <a:spcPct val="120000"/>
              </a:lnSpc>
            </a:pPr>
            <a:r>
              <a:rPr lang="en-AU" dirty="0">
                <a:solidFill>
                  <a:srgbClr val="0070C0"/>
                </a:solidFill>
              </a:rPr>
              <a:t>Beware a monitoring plan you will never do.  Or worse, one you will do for a year or two and then stop.</a:t>
            </a:r>
          </a:p>
          <a:p>
            <a:pPr>
              <a:lnSpc>
                <a:spcPct val="120000"/>
              </a:lnSpc>
            </a:pPr>
            <a:r>
              <a:rPr lang="en-AU" dirty="0"/>
              <a:t>Never monitor something you can’t or won’t do anything about.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 fontScale="77500" lnSpcReduction="20000"/>
          </a:bodyPr>
          <a:lstStyle/>
          <a:p>
            <a:r>
              <a:rPr lang="en-US" dirty="0"/>
              <a:t>Lessons from the School of Hard Knocks!</a:t>
            </a:r>
          </a:p>
        </p:txBody>
      </p:sp>
    </p:spTree>
    <p:extLst>
      <p:ext uri="{BB962C8B-B14F-4D97-AF65-F5344CB8AC3E}">
        <p14:creationId xmlns:p14="http://schemas.microsoft.com/office/powerpoint/2010/main" val="279474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10539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dirty="0"/>
              <a:t>A good indicator should meet the following criteria:</a:t>
            </a:r>
          </a:p>
          <a:p>
            <a:pPr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b="1" dirty="0">
                <a:solidFill>
                  <a:srgbClr val="009900"/>
                </a:solidFill>
              </a:rPr>
              <a:t>Measurable:</a:t>
            </a:r>
            <a:r>
              <a:rPr lang="en-US" i="1" dirty="0">
                <a:solidFill>
                  <a:schemeClr val="tx2"/>
                </a:solidFill>
              </a:rPr>
              <a:t> </a:t>
            </a:r>
            <a:r>
              <a:rPr lang="en-US" dirty="0"/>
              <a:t>you can record something and analyzed it.</a:t>
            </a:r>
          </a:p>
          <a:p>
            <a:pPr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b="1" dirty="0">
                <a:solidFill>
                  <a:srgbClr val="009900"/>
                </a:solidFill>
                <a:ea typeface="MS PGothic" charset="0"/>
              </a:rPr>
              <a:t>Precise:</a:t>
            </a:r>
            <a:r>
              <a:rPr lang="en-US" i="1" dirty="0">
                <a:solidFill>
                  <a:schemeClr val="tx2"/>
                </a:solidFill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Defined the same way by all people.</a:t>
            </a:r>
          </a:p>
          <a:p>
            <a:pPr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b="1" dirty="0">
                <a:solidFill>
                  <a:srgbClr val="009900"/>
                </a:solidFill>
                <a:ea typeface="MS PGothic" charset="0"/>
              </a:rPr>
              <a:t>Consistent:</a:t>
            </a:r>
            <a:r>
              <a:rPr lang="en-US" i="1" dirty="0">
                <a:solidFill>
                  <a:schemeClr val="tx2"/>
                </a:solidFill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Consistent over time so that it always provides comparable measurements.</a:t>
            </a:r>
          </a:p>
          <a:p>
            <a:pPr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b="1" dirty="0">
                <a:solidFill>
                  <a:srgbClr val="009900"/>
                </a:solidFill>
                <a:ea typeface="MS PGothic" charset="0"/>
              </a:rPr>
              <a:t>Sensitive:</a:t>
            </a:r>
            <a:r>
              <a:rPr lang="en-US" i="1" dirty="0">
                <a:solidFill>
                  <a:schemeClr val="tx2"/>
                </a:solidFill>
                <a:ea typeface="MS PGothic" charset="0"/>
              </a:rPr>
              <a:t> </a:t>
            </a:r>
            <a:r>
              <a:rPr lang="en-US" dirty="0">
                <a:ea typeface="MS PGothic" charset="0"/>
              </a:rPr>
              <a:t>Changes in response to actual changes in what you are measuring.</a:t>
            </a:r>
          </a:p>
          <a:p>
            <a:pPr>
              <a:lnSpc>
                <a:spcPct val="90000"/>
              </a:lnSpc>
              <a:spcBef>
                <a:spcPts val="2300"/>
              </a:spcBef>
              <a:buNone/>
            </a:pPr>
            <a:r>
              <a:rPr lang="en-US" b="1" dirty="0">
                <a:solidFill>
                  <a:srgbClr val="009900"/>
                </a:solidFill>
                <a:ea typeface="MS PGothic" charset="0"/>
              </a:rPr>
              <a:t>Sustainable</a:t>
            </a:r>
            <a:r>
              <a:rPr lang="en-US" dirty="0">
                <a:ea typeface="MS PGothic" charset="0"/>
              </a:rPr>
              <a:t>: able to be used with the resources you have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 good indicator</a:t>
            </a:r>
          </a:p>
        </p:txBody>
      </p:sp>
    </p:spTree>
    <p:extLst>
      <p:ext uri="{BB962C8B-B14F-4D97-AF65-F5344CB8AC3E}">
        <p14:creationId xmlns:p14="http://schemas.microsoft.com/office/powerpoint/2010/main" val="264825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rved Right Arrow 32"/>
          <p:cNvSpPr/>
          <p:nvPr/>
        </p:nvSpPr>
        <p:spPr>
          <a:xfrm rot="3060783">
            <a:off x="4006022" y="891223"/>
            <a:ext cx="1123904" cy="3920806"/>
          </a:xfrm>
          <a:prstGeom prst="curvedRightArrow">
            <a:avLst>
              <a:gd name="adj1" fmla="val 23871"/>
              <a:gd name="adj2" fmla="val 66663"/>
              <a:gd name="adj3" fmla="val 41084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63688" y="188640"/>
            <a:ext cx="5898951" cy="5694417"/>
            <a:chOff x="1841401" y="228133"/>
            <a:chExt cx="6627818" cy="6398012"/>
          </a:xfrm>
        </p:grpSpPr>
        <p:sp>
          <p:nvSpPr>
            <p:cNvPr id="23" name="Freeform 22"/>
            <p:cNvSpPr/>
            <p:nvPr/>
          </p:nvSpPr>
          <p:spPr>
            <a:xfrm>
              <a:off x="4189063" y="228133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Deciding what the plan is about</a:t>
              </a:r>
            </a:p>
          </p:txBody>
        </p:sp>
        <p:sp>
          <p:nvSpPr>
            <p:cNvPr id="24" name="Freeform 23"/>
            <p:cNvSpPr/>
            <p:nvPr/>
          </p:nvSpPr>
          <p:spPr>
            <a:xfrm rot="2160000">
              <a:off x="6060494" y="1712563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C0504D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2" rIns="154130" bIns="13044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536724" y="193380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Making the plan</a:t>
              </a:r>
            </a:p>
          </p:txBody>
        </p:sp>
        <p:sp>
          <p:nvSpPr>
            <p:cNvPr id="26" name="Freeform 25"/>
            <p:cNvSpPr/>
            <p:nvPr/>
          </p:nvSpPr>
          <p:spPr>
            <a:xfrm rot="17280000">
              <a:off x="6802218" y="3940039"/>
              <a:ext cx="513768" cy="652218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9BBB59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1" bIns="130444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639997" y="469365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Doing and monitoring  the work</a:t>
              </a:r>
            </a:p>
          </p:txBody>
        </p:sp>
        <p:sp>
          <p:nvSpPr>
            <p:cNvPr id="28" name="Freeform 27"/>
            <p:cNvSpPr/>
            <p:nvPr/>
          </p:nvSpPr>
          <p:spPr>
            <a:xfrm rot="21600000">
              <a:off x="4912967" y="5333790"/>
              <a:ext cx="513768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30" tIns="130443" rIns="1" bIns="13044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28"/>
            <p:cNvSpPr/>
            <p:nvPr/>
          </p:nvSpPr>
          <p:spPr>
            <a:xfrm>
              <a:off x="2738128" y="4693650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Deciding if the plan is working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 rot="25920000">
              <a:off x="3003622" y="3967698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513767" y="521774"/>
                  </a:moveTo>
                  <a:lnTo>
                    <a:pt x="256883" y="521774"/>
                  </a:lnTo>
                  <a:lnTo>
                    <a:pt x="256883" y="652217"/>
                  </a:lnTo>
                  <a:lnTo>
                    <a:pt x="0" y="326108"/>
                  </a:lnTo>
                  <a:lnTo>
                    <a:pt x="256883" y="0"/>
                  </a:lnTo>
                  <a:lnTo>
                    <a:pt x="256883" y="130443"/>
                  </a:lnTo>
                  <a:lnTo>
                    <a:pt x="513767" y="130443"/>
                  </a:lnTo>
                  <a:lnTo>
                    <a:pt x="513767" y="521774"/>
                  </a:lnTo>
                  <a:close/>
                </a:path>
              </a:pathLst>
            </a:custGeom>
            <a:solidFill>
              <a:srgbClr val="4BACC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4129" tIns="130442" rIns="0" bIns="130443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41401" y="1933809"/>
              <a:ext cx="1932495" cy="1932495"/>
            </a:xfrm>
            <a:custGeom>
              <a:avLst/>
              <a:gdLst>
                <a:gd name="connsiteX0" fmla="*/ 0 w 1932495"/>
                <a:gd name="connsiteY0" fmla="*/ 966248 h 1932495"/>
                <a:gd name="connsiteX1" fmla="*/ 966248 w 1932495"/>
                <a:gd name="connsiteY1" fmla="*/ 0 h 1932495"/>
                <a:gd name="connsiteX2" fmla="*/ 1932496 w 1932495"/>
                <a:gd name="connsiteY2" fmla="*/ 966248 h 1932495"/>
                <a:gd name="connsiteX3" fmla="*/ 966248 w 1932495"/>
                <a:gd name="connsiteY3" fmla="*/ 1932496 h 1932495"/>
                <a:gd name="connsiteX4" fmla="*/ 0 w 1932495"/>
                <a:gd name="connsiteY4" fmla="*/ 966248 h 193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2495" h="1932495">
                  <a:moveTo>
                    <a:pt x="0" y="966248"/>
                  </a:moveTo>
                  <a:cubicBezTo>
                    <a:pt x="0" y="432604"/>
                    <a:pt x="432604" y="0"/>
                    <a:pt x="966248" y="0"/>
                  </a:cubicBezTo>
                  <a:cubicBezTo>
                    <a:pt x="1499892" y="0"/>
                    <a:pt x="1932496" y="432604"/>
                    <a:pt x="1932496" y="966248"/>
                  </a:cubicBezTo>
                  <a:cubicBezTo>
                    <a:pt x="1932496" y="1499892"/>
                    <a:pt x="1499892" y="1932496"/>
                    <a:pt x="966248" y="1932496"/>
                  </a:cubicBezTo>
                  <a:cubicBezTo>
                    <a:pt x="432604" y="1932496"/>
                    <a:pt x="0" y="1499892"/>
                    <a:pt x="0" y="966248"/>
                  </a:cubicBez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 w="381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10947" tIns="310947" rIns="310947" bIns="310947" numCol="1" spcCol="1270" anchor="ctr" anchorCtr="0">
              <a:noAutofit/>
            </a:bodyPr>
            <a:lstStyle/>
            <a:p>
              <a:pPr marL="0" marR="0" lvl="0" indent="0" algn="ctr" defTabSz="9779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</a:rPr>
                <a:t>Telling ourselves and others</a:t>
              </a:r>
            </a:p>
          </p:txBody>
        </p:sp>
        <p:sp>
          <p:nvSpPr>
            <p:cNvPr id="32" name="Freeform 31"/>
            <p:cNvSpPr/>
            <p:nvPr/>
          </p:nvSpPr>
          <p:spPr>
            <a:xfrm rot="19440000">
              <a:off x="3712832" y="1729657"/>
              <a:ext cx="513767" cy="652217"/>
            </a:xfrm>
            <a:custGeom>
              <a:avLst/>
              <a:gdLst>
                <a:gd name="connsiteX0" fmla="*/ 0 w 513767"/>
                <a:gd name="connsiteY0" fmla="*/ 130443 h 652217"/>
                <a:gd name="connsiteX1" fmla="*/ 256884 w 513767"/>
                <a:gd name="connsiteY1" fmla="*/ 130443 h 652217"/>
                <a:gd name="connsiteX2" fmla="*/ 256884 w 513767"/>
                <a:gd name="connsiteY2" fmla="*/ 0 h 652217"/>
                <a:gd name="connsiteX3" fmla="*/ 513767 w 513767"/>
                <a:gd name="connsiteY3" fmla="*/ 326109 h 652217"/>
                <a:gd name="connsiteX4" fmla="*/ 256884 w 513767"/>
                <a:gd name="connsiteY4" fmla="*/ 652217 h 652217"/>
                <a:gd name="connsiteX5" fmla="*/ 256884 w 513767"/>
                <a:gd name="connsiteY5" fmla="*/ 521774 h 652217"/>
                <a:gd name="connsiteX6" fmla="*/ 0 w 513767"/>
                <a:gd name="connsiteY6" fmla="*/ 521774 h 652217"/>
                <a:gd name="connsiteX7" fmla="*/ 0 w 513767"/>
                <a:gd name="connsiteY7" fmla="*/ 130443 h 652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3767" h="652217">
                  <a:moveTo>
                    <a:pt x="0" y="130443"/>
                  </a:moveTo>
                  <a:lnTo>
                    <a:pt x="256884" y="130443"/>
                  </a:lnTo>
                  <a:lnTo>
                    <a:pt x="256884" y="0"/>
                  </a:lnTo>
                  <a:lnTo>
                    <a:pt x="513767" y="326109"/>
                  </a:lnTo>
                  <a:lnTo>
                    <a:pt x="256884" y="652217"/>
                  </a:lnTo>
                  <a:lnTo>
                    <a:pt x="256884" y="521774"/>
                  </a:lnTo>
                  <a:lnTo>
                    <a:pt x="0" y="521774"/>
                  </a:lnTo>
                  <a:lnTo>
                    <a:pt x="0" y="130443"/>
                  </a:lnTo>
                  <a:close/>
                </a:path>
              </a:pathLst>
            </a:custGeom>
            <a:solidFill>
              <a:srgbClr val="F79646">
                <a:hueOff val="0"/>
                <a:satOff val="0"/>
                <a:lumOff val="0"/>
                <a:alphaOff val="0"/>
              </a:srgbClr>
            </a:solidFill>
            <a:ln>
              <a:noFill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-1" tIns="130443" rIns="154130" bIns="130442" numCol="1" spcCol="1270" anchor="ctr" anchorCtr="0">
              <a:noAutofit/>
            </a:bodyPr>
            <a:lstStyle/>
            <a:p>
              <a:pPr marL="0" marR="0" lvl="0" indent="0" algn="ctr" defTabSz="8001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14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7918" y="4075978"/>
            <a:ext cx="2419038" cy="1021556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Getting data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Looking at results</a:t>
            </a: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AU" sz="1800" dirty="0">
                <a:solidFill>
                  <a:srgbClr val="000000"/>
                </a:solidFill>
              </a:rPr>
              <a:t>Adapting the plan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07594" y="375042"/>
            <a:ext cx="2672023" cy="1328003"/>
          </a:xfrm>
          <a:prstGeom prst="roundRect">
            <a:avLst/>
          </a:prstGeom>
          <a:ln>
            <a:solidFill>
              <a:srgbClr val="9BBB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21" tIns="45711" rIns="91421" bIns="45711" rtlCol="0">
            <a:spAutoFit/>
          </a:bodyPr>
          <a:lstStyle/>
          <a:p>
            <a:pPr marL="285692" indent="-285692" defTabSz="914212"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sym typeface="Helvetica Light" charset="0"/>
              </a:rPr>
              <a:t>Goals</a:t>
            </a:r>
          </a:p>
          <a:p>
            <a:pPr marL="285692" indent="-285692" defTabSz="914212"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sym typeface="Helvetica Light" charset="0"/>
              </a:rPr>
              <a:t>Strategies</a:t>
            </a:r>
          </a:p>
          <a:p>
            <a:pPr marL="285692" indent="-285692" defTabSz="914212"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sym typeface="Helvetica Light" charset="0"/>
              </a:rPr>
              <a:t>Road Maps</a:t>
            </a:r>
          </a:p>
          <a:p>
            <a:pPr marL="285692" indent="-285692" defTabSz="914212"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sym typeface="Helvetica Light" charset="0"/>
              </a:rPr>
              <a:t>Measures</a:t>
            </a:r>
          </a:p>
        </p:txBody>
      </p:sp>
      <p:sp>
        <p:nvSpPr>
          <p:cNvPr id="2" name="Oval 1"/>
          <p:cNvSpPr/>
          <p:nvPr/>
        </p:nvSpPr>
        <p:spPr>
          <a:xfrm>
            <a:off x="6653806" y="1238839"/>
            <a:ext cx="1371600" cy="4777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6937610" y="3900424"/>
            <a:ext cx="2036524" cy="1404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381000" y="4075978"/>
            <a:ext cx="2099857" cy="803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Curved Right Arrow 18"/>
          <p:cNvSpPr/>
          <p:nvPr/>
        </p:nvSpPr>
        <p:spPr>
          <a:xfrm rot="1181462" flipH="1">
            <a:off x="7174607" y="2880333"/>
            <a:ext cx="905198" cy="2849053"/>
          </a:xfrm>
          <a:prstGeom prst="curvedRightArrow">
            <a:avLst>
              <a:gd name="adj1" fmla="val 34817"/>
              <a:gd name="adj2" fmla="val 87564"/>
              <a:gd name="adj3" fmla="val 33051"/>
            </a:avLst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27371" y="3976676"/>
            <a:ext cx="2146763" cy="1328023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Work Plan &amp; Timeline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Budget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</a:rPr>
              <a:t>Implement</a:t>
            </a:r>
          </a:p>
        </p:txBody>
      </p:sp>
    </p:spTree>
    <p:extLst>
      <p:ext uri="{BB962C8B-B14F-4D97-AF65-F5344CB8AC3E}">
        <p14:creationId xmlns:p14="http://schemas.microsoft.com/office/powerpoint/2010/main" val="1667702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 fontScale="92500"/>
          </a:bodyPr>
          <a:lstStyle/>
          <a:p>
            <a:r>
              <a:rPr lang="en-US" dirty="0"/>
              <a:t>Prioritize your monitoring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61" y="1676400"/>
            <a:ext cx="7502704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n-US" dirty="0"/>
              <a:t>Keep it as simple as possible - focus on essential monitoring 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n-US" dirty="0">
                <a:solidFill>
                  <a:srgbClr val="0070C0"/>
                </a:solidFill>
              </a:rPr>
              <a:t>Where possible </a:t>
            </a:r>
            <a:r>
              <a:rPr lang="en-US" dirty="0" err="1">
                <a:solidFill>
                  <a:srgbClr val="0070C0"/>
                </a:solidFill>
              </a:rPr>
              <a:t>prioritise</a:t>
            </a:r>
            <a:r>
              <a:rPr lang="en-US" dirty="0">
                <a:solidFill>
                  <a:srgbClr val="0070C0"/>
                </a:solidFill>
              </a:rPr>
              <a:t> measures that address a few items (goals, threats </a:t>
            </a:r>
            <a:r>
              <a:rPr lang="en-US" dirty="0" err="1">
                <a:solidFill>
                  <a:srgbClr val="0070C0"/>
                </a:solidFill>
              </a:rPr>
              <a:t>etc</a:t>
            </a:r>
            <a:r>
              <a:rPr lang="en-US" dirty="0">
                <a:solidFill>
                  <a:srgbClr val="0070C0"/>
                </a:solidFill>
              </a:rPr>
              <a:t>) or activities with co-benefits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n-US" dirty="0"/>
              <a:t>Consider available resources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n-US" dirty="0">
                <a:solidFill>
                  <a:srgbClr val="0070C0"/>
                </a:solidFill>
              </a:rPr>
              <a:t>Where possible, incorporate monitoring into existing work or research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n-US" dirty="0"/>
              <a:t>Consider availability of base-line data</a:t>
            </a:r>
          </a:p>
          <a:p>
            <a:pPr>
              <a:lnSpc>
                <a:spcPct val="110000"/>
              </a:lnSpc>
              <a:buClr>
                <a:srgbClr val="008000"/>
              </a:buClr>
            </a:pPr>
            <a:r>
              <a:rPr lang="en-US" dirty="0">
                <a:solidFill>
                  <a:srgbClr val="0070C0"/>
                </a:solidFill>
              </a:rPr>
              <a:t>Invite someone with experience to peer review monitoring plan</a:t>
            </a:r>
          </a:p>
        </p:txBody>
      </p:sp>
      <p:pic>
        <p:nvPicPr>
          <p:cNvPr id="7" name="Picture 6" descr="prior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2971800"/>
            <a:ext cx="1453793" cy="16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9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6"/>
            <a:ext cx="8458200" cy="5105394"/>
          </a:xfrm>
        </p:spPr>
        <p:txBody>
          <a:bodyPr>
            <a:normAutofit/>
          </a:bodyPr>
          <a:lstStyle/>
          <a:p>
            <a:pPr marL="439738" indent="-341313">
              <a:spcBef>
                <a:spcPct val="0"/>
              </a:spcBef>
            </a:pPr>
            <a:r>
              <a:rPr lang="en-US" sz="4000" b="1" dirty="0">
                <a:ea typeface="MS PGothic" charset="0"/>
              </a:rPr>
              <a:t>Accurate: </a:t>
            </a:r>
            <a:r>
              <a:rPr lang="en-US" sz="4000" dirty="0">
                <a:ea typeface="MS PGothic" charset="0"/>
              </a:rPr>
              <a:t>minimal error</a:t>
            </a:r>
          </a:p>
          <a:p>
            <a:pPr marL="439738" indent="-341313">
              <a:spcBef>
                <a:spcPct val="0"/>
              </a:spcBef>
            </a:pPr>
            <a:r>
              <a:rPr lang="en-US" sz="4000" b="1" dirty="0">
                <a:solidFill>
                  <a:srgbClr val="0070C0"/>
                </a:solidFill>
                <a:ea typeface="MS PGothic" charset="0"/>
              </a:rPr>
              <a:t>Reliable:</a:t>
            </a:r>
            <a:r>
              <a:rPr lang="en-US" sz="4000" dirty="0">
                <a:solidFill>
                  <a:srgbClr val="0070C0"/>
                </a:solidFill>
                <a:ea typeface="MS PGothic" charset="0"/>
              </a:rPr>
              <a:t> consistently repeatable </a:t>
            </a:r>
          </a:p>
          <a:p>
            <a:pPr marL="439738" indent="-341313">
              <a:spcBef>
                <a:spcPct val="0"/>
              </a:spcBef>
            </a:pPr>
            <a:r>
              <a:rPr lang="en-US" sz="4000" b="1" dirty="0">
                <a:ea typeface="MS PGothic" charset="0"/>
              </a:rPr>
              <a:t>Cost-effective</a:t>
            </a:r>
            <a:endParaRPr lang="en-US" sz="4000" dirty="0">
              <a:ea typeface="MS PGothic" charset="0"/>
            </a:endParaRPr>
          </a:p>
          <a:p>
            <a:pPr marL="439738" indent="-341313">
              <a:spcBef>
                <a:spcPct val="0"/>
              </a:spcBef>
            </a:pPr>
            <a:r>
              <a:rPr lang="en-US" sz="4000" b="1" dirty="0">
                <a:solidFill>
                  <a:srgbClr val="0070C0"/>
                </a:solidFill>
                <a:ea typeface="MS PGothic" charset="0"/>
              </a:rPr>
              <a:t>Feasible:</a:t>
            </a:r>
            <a:r>
              <a:rPr lang="en-US" sz="4000" dirty="0">
                <a:solidFill>
                  <a:srgbClr val="0070C0"/>
                </a:solidFill>
                <a:ea typeface="MS PGothic" charset="0"/>
              </a:rPr>
              <a:t> people, material and financial resources</a:t>
            </a:r>
          </a:p>
          <a:p>
            <a:pPr marL="439738" indent="-341313">
              <a:spcBef>
                <a:spcPct val="0"/>
              </a:spcBef>
            </a:pPr>
            <a:r>
              <a:rPr lang="en-US" sz="4000" b="1" dirty="0">
                <a:ea typeface="MS PGothic" charset="0"/>
              </a:rPr>
              <a:t>Appropriate:</a:t>
            </a:r>
            <a:r>
              <a:rPr lang="en-US" sz="4000" dirty="0">
                <a:ea typeface="MS PGothic" charset="0"/>
              </a:rPr>
              <a:t> environmental, cultural, and political context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A good method</a:t>
            </a:r>
          </a:p>
        </p:txBody>
      </p:sp>
    </p:spTree>
    <p:extLst>
      <p:ext uri="{BB962C8B-B14F-4D97-AF65-F5344CB8AC3E}">
        <p14:creationId xmlns:p14="http://schemas.microsoft.com/office/powerpoint/2010/main" val="1468711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6"/>
            <a:ext cx="8458200" cy="5105394"/>
          </a:xfr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SzPct val="130000"/>
              <a:buFont typeface="Arial" charset="0"/>
              <a:buChar char="•"/>
            </a:pPr>
            <a:r>
              <a:rPr lang="en-AU"/>
              <a:t>Quantitative data 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Tracking project records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Formal survey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Cyber-tracker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endParaRPr lang="en-AU" sz="1200"/>
          </a:p>
          <a:p>
            <a:pPr marL="609600" indent="-609600">
              <a:lnSpc>
                <a:spcPct val="90000"/>
              </a:lnSpc>
              <a:buSzPct val="130000"/>
              <a:buFont typeface="Arial" charset="0"/>
              <a:buChar char="•"/>
            </a:pPr>
            <a:r>
              <a:rPr lang="en-AU"/>
              <a:t>Qualitative data: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Key informant interview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Focus group discussion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Direct observation</a:t>
            </a:r>
          </a:p>
          <a:p>
            <a:pPr marL="990600" lvl="1" indent="-533400">
              <a:lnSpc>
                <a:spcPct val="90000"/>
              </a:lnSpc>
              <a:buFont typeface="Times New Roman" charset="0"/>
              <a:buChar char="–"/>
            </a:pPr>
            <a:r>
              <a:rPr lang="en-AU"/>
              <a:t>Social (participatory) mapping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Making the Plan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/>
              <a:t>Monitoring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 fontScale="92500"/>
          </a:bodyPr>
          <a:lstStyle/>
          <a:p>
            <a:r>
              <a:rPr lang="en-AU">
                <a:ea typeface="MS PGothic" charset="0"/>
              </a:rPr>
              <a:t>Examples of Monitoring Methods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0806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Activity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Creating a Monitoring Plan</a:t>
            </a:r>
          </a:p>
        </p:txBody>
      </p:sp>
      <p:sp>
        <p:nvSpPr>
          <p:cNvPr id="7" name="Content Placeholder 28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endParaRPr lang="en-AU" dirty="0"/>
          </a:p>
        </p:txBody>
      </p:sp>
      <p:grpSp>
        <p:nvGrpSpPr>
          <p:cNvPr id="8" name="Group 7"/>
          <p:cNvGrpSpPr/>
          <p:nvPr/>
        </p:nvGrpSpPr>
        <p:grpSpPr>
          <a:xfrm>
            <a:off x="3957082" y="4915184"/>
            <a:ext cx="1524000" cy="1912999"/>
            <a:chOff x="4114800" y="4800600"/>
            <a:chExt cx="1524000" cy="1912999"/>
          </a:xfrm>
        </p:grpSpPr>
        <p:grpSp>
          <p:nvGrpSpPr>
            <p:cNvPr id="9" name="Group 8"/>
            <p:cNvGrpSpPr/>
            <p:nvPr/>
          </p:nvGrpSpPr>
          <p:grpSpPr>
            <a:xfrm>
              <a:off x="4114800" y="5189599"/>
              <a:ext cx="1524000" cy="1524000"/>
              <a:chOff x="3657600" y="5334000"/>
              <a:chExt cx="1524000" cy="152400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0" y="5562600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700" y="5538787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9525" y="6138862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3887" y="6134100"/>
                <a:ext cx="638175" cy="600075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3657600" y="5334000"/>
                <a:ext cx="15240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145756" y="4800600"/>
              <a:ext cx="1462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+mn-lt"/>
                </a:rPr>
                <a:t># pigs trapped 	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52818" y="4841030"/>
            <a:ext cx="1619250" cy="1983580"/>
            <a:chOff x="5791200" y="4791075"/>
            <a:chExt cx="1619250" cy="19835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5189599"/>
              <a:ext cx="1600200" cy="158505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948363" y="4791075"/>
              <a:ext cx="14620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+mn-lt"/>
                </a:rPr>
                <a:t>Pig damage ↓	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4802" y="4920717"/>
            <a:ext cx="2780416" cy="1714063"/>
            <a:chOff x="0" y="4791075"/>
            <a:chExt cx="3352800" cy="2066925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791075"/>
              <a:ext cx="3352800" cy="20669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0" y="4810125"/>
              <a:ext cx="3352800" cy="630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>
                  <a:latin typeface="+mn-lt"/>
                </a:rPr>
                <a:t>Target = Healthy Wetlands	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916838"/>
              </p:ext>
            </p:extLst>
          </p:nvPr>
        </p:nvGraphicFramePr>
        <p:xfrm>
          <a:off x="152400" y="1295400"/>
          <a:ext cx="8686798" cy="38814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5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9457">
                <a:tc>
                  <a:txBody>
                    <a:bodyPr/>
                    <a:lstStyle/>
                    <a:p>
                      <a:r>
                        <a:rPr lang="en-AU" sz="2800" dirty="0">
                          <a:latin typeface="Trebuchet MS" panose="020B0603020202020204" pitchFamily="34" charset="0"/>
                        </a:rPr>
                        <a:t>Strategy</a:t>
                      </a:r>
                    </a:p>
                  </a:txBody>
                  <a:tcPr marT="45715" marB="45715" anchor="ctr"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2800" dirty="0">
                          <a:latin typeface="Trebuchet MS" panose="020B0603020202020204" pitchFamily="34" charset="0"/>
                        </a:rPr>
                        <a:t>Regional trapping program</a:t>
                      </a:r>
                      <a:endParaRPr lang="en-AU" sz="2800" dirty="0">
                        <a:solidFill>
                          <a:prstClr val="black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614"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Indicator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Method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Frequency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Location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Who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Cost / year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800" dirty="0">
                          <a:latin typeface="Trebuchet MS" panose="020B0603020202020204" pitchFamily="34" charset="0"/>
                        </a:rPr>
                        <a:t>Source</a:t>
                      </a:r>
                      <a:endParaRPr lang="en-AU" sz="1800" b="1" dirty="0">
                        <a:latin typeface="Trebuchet MS" panose="020B0603020202020204" pitchFamily="34" charset="0"/>
                      </a:endParaRPr>
                    </a:p>
                  </a:txBody>
                  <a:tcPr marT="45715" marB="4571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Ranger time on pig traps</a:t>
                      </a:r>
                      <a:endParaRPr 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Ranger </a:t>
                      </a:r>
                      <a:r>
                        <a:rPr lang="en-AU" sz="1800" baseline="0" dirty="0">
                          <a:latin typeface="Trebuchet MS" panose="020B0603020202020204" pitchFamily="34" charset="0"/>
                        </a:rPr>
                        <a:t> time sheets</a:t>
                      </a:r>
                      <a:endParaRPr lang="en-AU" sz="1800" dirty="0">
                        <a:latin typeface="Trebuchet MS" panose="020B0603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Annual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On-site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Head ranger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$500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Internal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# traps set up</a:t>
                      </a:r>
                      <a:endParaRPr 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GPS sites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Annual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Trap sites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Ranger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$500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Internal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87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Trebuchet MS" panose="020B0603020202020204" pitchFamily="34" charset="0"/>
                        </a:rPr>
                        <a:t>Pig damage</a:t>
                      </a:r>
                      <a:endParaRPr lang="en-US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baseline="0" dirty="0">
                          <a:latin typeface="Trebuchet MS" panose="020B0603020202020204" pitchFamily="34" charset="0"/>
                        </a:rPr>
                        <a:t>D</a:t>
                      </a:r>
                      <a:r>
                        <a:rPr lang="en-AU" sz="1800" dirty="0">
                          <a:latin typeface="Trebuchet MS" panose="020B0603020202020204" pitchFamily="34" charset="0"/>
                        </a:rPr>
                        <a:t>amage density data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Bi-Annual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Trap locations &amp; control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Ecologist + rangers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$5,000</a:t>
                      </a: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en-AU" sz="1800" dirty="0">
                          <a:latin typeface="Trebuchet MS" panose="020B0603020202020204" pitchFamily="34" charset="0"/>
                        </a:rPr>
                        <a:t>TBD</a:t>
                      </a:r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84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Why we do monitoring</a:t>
            </a:r>
          </a:p>
          <a:p>
            <a:r>
              <a:rPr lang="en-AU" sz="4000" dirty="0">
                <a:solidFill>
                  <a:srgbClr val="0070C0"/>
                </a:solidFill>
              </a:rPr>
              <a:t>The three main layers of monitoring</a:t>
            </a:r>
          </a:p>
          <a:p>
            <a:r>
              <a:rPr lang="en-AU" sz="4000" dirty="0"/>
              <a:t>Making a monitoring plan</a:t>
            </a:r>
          </a:p>
          <a:p>
            <a:r>
              <a:rPr lang="en-AU" sz="4000" b="1" dirty="0">
                <a:solidFill>
                  <a:srgbClr val="0070C0"/>
                </a:solidFill>
              </a:rPr>
              <a:t>Tips for a monitoring plan</a:t>
            </a:r>
          </a:p>
          <a:p>
            <a:endParaRPr lang="en-AU" sz="4000" dirty="0"/>
          </a:p>
          <a:p>
            <a:endParaRPr lang="en-AU" sz="4000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Autofit/>
          </a:bodyPr>
          <a:lstStyle/>
          <a:p>
            <a:r>
              <a:rPr lang="en-AU" sz="3200" dirty="0"/>
              <a:t>Overview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1706398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Consider low-cost, qualitative options rather than no monitoring</a:t>
            </a:r>
          </a:p>
          <a:p>
            <a:r>
              <a:rPr lang="en-AU" dirty="0">
                <a:solidFill>
                  <a:srgbClr val="0070C0"/>
                </a:solidFill>
              </a:rPr>
              <a:t>Consider less frequent monitoring visits rather than no monitoring</a:t>
            </a:r>
          </a:p>
          <a:p>
            <a:r>
              <a:rPr lang="en-AU" dirty="0"/>
              <a:t>Use partner data whenever possible</a:t>
            </a:r>
          </a:p>
          <a:p>
            <a:r>
              <a:rPr lang="en-AU" dirty="0">
                <a:solidFill>
                  <a:srgbClr val="0070C0"/>
                </a:solidFill>
              </a:rPr>
              <a:t>Engage local people &amp; volunteers in monitoring efforts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Tips to reduce monitoring costs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15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40000"/>
              </a:spcBef>
            </a:pPr>
            <a:r>
              <a:rPr lang="en-AU" dirty="0">
                <a:solidFill>
                  <a:srgbClr val="0070C0"/>
                </a:solidFill>
              </a:rPr>
              <a:t>Monitoring requires </a:t>
            </a:r>
            <a:r>
              <a:rPr lang="en-AU" b="1" dirty="0">
                <a:solidFill>
                  <a:srgbClr val="0070C0"/>
                </a:solidFill>
              </a:rPr>
              <a:t>time</a:t>
            </a:r>
            <a:r>
              <a:rPr lang="en-AU" dirty="0">
                <a:solidFill>
                  <a:srgbClr val="0070C0"/>
                </a:solidFill>
              </a:rPr>
              <a:t> and </a:t>
            </a:r>
            <a:r>
              <a:rPr lang="en-AU" b="1" dirty="0">
                <a:solidFill>
                  <a:srgbClr val="0070C0"/>
                </a:solidFill>
              </a:rPr>
              <a:t>money</a:t>
            </a:r>
            <a:r>
              <a:rPr lang="en-AU" dirty="0">
                <a:solidFill>
                  <a:srgbClr val="0070C0"/>
                </a:solidFill>
              </a:rPr>
              <a:t> and needs to be in your work plans &amp; budgets but …</a:t>
            </a:r>
          </a:p>
          <a:p>
            <a:pPr>
              <a:spcBef>
                <a:spcPct val="40000"/>
              </a:spcBef>
            </a:pPr>
            <a:r>
              <a:rPr lang="en-AU" dirty="0">
                <a:solidFill>
                  <a:srgbClr val="003300"/>
                </a:solidFill>
              </a:rPr>
              <a:t>it doesn’t always need to be complicated or costly </a:t>
            </a:r>
          </a:p>
          <a:p>
            <a:pPr>
              <a:spcBef>
                <a:spcPct val="40000"/>
              </a:spcBef>
            </a:pPr>
            <a:r>
              <a:rPr lang="en-AU" dirty="0">
                <a:solidFill>
                  <a:srgbClr val="0070C0"/>
                </a:solidFill>
              </a:rPr>
              <a:t>Monitoring data </a:t>
            </a:r>
            <a:r>
              <a:rPr lang="en-AU" b="1" dirty="0">
                <a:solidFill>
                  <a:srgbClr val="0070C0"/>
                </a:solidFill>
              </a:rPr>
              <a:t>must be </a:t>
            </a:r>
            <a:r>
              <a:rPr lang="en-AU" b="1" dirty="0" err="1">
                <a:solidFill>
                  <a:srgbClr val="0070C0"/>
                </a:solidFill>
              </a:rPr>
              <a:t>analyzed</a:t>
            </a:r>
            <a:r>
              <a:rPr lang="en-AU" dirty="0">
                <a:solidFill>
                  <a:srgbClr val="0070C0"/>
                </a:solidFill>
              </a:rPr>
              <a:t> and </a:t>
            </a:r>
            <a:r>
              <a:rPr lang="en-AU" b="1" dirty="0">
                <a:solidFill>
                  <a:srgbClr val="0070C0"/>
                </a:solidFill>
              </a:rPr>
              <a:t>results used </a:t>
            </a:r>
            <a:r>
              <a:rPr lang="en-AU" dirty="0">
                <a:solidFill>
                  <a:srgbClr val="0070C0"/>
                </a:solidFill>
              </a:rPr>
              <a:t>to inform our next decisions</a:t>
            </a:r>
          </a:p>
          <a:p>
            <a:pPr>
              <a:spcBef>
                <a:spcPct val="40000"/>
              </a:spcBef>
            </a:pPr>
            <a:endParaRPr lang="en-US" dirty="0"/>
          </a:p>
          <a:p>
            <a:endParaRPr lang="en-AU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Remember…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Hints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AU" sz="2800" dirty="0"/>
              <a:t>This step is probably best completed with a small group</a:t>
            </a:r>
          </a:p>
          <a:p>
            <a:r>
              <a:rPr lang="en-AU" sz="2800" dirty="0">
                <a:solidFill>
                  <a:srgbClr val="0070C0"/>
                </a:solidFill>
              </a:rPr>
              <a:t>Use external expertise to help – there are likely to be things that will need specialist advice</a:t>
            </a:r>
          </a:p>
          <a:p>
            <a:r>
              <a:rPr lang="en-AU" sz="2800" dirty="0"/>
              <a:t>Look for measures and techniques that are linked to day to day / community activities – they are more likely to continue</a:t>
            </a:r>
          </a:p>
          <a:p>
            <a:r>
              <a:rPr lang="en-AU" sz="2800" dirty="0">
                <a:solidFill>
                  <a:srgbClr val="0070C0"/>
                </a:solidFill>
              </a:rPr>
              <a:t>Don’t discount community / traditional indicators</a:t>
            </a:r>
          </a:p>
          <a:p>
            <a:r>
              <a:rPr lang="en-AU" sz="2800" dirty="0"/>
              <a:t>Some data and results are better than no data at all – you can refine your work as you go</a:t>
            </a:r>
          </a:p>
        </p:txBody>
      </p:sp>
    </p:spTree>
    <p:extLst>
      <p:ext uri="{BB962C8B-B14F-4D97-AF65-F5344CB8AC3E}">
        <p14:creationId xmlns:p14="http://schemas.microsoft.com/office/powerpoint/2010/main" val="161157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Doing and Monitoring the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Monitoring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52738" y="517083"/>
            <a:ext cx="6291262" cy="646113"/>
          </a:xfrm>
        </p:spPr>
        <p:txBody>
          <a:bodyPr anchor="ctr"/>
          <a:lstStyle/>
          <a:p>
            <a:r>
              <a:rPr lang="en-AU" dirty="0">
                <a:solidFill>
                  <a:schemeClr val="tx1"/>
                </a:solidFill>
              </a:rPr>
              <a:t>Additional Resources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56311"/>
            <a:ext cx="2776790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379757"/>
            <a:ext cx="2778559" cy="35966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364208"/>
            <a:ext cx="4205156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113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MS PGothic" charset="0"/>
              </a:rPr>
              <a:t>Exercise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600206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AU" sz="2800" dirty="0">
                <a:solidFill>
                  <a:srgbClr val="0070C0"/>
                </a:solidFill>
              </a:rPr>
              <a:t>Look across your Road Map and identify the points where an indicator would be most critical to demonstrate the causal links in the chain - focusing on those ‘if-then’ steps with greatest uncertainty</a:t>
            </a:r>
          </a:p>
          <a:p>
            <a:r>
              <a:rPr lang="en-AU" sz="2800" dirty="0"/>
              <a:t>Further prioritize your indicators based on your monitoring budget</a:t>
            </a:r>
          </a:p>
          <a:p>
            <a:r>
              <a:rPr lang="en-AU" sz="2800" dirty="0">
                <a:solidFill>
                  <a:srgbClr val="002060"/>
                </a:solidFill>
              </a:rPr>
              <a:t>For priority indicators, select your monitoring methods and how you will collect the information</a:t>
            </a:r>
          </a:p>
          <a:p>
            <a:r>
              <a:rPr lang="en-AU" sz="2800" dirty="0"/>
              <a:t>Decide who will collect the data and when</a:t>
            </a:r>
          </a:p>
          <a:p>
            <a:r>
              <a:rPr lang="en-AU" sz="2800" dirty="0">
                <a:solidFill>
                  <a:srgbClr val="0070C0"/>
                </a:solidFill>
              </a:rPr>
              <a:t>What changes could result from the information</a:t>
            </a:r>
          </a:p>
          <a:p>
            <a:r>
              <a:rPr lang="en-AU" sz="2800" dirty="0"/>
              <a:t>Draw up a table to record your decisions</a:t>
            </a:r>
          </a:p>
        </p:txBody>
      </p:sp>
    </p:spTree>
    <p:extLst>
      <p:ext uri="{BB962C8B-B14F-4D97-AF65-F5344CB8AC3E}">
        <p14:creationId xmlns:p14="http://schemas.microsoft.com/office/powerpoint/2010/main" val="1601523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b="1" dirty="0"/>
              <a:t>Why we do monitoring</a:t>
            </a:r>
          </a:p>
          <a:p>
            <a:r>
              <a:rPr lang="en-AU" sz="4000" dirty="0">
                <a:solidFill>
                  <a:srgbClr val="0070C0"/>
                </a:solidFill>
              </a:rPr>
              <a:t>The three main layers of monitoring</a:t>
            </a:r>
          </a:p>
          <a:p>
            <a:r>
              <a:rPr lang="en-AU" sz="4000" dirty="0"/>
              <a:t>Making a monitoring plan</a:t>
            </a:r>
          </a:p>
          <a:p>
            <a:r>
              <a:rPr lang="en-AU" sz="4000" dirty="0">
                <a:solidFill>
                  <a:srgbClr val="0070C0"/>
                </a:solidFill>
              </a:rPr>
              <a:t>Tips for a monitoring plan</a:t>
            </a:r>
          </a:p>
          <a:p>
            <a:endParaRPr lang="en-AU" sz="4000" dirty="0"/>
          </a:p>
          <a:p>
            <a:endParaRPr lang="en-AU" sz="4000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Autofit/>
          </a:bodyPr>
          <a:lstStyle/>
          <a:p>
            <a:r>
              <a:rPr lang="en-AU" sz="3200" dirty="0"/>
              <a:t>Overview presentation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/>
              <a:t>Monitoring help us to know:</a:t>
            </a:r>
          </a:p>
          <a:p>
            <a:pPr lvl="1"/>
            <a:r>
              <a:rPr lang="en-AU" sz="2800" dirty="0">
                <a:solidFill>
                  <a:srgbClr val="0070C0"/>
                </a:solidFill>
              </a:rPr>
              <a:t>Are our actions working?</a:t>
            </a:r>
          </a:p>
          <a:p>
            <a:pPr lvl="1"/>
            <a:r>
              <a:rPr lang="en-AU" sz="2800" dirty="0"/>
              <a:t>Is our work being effective &amp; efficient?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Are our targets or the threats getting better or worse?</a:t>
            </a:r>
          </a:p>
          <a:p>
            <a:pPr lvl="1"/>
            <a:r>
              <a:rPr lang="en-AU" dirty="0"/>
              <a:t>Can we correct course if we need to?</a:t>
            </a:r>
          </a:p>
          <a:p>
            <a:pPr lvl="1"/>
            <a:r>
              <a:rPr lang="en-AU" dirty="0">
                <a:solidFill>
                  <a:srgbClr val="0070C0"/>
                </a:solidFill>
              </a:rPr>
              <a:t>Is it all worthwhile?</a:t>
            </a:r>
          </a:p>
          <a:p>
            <a:r>
              <a:rPr lang="en-AU" sz="2800" dirty="0"/>
              <a:t>Donors, partners and managers are demanding greater transparency and accountability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Autofit/>
          </a:bodyPr>
          <a:lstStyle/>
          <a:p>
            <a:r>
              <a:rPr lang="en-AU" sz="3200" dirty="0"/>
              <a:t>Knowing if our plan is working</a:t>
            </a:r>
          </a:p>
        </p:txBody>
      </p:sp>
    </p:spTree>
    <p:extLst>
      <p:ext uri="{BB962C8B-B14F-4D97-AF65-F5344CB8AC3E}">
        <p14:creationId xmlns:p14="http://schemas.microsoft.com/office/powerpoint/2010/main" val="851052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209550" y="2197100"/>
            <a:ext cx="4114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5288" indent="-395288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n-lt"/>
              </a:rPr>
              <a:t>Monitoring seen as last step - often neglected</a:t>
            </a:r>
          </a:p>
          <a:p>
            <a:pPr marL="395288" indent="-395288">
              <a:spcBef>
                <a:spcPct val="20000"/>
              </a:spcBef>
            </a:pPr>
            <a:endParaRPr lang="en-US" sz="2400" dirty="0">
              <a:latin typeface="+mn-lt"/>
            </a:endParaRPr>
          </a:p>
        </p:txBody>
      </p:sp>
      <p:grpSp>
        <p:nvGrpSpPr>
          <p:cNvPr id="228356" name="Group 4"/>
          <p:cNvGrpSpPr>
            <a:grpSpLocks/>
          </p:cNvGrpSpPr>
          <p:nvPr/>
        </p:nvGrpSpPr>
        <p:grpSpPr bwMode="auto">
          <a:xfrm>
            <a:off x="209550" y="1828800"/>
            <a:ext cx="8751889" cy="4826000"/>
            <a:chOff x="144" y="1020"/>
            <a:chExt cx="5513" cy="3040"/>
          </a:xfrm>
        </p:grpSpPr>
        <p:sp>
          <p:nvSpPr>
            <p:cNvPr id="56326" name="Rectangle 5"/>
            <p:cNvSpPr>
              <a:spLocks noChangeArrowheads="1"/>
            </p:cNvSpPr>
            <p:nvPr/>
          </p:nvSpPr>
          <p:spPr bwMode="auto">
            <a:xfrm>
              <a:off x="144" y="2124"/>
              <a:ext cx="2592" cy="1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95288" indent="-395288">
                <a:spcBef>
                  <a:spcPct val="20000"/>
                </a:spcBef>
                <a:buFontTx/>
                <a:buChar char="•"/>
              </a:pPr>
              <a:r>
                <a:rPr lang="en-US" sz="2400" dirty="0">
                  <a:solidFill>
                    <a:srgbClr val="0070C0"/>
                  </a:solidFill>
                  <a:latin typeface="+mn-lt"/>
                </a:rPr>
                <a:t>Many examples of ineffective monitoring failing to inform ineffective management</a:t>
              </a:r>
            </a:p>
            <a:p>
              <a:pPr marL="395288" indent="-395288">
                <a:spcBef>
                  <a:spcPct val="20000"/>
                </a:spcBef>
              </a:pPr>
              <a:endParaRPr lang="en-US" sz="2400" dirty="0">
                <a:latin typeface="+mn-lt"/>
              </a:endParaRPr>
            </a:p>
          </p:txBody>
        </p:sp>
        <p:graphicFrame>
          <p:nvGraphicFramePr>
            <p:cNvPr id="56327" name="Object 6"/>
            <p:cNvGraphicFramePr>
              <a:graphicFrameLocks noChangeAspect="1"/>
            </p:cNvGraphicFramePr>
            <p:nvPr/>
          </p:nvGraphicFramePr>
          <p:xfrm>
            <a:off x="2736" y="1020"/>
            <a:ext cx="2921" cy="30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2" name="Photo Editor Photo" r:id="rId4" imgW="3990476" imgH="4153480" progId="MSPhotoEd.3">
                    <p:embed/>
                  </p:oleObj>
                </mc:Choice>
                <mc:Fallback>
                  <p:oleObj name="Photo Editor Photo" r:id="rId4" imgW="3990476" imgH="4153480" progId="MSPhotoEd.3">
                    <p:embed/>
                    <p:pic>
                      <p:nvPicPr>
                        <p:cNvPr id="56327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6" y="1020"/>
                          <a:ext cx="2921" cy="30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Knowing if our plan is working</a:t>
            </a:r>
          </a:p>
        </p:txBody>
      </p:sp>
    </p:spTree>
    <p:extLst>
      <p:ext uri="{BB962C8B-B14F-4D97-AF65-F5344CB8AC3E}">
        <p14:creationId xmlns:p14="http://schemas.microsoft.com/office/powerpoint/2010/main" val="380528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ChangeArrowheads="1"/>
          </p:cNvSpPr>
          <p:nvPr/>
        </p:nvSpPr>
        <p:spPr bwMode="auto">
          <a:xfrm>
            <a:off x="533400" y="4572000"/>
            <a:ext cx="4114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5288" indent="-395288">
              <a:spcBef>
                <a:spcPct val="20000"/>
              </a:spcBef>
            </a:pPr>
            <a:endParaRPr lang="en-US" sz="2400" dirty="0">
              <a:latin typeface="Trebuchet MS" panose="020B0603020202020204" pitchFamily="34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92433" y="1504224"/>
            <a:ext cx="4114801" cy="527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+mn-lt"/>
              </a:rPr>
              <a:t>Monitoring is a key part of knowing the impact of our work</a:t>
            </a:r>
          </a:p>
          <a:p>
            <a:pPr>
              <a:spcBef>
                <a:spcPct val="20000"/>
              </a:spcBef>
            </a:pPr>
            <a:endParaRPr lang="en-US" sz="2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We need to monitor the things that will improve management</a:t>
            </a:r>
          </a:p>
          <a:p>
            <a:pPr>
              <a:spcBef>
                <a:spcPct val="20000"/>
              </a:spcBef>
            </a:pPr>
            <a:endParaRPr lang="en-US" sz="2800" dirty="0">
              <a:latin typeface="+mn-lt"/>
            </a:endParaRPr>
          </a:p>
          <a:p>
            <a:pPr>
              <a:spcBef>
                <a:spcPct val="20000"/>
              </a:spcBef>
            </a:pPr>
            <a:r>
              <a:rPr lang="en-US" sz="2800" dirty="0">
                <a:latin typeface="+mn-lt"/>
              </a:rPr>
              <a:t>And actually </a:t>
            </a:r>
            <a:r>
              <a:rPr lang="en-US" sz="2800" b="1" dirty="0">
                <a:latin typeface="+mn-lt"/>
              </a:rPr>
              <a:t>use</a:t>
            </a:r>
            <a:r>
              <a:rPr lang="en-US" sz="2800" dirty="0">
                <a:latin typeface="+mn-lt"/>
              </a:rPr>
              <a:t> that monitoring to improve management </a:t>
            </a:r>
          </a:p>
          <a:p>
            <a:pPr marL="395288" indent="-395288">
              <a:spcBef>
                <a:spcPct val="20000"/>
              </a:spcBef>
            </a:pPr>
            <a:endParaRPr lang="en-US" sz="2800" dirty="0">
              <a:latin typeface="+mn-lt"/>
            </a:endParaRP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Knowing if our plan is working</a:t>
            </a:r>
          </a:p>
        </p:txBody>
      </p:sp>
      <p:pic>
        <p:nvPicPr>
          <p:cNvPr id="10" name="Picture 6" descr="N:\nailsma\Image Library\2012 SPN-Photo-deposit\SPN\10_12_Yirralka-Buffalo-Survey\103_1011\JPEG_11Oct2012\_IGP5525.jpg"/>
          <p:cNvPicPr>
            <a:picLocks noChangeAspect="1" noChangeArrowheads="1"/>
          </p:cNvPicPr>
          <p:nvPr/>
        </p:nvPicPr>
        <p:blipFill>
          <a:blip r:embed="rId3"/>
          <a:srcRect l="7990" r="12889"/>
          <a:stretch>
            <a:fillRect/>
          </a:stretch>
        </p:blipFill>
        <p:spPr bwMode="auto">
          <a:xfrm>
            <a:off x="4419600" y="1341173"/>
            <a:ext cx="1985069" cy="171185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1" t="16401" r="18866" b="18184"/>
          <a:stretch/>
        </p:blipFill>
        <p:spPr>
          <a:xfrm>
            <a:off x="6629400" y="1524000"/>
            <a:ext cx="1974436" cy="1965951"/>
          </a:xfrm>
          <a:prstGeom prst="rect">
            <a:avLst/>
          </a:prstGeom>
        </p:spPr>
      </p:pic>
      <p:pic>
        <p:nvPicPr>
          <p:cNvPr id="15" name="Picture 2" descr="http://nailsma.org.au/sites/default/files/styles/nailsma_public_featured/public/NERP-Nyul-Nyul-Sept-2012-059.jpg?itok=T3CHEZe-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7" r="10770"/>
          <a:stretch/>
        </p:blipFill>
        <p:spPr bwMode="auto">
          <a:xfrm>
            <a:off x="4648201" y="3268423"/>
            <a:ext cx="2198100" cy="153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ABCAE6"/>
              </a:clrFrom>
              <a:clrTo>
                <a:srgbClr val="ABCA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9" r="13967"/>
          <a:stretch/>
        </p:blipFill>
        <p:spPr bwMode="auto">
          <a:xfrm>
            <a:off x="7048500" y="3733800"/>
            <a:ext cx="18192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Why we do monitoring</a:t>
            </a:r>
          </a:p>
          <a:p>
            <a:r>
              <a:rPr lang="en-AU" sz="4000" b="1" dirty="0">
                <a:solidFill>
                  <a:srgbClr val="0070C0"/>
                </a:solidFill>
              </a:rPr>
              <a:t>The three main layers of monitoring</a:t>
            </a:r>
          </a:p>
          <a:p>
            <a:r>
              <a:rPr lang="en-AU" sz="4000" dirty="0"/>
              <a:t>Making a monitoring plan</a:t>
            </a:r>
          </a:p>
          <a:p>
            <a:r>
              <a:rPr lang="en-AU" sz="4000" dirty="0">
                <a:solidFill>
                  <a:srgbClr val="0070C0"/>
                </a:solidFill>
              </a:rPr>
              <a:t>Tips for a monitoring plan</a:t>
            </a:r>
          </a:p>
          <a:p>
            <a:endParaRPr lang="en-AU" sz="4000" dirty="0"/>
          </a:p>
          <a:p>
            <a:endParaRPr lang="en-AU" sz="4000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852738" y="609600"/>
            <a:ext cx="6291262" cy="457200"/>
          </a:xfrm>
        </p:spPr>
        <p:txBody>
          <a:bodyPr>
            <a:noAutofit/>
          </a:bodyPr>
          <a:lstStyle/>
          <a:p>
            <a:r>
              <a:rPr lang="en-AU" sz="3200" dirty="0"/>
              <a:t>Overview presentation</a:t>
            </a:r>
          </a:p>
        </p:txBody>
      </p:sp>
    </p:spTree>
    <p:extLst>
      <p:ext uri="{BB962C8B-B14F-4D97-AF65-F5344CB8AC3E}">
        <p14:creationId xmlns:p14="http://schemas.microsoft.com/office/powerpoint/2010/main" val="2338284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342900" y="4290646"/>
            <a:ext cx="8610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95288" indent="-395288">
              <a:spcBef>
                <a:spcPct val="10000"/>
              </a:spcBef>
            </a:pPr>
            <a:r>
              <a:rPr lang="en-US" sz="2800" u="sng" dirty="0">
                <a:solidFill>
                  <a:srgbClr val="0070C0"/>
                </a:solidFill>
                <a:latin typeface="+mn-lt"/>
              </a:rPr>
              <a:t>Impact (Targets)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395288" indent="-395288">
              <a:spcBef>
                <a:spcPct val="100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How is the country we care about doing?</a:t>
            </a:r>
          </a:p>
          <a:p>
            <a:pPr marL="395288" indent="-395288">
              <a:spcBef>
                <a:spcPct val="100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How are threats to country changing?</a:t>
            </a:r>
          </a:p>
          <a:p>
            <a:pPr marL="395288" indent="-395288">
              <a:spcBef>
                <a:spcPct val="10000"/>
              </a:spcBef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Is the capacity to improve country changing?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337038" y="2789279"/>
            <a:ext cx="82296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95288" indent="-395288">
              <a:spcBef>
                <a:spcPct val="10000"/>
              </a:spcBef>
            </a:pPr>
            <a:r>
              <a:rPr lang="en-US" sz="2800" u="sng" dirty="0">
                <a:latin typeface="+mn-lt"/>
              </a:rPr>
              <a:t>Outcomes (Threats)</a:t>
            </a:r>
          </a:p>
          <a:p>
            <a:pPr marL="395288" indent="-395288">
              <a:lnSpc>
                <a:spcPct val="90000"/>
              </a:lnSpc>
            </a:pPr>
            <a:r>
              <a:rPr lang="en-US" sz="2800" dirty="0">
                <a:latin typeface="+mn-lt"/>
              </a:rPr>
              <a:t>Are our actions having their intended outcomes?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Making the Plan</a:t>
            </a:r>
            <a:endParaRPr lang="en-A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Three ‘layers’ of monitoring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37038" y="1413026"/>
            <a:ext cx="8229600" cy="10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95288" indent="-395288">
              <a:spcBef>
                <a:spcPct val="10000"/>
              </a:spcBef>
            </a:pPr>
            <a:r>
              <a:rPr lang="en-US" sz="2800" u="sng" dirty="0">
                <a:solidFill>
                  <a:srgbClr val="0070C0"/>
                </a:solidFill>
                <a:latin typeface="+mn-lt"/>
              </a:rPr>
              <a:t>Inputs / Outputs (Strategies / Actions)</a:t>
            </a:r>
          </a:p>
          <a:p>
            <a:pPr marL="395288" indent="-395288"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  <a:latin typeface="+mn-lt"/>
              </a:rPr>
              <a:t>Are we using the plans we have made?</a:t>
            </a:r>
          </a:p>
        </p:txBody>
      </p:sp>
    </p:spTree>
    <p:extLst>
      <p:ext uri="{BB962C8B-B14F-4D97-AF65-F5344CB8AC3E}">
        <p14:creationId xmlns:p14="http://schemas.microsoft.com/office/powerpoint/2010/main" val="41007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 autoUpdateAnimBg="0"/>
      <p:bldP spid="604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Making the Plan</a:t>
            </a:r>
            <a:endParaRPr lang="en-AU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Monitoring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/>
          </p:nvPr>
        </p:nvSpPr>
        <p:spPr/>
        <p:txBody>
          <a:bodyPr anchor="ctr">
            <a:normAutofit/>
          </a:bodyPr>
          <a:lstStyle/>
          <a:p>
            <a:r>
              <a:rPr lang="en-AU" dirty="0"/>
              <a:t>Three ‘layers’ of monitoring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56718" y="1503949"/>
            <a:ext cx="1987282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prstClr val="black"/>
                </a:solidFill>
              </a:rPr>
              <a:t>Impact</a:t>
            </a:r>
            <a:r>
              <a:rPr lang="en-AU" dirty="0">
                <a:solidFill>
                  <a:prstClr val="black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prstClr val="black"/>
                </a:solidFill>
              </a:rPr>
              <a:t>(5-10 years)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>
            <a:off x="6943957" y="1233625"/>
            <a:ext cx="240826" cy="1048860"/>
          </a:xfrm>
          <a:prstGeom prst="rightBrac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5739" y="2908257"/>
            <a:ext cx="199229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prstClr val="black"/>
                </a:solidFill>
              </a:rPr>
              <a:t>Outcomes</a:t>
            </a:r>
            <a:r>
              <a:rPr lang="en-AU" dirty="0">
                <a:solidFill>
                  <a:prstClr val="black"/>
                </a:solidFill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prstClr val="black"/>
                </a:solidFill>
              </a:rPr>
              <a:t>(1-3 years)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ight Brace 14"/>
          <p:cNvSpPr/>
          <p:nvPr/>
        </p:nvSpPr>
        <p:spPr>
          <a:xfrm>
            <a:off x="6935328" y="2627534"/>
            <a:ext cx="274630" cy="1207778"/>
          </a:xfrm>
          <a:prstGeom prst="rightBrac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50979" y="5178633"/>
            <a:ext cx="19822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9F29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b="1" dirty="0">
                <a:solidFill>
                  <a:prstClr val="black"/>
                </a:solidFill>
              </a:rPr>
              <a:t>Outputs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dirty="0">
                <a:solidFill>
                  <a:prstClr val="black"/>
                </a:solidFill>
              </a:rPr>
              <a:t>(every year)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>
            <a:off x="6954198" y="4246211"/>
            <a:ext cx="257888" cy="2607129"/>
          </a:xfrm>
          <a:prstGeom prst="rightBrac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24162" y="1518251"/>
            <a:ext cx="1843432" cy="67293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Target</a:t>
            </a:r>
          </a:p>
          <a:p>
            <a:pPr algn="ctr"/>
            <a:r>
              <a:rPr lang="en-AU" sz="2000" dirty="0">
                <a:solidFill>
                  <a:schemeClr val="tx1"/>
                </a:solidFill>
              </a:rPr>
              <a:t>Goals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555748" y="2869907"/>
            <a:ext cx="1843431" cy="70788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Threat Goals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524164" y="4550865"/>
            <a:ext cx="1843428" cy="627768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Strategies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524164" y="5990269"/>
            <a:ext cx="1843428" cy="627768"/>
          </a:xfrm>
          <a:prstGeom prst="roundRect">
            <a:avLst/>
          </a:prstGeom>
          <a:solidFill>
            <a:srgbClr val="FFFF00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chemeClr val="tx1"/>
                </a:solidFill>
              </a:rPr>
              <a:t>Actions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374974" y="1143000"/>
            <a:ext cx="2431976" cy="1033430"/>
            <a:chOff x="4813840" y="892185"/>
            <a:chExt cx="2431976" cy="1033430"/>
          </a:xfrm>
        </p:grpSpPr>
        <p:sp>
          <p:nvSpPr>
            <p:cNvPr id="23" name="TextBox 22"/>
            <p:cNvSpPr txBox="1"/>
            <p:nvPr/>
          </p:nvSpPr>
          <p:spPr>
            <a:xfrm>
              <a:off x="4813840" y="892185"/>
              <a:ext cx="2431976" cy="310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Wetlands healthier</a:t>
              </a:r>
            </a:p>
          </p:txBody>
        </p:sp>
        <p:pic>
          <p:nvPicPr>
            <p:cNvPr id="24" name="Picture 4" descr="N:\Saltwater People Network\I - Tracker\Terrestrial Application\!CT Photos_ICONS\Riparian vegetation w pig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7"/>
            <a:stretch/>
          </p:blipFill>
          <p:spPr bwMode="auto">
            <a:xfrm>
              <a:off x="5572833" y="1180805"/>
              <a:ext cx="911596" cy="744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3473" y="5494139"/>
            <a:ext cx="2871432" cy="1288578"/>
            <a:chOff x="21710" y="5109823"/>
            <a:chExt cx="2871432" cy="1288578"/>
          </a:xfrm>
        </p:grpSpPr>
        <p:sp>
          <p:nvSpPr>
            <p:cNvPr id="26" name="TextBox 25"/>
            <p:cNvSpPr txBox="1"/>
            <p:nvPr/>
          </p:nvSpPr>
          <p:spPr>
            <a:xfrm>
              <a:off x="21710" y="5109823"/>
              <a:ext cx="287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Pig control in wetlands</a:t>
              </a:r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948153" y="5497571"/>
              <a:ext cx="983767" cy="900830"/>
              <a:chOff x="3657600" y="5334000"/>
              <a:chExt cx="1524000" cy="1524000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0000" y="5562600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57700" y="5538787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9525" y="6138862"/>
                <a:ext cx="638175" cy="60007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3887" y="6134100"/>
                <a:ext cx="638175" cy="600075"/>
              </a:xfrm>
              <a:prstGeom prst="rect">
                <a:avLst/>
              </a:prstGeom>
            </p:spPr>
          </p:pic>
          <p:sp>
            <p:nvSpPr>
              <p:cNvPr id="32" name="Rectangle 31"/>
              <p:cNvSpPr/>
              <p:nvPr/>
            </p:nvSpPr>
            <p:spPr>
              <a:xfrm>
                <a:off x="3657600" y="5334000"/>
                <a:ext cx="1524000" cy="1524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</p:grpSp>
      <p:grpSp>
        <p:nvGrpSpPr>
          <p:cNvPr id="33" name="Group 32"/>
          <p:cNvGrpSpPr/>
          <p:nvPr/>
        </p:nvGrpSpPr>
        <p:grpSpPr>
          <a:xfrm>
            <a:off x="6083" y="4105507"/>
            <a:ext cx="2871432" cy="1206093"/>
            <a:chOff x="-6660" y="3741663"/>
            <a:chExt cx="2871432" cy="1206093"/>
          </a:xfrm>
        </p:grpSpPr>
        <p:sp>
          <p:nvSpPr>
            <p:cNvPr id="34" name="TextBox 33"/>
            <p:cNvSpPr txBox="1"/>
            <p:nvPr/>
          </p:nvSpPr>
          <p:spPr>
            <a:xfrm>
              <a:off x="-6660" y="3741663"/>
              <a:ext cx="287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Implement feral animal control</a:t>
              </a:r>
            </a:p>
          </p:txBody>
        </p:sp>
        <p:pic>
          <p:nvPicPr>
            <p:cNvPr id="3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065" y="3995256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-82016" y="1160667"/>
            <a:ext cx="2871432" cy="1030517"/>
            <a:chOff x="21710" y="895098"/>
            <a:chExt cx="2871432" cy="1030517"/>
          </a:xfrm>
        </p:grpSpPr>
        <p:sp>
          <p:nvSpPr>
            <p:cNvPr id="37" name="TextBox 36"/>
            <p:cNvSpPr txBox="1"/>
            <p:nvPr/>
          </p:nvSpPr>
          <p:spPr>
            <a:xfrm>
              <a:off x="21710" y="895098"/>
              <a:ext cx="287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Healthy Wetlands</a:t>
              </a:r>
            </a:p>
          </p:txBody>
        </p:sp>
        <p:pic>
          <p:nvPicPr>
            <p:cNvPr id="38" name="Picture 4" descr="N:\Saltwater People Network\I - Tracker\Terrestrial Application\!CT Photos_ICONS\Riparian vegetation w pigs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37"/>
            <a:stretch/>
          </p:blipFill>
          <p:spPr bwMode="auto">
            <a:xfrm>
              <a:off x="1101378" y="1180805"/>
              <a:ext cx="911596" cy="7448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13503" y="2491323"/>
            <a:ext cx="2871432" cy="1363772"/>
            <a:chOff x="21710" y="2173676"/>
            <a:chExt cx="2871432" cy="1363772"/>
          </a:xfrm>
        </p:grpSpPr>
        <p:sp>
          <p:nvSpPr>
            <p:cNvPr id="40" name="TextBox 39"/>
            <p:cNvSpPr txBox="1"/>
            <p:nvPr/>
          </p:nvSpPr>
          <p:spPr>
            <a:xfrm>
              <a:off x="21710" y="2173676"/>
              <a:ext cx="2871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By 2020 pigs have less impact on country</a:t>
              </a:r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838794" y="2651715"/>
              <a:ext cx="1436765" cy="885733"/>
              <a:chOff x="820755" y="2914755"/>
              <a:chExt cx="1436765" cy="885733"/>
            </a:xfrm>
          </p:grpSpPr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755" y="2914755"/>
                <a:ext cx="1436765" cy="885733"/>
              </a:xfrm>
              <a:prstGeom prst="rect">
                <a:avLst/>
              </a:prstGeom>
            </p:spPr>
          </p:pic>
          <p:sp>
            <p:nvSpPr>
              <p:cNvPr id="43" name="Oval 42"/>
              <p:cNvSpPr/>
              <p:nvPr/>
            </p:nvSpPr>
            <p:spPr>
              <a:xfrm>
                <a:off x="820755" y="3268534"/>
                <a:ext cx="711176" cy="376038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</p:grpSp>
      <p:sp>
        <p:nvSpPr>
          <p:cNvPr id="44" name="Down Arrow 43"/>
          <p:cNvSpPr/>
          <p:nvPr/>
        </p:nvSpPr>
        <p:spPr>
          <a:xfrm>
            <a:off x="1228378" y="2240911"/>
            <a:ext cx="263044" cy="229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5" name="Down Arrow 44"/>
          <p:cNvSpPr/>
          <p:nvPr/>
        </p:nvSpPr>
        <p:spPr>
          <a:xfrm>
            <a:off x="1236892" y="3910247"/>
            <a:ext cx="263044" cy="229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Down Arrow 45"/>
          <p:cNvSpPr/>
          <p:nvPr/>
        </p:nvSpPr>
        <p:spPr>
          <a:xfrm>
            <a:off x="1236892" y="5319858"/>
            <a:ext cx="263044" cy="229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7" name="Down Arrow 46"/>
          <p:cNvSpPr/>
          <p:nvPr/>
        </p:nvSpPr>
        <p:spPr>
          <a:xfrm rot="10800000">
            <a:off x="5564833" y="5320069"/>
            <a:ext cx="263044" cy="2299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8" name="Down Arrow 47"/>
          <p:cNvSpPr/>
          <p:nvPr/>
        </p:nvSpPr>
        <p:spPr>
          <a:xfrm rot="10800000">
            <a:off x="5552679" y="3912419"/>
            <a:ext cx="263044" cy="2299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9" name="Down Arrow 48"/>
          <p:cNvSpPr/>
          <p:nvPr/>
        </p:nvSpPr>
        <p:spPr>
          <a:xfrm rot="10800000">
            <a:off x="5564833" y="2244241"/>
            <a:ext cx="263044" cy="22991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50" name="Group 49"/>
          <p:cNvGrpSpPr/>
          <p:nvPr/>
        </p:nvGrpSpPr>
        <p:grpSpPr>
          <a:xfrm>
            <a:off x="4571076" y="5623736"/>
            <a:ext cx="2387168" cy="1266664"/>
            <a:chOff x="4571076" y="5477342"/>
            <a:chExt cx="2387168" cy="1266664"/>
          </a:xfrm>
        </p:grpSpPr>
        <p:grpSp>
          <p:nvGrpSpPr>
            <p:cNvPr id="51" name="Group 50"/>
            <p:cNvGrpSpPr/>
            <p:nvPr/>
          </p:nvGrpSpPr>
          <p:grpSpPr>
            <a:xfrm>
              <a:off x="4571076" y="5477342"/>
              <a:ext cx="2387168" cy="1266664"/>
              <a:chOff x="4699432" y="5209066"/>
              <a:chExt cx="2387168" cy="1266664"/>
            </a:xfrm>
          </p:grpSpPr>
          <p:grpSp>
            <p:nvGrpSpPr>
              <p:cNvPr id="53" name="Group 52"/>
              <p:cNvGrpSpPr/>
              <p:nvPr/>
            </p:nvGrpSpPr>
            <p:grpSpPr>
              <a:xfrm>
                <a:off x="4796883" y="5557237"/>
                <a:ext cx="2223588" cy="918493"/>
                <a:chOff x="4110080" y="5949455"/>
                <a:chExt cx="1947264" cy="818892"/>
              </a:xfrm>
            </p:grpSpPr>
            <p:pic>
              <p:nvPicPr>
                <p:cNvPr id="55" name="P 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l="28847" t="11678" r="23076" b="11676"/>
                <a:stretch>
                  <a:fillRect/>
                </a:stretch>
              </p:blipFill>
              <p:spPr bwMode="auto">
                <a:xfrm>
                  <a:off x="4110080" y="5949455"/>
                  <a:ext cx="565510" cy="818892"/>
                </a:xfrm>
                <a:prstGeom prst="rect">
                  <a:avLst/>
                </a:prstGeom>
                <a:solidFill>
                  <a:schemeClr val="bg2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2205" y="5997776"/>
                  <a:ext cx="685139" cy="678655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/>
              <p:cNvSpPr txBox="1"/>
              <p:nvPr/>
            </p:nvSpPr>
            <p:spPr>
              <a:xfrm>
                <a:off x="4699432" y="5209066"/>
                <a:ext cx="23871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1400" b="1" dirty="0">
                    <a:latin typeface="+mn-lt"/>
                  </a:rPr>
                  <a:t>Record pig management efforts</a:t>
                </a:r>
              </a:p>
            </p:txBody>
          </p:sp>
        </p:grp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612" y="6000562"/>
              <a:ext cx="716140" cy="616616"/>
            </a:xfrm>
            <a:prstGeom prst="rect">
              <a:avLst/>
            </a:prstGeom>
          </p:spPr>
        </p:pic>
      </p:grpSp>
      <p:grpSp>
        <p:nvGrpSpPr>
          <p:cNvPr id="57" name="Group 56"/>
          <p:cNvGrpSpPr/>
          <p:nvPr/>
        </p:nvGrpSpPr>
        <p:grpSpPr>
          <a:xfrm>
            <a:off x="4479225" y="4145405"/>
            <a:ext cx="2420425" cy="1166195"/>
            <a:chOff x="4479225" y="3999011"/>
            <a:chExt cx="2420425" cy="1166195"/>
          </a:xfrm>
        </p:grpSpPr>
        <p:pic>
          <p:nvPicPr>
            <p:cNvPr id="5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20104" y="4212706"/>
              <a:ext cx="952500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TextBox 58"/>
            <p:cNvSpPr txBox="1"/>
            <p:nvPr/>
          </p:nvSpPr>
          <p:spPr>
            <a:xfrm>
              <a:off x="4479225" y="3999011"/>
              <a:ext cx="24204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Feral control being done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490617" y="2591322"/>
            <a:ext cx="2387168" cy="1246816"/>
            <a:chOff x="4490617" y="2444928"/>
            <a:chExt cx="2387168" cy="1246816"/>
          </a:xfrm>
        </p:grpSpPr>
        <p:sp>
          <p:nvSpPr>
            <p:cNvPr id="61" name="TextBox 60"/>
            <p:cNvSpPr txBox="1"/>
            <p:nvPr/>
          </p:nvSpPr>
          <p:spPr>
            <a:xfrm>
              <a:off x="4490617" y="2444928"/>
              <a:ext cx="2387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400" b="1" dirty="0">
                  <a:latin typeface="+mn-lt"/>
                </a:rPr>
                <a:t>Less country is impacted by pigs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>
            <a:xfrm flipV="1">
              <a:off x="5549452" y="3292288"/>
              <a:ext cx="382187" cy="1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94581" y="2930545"/>
              <a:ext cx="782363" cy="761199"/>
            </a:xfrm>
            <a:prstGeom prst="rect">
              <a:avLst/>
            </a:prstGeom>
          </p:spPr>
        </p:pic>
        <p:pic>
          <p:nvPicPr>
            <p:cNvPr id="64" name="Picture 3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090"/>
            <a:stretch/>
          </p:blipFill>
          <p:spPr bwMode="auto">
            <a:xfrm>
              <a:off x="6045563" y="2961297"/>
              <a:ext cx="702458" cy="699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827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5874</TotalTime>
  <Words>2307</Words>
  <Application>Microsoft Office PowerPoint</Application>
  <PresentationFormat>On-screen Show (4:3)</PresentationFormat>
  <Paragraphs>401</Paragraphs>
  <Slides>29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Trebuchet MS</vt:lpstr>
      <vt:lpstr>1_Custom Design</vt:lpstr>
      <vt:lpstr>2_Custom Design</vt:lpstr>
      <vt:lpstr>Photo Editor Photo</vt:lpstr>
      <vt:lpstr>Monitoring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Nuclear Energy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 Britt</dc:creator>
  <cp:lastModifiedBy>Frank Weisenberger</cp:lastModifiedBy>
  <cp:revision>238</cp:revision>
  <cp:lastPrinted>2013-10-28T22:50:44Z</cp:lastPrinted>
  <dcterms:created xsi:type="dcterms:W3CDTF">2002-12-14T17:41:30Z</dcterms:created>
  <dcterms:modified xsi:type="dcterms:W3CDTF">2019-10-25T00:51:53Z</dcterms:modified>
</cp:coreProperties>
</file>