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84" r:id="rId1"/>
  </p:sldMasterIdLst>
  <p:notesMasterIdLst>
    <p:notesMasterId r:id="rId31"/>
  </p:notesMasterIdLst>
  <p:handoutMasterIdLst>
    <p:handoutMasterId r:id="rId32"/>
  </p:handoutMasterIdLst>
  <p:sldIdLst>
    <p:sldId id="327" r:id="rId2"/>
    <p:sldId id="444" r:id="rId3"/>
    <p:sldId id="448" r:id="rId4"/>
    <p:sldId id="498" r:id="rId5"/>
    <p:sldId id="482" r:id="rId6"/>
    <p:sldId id="493" r:id="rId7"/>
    <p:sldId id="494" r:id="rId8"/>
    <p:sldId id="495" r:id="rId9"/>
    <p:sldId id="496" r:id="rId10"/>
    <p:sldId id="394" r:id="rId11"/>
    <p:sldId id="465" r:id="rId12"/>
    <p:sldId id="499" r:id="rId13"/>
    <p:sldId id="450" r:id="rId14"/>
    <p:sldId id="438" r:id="rId15"/>
    <p:sldId id="452" r:id="rId16"/>
    <p:sldId id="436" r:id="rId17"/>
    <p:sldId id="440" r:id="rId18"/>
    <p:sldId id="467" r:id="rId19"/>
    <p:sldId id="442" r:id="rId20"/>
    <p:sldId id="459" r:id="rId21"/>
    <p:sldId id="500" r:id="rId22"/>
    <p:sldId id="488" r:id="rId23"/>
    <p:sldId id="489" r:id="rId24"/>
    <p:sldId id="490" r:id="rId25"/>
    <p:sldId id="501" r:id="rId26"/>
    <p:sldId id="472" r:id="rId27"/>
    <p:sldId id="492" r:id="rId28"/>
    <p:sldId id="460" r:id="rId29"/>
    <p:sldId id="497" r:id="rId30"/>
  </p:sldIdLst>
  <p:sldSz cx="9144000" cy="6858000" type="screen4x3"/>
  <p:notesSz cx="7102475" cy="102330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Font typeface="Symbol" pitchFamily="18" charset="2"/>
      <a:buChar char="D"/>
      <a:defRPr sz="26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Symbol" pitchFamily="18" charset="2"/>
      <a:buChar char="D"/>
      <a:defRPr sz="26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Symbol" pitchFamily="18" charset="2"/>
      <a:buChar char="D"/>
      <a:defRPr sz="26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Symbol" pitchFamily="18" charset="2"/>
      <a:buChar char="D"/>
      <a:defRPr sz="26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Symbol" pitchFamily="18" charset="2"/>
      <a:buChar char="D"/>
      <a:defRPr sz="26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.weisenberger" initials="f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4BC"/>
    <a:srgbClr val="BAE5BB"/>
    <a:srgbClr val="9597FE"/>
    <a:srgbClr val="FBEF69"/>
    <a:srgbClr val="374138"/>
    <a:srgbClr val="003300"/>
    <a:srgbClr val="FF3300"/>
    <a:srgbClr val="E3EFF5"/>
    <a:srgbClr val="AAEEF0"/>
    <a:srgbClr val="4C9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78" d="100"/>
          <a:sy n="78" d="100"/>
        </p:scale>
        <p:origin x="15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934" y="6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2002"/>
          </a:xfrm>
          <a:prstGeom prst="rect">
            <a:avLst/>
          </a:prstGeom>
        </p:spPr>
        <p:txBody>
          <a:bodyPr vert="horz" lIns="98112" tIns="49057" rIns="98112" bIns="49057" rtlCol="0"/>
          <a:lstStyle>
            <a:lvl1pPr algn="l">
              <a:defRPr sz="1300"/>
            </a:lvl1pPr>
          </a:lstStyle>
          <a:p>
            <a:pPr>
              <a:buNone/>
            </a:pPr>
            <a:r>
              <a:rPr lang="en-US" dirty="0" err="1"/>
              <a:t>Analyse</a:t>
            </a:r>
            <a:r>
              <a:rPr lang="en-US" dirty="0"/>
              <a:t>, review, adapt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9647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739" cy="51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12" tIns="49057" rIns="98112" bIns="49057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1"/>
            <a:ext cx="3077739" cy="51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12" tIns="49057" rIns="98112" bIns="49057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388"/>
            <a:ext cx="5681980" cy="460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12" tIns="49057" rIns="98112" bIns="490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9279"/>
            <a:ext cx="3077739" cy="51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12" tIns="49057" rIns="98112" bIns="49057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9719279"/>
            <a:ext cx="3077739" cy="51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12" tIns="49057" rIns="98112" bIns="49057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 smtClean="0">
                <a:latin typeface="Times" pitchFamily="18" charset="0"/>
              </a:defRPr>
            </a:lvl1pPr>
          </a:lstStyle>
          <a:p>
            <a:pPr>
              <a:defRPr/>
            </a:pPr>
            <a:fld id="{AC391092-2DCE-4653-B638-16A28CF6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41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>
              <a:latin typeface="Arial" pitchFamily="34" charset="0"/>
            </a:endParaRPr>
          </a:p>
        </p:txBody>
      </p:sp>
      <p:sp>
        <p:nvSpPr>
          <p:cNvPr id="65540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8" tIns="45283" rIns="90568" bIns="45283"/>
          <a:lstStyle>
            <a:lvl1pPr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97161" indent="-306601"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226401" indent="-245280">
              <a:defRPr sz="2800">
                <a:solidFill>
                  <a:schemeClr val="tx1"/>
                </a:solidFill>
                <a:latin typeface="Trebuchet MS" pitchFamily="34" charset="0"/>
              </a:defRPr>
            </a:lvl3pPr>
            <a:lvl4pPr marL="1716962" indent="-245280">
              <a:defRPr sz="2800">
                <a:solidFill>
                  <a:schemeClr val="tx1"/>
                </a:solidFill>
                <a:latin typeface="Trebuchet MS" pitchFamily="34" charset="0"/>
              </a:defRPr>
            </a:lvl4pPr>
            <a:lvl5pPr marL="2207522" indent="-245280">
              <a:defRPr sz="2800">
                <a:solidFill>
                  <a:schemeClr val="tx1"/>
                </a:solidFill>
                <a:latin typeface="Trebuchet MS" pitchFamily="34" charset="0"/>
              </a:defRPr>
            </a:lvl5pPr>
            <a:lvl6pPr marL="2698082" indent="-24528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800">
                <a:solidFill>
                  <a:schemeClr val="tx1"/>
                </a:solidFill>
                <a:latin typeface="Trebuchet MS" pitchFamily="34" charset="0"/>
              </a:defRPr>
            </a:lvl6pPr>
            <a:lvl7pPr marL="3188644" indent="-24528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800">
                <a:solidFill>
                  <a:schemeClr val="tx1"/>
                </a:solidFill>
                <a:latin typeface="Trebuchet MS" pitchFamily="34" charset="0"/>
              </a:defRPr>
            </a:lvl7pPr>
            <a:lvl8pPr marL="3679203" indent="-24528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800">
                <a:solidFill>
                  <a:schemeClr val="tx1"/>
                </a:solidFill>
                <a:latin typeface="Trebuchet MS" pitchFamily="34" charset="0"/>
              </a:defRPr>
            </a:lvl8pPr>
            <a:lvl9pPr marL="4169763" indent="-24528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8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000000"/>
                </a:solidFill>
                <a:latin typeface="Arial" pitchFamily="34" charset="0"/>
              </a:rPr>
              <a:t>CAP Overview</a:t>
            </a:r>
          </a:p>
        </p:txBody>
      </p:sp>
      <p:sp>
        <p:nvSpPr>
          <p:cNvPr id="65541" name="Date Placeholder 4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8" tIns="45283" rIns="90568" bIns="45283"/>
          <a:lstStyle>
            <a:lvl1pPr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97161" indent="-306601"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226401" indent="-245280">
              <a:defRPr sz="2800">
                <a:solidFill>
                  <a:schemeClr val="tx1"/>
                </a:solidFill>
                <a:latin typeface="Trebuchet MS" pitchFamily="34" charset="0"/>
              </a:defRPr>
            </a:lvl3pPr>
            <a:lvl4pPr marL="1716962" indent="-245280">
              <a:defRPr sz="2800">
                <a:solidFill>
                  <a:schemeClr val="tx1"/>
                </a:solidFill>
                <a:latin typeface="Trebuchet MS" pitchFamily="34" charset="0"/>
              </a:defRPr>
            </a:lvl4pPr>
            <a:lvl5pPr marL="2207522" indent="-245280">
              <a:defRPr sz="2800">
                <a:solidFill>
                  <a:schemeClr val="tx1"/>
                </a:solidFill>
                <a:latin typeface="Trebuchet MS" pitchFamily="34" charset="0"/>
              </a:defRPr>
            </a:lvl5pPr>
            <a:lvl6pPr marL="2698082" indent="-24528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800">
                <a:solidFill>
                  <a:schemeClr val="tx1"/>
                </a:solidFill>
                <a:latin typeface="Trebuchet MS" pitchFamily="34" charset="0"/>
              </a:defRPr>
            </a:lvl6pPr>
            <a:lvl7pPr marL="3188644" indent="-24528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800">
                <a:solidFill>
                  <a:schemeClr val="tx1"/>
                </a:solidFill>
                <a:latin typeface="Trebuchet MS" pitchFamily="34" charset="0"/>
              </a:defRPr>
            </a:lvl7pPr>
            <a:lvl8pPr marL="3679203" indent="-24528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800">
                <a:solidFill>
                  <a:schemeClr val="tx1"/>
                </a:solidFill>
                <a:latin typeface="Trebuchet MS" pitchFamily="34" charset="0"/>
              </a:defRPr>
            </a:lvl8pPr>
            <a:lvl9pPr marL="4169763" indent="-24528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8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AU" sz="1300">
                <a:solidFill>
                  <a:srgbClr val="000000"/>
                </a:solidFill>
                <a:latin typeface="Arial" pitchFamily="34" charset="0"/>
              </a:rPr>
              <a:t>Printed March 2011</a:t>
            </a:r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5542" name="Footer Placeholder 5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8" tIns="45283" rIns="90568" bIns="45283"/>
          <a:lstStyle>
            <a:lvl1pPr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97161" indent="-306601"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226401" indent="-245280">
              <a:defRPr sz="2800">
                <a:solidFill>
                  <a:schemeClr val="tx1"/>
                </a:solidFill>
                <a:latin typeface="Trebuchet MS" pitchFamily="34" charset="0"/>
              </a:defRPr>
            </a:lvl3pPr>
            <a:lvl4pPr marL="1716962" indent="-245280">
              <a:defRPr sz="2800">
                <a:solidFill>
                  <a:schemeClr val="tx1"/>
                </a:solidFill>
                <a:latin typeface="Trebuchet MS" pitchFamily="34" charset="0"/>
              </a:defRPr>
            </a:lvl4pPr>
            <a:lvl5pPr marL="2207522" indent="-245280">
              <a:defRPr sz="2800">
                <a:solidFill>
                  <a:schemeClr val="tx1"/>
                </a:solidFill>
                <a:latin typeface="Trebuchet MS" pitchFamily="34" charset="0"/>
              </a:defRPr>
            </a:lvl5pPr>
            <a:lvl6pPr marL="2698082" indent="-24528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800">
                <a:solidFill>
                  <a:schemeClr val="tx1"/>
                </a:solidFill>
                <a:latin typeface="Trebuchet MS" pitchFamily="34" charset="0"/>
              </a:defRPr>
            </a:lvl6pPr>
            <a:lvl7pPr marL="3188644" indent="-24528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800">
                <a:solidFill>
                  <a:schemeClr val="tx1"/>
                </a:solidFill>
                <a:latin typeface="Trebuchet MS" pitchFamily="34" charset="0"/>
              </a:defRPr>
            </a:lvl7pPr>
            <a:lvl8pPr marL="3679203" indent="-24528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800">
                <a:solidFill>
                  <a:schemeClr val="tx1"/>
                </a:solidFill>
                <a:latin typeface="Trebuchet MS" pitchFamily="34" charset="0"/>
              </a:defRPr>
            </a:lvl8pPr>
            <a:lvl9pPr marL="4169763" indent="-24528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8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AU" sz="1300">
                <a:solidFill>
                  <a:srgbClr val="000000"/>
                </a:solidFill>
                <a:latin typeface="Arial" pitchFamily="34" charset="0"/>
              </a:rPr>
              <a:t>CAP Resources</a:t>
            </a:r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554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8" tIns="45283" rIns="90568" bIns="45283"/>
          <a:lstStyle>
            <a:lvl1pPr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97161" indent="-306601"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226401" indent="-245280">
              <a:defRPr sz="2800">
                <a:solidFill>
                  <a:schemeClr val="tx1"/>
                </a:solidFill>
                <a:latin typeface="Trebuchet MS" pitchFamily="34" charset="0"/>
              </a:defRPr>
            </a:lvl3pPr>
            <a:lvl4pPr marL="1716962" indent="-245280">
              <a:defRPr sz="2800">
                <a:solidFill>
                  <a:schemeClr val="tx1"/>
                </a:solidFill>
                <a:latin typeface="Trebuchet MS" pitchFamily="34" charset="0"/>
              </a:defRPr>
            </a:lvl4pPr>
            <a:lvl5pPr marL="2207522" indent="-245280">
              <a:defRPr sz="2800">
                <a:solidFill>
                  <a:schemeClr val="tx1"/>
                </a:solidFill>
                <a:latin typeface="Trebuchet MS" pitchFamily="34" charset="0"/>
              </a:defRPr>
            </a:lvl5pPr>
            <a:lvl6pPr marL="2698082" indent="-24528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800">
                <a:solidFill>
                  <a:schemeClr val="tx1"/>
                </a:solidFill>
                <a:latin typeface="Trebuchet MS" pitchFamily="34" charset="0"/>
              </a:defRPr>
            </a:lvl6pPr>
            <a:lvl7pPr marL="3188644" indent="-24528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800">
                <a:solidFill>
                  <a:schemeClr val="tx1"/>
                </a:solidFill>
                <a:latin typeface="Trebuchet MS" pitchFamily="34" charset="0"/>
              </a:defRPr>
            </a:lvl7pPr>
            <a:lvl8pPr marL="3679203" indent="-24528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800">
                <a:solidFill>
                  <a:schemeClr val="tx1"/>
                </a:solidFill>
                <a:latin typeface="Trebuchet MS" pitchFamily="34" charset="0"/>
              </a:defRPr>
            </a:lvl8pPr>
            <a:lvl9pPr marL="4169763" indent="-24528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8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8419192C-5F3D-4B83-ADB7-1E14CD7AA002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32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B97-E9FC-4D5F-8B43-6A970661FB95}" type="slidenum">
              <a:rPr lang="en-AU" smtClean="0"/>
              <a:pPr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9567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B97-E9FC-4D5F-8B43-6A970661FB95}" type="slidenum">
              <a:rPr lang="en-AU" smtClean="0"/>
              <a:pPr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239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3D592-3422-4362-B71F-F3A41932A589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80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B97-E9FC-4D5F-8B43-6A970661FB95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2935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B97-E9FC-4D5F-8B43-6A970661FB95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8074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7990"/>
            <a:fld id="{7A8376E2-1EA6-4054-B76E-BE5F6025657A}" type="slidenum">
              <a:rPr lang="en-US" smtClean="0">
                <a:latin typeface="Arial" pitchFamily="34" charset="0"/>
              </a:rPr>
              <a:pPr defTabSz="977990"/>
              <a:t>16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26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B97-E9FC-4D5F-8B43-6A970661FB95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1958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B97-E9FC-4D5F-8B43-6A970661FB95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7167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B97-E9FC-4D5F-8B43-6A970661FB95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4821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B97-E9FC-4D5F-8B43-6A970661FB95}" type="slidenum">
              <a:rPr lang="en-AU" smtClean="0"/>
              <a:pPr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422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680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6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27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330D4BC-0795-4F83-9453-D26CAAA31CA2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4672744-EC7F-4E7E-BB74-258DCD6FBBAF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50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667000"/>
            <a:ext cx="3659188" cy="312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2667000"/>
            <a:ext cx="3660775" cy="312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9241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667000"/>
            <a:ext cx="3659188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6389" y="2667000"/>
            <a:ext cx="3660775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122541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594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36767730"/>
              </p:ext>
            </p:extLst>
          </p:nvPr>
        </p:nvGraphicFramePr>
        <p:xfrm>
          <a:off x="8" y="8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6887"/>
            <a:ext cx="2819400" cy="64611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91402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43221" y="496887"/>
            <a:ext cx="6291262" cy="646113"/>
          </a:xfrm>
          <a:noFill/>
        </p:spPr>
        <p:txBody>
          <a:bodyPr>
            <a:normAutofit/>
          </a:bodyPr>
          <a:lstStyle>
            <a:lvl1pPr marL="0" indent="0" algn="l" defTabSz="64291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10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73936753"/>
              </p:ext>
            </p:extLst>
          </p:nvPr>
        </p:nvGraphicFramePr>
        <p:xfrm>
          <a:off x="8" y="8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6887"/>
            <a:ext cx="2819400" cy="64611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91402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43221" y="496887"/>
            <a:ext cx="6291262" cy="646113"/>
          </a:xfrm>
          <a:noFill/>
        </p:spPr>
        <p:txBody>
          <a:bodyPr>
            <a:normAutofit/>
          </a:bodyPr>
          <a:lstStyle>
            <a:lvl1pPr marL="0" indent="0" algn="l" defTabSz="64291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95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59094790"/>
              </p:ext>
            </p:extLst>
          </p:nvPr>
        </p:nvGraphicFramePr>
        <p:xfrm>
          <a:off x="8" y="8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6887"/>
            <a:ext cx="2819400" cy="64611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91402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43221" y="496887"/>
            <a:ext cx="6291262" cy="646113"/>
          </a:xfrm>
          <a:noFill/>
        </p:spPr>
        <p:txBody>
          <a:bodyPr>
            <a:normAutofit/>
          </a:bodyPr>
          <a:lstStyle>
            <a:lvl1pPr marL="0" indent="0" algn="l" defTabSz="64291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48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82181459"/>
              </p:ext>
            </p:extLst>
          </p:nvPr>
        </p:nvGraphicFramePr>
        <p:xfrm>
          <a:off x="8" y="8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6887"/>
            <a:ext cx="2819400" cy="64611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91402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43221" y="496887"/>
            <a:ext cx="6291262" cy="646113"/>
          </a:xfrm>
          <a:noFill/>
        </p:spPr>
        <p:txBody>
          <a:bodyPr>
            <a:normAutofit/>
          </a:bodyPr>
          <a:lstStyle>
            <a:lvl1pPr marL="0" indent="0" algn="l" defTabSz="64291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35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2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3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3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11" tIns="45706" rIns="91411" bIns="4570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42750" eaLnBrk="1" hangingPunct="1">
              <a:buFontTx/>
              <a:buNone/>
            </a:pPr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  <a:sym typeface="Helvetica Light" charset="0"/>
              </a:rPr>
              <a:pPr defTabSz="642750" eaLnBrk="1" hangingPunct="1">
                <a:buFontTx/>
                <a:buNone/>
              </a:pPr>
              <a:t>25/10/2019</a:t>
            </a:fld>
            <a:endParaRPr lang="en-AU">
              <a:solidFill>
                <a:prstClr val="black">
                  <a:tint val="75000"/>
                </a:prstClr>
              </a:solidFill>
              <a:sym typeface="Helvetica Ligh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42750" eaLnBrk="1" hangingPunct="1">
              <a:buFontTx/>
              <a:buNone/>
            </a:pPr>
            <a:endParaRPr lang="en-AU" dirty="0">
              <a:solidFill>
                <a:prstClr val="black">
                  <a:tint val="75000"/>
                </a:prstClr>
              </a:solidFill>
              <a:sym typeface="Helvetica Ligh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42750" eaLnBrk="1" hangingPunct="1">
              <a:buFontTx/>
              <a:buNone/>
            </a:pPr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  <a:sym typeface="Helvetica Light" charset="0"/>
              </a:rPr>
              <a:pPr defTabSz="642750" eaLnBrk="1" hangingPunct="1">
                <a:buFontTx/>
                <a:buNone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  <a:sym typeface="Helvetica Light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13776"/>
            <a:ext cx="1280295" cy="114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1" tIns="45706" rIns="91411" bIns="45706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136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  <p:sldLayoutId id="2147484296" r:id="rId12"/>
    <p:sldLayoutId id="2147484297" r:id="rId13"/>
    <p:sldLayoutId id="2147484298" r:id="rId14"/>
    <p:sldLayoutId id="2147484299" r:id="rId15"/>
  </p:sldLayoutIdLst>
  <p:txStyles>
    <p:titleStyle>
      <a:lvl1pPr algn="ctr" defTabSz="9141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796" indent="-342796" algn="l" defTabSz="91411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2" indent="-285662" algn="l" defTabSz="91411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7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8" indent="-228529" algn="l" defTabSz="91411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0" indent="-228529" algn="l" defTabSz="91411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30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88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9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06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7772400" cy="3051174"/>
          </a:xfrm>
        </p:spPr>
        <p:txBody>
          <a:bodyPr/>
          <a:lstStyle/>
          <a:p>
            <a:r>
              <a:rPr lang="en-AU" dirty="0"/>
              <a:t>Closing the circle and Reviewing the plan</a:t>
            </a:r>
            <a:br>
              <a:rPr lang="en-AU" dirty="0"/>
            </a:b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549240"/>
              </p:ext>
            </p:extLst>
          </p:nvPr>
        </p:nvGraphicFramePr>
        <p:xfrm>
          <a:off x="457200" y="1600200"/>
          <a:ext cx="8229599" cy="4565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3995023350"/>
                    </a:ext>
                  </a:extLst>
                </a:gridCol>
                <a:gridCol w="1923661">
                  <a:extLst>
                    <a:ext uri="{9D8B030D-6E8A-4147-A177-3AD203B41FA5}">
                      <a16:colId xmlns:a16="http://schemas.microsoft.com/office/drawing/2014/main" val="3674617470"/>
                    </a:ext>
                  </a:extLst>
                </a:gridCol>
                <a:gridCol w="1923661">
                  <a:extLst>
                    <a:ext uri="{9D8B030D-6E8A-4147-A177-3AD203B41FA5}">
                      <a16:colId xmlns:a16="http://schemas.microsoft.com/office/drawing/2014/main" val="699193355"/>
                    </a:ext>
                  </a:extLst>
                </a:gridCol>
                <a:gridCol w="1923661">
                  <a:extLst>
                    <a:ext uri="{9D8B030D-6E8A-4147-A177-3AD203B41FA5}">
                      <a16:colId xmlns:a16="http://schemas.microsoft.com/office/drawing/2014/main" val="884652877"/>
                    </a:ext>
                  </a:extLst>
                </a:gridCol>
              </a:tblGrid>
              <a:tr h="1141276"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Data  / Information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Analyse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Adapt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335090"/>
                  </a:ext>
                </a:extLst>
              </a:tr>
              <a:tr h="1141276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Impact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4800" dirty="0">
                          <a:sym typeface="Wingdings 2" panose="05020102010507070707" pitchFamily="18" charset="2"/>
                        </a:rPr>
                        <a:t></a:t>
                      </a:r>
                      <a:endParaRPr lang="en-AU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4800" dirty="0">
                          <a:sym typeface="Wingdings 2" panose="05020102010507070707" pitchFamily="18" charset="2"/>
                        </a:rPr>
                        <a:t></a:t>
                      </a:r>
                      <a:endParaRPr lang="en-AU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4800" dirty="0">
                          <a:sym typeface="Wingdings 2" panose="05020102010507070707" pitchFamily="18" charset="2"/>
                        </a:rPr>
                        <a:t></a:t>
                      </a:r>
                      <a:endParaRPr lang="en-AU" sz="4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412831"/>
                  </a:ext>
                </a:extLst>
              </a:tr>
              <a:tr h="1141276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Outcomes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4800" dirty="0">
                          <a:sym typeface="Wingdings 2" panose="05020102010507070707" pitchFamily="18" charset="2"/>
                        </a:rPr>
                        <a:t></a:t>
                      </a:r>
                      <a:endParaRPr lang="en-AU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4800" dirty="0">
                          <a:sym typeface="Wingdings 2" panose="05020102010507070707" pitchFamily="18" charset="2"/>
                        </a:rPr>
                        <a:t></a:t>
                      </a:r>
                      <a:endParaRPr lang="en-AU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4800" dirty="0">
                          <a:sym typeface="Wingdings 2" panose="05020102010507070707" pitchFamily="18" charset="2"/>
                        </a:rPr>
                        <a:t></a:t>
                      </a:r>
                      <a:endParaRPr lang="en-AU" sz="4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9019531"/>
                  </a:ext>
                </a:extLst>
              </a:tr>
              <a:tr h="1141276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Outputs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800" dirty="0">
                          <a:sym typeface="Wingdings 2" panose="05020102010507070707" pitchFamily="18" charset="2"/>
                        </a:rPr>
                        <a:t></a:t>
                      </a:r>
                      <a:endParaRPr lang="en-AU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800" dirty="0">
                          <a:sym typeface="Wingdings 2" panose="05020102010507070707" pitchFamily="18" charset="2"/>
                        </a:rPr>
                        <a:t></a:t>
                      </a:r>
                      <a:endParaRPr lang="en-AU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800" dirty="0">
                          <a:sym typeface="Wingdings 2" panose="05020102010507070707" pitchFamily="18" charset="2"/>
                        </a:rPr>
                        <a:t></a:t>
                      </a:r>
                      <a:endParaRPr lang="en-AU" sz="4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2842109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en-AU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Nine elements are needed</a:t>
            </a:r>
          </a:p>
        </p:txBody>
      </p:sp>
    </p:spTree>
    <p:extLst>
      <p:ext uri="{BB962C8B-B14F-4D97-AF65-F5344CB8AC3E}">
        <p14:creationId xmlns:p14="http://schemas.microsoft.com/office/powerpoint/2010/main" val="269269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b="1" kern="0"/>
              <a:t>Process needs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19400" y="5736022"/>
            <a:ext cx="1108119" cy="43912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REPORTING TOOLS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173955" y="1250916"/>
            <a:ext cx="1108119" cy="43912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MANAGEMENT TOOLS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61263" y="3650087"/>
            <a:ext cx="1122218" cy="6858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Field work implements work plan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061791" y="1745520"/>
            <a:ext cx="1122218" cy="6858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Monitoring data captured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73955" y="1745520"/>
            <a:ext cx="1122218" cy="6858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Monitoring data stored/ retrieved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96173" y="4173709"/>
            <a:ext cx="1122218" cy="68580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Clear questions from plan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04358" y="5374097"/>
            <a:ext cx="1122218" cy="6858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Report and adaptation</a:t>
            </a:r>
          </a:p>
        </p:txBody>
      </p:sp>
      <p:cxnSp>
        <p:nvCxnSpPr>
          <p:cNvPr id="28" name="Curved Connector 27"/>
          <p:cNvCxnSpPr>
            <a:stCxn id="19" idx="0"/>
            <a:endCxn id="21" idx="1"/>
          </p:cNvCxnSpPr>
          <p:nvPr/>
        </p:nvCxnSpPr>
        <p:spPr>
          <a:xfrm rot="5400000" flipH="1" flipV="1">
            <a:off x="1461248" y="2049545"/>
            <a:ext cx="1561667" cy="1639419"/>
          </a:xfrm>
          <a:prstGeom prst="curved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Curved Connector 28"/>
          <p:cNvCxnSpPr>
            <a:stCxn id="21" idx="3"/>
            <a:endCxn id="22" idx="1"/>
          </p:cNvCxnSpPr>
          <p:nvPr/>
        </p:nvCxnSpPr>
        <p:spPr>
          <a:xfrm>
            <a:off x="4184009" y="2088420"/>
            <a:ext cx="989946" cy="12700"/>
          </a:xfrm>
          <a:prstGeom prst="curved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Curved Connector 29"/>
          <p:cNvCxnSpPr>
            <a:stCxn id="22" idx="3"/>
            <a:endCxn id="23" idx="0"/>
          </p:cNvCxnSpPr>
          <p:nvPr/>
        </p:nvCxnSpPr>
        <p:spPr>
          <a:xfrm>
            <a:off x="6296173" y="2088420"/>
            <a:ext cx="1381329" cy="1559837"/>
          </a:xfrm>
          <a:prstGeom prst="curved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Curved Connector 31"/>
          <p:cNvCxnSpPr>
            <a:stCxn id="23" idx="2"/>
            <a:endCxn id="25" idx="3"/>
          </p:cNvCxnSpPr>
          <p:nvPr/>
        </p:nvCxnSpPr>
        <p:spPr>
          <a:xfrm rot="5400000">
            <a:off x="5860569" y="3900064"/>
            <a:ext cx="1382940" cy="2250926"/>
          </a:xfrm>
          <a:prstGeom prst="curved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Curved Connector 32"/>
          <p:cNvCxnSpPr>
            <a:stCxn id="25" idx="1"/>
            <a:endCxn id="19" idx="2"/>
          </p:cNvCxnSpPr>
          <p:nvPr/>
        </p:nvCxnSpPr>
        <p:spPr>
          <a:xfrm rot="10800000">
            <a:off x="1422372" y="4335887"/>
            <a:ext cx="2881986" cy="1381110"/>
          </a:xfrm>
          <a:prstGeom prst="curved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Rounded Rectangle 34"/>
          <p:cNvSpPr/>
          <p:nvPr/>
        </p:nvSpPr>
        <p:spPr>
          <a:xfrm>
            <a:off x="2155238" y="3580265"/>
            <a:ext cx="1122218" cy="754534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Actions from plan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061791" y="2471375"/>
            <a:ext cx="1122218" cy="68580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Indicators from Plan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061791" y="1243637"/>
            <a:ext cx="1108119" cy="43912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CAPTURE TOOLS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823684" y="3100702"/>
            <a:ext cx="1108119" cy="43912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ANALYSIS TOOLS</a:t>
            </a:r>
          </a:p>
        </p:txBody>
      </p:sp>
      <p:cxnSp>
        <p:nvCxnSpPr>
          <p:cNvPr id="41" name="Curved Connector 40"/>
          <p:cNvCxnSpPr>
            <a:stCxn id="25" idx="0"/>
            <a:endCxn id="43" idx="2"/>
          </p:cNvCxnSpPr>
          <p:nvPr/>
        </p:nvCxnSpPr>
        <p:spPr>
          <a:xfrm rot="16200000" flipV="1">
            <a:off x="4517335" y="5025964"/>
            <a:ext cx="666988" cy="29277"/>
          </a:xfrm>
          <a:prstGeom prst="curvedConnector3">
            <a:avLst/>
          </a:prstGeom>
          <a:noFill/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2" name="Curved Connector 41"/>
          <p:cNvCxnSpPr>
            <a:stCxn id="43" idx="1"/>
          </p:cNvCxnSpPr>
          <p:nvPr/>
        </p:nvCxnSpPr>
        <p:spPr>
          <a:xfrm rot="10800000">
            <a:off x="3275856" y="3897225"/>
            <a:ext cx="729576" cy="276485"/>
          </a:xfrm>
          <a:prstGeom prst="curvedConnector3">
            <a:avLst>
              <a:gd name="adj1" fmla="val 50000"/>
            </a:avLst>
          </a:prstGeom>
          <a:noFill/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5432" y="3640309"/>
            <a:ext cx="166151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3" name="Curved Connector 82"/>
          <p:cNvCxnSpPr>
            <a:stCxn id="43" idx="0"/>
            <a:endCxn id="36" idx="2"/>
          </p:cNvCxnSpPr>
          <p:nvPr/>
        </p:nvCxnSpPr>
        <p:spPr>
          <a:xfrm rot="16200000" flipV="1">
            <a:off x="3987978" y="2792097"/>
            <a:ext cx="483134" cy="1213290"/>
          </a:xfrm>
          <a:prstGeom prst="curvedConnector3">
            <a:avLst>
              <a:gd name="adj1" fmla="val 50000"/>
            </a:avLst>
          </a:prstGeom>
          <a:noFill/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6" name="Curved Connector 85"/>
          <p:cNvCxnSpPr>
            <a:stCxn id="43" idx="3"/>
            <a:endCxn id="27" idx="1"/>
          </p:cNvCxnSpPr>
          <p:nvPr/>
        </p:nvCxnSpPr>
        <p:spPr>
          <a:xfrm>
            <a:off x="5666948" y="4173709"/>
            <a:ext cx="629225" cy="342900"/>
          </a:xfrm>
          <a:prstGeom prst="curvedConnector3">
            <a:avLst/>
          </a:prstGeom>
          <a:noFill/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Rounded Rectangle 22"/>
          <p:cNvSpPr/>
          <p:nvPr/>
        </p:nvSpPr>
        <p:spPr>
          <a:xfrm>
            <a:off x="7116393" y="3648257"/>
            <a:ext cx="1122218" cy="6858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Data prepared and analysed</a:t>
            </a:r>
          </a:p>
        </p:txBody>
      </p:sp>
    </p:spTree>
    <p:extLst>
      <p:ext uri="{BB962C8B-B14F-4D97-AF65-F5344CB8AC3E}">
        <p14:creationId xmlns:p14="http://schemas.microsoft.com/office/powerpoint/2010/main" val="7643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  <p:bldP spid="22" grpId="0" animBg="1"/>
      <p:bldP spid="27" grpId="0" animBg="1"/>
      <p:bldP spid="25" grpId="0" animBg="1"/>
      <p:bldP spid="35" grpId="0" animBg="1"/>
      <p:bldP spid="36" grpId="0" animBg="1"/>
      <p:bldP spid="37" grpId="0" animBg="1"/>
      <p:bldP spid="38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en-AU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Overview Presentation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41162"/>
          </a:xfrm>
        </p:spPr>
        <p:txBody>
          <a:bodyPr>
            <a:normAutofit/>
          </a:bodyPr>
          <a:lstStyle/>
          <a:p>
            <a:pPr marL="285750" indent="-285750"/>
            <a:r>
              <a:rPr lang="en-AU" dirty="0">
                <a:solidFill>
                  <a:srgbClr val="000000"/>
                </a:solidFill>
              </a:rPr>
              <a:t>What is a MERI plan trying to do?</a:t>
            </a:r>
          </a:p>
          <a:p>
            <a:pPr marL="285750" indent="-285750"/>
            <a:r>
              <a:rPr lang="en-AU" b="1" dirty="0">
                <a:solidFill>
                  <a:srgbClr val="0070C0"/>
                </a:solidFill>
              </a:rPr>
              <a:t>Linking MERI to road maps</a:t>
            </a:r>
          </a:p>
          <a:p>
            <a:pPr marL="285750" indent="-285750"/>
            <a:r>
              <a:rPr lang="en-AU" dirty="0">
                <a:solidFill>
                  <a:srgbClr val="000000"/>
                </a:solidFill>
              </a:rPr>
              <a:t>Progress Reporting</a:t>
            </a:r>
          </a:p>
          <a:p>
            <a:pPr marL="285750" indent="-285750"/>
            <a:r>
              <a:rPr lang="en-AU" dirty="0">
                <a:solidFill>
                  <a:srgbClr val="0070C0"/>
                </a:solidFill>
              </a:rPr>
              <a:t>A culture of review</a:t>
            </a:r>
          </a:p>
          <a:p>
            <a:pPr marL="285750" indent="-285750"/>
            <a:endParaRPr lang="en-AU" dirty="0">
              <a:solidFill>
                <a:srgbClr val="000000"/>
              </a:solidFill>
            </a:endParaRPr>
          </a:p>
          <a:p>
            <a:pPr marL="285750" indent="-285750"/>
            <a:endParaRPr lang="en-AU" dirty="0">
              <a:solidFill>
                <a:srgbClr val="000000"/>
              </a:solidFill>
            </a:endParaRPr>
          </a:p>
          <a:p>
            <a:pPr marL="285750" indent="-285750"/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2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016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b="1" dirty="0"/>
              <a:t>Key questions</a:t>
            </a:r>
          </a:p>
          <a:p>
            <a:pPr lvl="1"/>
            <a:r>
              <a:rPr lang="en-AU" sz="2400" dirty="0"/>
              <a:t>Are key steps in our plan missing or needing more work?</a:t>
            </a:r>
          </a:p>
          <a:p>
            <a:pPr lvl="2"/>
            <a:r>
              <a:rPr lang="en-AU" sz="2000" i="1" dirty="0">
                <a:solidFill>
                  <a:srgbClr val="0070C0"/>
                </a:solidFill>
              </a:rPr>
              <a:t>Self-assessment / peer review </a:t>
            </a:r>
          </a:p>
          <a:p>
            <a:pPr lvl="1"/>
            <a:r>
              <a:rPr lang="en-AU" sz="2400" dirty="0"/>
              <a:t>Are we using our plan?</a:t>
            </a:r>
          </a:p>
          <a:p>
            <a:pPr lvl="2"/>
            <a:r>
              <a:rPr lang="en-AU" sz="2000" i="1" dirty="0">
                <a:solidFill>
                  <a:srgbClr val="0070C0"/>
                </a:solidFill>
              </a:rPr>
              <a:t>Progress reports on actions</a:t>
            </a:r>
          </a:p>
          <a:p>
            <a:pPr lvl="1"/>
            <a:r>
              <a:rPr lang="en-AU" sz="2400" dirty="0"/>
              <a:t>Is our plan logical? Does it make sense?</a:t>
            </a:r>
          </a:p>
          <a:p>
            <a:pPr lvl="2"/>
            <a:r>
              <a:rPr lang="en-AU" sz="2000" i="1" dirty="0">
                <a:solidFill>
                  <a:srgbClr val="0070C0"/>
                </a:solidFill>
              </a:rPr>
              <a:t>Check our results chains and test our thinking</a:t>
            </a:r>
          </a:p>
          <a:p>
            <a:pPr lvl="1"/>
            <a:r>
              <a:rPr lang="en-AU" sz="2400" dirty="0"/>
              <a:t>What are our results telling us?</a:t>
            </a:r>
          </a:p>
          <a:p>
            <a:pPr lvl="2"/>
            <a:r>
              <a:rPr lang="en-AU" sz="2000" i="1" dirty="0">
                <a:solidFill>
                  <a:srgbClr val="0070C0"/>
                </a:solidFill>
              </a:rPr>
              <a:t>Analyse our data, interpret, and adapt</a:t>
            </a:r>
          </a:p>
          <a:p>
            <a:pPr lvl="1"/>
            <a:r>
              <a:rPr lang="en-AU" sz="2400" dirty="0"/>
              <a:t>What have we learned so far and who should we tell?</a:t>
            </a:r>
          </a:p>
          <a:p>
            <a:pPr lvl="2"/>
            <a:r>
              <a:rPr lang="en-AU" sz="2000" i="1" dirty="0">
                <a:solidFill>
                  <a:srgbClr val="0070C0"/>
                </a:solidFill>
              </a:rPr>
              <a:t>Share our learnings</a:t>
            </a:r>
          </a:p>
          <a:p>
            <a:pPr lvl="1"/>
            <a:endParaRPr lang="en-AU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AU" sz="24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Where are we at?</a:t>
            </a:r>
          </a:p>
        </p:txBody>
      </p:sp>
    </p:spTree>
    <p:extLst>
      <p:ext uri="{BB962C8B-B14F-4D97-AF65-F5344CB8AC3E}">
        <p14:creationId xmlns:p14="http://schemas.microsoft.com/office/powerpoint/2010/main" val="38535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047" y="1609055"/>
            <a:ext cx="1463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What question are we asking?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5439" y="1920241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Every year - are we using the plan?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3128" y="1947610"/>
            <a:ext cx="2204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Every 1-3 years 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Are the strategies working?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6295" y="1717836"/>
            <a:ext cx="1849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Every 5-10 years 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Are our targets improving?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046" y="2708920"/>
            <a:ext cx="1684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Gather Indicator measurements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1680" y="2695272"/>
            <a:ext cx="2011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# proposals written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# grants received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# households contacted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1960" y="2708920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# Units switched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volume of wood consumed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Changes in forest cover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6296" y="2708920"/>
            <a:ext cx="184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-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forest health indicators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6046" y="4106976"/>
            <a:ext cx="1535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Reflect and Interpret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9436" y="4117842"/>
            <a:ext cx="1926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Are we progressing all the actions as planned? If not, why not?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1960" y="4106976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Are we progressing fast enough?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What helped us?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What stopped us?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6296" y="4106976"/>
            <a:ext cx="184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Is forest health improving?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047" y="5440868"/>
            <a:ext cx="702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Adapt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8577" y="5437016"/>
            <a:ext cx="1926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Do we need new actions?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Do we need more resourcing?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1959" y="5440868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Do we need new strategy/action?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Do we need more resourcing?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92281" y="5440868"/>
            <a:ext cx="1993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Do we need new strategy/action?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Do we need more resourcing?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56046" y="2636912"/>
            <a:ext cx="88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6047" y="4032359"/>
            <a:ext cx="88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5625" y="5373216"/>
            <a:ext cx="88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91680" y="188640"/>
            <a:ext cx="0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54617" y="202287"/>
            <a:ext cx="0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92280" y="185762"/>
            <a:ext cx="0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840616" y="17621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Input / Output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42407" y="39361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Outcome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24" name="Rectangle 1023"/>
          <p:cNvSpPr/>
          <p:nvPr/>
        </p:nvSpPr>
        <p:spPr>
          <a:xfrm>
            <a:off x="7596336" y="48238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Impact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98577" y="386953"/>
            <a:ext cx="1917062" cy="628240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CE431AB-F10C-42B3-A238-848E0FD9C42D}"/>
              </a:ext>
            </a:extLst>
          </p:cNvPr>
          <p:cNvGrpSpPr/>
          <p:nvPr/>
        </p:nvGrpSpPr>
        <p:grpSpPr>
          <a:xfrm>
            <a:off x="205625" y="548192"/>
            <a:ext cx="8880449" cy="1060863"/>
            <a:chOff x="205625" y="548192"/>
            <a:chExt cx="8880449" cy="1060863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90B5989-43A8-4DF5-88B6-2342321DC63D}"/>
                </a:ext>
              </a:extLst>
            </p:cNvPr>
            <p:cNvCxnSpPr/>
            <p:nvPr/>
          </p:nvCxnSpPr>
          <p:spPr>
            <a:xfrm>
              <a:off x="205625" y="1609055"/>
              <a:ext cx="88804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lowchart: Preparation 42">
              <a:extLst>
                <a:ext uri="{FF2B5EF4-FFF2-40B4-BE49-F238E27FC236}">
                  <a16:creationId xmlns:a16="http://schemas.microsoft.com/office/drawing/2014/main" id="{448762AE-283C-46FA-8EED-557B6EC18692}"/>
                </a:ext>
              </a:extLst>
            </p:cNvPr>
            <p:cNvSpPr/>
            <p:nvPr/>
          </p:nvSpPr>
          <p:spPr>
            <a:xfrm>
              <a:off x="1904291" y="548192"/>
              <a:ext cx="1447800" cy="973301"/>
            </a:xfrm>
            <a:prstGeom prst="flowChartPreparation">
              <a:avLst/>
            </a:prstGeom>
            <a:solidFill>
              <a:srgbClr val="F9F29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AU" sz="1100" dirty="0">
                  <a:solidFill>
                    <a:srgbClr val="002060"/>
                  </a:solidFill>
                </a:rPr>
                <a:t>Outreach efforts &amp; install alternative energy devices</a:t>
              </a:r>
            </a:p>
          </p:txBody>
        </p:sp>
        <p:sp>
          <p:nvSpPr>
            <p:cNvPr id="44" name="Flowchart: Process 43">
              <a:extLst>
                <a:ext uri="{FF2B5EF4-FFF2-40B4-BE49-F238E27FC236}">
                  <a16:creationId xmlns:a16="http://schemas.microsoft.com/office/drawing/2014/main" id="{AB4F1649-E18D-42E0-93E5-A61B8EFD4886}"/>
                </a:ext>
              </a:extLst>
            </p:cNvPr>
            <p:cNvSpPr/>
            <p:nvPr/>
          </p:nvSpPr>
          <p:spPr>
            <a:xfrm>
              <a:off x="3734915" y="605671"/>
              <a:ext cx="942548" cy="858343"/>
            </a:xfrm>
            <a:prstGeom prst="flowChartProcess">
              <a:avLst/>
            </a:prstGeom>
            <a:solidFill>
              <a:srgbClr val="75CFD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AU" sz="1200" dirty="0">
                  <a:solidFill>
                    <a:srgbClr val="002060"/>
                  </a:solidFill>
                </a:rPr>
                <a:t>Switch to efficient heating and cooking devices</a:t>
              </a:r>
            </a:p>
          </p:txBody>
        </p:sp>
        <p:sp>
          <p:nvSpPr>
            <p:cNvPr id="45" name="Flowchart: Process 44">
              <a:extLst>
                <a:ext uri="{FF2B5EF4-FFF2-40B4-BE49-F238E27FC236}">
                  <a16:creationId xmlns:a16="http://schemas.microsoft.com/office/drawing/2014/main" id="{0DC06AF2-7D6E-4946-89C7-9C95BCE687C8}"/>
                </a:ext>
              </a:extLst>
            </p:cNvPr>
            <p:cNvSpPr/>
            <p:nvPr/>
          </p:nvSpPr>
          <p:spPr>
            <a:xfrm>
              <a:off x="4910021" y="589105"/>
              <a:ext cx="942546" cy="858343"/>
            </a:xfrm>
            <a:prstGeom prst="flowChartProcess">
              <a:avLst/>
            </a:prstGeom>
            <a:solidFill>
              <a:srgbClr val="75CFD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AU" sz="1200" dirty="0">
                  <a:solidFill>
                    <a:srgbClr val="002060"/>
                  </a:solidFill>
                </a:rPr>
                <a:t>Reduce burning of fuelwood</a:t>
              </a:r>
            </a:p>
          </p:txBody>
        </p:sp>
        <p:sp>
          <p:nvSpPr>
            <p:cNvPr id="46" name="Flowchart: Process 45">
              <a:extLst>
                <a:ext uri="{FF2B5EF4-FFF2-40B4-BE49-F238E27FC236}">
                  <a16:creationId xmlns:a16="http://schemas.microsoft.com/office/drawing/2014/main" id="{9024986E-36AF-4F58-842C-9796CD0EA031}"/>
                </a:ext>
              </a:extLst>
            </p:cNvPr>
            <p:cNvSpPr/>
            <p:nvPr/>
          </p:nvSpPr>
          <p:spPr>
            <a:xfrm>
              <a:off x="6081670" y="605671"/>
              <a:ext cx="942544" cy="858343"/>
            </a:xfrm>
            <a:prstGeom prst="flowChartProcess">
              <a:avLst/>
            </a:prstGeom>
            <a:solidFill>
              <a:srgbClr val="C38ED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AU" sz="1200" dirty="0">
                  <a:solidFill>
                    <a:srgbClr val="002060"/>
                  </a:solidFill>
                </a:rPr>
                <a:t>Reduce logging</a:t>
              </a:r>
            </a:p>
          </p:txBody>
        </p: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74B91F69-2FFD-42FC-B27F-B4D75BBA7A4C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3380740" y="1028492"/>
              <a:ext cx="354175" cy="635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DED35736-1D8A-4575-805F-8C746F8FBA38}"/>
                </a:ext>
              </a:extLst>
            </p:cNvPr>
            <p:cNvCxnSpPr>
              <a:cxnSpLocks/>
              <a:stCxn id="44" idx="3"/>
              <a:endCxn id="45" idx="1"/>
            </p:cNvCxnSpPr>
            <p:nvPr/>
          </p:nvCxnSpPr>
          <p:spPr>
            <a:xfrm flipV="1">
              <a:off x="4677463" y="1018277"/>
              <a:ext cx="232558" cy="1656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514BDDB3-B8B9-4749-9A38-D9B42CF06AA2}"/>
                </a:ext>
              </a:extLst>
            </p:cNvPr>
            <p:cNvCxnSpPr>
              <a:cxnSpLocks/>
              <a:stCxn id="45" idx="3"/>
              <a:endCxn id="46" idx="1"/>
            </p:cNvCxnSpPr>
            <p:nvPr/>
          </p:nvCxnSpPr>
          <p:spPr>
            <a:xfrm>
              <a:off x="5852567" y="1018277"/>
              <a:ext cx="229103" cy="1656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89887662-580A-4967-BC79-2AF3EB7654B4}"/>
                </a:ext>
              </a:extLst>
            </p:cNvPr>
            <p:cNvCxnSpPr>
              <a:cxnSpLocks/>
            </p:cNvCxnSpPr>
            <p:nvPr/>
          </p:nvCxnSpPr>
          <p:spPr>
            <a:xfrm>
              <a:off x="7024214" y="1028492"/>
              <a:ext cx="281494" cy="1270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ED5A42F1-0CDA-4D6D-A4B5-378A06CC363E}"/>
              </a:ext>
            </a:extLst>
          </p:cNvPr>
          <p:cNvSpPr/>
          <p:nvPr/>
        </p:nvSpPr>
        <p:spPr>
          <a:xfrm>
            <a:off x="7305708" y="648860"/>
            <a:ext cx="1181100" cy="771965"/>
          </a:xfrm>
          <a:prstGeom prst="ellipse">
            <a:avLst/>
          </a:prstGeom>
          <a:solidFill>
            <a:srgbClr val="BAE4B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AU" sz="1200" dirty="0">
                <a:solidFill>
                  <a:srgbClr val="002060"/>
                </a:solidFill>
              </a:rPr>
              <a:t>Forests</a:t>
            </a:r>
          </a:p>
        </p:txBody>
      </p:sp>
    </p:spTree>
    <p:extLst>
      <p:ext uri="{BB962C8B-B14F-4D97-AF65-F5344CB8AC3E}">
        <p14:creationId xmlns:p14="http://schemas.microsoft.com/office/powerpoint/2010/main" val="143204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b="1" dirty="0"/>
              <a:t>Progress ratings</a:t>
            </a:r>
            <a:endParaRPr lang="en-AU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91680" y="1772816"/>
          <a:ext cx="5612513" cy="4305300"/>
        </p:xfrm>
        <a:graphic>
          <a:graphicData uri="http://schemas.openxmlformats.org/drawingml/2006/table">
            <a:tbl>
              <a:tblPr firstRow="1" firstCol="1" bandRow="1"/>
              <a:tblGrid>
                <a:gridCol w="4210004">
                  <a:extLst>
                    <a:ext uri="{9D8B030D-6E8A-4147-A177-3AD203B41FA5}">
                      <a16:colId xmlns:a16="http://schemas.microsoft.com/office/drawing/2014/main" val="3680669208"/>
                    </a:ext>
                  </a:extLst>
                </a:gridCol>
                <a:gridCol w="1402509">
                  <a:extLst>
                    <a:ext uri="{9D8B030D-6E8A-4147-A177-3AD203B41FA5}">
                      <a16:colId xmlns:a16="http://schemas.microsoft.com/office/drawing/2014/main" val="1770536453"/>
                    </a:ext>
                  </a:extLst>
                </a:gridCol>
              </a:tblGrid>
              <a:tr h="71755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Done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Successfully accomplished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6852" marR="6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6852" marR="6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493146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2286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Working well</a:t>
                      </a:r>
                      <a:endParaRPr lang="en-AU" sz="2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Ongoing, generally on track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6852" marR="6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6852" marR="6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84479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Little problem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needs fixing: 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Ongoing, but has minor issues that need attention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6852" marR="6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6852" marR="6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88709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Big problem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that needs fixing: 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Ongoing, but has major issues that need attention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6852" marR="6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6852" marR="6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690344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Abandoned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No longer important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6852" marR="6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6852" marR="6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17170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Yet to do</a:t>
                      </a:r>
                      <a:endParaRPr lang="en-AU" sz="2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Activity is not yet started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6852" marR="6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NA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6852" marR="6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03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86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2849039" y="609600"/>
            <a:ext cx="6291262" cy="457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Mid-term reviews</a:t>
            </a:r>
            <a:endParaRPr lang="en-AU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28125" cy="461963"/>
          </a:xfrm>
        </p:spPr>
        <p:txBody>
          <a:bodyPr/>
          <a:lstStyle/>
          <a:p>
            <a:pPr defTabSz="977900" fontAlgn="auto">
              <a:lnSpc>
                <a:spcPct val="90000"/>
              </a:lnSpc>
              <a:spcAft>
                <a:spcPct val="35000"/>
              </a:spcAft>
            </a:pPr>
            <a:r>
              <a:rPr lang="en-AU" dirty="0">
                <a:solidFill>
                  <a:sysClr val="window" lastClr="FFFFFF"/>
                </a:solidFill>
              </a:rPr>
              <a:t>Deciding if the plan is working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496887"/>
            <a:ext cx="2819400" cy="646113"/>
          </a:xfrm>
        </p:spPr>
        <p:txBody>
          <a:bodyPr anchor="ctr">
            <a:normAutofit fontScale="77500" lnSpcReduction="20000"/>
          </a:bodyPr>
          <a:lstStyle/>
          <a:p>
            <a:r>
              <a:rPr lang="en-US" dirty="0"/>
              <a:t>Closing the circle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9826">
            <a:off x="544512" y="1269127"/>
            <a:ext cx="6778409" cy="508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1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2360" y="5733256"/>
            <a:ext cx="133164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156047" y="1609055"/>
            <a:ext cx="1463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What question are we asking?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5439" y="1920241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Every year - are we using the plan?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3128" y="1947610"/>
            <a:ext cx="2204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Every 1-3 years 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Are the strategies working?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4247" y="1717836"/>
            <a:ext cx="2281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Every 5-10 years 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Are our targets improving?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046" y="2708920"/>
            <a:ext cx="1684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Gather Indicator measurements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1680" y="2695272"/>
            <a:ext cx="2011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# proposals written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# grants received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# households contacted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1960" y="2708920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# Units switched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volume of wood consumed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Changes in forest cover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6296" y="2708920"/>
            <a:ext cx="184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-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forest health indicators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6046" y="4106976"/>
            <a:ext cx="1535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Reflect and Interpret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9436" y="4117842"/>
            <a:ext cx="1926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Are we progressing all the actions as planned? If not, why not?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1960" y="4106976"/>
            <a:ext cx="2592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Is our data enough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Are we progressing fast enough?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What helped us?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What stopped us?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6296" y="4106976"/>
            <a:ext cx="184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Is forest health improving?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047" y="5440868"/>
            <a:ext cx="702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Adapt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8577" y="5437016"/>
            <a:ext cx="1926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Do we need new actions?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Do we need more resourcing?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1959" y="5440868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Do we need new strategy/action?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Do we need more resourcing?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92281" y="5440868"/>
            <a:ext cx="1993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Do we need new strategy/action?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Do we need more resourcing?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05625" y="1609055"/>
            <a:ext cx="88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6046" y="2636912"/>
            <a:ext cx="88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6047" y="4032359"/>
            <a:ext cx="88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5625" y="5373216"/>
            <a:ext cx="88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91680" y="188640"/>
            <a:ext cx="0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54617" y="202287"/>
            <a:ext cx="0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92280" y="185762"/>
            <a:ext cx="0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840616" y="17621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1" kern="0" dirty="0">
                <a:solidFill>
                  <a:prstClr val="black"/>
                </a:solidFill>
                <a:latin typeface="+mn-lt"/>
              </a:rPr>
              <a:t>Input / Output</a:t>
            </a: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42407" y="39361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Outcome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24" name="Rectangle 1023"/>
          <p:cNvSpPr/>
          <p:nvPr/>
        </p:nvSpPr>
        <p:spPr>
          <a:xfrm>
            <a:off x="7596336" y="48238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1" kern="0" dirty="0">
                <a:solidFill>
                  <a:prstClr val="black"/>
                </a:solidFill>
                <a:latin typeface="+mn-lt"/>
              </a:rPr>
              <a:t>Impact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02982" y="48238"/>
            <a:ext cx="3389297" cy="66931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8BACCAE-3C1C-48F8-B5EA-1CB085AB4FD0}"/>
              </a:ext>
            </a:extLst>
          </p:cNvPr>
          <p:cNvGrpSpPr/>
          <p:nvPr/>
        </p:nvGrpSpPr>
        <p:grpSpPr>
          <a:xfrm>
            <a:off x="205625" y="548192"/>
            <a:ext cx="8880449" cy="1060863"/>
            <a:chOff x="205625" y="548192"/>
            <a:chExt cx="8880449" cy="1060863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B8BFA61-EA9A-4CD4-A8C3-59E3A9B909F3}"/>
                </a:ext>
              </a:extLst>
            </p:cNvPr>
            <p:cNvCxnSpPr/>
            <p:nvPr/>
          </p:nvCxnSpPr>
          <p:spPr>
            <a:xfrm>
              <a:off x="205625" y="1609055"/>
              <a:ext cx="88804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lowchart: Preparation 45">
              <a:extLst>
                <a:ext uri="{FF2B5EF4-FFF2-40B4-BE49-F238E27FC236}">
                  <a16:creationId xmlns:a16="http://schemas.microsoft.com/office/drawing/2014/main" id="{3F89890C-2228-4C0E-B194-91A43BEBEC64}"/>
                </a:ext>
              </a:extLst>
            </p:cNvPr>
            <p:cNvSpPr/>
            <p:nvPr/>
          </p:nvSpPr>
          <p:spPr>
            <a:xfrm>
              <a:off x="1904291" y="548192"/>
              <a:ext cx="1447800" cy="973301"/>
            </a:xfrm>
            <a:prstGeom prst="flowChartPreparation">
              <a:avLst/>
            </a:prstGeom>
            <a:solidFill>
              <a:srgbClr val="F9F29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AU" sz="1100" dirty="0">
                  <a:solidFill>
                    <a:srgbClr val="002060"/>
                  </a:solidFill>
                </a:rPr>
                <a:t>Outreach efforts &amp; install alternative energy devices</a:t>
              </a:r>
            </a:p>
          </p:txBody>
        </p:sp>
        <p:sp>
          <p:nvSpPr>
            <p:cNvPr id="47" name="Flowchart: Process 46">
              <a:extLst>
                <a:ext uri="{FF2B5EF4-FFF2-40B4-BE49-F238E27FC236}">
                  <a16:creationId xmlns:a16="http://schemas.microsoft.com/office/drawing/2014/main" id="{88D434E1-DD49-4CFC-87BE-745C316CF1A4}"/>
                </a:ext>
              </a:extLst>
            </p:cNvPr>
            <p:cNvSpPr/>
            <p:nvPr/>
          </p:nvSpPr>
          <p:spPr>
            <a:xfrm>
              <a:off x="3734915" y="605671"/>
              <a:ext cx="942548" cy="858343"/>
            </a:xfrm>
            <a:prstGeom prst="flowChartProcess">
              <a:avLst/>
            </a:prstGeom>
            <a:solidFill>
              <a:srgbClr val="75CFD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AU" sz="1200" dirty="0">
                  <a:solidFill>
                    <a:srgbClr val="002060"/>
                  </a:solidFill>
                </a:rPr>
                <a:t>Switch to efficient heating and cooking devices</a:t>
              </a:r>
            </a:p>
          </p:txBody>
        </p:sp>
        <p:sp>
          <p:nvSpPr>
            <p:cNvPr id="48" name="Flowchart: Process 47">
              <a:extLst>
                <a:ext uri="{FF2B5EF4-FFF2-40B4-BE49-F238E27FC236}">
                  <a16:creationId xmlns:a16="http://schemas.microsoft.com/office/drawing/2014/main" id="{78E2EC7A-98E9-4E85-A916-EE48451107A2}"/>
                </a:ext>
              </a:extLst>
            </p:cNvPr>
            <p:cNvSpPr/>
            <p:nvPr/>
          </p:nvSpPr>
          <p:spPr>
            <a:xfrm>
              <a:off x="4910021" y="589105"/>
              <a:ext cx="942546" cy="858343"/>
            </a:xfrm>
            <a:prstGeom prst="flowChartProcess">
              <a:avLst/>
            </a:prstGeom>
            <a:solidFill>
              <a:srgbClr val="75CFD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AU" sz="1200" dirty="0">
                  <a:solidFill>
                    <a:srgbClr val="002060"/>
                  </a:solidFill>
                </a:rPr>
                <a:t>Reduce burning of fuelwood</a:t>
              </a:r>
            </a:p>
          </p:txBody>
        </p:sp>
        <p:sp>
          <p:nvSpPr>
            <p:cNvPr id="49" name="Flowchart: Process 48">
              <a:extLst>
                <a:ext uri="{FF2B5EF4-FFF2-40B4-BE49-F238E27FC236}">
                  <a16:creationId xmlns:a16="http://schemas.microsoft.com/office/drawing/2014/main" id="{E76A2082-1611-41E1-9D81-FA5E0D79F56C}"/>
                </a:ext>
              </a:extLst>
            </p:cNvPr>
            <p:cNvSpPr/>
            <p:nvPr/>
          </p:nvSpPr>
          <p:spPr>
            <a:xfrm>
              <a:off x="6081670" y="605671"/>
              <a:ext cx="942544" cy="858343"/>
            </a:xfrm>
            <a:prstGeom prst="flowChartProcess">
              <a:avLst/>
            </a:prstGeom>
            <a:solidFill>
              <a:srgbClr val="C38ED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AU" sz="1200" dirty="0">
                  <a:solidFill>
                    <a:srgbClr val="002060"/>
                  </a:solidFill>
                </a:rPr>
                <a:t>Reduce logging</a:t>
              </a:r>
            </a:p>
          </p:txBody>
        </p: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942D0BA0-9E03-438A-9991-976CBE8A29F7}"/>
                </a:ext>
              </a:extLst>
            </p:cNvPr>
            <p:cNvCxnSpPr>
              <a:cxnSpLocks/>
              <a:endCxn id="47" idx="1"/>
            </p:cNvCxnSpPr>
            <p:nvPr/>
          </p:nvCxnSpPr>
          <p:spPr>
            <a:xfrm>
              <a:off x="3380740" y="1028492"/>
              <a:ext cx="354175" cy="635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C308BDBA-4B63-4FAE-AF49-4C49292FD7E3}"/>
                </a:ext>
              </a:extLst>
            </p:cNvPr>
            <p:cNvCxnSpPr>
              <a:cxnSpLocks/>
              <a:stCxn id="47" idx="3"/>
              <a:endCxn id="48" idx="1"/>
            </p:cNvCxnSpPr>
            <p:nvPr/>
          </p:nvCxnSpPr>
          <p:spPr>
            <a:xfrm flipV="1">
              <a:off x="4677463" y="1018277"/>
              <a:ext cx="232558" cy="1656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9444FE10-37A0-4D5A-BFE3-02D75862AAA1}"/>
                </a:ext>
              </a:extLst>
            </p:cNvPr>
            <p:cNvCxnSpPr>
              <a:cxnSpLocks/>
              <a:stCxn id="48" idx="3"/>
              <a:endCxn id="49" idx="1"/>
            </p:cNvCxnSpPr>
            <p:nvPr/>
          </p:nvCxnSpPr>
          <p:spPr>
            <a:xfrm>
              <a:off x="5852567" y="1018277"/>
              <a:ext cx="229103" cy="1656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A9CE0763-28AD-4B26-94F0-4F161EF375AD}"/>
                </a:ext>
              </a:extLst>
            </p:cNvPr>
            <p:cNvCxnSpPr>
              <a:cxnSpLocks/>
            </p:cNvCxnSpPr>
            <p:nvPr/>
          </p:nvCxnSpPr>
          <p:spPr>
            <a:xfrm>
              <a:off x="7024214" y="1028492"/>
              <a:ext cx="281494" cy="1270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695F36CE-AC3D-43DB-A307-CEC58D6EE6C0}"/>
              </a:ext>
            </a:extLst>
          </p:cNvPr>
          <p:cNvSpPr/>
          <p:nvPr/>
        </p:nvSpPr>
        <p:spPr>
          <a:xfrm>
            <a:off x="7305708" y="648860"/>
            <a:ext cx="1181100" cy="771965"/>
          </a:xfrm>
          <a:prstGeom prst="ellipse">
            <a:avLst/>
          </a:prstGeom>
          <a:solidFill>
            <a:srgbClr val="BAE4B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AU" sz="1200" dirty="0">
                <a:solidFill>
                  <a:srgbClr val="002060"/>
                </a:solidFill>
              </a:rPr>
              <a:t>Forests</a:t>
            </a:r>
          </a:p>
        </p:txBody>
      </p:sp>
    </p:spTree>
    <p:extLst>
      <p:ext uri="{BB962C8B-B14F-4D97-AF65-F5344CB8AC3E}">
        <p14:creationId xmlns:p14="http://schemas.microsoft.com/office/powerpoint/2010/main" val="312996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kern="0" dirty="0" err="1"/>
              <a:t>Revising</a:t>
            </a:r>
            <a:r>
              <a:rPr lang="es-MX" b="1" kern="0" dirty="0"/>
              <a:t> </a:t>
            </a:r>
            <a:r>
              <a:rPr lang="es-MX" b="1" kern="0" dirty="0" err="1"/>
              <a:t>the</a:t>
            </a:r>
            <a:r>
              <a:rPr lang="es-MX" b="1" kern="0" dirty="0"/>
              <a:t> </a:t>
            </a:r>
            <a:r>
              <a:rPr lang="es-MX" b="1" kern="0" dirty="0" err="1"/>
              <a:t>Threat</a:t>
            </a:r>
            <a:r>
              <a:rPr lang="es-MX" b="1" kern="0" dirty="0"/>
              <a:t> </a:t>
            </a:r>
            <a:r>
              <a:rPr lang="es-MX" b="1" kern="0" dirty="0" err="1"/>
              <a:t>table</a:t>
            </a:r>
            <a:endParaRPr lang="es-MX" b="1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9968"/>
            <a:ext cx="6014813" cy="568593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18617" y="2194720"/>
            <a:ext cx="93610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976033" y="2261866"/>
            <a:ext cx="1296144" cy="2208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75288" y="1666508"/>
            <a:ext cx="2698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Analysis of fox control measures tells us this risk can now be changed to Medium</a:t>
            </a:r>
          </a:p>
        </p:txBody>
      </p:sp>
      <p:sp>
        <p:nvSpPr>
          <p:cNvPr id="11" name="Oval 10"/>
          <p:cNvSpPr/>
          <p:nvPr/>
        </p:nvSpPr>
        <p:spPr>
          <a:xfrm>
            <a:off x="4555589" y="5122211"/>
            <a:ext cx="93610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491693" y="5252629"/>
            <a:ext cx="740636" cy="1488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73733" y="3595067"/>
            <a:ext cx="27011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But we weren’t monitoring or controlling weeds here and now the threat has increased because it’s getting more recreation use</a:t>
            </a:r>
          </a:p>
        </p:txBody>
      </p:sp>
      <p:sp>
        <p:nvSpPr>
          <p:cNvPr id="14" name="Oval 13"/>
          <p:cNvSpPr/>
          <p:nvPr/>
        </p:nvSpPr>
        <p:spPr>
          <a:xfrm>
            <a:off x="2246315" y="5113475"/>
            <a:ext cx="93610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957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047" y="1609055"/>
            <a:ext cx="1463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What question are we asking?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5439" y="1920241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Every year - are we using the plan?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3128" y="1947610"/>
            <a:ext cx="2204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Every 1-3 years 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Are the strategies working?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4247" y="1717836"/>
            <a:ext cx="2281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Every 5-10 years 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Are our targets improving?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046" y="2708920"/>
            <a:ext cx="1684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Gather Indicator measurements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1680" y="2695272"/>
            <a:ext cx="2011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# proposals written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# grants received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# households contacted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1960" y="2708920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# Units switched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volume of wood consumed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Changes in forest cover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6296" y="2708920"/>
            <a:ext cx="184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-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forest health indicators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6046" y="4106976"/>
            <a:ext cx="1535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Reflect and Interpret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9436" y="4117842"/>
            <a:ext cx="1926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Are we progressing all the actions as planned? If not, why not?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1960" y="4106976"/>
            <a:ext cx="2592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Is our data enough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Are we progressing fast enough?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What helped us?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What stopped us?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6296" y="4106976"/>
            <a:ext cx="184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Is forest health improving?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047" y="5440868"/>
            <a:ext cx="702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Adapt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8577" y="5437016"/>
            <a:ext cx="1926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Do we need new actions?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Do we need more resourcing?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1959" y="5440868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Do we need new strategy/action?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Do we need more resourcing?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92281" y="5440868"/>
            <a:ext cx="1993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Do we need new strategy/action?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Do we need more resourcing?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05625" y="1609055"/>
            <a:ext cx="88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6046" y="2636912"/>
            <a:ext cx="88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6047" y="4032359"/>
            <a:ext cx="88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5625" y="5373216"/>
            <a:ext cx="88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91680" y="188640"/>
            <a:ext cx="0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54617" y="202287"/>
            <a:ext cx="0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92280" y="185762"/>
            <a:ext cx="0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840616" y="17621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Input / Output 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42407" y="39361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Outcome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1024" name="Rectangle 1023"/>
          <p:cNvSpPr/>
          <p:nvPr/>
        </p:nvSpPr>
        <p:spPr>
          <a:xfrm>
            <a:off x="7596336" y="48238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Impact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020272" y="44624"/>
            <a:ext cx="2051720" cy="66931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38DEC75-3E9E-4E10-A6A0-8D407A8EEA4A}"/>
              </a:ext>
            </a:extLst>
          </p:cNvPr>
          <p:cNvGrpSpPr/>
          <p:nvPr/>
        </p:nvGrpSpPr>
        <p:grpSpPr>
          <a:xfrm>
            <a:off x="205625" y="548192"/>
            <a:ext cx="8880449" cy="1060863"/>
            <a:chOff x="205625" y="548192"/>
            <a:chExt cx="8880449" cy="1060863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4CD5FBD-A3AE-46C2-8EE1-C500B35C94DA}"/>
                </a:ext>
              </a:extLst>
            </p:cNvPr>
            <p:cNvCxnSpPr/>
            <p:nvPr/>
          </p:nvCxnSpPr>
          <p:spPr>
            <a:xfrm>
              <a:off x="205625" y="1609055"/>
              <a:ext cx="88804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lowchart: Preparation 45">
              <a:extLst>
                <a:ext uri="{FF2B5EF4-FFF2-40B4-BE49-F238E27FC236}">
                  <a16:creationId xmlns:a16="http://schemas.microsoft.com/office/drawing/2014/main" id="{05135C09-7092-4DF0-A907-F87998415992}"/>
                </a:ext>
              </a:extLst>
            </p:cNvPr>
            <p:cNvSpPr/>
            <p:nvPr/>
          </p:nvSpPr>
          <p:spPr>
            <a:xfrm>
              <a:off x="1904291" y="548192"/>
              <a:ext cx="1447800" cy="973301"/>
            </a:xfrm>
            <a:prstGeom prst="flowChartPreparation">
              <a:avLst/>
            </a:prstGeom>
            <a:solidFill>
              <a:srgbClr val="F9F29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AU" sz="1100" dirty="0">
                  <a:solidFill>
                    <a:srgbClr val="002060"/>
                  </a:solidFill>
                </a:rPr>
                <a:t>Outreach efforts &amp; install alternative energy devices</a:t>
              </a:r>
            </a:p>
          </p:txBody>
        </p:sp>
        <p:sp>
          <p:nvSpPr>
            <p:cNvPr id="47" name="Flowchart: Process 46">
              <a:extLst>
                <a:ext uri="{FF2B5EF4-FFF2-40B4-BE49-F238E27FC236}">
                  <a16:creationId xmlns:a16="http://schemas.microsoft.com/office/drawing/2014/main" id="{A34652B4-83EF-4B26-85ED-4C88E79C4AA6}"/>
                </a:ext>
              </a:extLst>
            </p:cNvPr>
            <p:cNvSpPr/>
            <p:nvPr/>
          </p:nvSpPr>
          <p:spPr>
            <a:xfrm>
              <a:off x="3734915" y="605671"/>
              <a:ext cx="942548" cy="858343"/>
            </a:xfrm>
            <a:prstGeom prst="flowChartProcess">
              <a:avLst/>
            </a:prstGeom>
            <a:solidFill>
              <a:srgbClr val="75CFD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AU" sz="1200" dirty="0">
                  <a:solidFill>
                    <a:srgbClr val="002060"/>
                  </a:solidFill>
                </a:rPr>
                <a:t>Switch to efficient heating and cooking devices</a:t>
              </a:r>
            </a:p>
          </p:txBody>
        </p:sp>
        <p:sp>
          <p:nvSpPr>
            <p:cNvPr id="48" name="Flowchart: Process 47">
              <a:extLst>
                <a:ext uri="{FF2B5EF4-FFF2-40B4-BE49-F238E27FC236}">
                  <a16:creationId xmlns:a16="http://schemas.microsoft.com/office/drawing/2014/main" id="{AF816700-06B6-4EAD-98B2-CE7CB52FCFDD}"/>
                </a:ext>
              </a:extLst>
            </p:cNvPr>
            <p:cNvSpPr/>
            <p:nvPr/>
          </p:nvSpPr>
          <p:spPr>
            <a:xfrm>
              <a:off x="4910021" y="589105"/>
              <a:ext cx="942546" cy="858343"/>
            </a:xfrm>
            <a:prstGeom prst="flowChartProcess">
              <a:avLst/>
            </a:prstGeom>
            <a:solidFill>
              <a:srgbClr val="75CFD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AU" sz="1200" dirty="0">
                  <a:solidFill>
                    <a:srgbClr val="002060"/>
                  </a:solidFill>
                </a:rPr>
                <a:t>Reduce burning of fuelwood</a:t>
              </a:r>
            </a:p>
          </p:txBody>
        </p:sp>
        <p:sp>
          <p:nvSpPr>
            <p:cNvPr id="49" name="Flowchart: Process 48">
              <a:extLst>
                <a:ext uri="{FF2B5EF4-FFF2-40B4-BE49-F238E27FC236}">
                  <a16:creationId xmlns:a16="http://schemas.microsoft.com/office/drawing/2014/main" id="{CBC861C0-1E73-4847-B942-37B6CDAA2ED9}"/>
                </a:ext>
              </a:extLst>
            </p:cNvPr>
            <p:cNvSpPr/>
            <p:nvPr/>
          </p:nvSpPr>
          <p:spPr>
            <a:xfrm>
              <a:off x="6081670" y="605671"/>
              <a:ext cx="942544" cy="858343"/>
            </a:xfrm>
            <a:prstGeom prst="flowChartProcess">
              <a:avLst/>
            </a:prstGeom>
            <a:solidFill>
              <a:srgbClr val="C38ED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AU" sz="1200" dirty="0">
                  <a:solidFill>
                    <a:srgbClr val="002060"/>
                  </a:solidFill>
                </a:rPr>
                <a:t>Reduce logging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4E46B6D-525C-4671-A584-03513A7BA699}"/>
                </a:ext>
              </a:extLst>
            </p:cNvPr>
            <p:cNvSpPr/>
            <p:nvPr/>
          </p:nvSpPr>
          <p:spPr>
            <a:xfrm>
              <a:off x="7305708" y="648860"/>
              <a:ext cx="1181100" cy="771965"/>
            </a:xfrm>
            <a:prstGeom prst="ellipse">
              <a:avLst/>
            </a:prstGeom>
            <a:solidFill>
              <a:srgbClr val="BAE4B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AU" sz="1200" dirty="0">
                  <a:solidFill>
                    <a:srgbClr val="002060"/>
                  </a:solidFill>
                </a:rPr>
                <a:t>Forests</a:t>
              </a:r>
            </a:p>
          </p:txBody>
        </p: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F5E02CB5-2534-4605-BE79-1EA0A059338B}"/>
                </a:ext>
              </a:extLst>
            </p:cNvPr>
            <p:cNvCxnSpPr>
              <a:cxnSpLocks/>
              <a:endCxn id="47" idx="1"/>
            </p:cNvCxnSpPr>
            <p:nvPr/>
          </p:nvCxnSpPr>
          <p:spPr>
            <a:xfrm>
              <a:off x="3380740" y="1028492"/>
              <a:ext cx="354175" cy="635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0D7A0F04-E40A-49B9-BCF1-9F82ADF0E867}"/>
                </a:ext>
              </a:extLst>
            </p:cNvPr>
            <p:cNvCxnSpPr>
              <a:cxnSpLocks/>
              <a:stCxn id="47" idx="3"/>
              <a:endCxn id="48" idx="1"/>
            </p:cNvCxnSpPr>
            <p:nvPr/>
          </p:nvCxnSpPr>
          <p:spPr>
            <a:xfrm flipV="1">
              <a:off x="4677463" y="1018277"/>
              <a:ext cx="232558" cy="1656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0FB7C4DC-7B5C-414A-8ED6-B8C9863BD1B5}"/>
                </a:ext>
              </a:extLst>
            </p:cNvPr>
            <p:cNvCxnSpPr>
              <a:cxnSpLocks/>
              <a:stCxn id="48" idx="3"/>
              <a:endCxn id="49" idx="1"/>
            </p:cNvCxnSpPr>
            <p:nvPr/>
          </p:nvCxnSpPr>
          <p:spPr>
            <a:xfrm>
              <a:off x="5852567" y="1018277"/>
              <a:ext cx="229103" cy="1656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634C8421-698E-4377-A251-C1476D85BEAA}"/>
                </a:ext>
              </a:extLst>
            </p:cNvPr>
            <p:cNvCxnSpPr>
              <a:cxnSpLocks/>
            </p:cNvCxnSpPr>
            <p:nvPr/>
          </p:nvCxnSpPr>
          <p:spPr>
            <a:xfrm>
              <a:off x="7024214" y="1028492"/>
              <a:ext cx="281494" cy="1270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988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rved Right Arrow 8"/>
          <p:cNvSpPr/>
          <p:nvPr/>
        </p:nvSpPr>
        <p:spPr>
          <a:xfrm rot="16465022">
            <a:off x="4532723" y="4869363"/>
            <a:ext cx="750938" cy="2849053"/>
          </a:xfrm>
          <a:prstGeom prst="curvedRightArrow">
            <a:avLst>
              <a:gd name="adj1" fmla="val 34817"/>
              <a:gd name="adj2" fmla="val 87564"/>
              <a:gd name="adj3" fmla="val 3305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 rot="11422362">
            <a:off x="4561338" y="1676259"/>
            <a:ext cx="1020164" cy="3574423"/>
          </a:xfrm>
          <a:prstGeom prst="curvedRightArrow">
            <a:avLst>
              <a:gd name="adj1" fmla="val 25000"/>
              <a:gd name="adj2" fmla="val 64444"/>
              <a:gd name="adj3" fmla="val 3453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1" name="Curved Right Arrow 20"/>
          <p:cNvSpPr/>
          <p:nvPr/>
        </p:nvSpPr>
        <p:spPr>
          <a:xfrm rot="14229731">
            <a:off x="5403121" y="2806734"/>
            <a:ext cx="901884" cy="3565168"/>
          </a:xfrm>
          <a:prstGeom prst="curvedRightArrow">
            <a:avLst>
              <a:gd name="adj1" fmla="val 23871"/>
              <a:gd name="adj2" fmla="val 66663"/>
              <a:gd name="adj3" fmla="val 489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63688" y="188640"/>
            <a:ext cx="5898951" cy="5694417"/>
            <a:chOff x="1841401" y="228133"/>
            <a:chExt cx="6627818" cy="6398012"/>
          </a:xfrm>
        </p:grpSpPr>
        <p:sp>
          <p:nvSpPr>
            <p:cNvPr id="3" name="Freeform 2"/>
            <p:cNvSpPr/>
            <p:nvPr/>
          </p:nvSpPr>
          <p:spPr>
            <a:xfrm>
              <a:off x="4189063" y="228133"/>
              <a:ext cx="1932495" cy="1932495"/>
            </a:xfrm>
            <a:custGeom>
              <a:avLst/>
              <a:gdLst>
                <a:gd name="connsiteX0" fmla="*/ 0 w 1932495"/>
                <a:gd name="connsiteY0" fmla="*/ 966248 h 1932495"/>
                <a:gd name="connsiteX1" fmla="*/ 966248 w 1932495"/>
                <a:gd name="connsiteY1" fmla="*/ 0 h 1932495"/>
                <a:gd name="connsiteX2" fmla="*/ 1932496 w 1932495"/>
                <a:gd name="connsiteY2" fmla="*/ 966248 h 1932495"/>
                <a:gd name="connsiteX3" fmla="*/ 966248 w 1932495"/>
                <a:gd name="connsiteY3" fmla="*/ 1932496 h 1932495"/>
                <a:gd name="connsiteX4" fmla="*/ 0 w 1932495"/>
                <a:gd name="connsiteY4" fmla="*/ 966248 h 193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5" h="1932495">
                  <a:moveTo>
                    <a:pt x="0" y="966248"/>
                  </a:moveTo>
                  <a:cubicBezTo>
                    <a:pt x="0" y="432604"/>
                    <a:pt x="432604" y="0"/>
                    <a:pt x="966248" y="0"/>
                  </a:cubicBezTo>
                  <a:cubicBezTo>
                    <a:pt x="1499892" y="0"/>
                    <a:pt x="1932496" y="432604"/>
                    <a:pt x="1932496" y="966248"/>
                  </a:cubicBezTo>
                  <a:cubicBezTo>
                    <a:pt x="1932496" y="1499892"/>
                    <a:pt x="1499892" y="1932496"/>
                    <a:pt x="966248" y="1932496"/>
                  </a:cubicBezTo>
                  <a:cubicBezTo>
                    <a:pt x="432604" y="1932496"/>
                    <a:pt x="0" y="1499892"/>
                    <a:pt x="0" y="966248"/>
                  </a:cubicBezTo>
                  <a:close/>
                </a:path>
              </a:pathLst>
            </a:cu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0947" tIns="310947" rIns="310947" bIns="310947" numCol="1" spcCol="1270" anchor="ctr" anchorCtr="0">
              <a:noAutofit/>
            </a:bodyPr>
            <a:lstStyle/>
            <a:p>
              <a:pPr algn="ctr" defTabSz="977900" eaLnBrk="1" fontAlgn="auto" hangingPunct="1">
                <a:lnSpc>
                  <a:spcPct val="90000"/>
                </a:lnSpc>
                <a:spcAft>
                  <a:spcPct val="35000"/>
                </a:spcAft>
                <a:buFontTx/>
                <a:buNone/>
              </a:pPr>
              <a:r>
                <a:rPr lang="en-AU" sz="1800" dirty="0">
                  <a:solidFill>
                    <a:sysClr val="window" lastClr="FFFFFF"/>
                  </a:solidFill>
                </a:rPr>
                <a:t>Deciding what the plan is about</a:t>
              </a:r>
            </a:p>
          </p:txBody>
        </p:sp>
        <p:sp>
          <p:nvSpPr>
            <p:cNvPr id="11" name="Freeform 10"/>
            <p:cNvSpPr/>
            <p:nvPr/>
          </p:nvSpPr>
          <p:spPr>
            <a:xfrm rot="2160000">
              <a:off x="6060494" y="1712563"/>
              <a:ext cx="513767" cy="652217"/>
            </a:xfrm>
            <a:custGeom>
              <a:avLst/>
              <a:gdLst>
                <a:gd name="connsiteX0" fmla="*/ 0 w 513767"/>
                <a:gd name="connsiteY0" fmla="*/ 130443 h 652217"/>
                <a:gd name="connsiteX1" fmla="*/ 256884 w 513767"/>
                <a:gd name="connsiteY1" fmla="*/ 130443 h 652217"/>
                <a:gd name="connsiteX2" fmla="*/ 256884 w 513767"/>
                <a:gd name="connsiteY2" fmla="*/ 0 h 652217"/>
                <a:gd name="connsiteX3" fmla="*/ 513767 w 513767"/>
                <a:gd name="connsiteY3" fmla="*/ 326109 h 652217"/>
                <a:gd name="connsiteX4" fmla="*/ 256884 w 513767"/>
                <a:gd name="connsiteY4" fmla="*/ 652217 h 652217"/>
                <a:gd name="connsiteX5" fmla="*/ 256884 w 513767"/>
                <a:gd name="connsiteY5" fmla="*/ 521774 h 652217"/>
                <a:gd name="connsiteX6" fmla="*/ 0 w 513767"/>
                <a:gd name="connsiteY6" fmla="*/ 521774 h 652217"/>
                <a:gd name="connsiteX7" fmla="*/ 0 w 513767"/>
                <a:gd name="connsiteY7" fmla="*/ 130443 h 65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767" h="652217">
                  <a:moveTo>
                    <a:pt x="0" y="130443"/>
                  </a:moveTo>
                  <a:lnTo>
                    <a:pt x="256884" y="130443"/>
                  </a:lnTo>
                  <a:lnTo>
                    <a:pt x="256884" y="0"/>
                  </a:lnTo>
                  <a:lnTo>
                    <a:pt x="513767" y="326109"/>
                  </a:lnTo>
                  <a:lnTo>
                    <a:pt x="256884" y="652217"/>
                  </a:lnTo>
                  <a:lnTo>
                    <a:pt x="256884" y="521774"/>
                  </a:lnTo>
                  <a:lnTo>
                    <a:pt x="0" y="521774"/>
                  </a:lnTo>
                  <a:lnTo>
                    <a:pt x="0" y="130443"/>
                  </a:lnTo>
                  <a:close/>
                </a:path>
              </a:pathLst>
            </a:cu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-1" tIns="130442" rIns="154130" bIns="130443" numCol="1" spcCol="1270" anchor="ctr" anchorCtr="0">
              <a:noAutofit/>
            </a:bodyPr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buFontTx/>
                <a:buNone/>
              </a:pPr>
              <a:endParaRPr lang="en-AU" sz="1400">
                <a:solidFill>
                  <a:sysClr val="window" lastClr="FFFFFF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536724" y="1933809"/>
              <a:ext cx="1932495" cy="1932495"/>
            </a:xfrm>
            <a:custGeom>
              <a:avLst/>
              <a:gdLst>
                <a:gd name="connsiteX0" fmla="*/ 0 w 1932495"/>
                <a:gd name="connsiteY0" fmla="*/ 966248 h 1932495"/>
                <a:gd name="connsiteX1" fmla="*/ 966248 w 1932495"/>
                <a:gd name="connsiteY1" fmla="*/ 0 h 1932495"/>
                <a:gd name="connsiteX2" fmla="*/ 1932496 w 1932495"/>
                <a:gd name="connsiteY2" fmla="*/ 966248 h 1932495"/>
                <a:gd name="connsiteX3" fmla="*/ 966248 w 1932495"/>
                <a:gd name="connsiteY3" fmla="*/ 1932496 h 1932495"/>
                <a:gd name="connsiteX4" fmla="*/ 0 w 1932495"/>
                <a:gd name="connsiteY4" fmla="*/ 966248 h 193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5" h="1932495">
                  <a:moveTo>
                    <a:pt x="0" y="966248"/>
                  </a:moveTo>
                  <a:cubicBezTo>
                    <a:pt x="0" y="432604"/>
                    <a:pt x="432604" y="0"/>
                    <a:pt x="966248" y="0"/>
                  </a:cubicBezTo>
                  <a:cubicBezTo>
                    <a:pt x="1499892" y="0"/>
                    <a:pt x="1932496" y="432604"/>
                    <a:pt x="1932496" y="966248"/>
                  </a:cubicBezTo>
                  <a:cubicBezTo>
                    <a:pt x="1932496" y="1499892"/>
                    <a:pt x="1499892" y="1932496"/>
                    <a:pt x="966248" y="1932496"/>
                  </a:cubicBezTo>
                  <a:cubicBezTo>
                    <a:pt x="432604" y="1932496"/>
                    <a:pt x="0" y="1499892"/>
                    <a:pt x="0" y="966248"/>
                  </a:cubicBezTo>
                  <a:close/>
                </a:path>
              </a:pathLst>
            </a:cu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0947" tIns="310947" rIns="310947" bIns="310947" numCol="1" spcCol="1270" anchor="ctr" anchorCtr="0">
              <a:noAutofit/>
            </a:bodyPr>
            <a:lstStyle/>
            <a:p>
              <a:pPr algn="ctr" defTabSz="977900" eaLnBrk="1" fontAlgn="auto" hangingPunct="1">
                <a:lnSpc>
                  <a:spcPct val="90000"/>
                </a:lnSpc>
                <a:spcAft>
                  <a:spcPct val="35000"/>
                </a:spcAft>
                <a:buFontTx/>
                <a:buNone/>
              </a:pPr>
              <a:r>
                <a:rPr lang="en-AU" sz="1800" dirty="0">
                  <a:solidFill>
                    <a:sysClr val="window" lastClr="FFFFFF"/>
                  </a:solidFill>
                </a:rPr>
                <a:t>Making the plan</a:t>
              </a:r>
            </a:p>
          </p:txBody>
        </p:sp>
        <p:sp>
          <p:nvSpPr>
            <p:cNvPr id="13" name="Freeform 12"/>
            <p:cNvSpPr/>
            <p:nvPr/>
          </p:nvSpPr>
          <p:spPr>
            <a:xfrm rot="17280000">
              <a:off x="6802218" y="3940039"/>
              <a:ext cx="513768" cy="652218"/>
            </a:xfrm>
            <a:custGeom>
              <a:avLst/>
              <a:gdLst>
                <a:gd name="connsiteX0" fmla="*/ 0 w 513767"/>
                <a:gd name="connsiteY0" fmla="*/ 130443 h 652217"/>
                <a:gd name="connsiteX1" fmla="*/ 256884 w 513767"/>
                <a:gd name="connsiteY1" fmla="*/ 130443 h 652217"/>
                <a:gd name="connsiteX2" fmla="*/ 256884 w 513767"/>
                <a:gd name="connsiteY2" fmla="*/ 0 h 652217"/>
                <a:gd name="connsiteX3" fmla="*/ 513767 w 513767"/>
                <a:gd name="connsiteY3" fmla="*/ 326109 h 652217"/>
                <a:gd name="connsiteX4" fmla="*/ 256884 w 513767"/>
                <a:gd name="connsiteY4" fmla="*/ 652217 h 652217"/>
                <a:gd name="connsiteX5" fmla="*/ 256884 w 513767"/>
                <a:gd name="connsiteY5" fmla="*/ 521774 h 652217"/>
                <a:gd name="connsiteX6" fmla="*/ 0 w 513767"/>
                <a:gd name="connsiteY6" fmla="*/ 521774 h 652217"/>
                <a:gd name="connsiteX7" fmla="*/ 0 w 513767"/>
                <a:gd name="connsiteY7" fmla="*/ 130443 h 65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767" h="652217">
                  <a:moveTo>
                    <a:pt x="513767" y="521774"/>
                  </a:moveTo>
                  <a:lnTo>
                    <a:pt x="256883" y="521774"/>
                  </a:lnTo>
                  <a:lnTo>
                    <a:pt x="256883" y="652217"/>
                  </a:lnTo>
                  <a:lnTo>
                    <a:pt x="0" y="326108"/>
                  </a:lnTo>
                  <a:lnTo>
                    <a:pt x="256883" y="0"/>
                  </a:lnTo>
                  <a:lnTo>
                    <a:pt x="256883" y="130443"/>
                  </a:lnTo>
                  <a:lnTo>
                    <a:pt x="513767" y="130443"/>
                  </a:lnTo>
                  <a:lnTo>
                    <a:pt x="513767" y="521774"/>
                  </a:lnTo>
                  <a:close/>
                </a:path>
              </a:pathLst>
            </a:cu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4129" tIns="130442" rIns="1" bIns="130444" numCol="1" spcCol="1270" anchor="ctr" anchorCtr="0">
              <a:noAutofit/>
            </a:bodyPr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buFontTx/>
                <a:buNone/>
              </a:pPr>
              <a:endParaRPr lang="en-AU" sz="1400">
                <a:solidFill>
                  <a:sysClr val="window" lastClr="FFFFFF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39997" y="4693650"/>
              <a:ext cx="1932495" cy="1932495"/>
            </a:xfrm>
            <a:custGeom>
              <a:avLst/>
              <a:gdLst>
                <a:gd name="connsiteX0" fmla="*/ 0 w 1932495"/>
                <a:gd name="connsiteY0" fmla="*/ 966248 h 1932495"/>
                <a:gd name="connsiteX1" fmla="*/ 966248 w 1932495"/>
                <a:gd name="connsiteY1" fmla="*/ 0 h 1932495"/>
                <a:gd name="connsiteX2" fmla="*/ 1932496 w 1932495"/>
                <a:gd name="connsiteY2" fmla="*/ 966248 h 1932495"/>
                <a:gd name="connsiteX3" fmla="*/ 966248 w 1932495"/>
                <a:gd name="connsiteY3" fmla="*/ 1932496 h 1932495"/>
                <a:gd name="connsiteX4" fmla="*/ 0 w 1932495"/>
                <a:gd name="connsiteY4" fmla="*/ 966248 h 193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5" h="1932495">
                  <a:moveTo>
                    <a:pt x="0" y="966248"/>
                  </a:moveTo>
                  <a:cubicBezTo>
                    <a:pt x="0" y="432604"/>
                    <a:pt x="432604" y="0"/>
                    <a:pt x="966248" y="0"/>
                  </a:cubicBezTo>
                  <a:cubicBezTo>
                    <a:pt x="1499892" y="0"/>
                    <a:pt x="1932496" y="432604"/>
                    <a:pt x="1932496" y="966248"/>
                  </a:cubicBezTo>
                  <a:cubicBezTo>
                    <a:pt x="1932496" y="1499892"/>
                    <a:pt x="1499892" y="1932496"/>
                    <a:pt x="966248" y="1932496"/>
                  </a:cubicBezTo>
                  <a:cubicBezTo>
                    <a:pt x="432604" y="1932496"/>
                    <a:pt x="0" y="1499892"/>
                    <a:pt x="0" y="966248"/>
                  </a:cubicBezTo>
                  <a:close/>
                </a:path>
              </a:pathLst>
            </a:cu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0947" tIns="310947" rIns="310947" bIns="310947" numCol="1" spcCol="1270" anchor="ctr" anchorCtr="0">
              <a:noAutofit/>
            </a:bodyPr>
            <a:lstStyle/>
            <a:p>
              <a:pPr algn="ctr" defTabSz="977900" eaLnBrk="1" fontAlgn="auto" hangingPunct="1">
                <a:lnSpc>
                  <a:spcPct val="90000"/>
                </a:lnSpc>
                <a:spcAft>
                  <a:spcPct val="35000"/>
                </a:spcAft>
                <a:buFontTx/>
                <a:buNone/>
              </a:pPr>
              <a:r>
                <a:rPr lang="en-AU" sz="1800" dirty="0">
                  <a:solidFill>
                    <a:sysClr val="window" lastClr="FFFFFF"/>
                  </a:solidFill>
                </a:rPr>
                <a:t>Doing and monitoring  the work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738128" y="4693650"/>
              <a:ext cx="1932495" cy="1932495"/>
            </a:xfrm>
            <a:custGeom>
              <a:avLst/>
              <a:gdLst>
                <a:gd name="connsiteX0" fmla="*/ 0 w 1932495"/>
                <a:gd name="connsiteY0" fmla="*/ 966248 h 1932495"/>
                <a:gd name="connsiteX1" fmla="*/ 966248 w 1932495"/>
                <a:gd name="connsiteY1" fmla="*/ 0 h 1932495"/>
                <a:gd name="connsiteX2" fmla="*/ 1932496 w 1932495"/>
                <a:gd name="connsiteY2" fmla="*/ 966248 h 1932495"/>
                <a:gd name="connsiteX3" fmla="*/ 966248 w 1932495"/>
                <a:gd name="connsiteY3" fmla="*/ 1932496 h 1932495"/>
                <a:gd name="connsiteX4" fmla="*/ 0 w 1932495"/>
                <a:gd name="connsiteY4" fmla="*/ 966248 h 193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5" h="1932495">
                  <a:moveTo>
                    <a:pt x="0" y="966248"/>
                  </a:moveTo>
                  <a:cubicBezTo>
                    <a:pt x="0" y="432604"/>
                    <a:pt x="432604" y="0"/>
                    <a:pt x="966248" y="0"/>
                  </a:cubicBezTo>
                  <a:cubicBezTo>
                    <a:pt x="1499892" y="0"/>
                    <a:pt x="1932496" y="432604"/>
                    <a:pt x="1932496" y="966248"/>
                  </a:cubicBezTo>
                  <a:cubicBezTo>
                    <a:pt x="1932496" y="1499892"/>
                    <a:pt x="1499892" y="1932496"/>
                    <a:pt x="966248" y="1932496"/>
                  </a:cubicBezTo>
                  <a:cubicBezTo>
                    <a:pt x="432604" y="1932496"/>
                    <a:pt x="0" y="1499892"/>
                    <a:pt x="0" y="966248"/>
                  </a:cubicBezTo>
                  <a:close/>
                </a:path>
              </a:pathLst>
            </a:cu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0947" tIns="310947" rIns="310947" bIns="310947" numCol="1" spcCol="1270" anchor="ctr" anchorCtr="0">
              <a:noAutofit/>
            </a:bodyPr>
            <a:lstStyle/>
            <a:p>
              <a:pPr algn="ctr" defTabSz="977900" eaLnBrk="1" fontAlgn="auto" hangingPunct="1">
                <a:lnSpc>
                  <a:spcPct val="90000"/>
                </a:lnSpc>
                <a:spcAft>
                  <a:spcPct val="35000"/>
                </a:spcAft>
                <a:buFontTx/>
                <a:buNone/>
              </a:pPr>
              <a:r>
                <a:rPr lang="en-AU" sz="1800" dirty="0">
                  <a:solidFill>
                    <a:sysClr val="window" lastClr="FFFFFF"/>
                  </a:solidFill>
                </a:rPr>
                <a:t>Deciding if the plan is working</a:t>
              </a:r>
            </a:p>
          </p:txBody>
        </p:sp>
        <p:sp>
          <p:nvSpPr>
            <p:cNvPr id="17" name="Freeform 16"/>
            <p:cNvSpPr/>
            <p:nvPr/>
          </p:nvSpPr>
          <p:spPr>
            <a:xfrm rot="25920000">
              <a:off x="3003622" y="3967698"/>
              <a:ext cx="513767" cy="652217"/>
            </a:xfrm>
            <a:custGeom>
              <a:avLst/>
              <a:gdLst>
                <a:gd name="connsiteX0" fmla="*/ 0 w 513767"/>
                <a:gd name="connsiteY0" fmla="*/ 130443 h 652217"/>
                <a:gd name="connsiteX1" fmla="*/ 256884 w 513767"/>
                <a:gd name="connsiteY1" fmla="*/ 130443 h 652217"/>
                <a:gd name="connsiteX2" fmla="*/ 256884 w 513767"/>
                <a:gd name="connsiteY2" fmla="*/ 0 h 652217"/>
                <a:gd name="connsiteX3" fmla="*/ 513767 w 513767"/>
                <a:gd name="connsiteY3" fmla="*/ 326109 h 652217"/>
                <a:gd name="connsiteX4" fmla="*/ 256884 w 513767"/>
                <a:gd name="connsiteY4" fmla="*/ 652217 h 652217"/>
                <a:gd name="connsiteX5" fmla="*/ 256884 w 513767"/>
                <a:gd name="connsiteY5" fmla="*/ 521774 h 652217"/>
                <a:gd name="connsiteX6" fmla="*/ 0 w 513767"/>
                <a:gd name="connsiteY6" fmla="*/ 521774 h 652217"/>
                <a:gd name="connsiteX7" fmla="*/ 0 w 513767"/>
                <a:gd name="connsiteY7" fmla="*/ 130443 h 65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767" h="652217">
                  <a:moveTo>
                    <a:pt x="513767" y="521774"/>
                  </a:moveTo>
                  <a:lnTo>
                    <a:pt x="256883" y="521774"/>
                  </a:lnTo>
                  <a:lnTo>
                    <a:pt x="256883" y="652217"/>
                  </a:lnTo>
                  <a:lnTo>
                    <a:pt x="0" y="326108"/>
                  </a:lnTo>
                  <a:lnTo>
                    <a:pt x="256883" y="0"/>
                  </a:lnTo>
                  <a:lnTo>
                    <a:pt x="256883" y="130443"/>
                  </a:lnTo>
                  <a:lnTo>
                    <a:pt x="513767" y="130443"/>
                  </a:lnTo>
                  <a:lnTo>
                    <a:pt x="513767" y="521774"/>
                  </a:lnTo>
                  <a:close/>
                </a:path>
              </a:pathLst>
            </a:cu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4129" tIns="130442" rIns="0" bIns="130443" numCol="1" spcCol="1270" anchor="ctr" anchorCtr="0">
              <a:noAutofit/>
            </a:bodyPr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buFontTx/>
                <a:buNone/>
              </a:pPr>
              <a:endParaRPr lang="en-AU" sz="1400">
                <a:solidFill>
                  <a:sysClr val="window" lastClr="FFFFFF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41401" y="1933809"/>
              <a:ext cx="1932495" cy="1932495"/>
            </a:xfrm>
            <a:custGeom>
              <a:avLst/>
              <a:gdLst>
                <a:gd name="connsiteX0" fmla="*/ 0 w 1932495"/>
                <a:gd name="connsiteY0" fmla="*/ 966248 h 1932495"/>
                <a:gd name="connsiteX1" fmla="*/ 966248 w 1932495"/>
                <a:gd name="connsiteY1" fmla="*/ 0 h 1932495"/>
                <a:gd name="connsiteX2" fmla="*/ 1932496 w 1932495"/>
                <a:gd name="connsiteY2" fmla="*/ 966248 h 1932495"/>
                <a:gd name="connsiteX3" fmla="*/ 966248 w 1932495"/>
                <a:gd name="connsiteY3" fmla="*/ 1932496 h 1932495"/>
                <a:gd name="connsiteX4" fmla="*/ 0 w 1932495"/>
                <a:gd name="connsiteY4" fmla="*/ 966248 h 193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5" h="1932495">
                  <a:moveTo>
                    <a:pt x="0" y="966248"/>
                  </a:moveTo>
                  <a:cubicBezTo>
                    <a:pt x="0" y="432604"/>
                    <a:pt x="432604" y="0"/>
                    <a:pt x="966248" y="0"/>
                  </a:cubicBezTo>
                  <a:cubicBezTo>
                    <a:pt x="1499892" y="0"/>
                    <a:pt x="1932496" y="432604"/>
                    <a:pt x="1932496" y="966248"/>
                  </a:cubicBezTo>
                  <a:cubicBezTo>
                    <a:pt x="1932496" y="1499892"/>
                    <a:pt x="1499892" y="1932496"/>
                    <a:pt x="966248" y="1932496"/>
                  </a:cubicBezTo>
                  <a:cubicBezTo>
                    <a:pt x="432604" y="1932496"/>
                    <a:pt x="0" y="1499892"/>
                    <a:pt x="0" y="966248"/>
                  </a:cubicBezTo>
                  <a:close/>
                </a:path>
              </a:pathLst>
            </a:custGeom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0947" tIns="310947" rIns="310947" bIns="310947" numCol="1" spcCol="1270" anchor="ctr" anchorCtr="0">
              <a:noAutofit/>
            </a:bodyPr>
            <a:lstStyle/>
            <a:p>
              <a:pPr algn="ctr" defTabSz="977900" eaLnBrk="1" fontAlgn="auto" hangingPunct="1">
                <a:lnSpc>
                  <a:spcPct val="90000"/>
                </a:lnSpc>
                <a:spcAft>
                  <a:spcPct val="35000"/>
                </a:spcAft>
                <a:buFontTx/>
                <a:buNone/>
              </a:pPr>
              <a:r>
                <a:rPr lang="en-AU" sz="1800" dirty="0">
                  <a:solidFill>
                    <a:sysClr val="window" lastClr="FFFFFF"/>
                  </a:solidFill>
                </a:rPr>
                <a:t>Telling ourselves and others</a:t>
              </a:r>
            </a:p>
          </p:txBody>
        </p:sp>
        <p:sp>
          <p:nvSpPr>
            <p:cNvPr id="19" name="Freeform 18"/>
            <p:cNvSpPr/>
            <p:nvPr/>
          </p:nvSpPr>
          <p:spPr>
            <a:xfrm rot="19440000">
              <a:off x="3712832" y="1729657"/>
              <a:ext cx="513767" cy="652217"/>
            </a:xfrm>
            <a:custGeom>
              <a:avLst/>
              <a:gdLst>
                <a:gd name="connsiteX0" fmla="*/ 0 w 513767"/>
                <a:gd name="connsiteY0" fmla="*/ 130443 h 652217"/>
                <a:gd name="connsiteX1" fmla="*/ 256884 w 513767"/>
                <a:gd name="connsiteY1" fmla="*/ 130443 h 652217"/>
                <a:gd name="connsiteX2" fmla="*/ 256884 w 513767"/>
                <a:gd name="connsiteY2" fmla="*/ 0 h 652217"/>
                <a:gd name="connsiteX3" fmla="*/ 513767 w 513767"/>
                <a:gd name="connsiteY3" fmla="*/ 326109 h 652217"/>
                <a:gd name="connsiteX4" fmla="*/ 256884 w 513767"/>
                <a:gd name="connsiteY4" fmla="*/ 652217 h 652217"/>
                <a:gd name="connsiteX5" fmla="*/ 256884 w 513767"/>
                <a:gd name="connsiteY5" fmla="*/ 521774 h 652217"/>
                <a:gd name="connsiteX6" fmla="*/ 0 w 513767"/>
                <a:gd name="connsiteY6" fmla="*/ 521774 h 652217"/>
                <a:gd name="connsiteX7" fmla="*/ 0 w 513767"/>
                <a:gd name="connsiteY7" fmla="*/ 130443 h 65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767" h="652217">
                  <a:moveTo>
                    <a:pt x="0" y="130443"/>
                  </a:moveTo>
                  <a:lnTo>
                    <a:pt x="256884" y="130443"/>
                  </a:lnTo>
                  <a:lnTo>
                    <a:pt x="256884" y="0"/>
                  </a:lnTo>
                  <a:lnTo>
                    <a:pt x="513767" y="326109"/>
                  </a:lnTo>
                  <a:lnTo>
                    <a:pt x="256884" y="652217"/>
                  </a:lnTo>
                  <a:lnTo>
                    <a:pt x="256884" y="521774"/>
                  </a:lnTo>
                  <a:lnTo>
                    <a:pt x="0" y="521774"/>
                  </a:lnTo>
                  <a:lnTo>
                    <a:pt x="0" y="130443"/>
                  </a:lnTo>
                  <a:close/>
                </a:path>
              </a:pathLst>
            </a:custGeom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-1" tIns="130443" rIns="154130" bIns="130442" numCol="1" spcCol="1270" anchor="ctr" anchorCtr="0">
              <a:noAutofit/>
            </a:bodyPr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buFontTx/>
                <a:buNone/>
              </a:pPr>
              <a:endParaRPr lang="en-AU" sz="1400">
                <a:solidFill>
                  <a:sysClr val="window" lastClr="FFFFFF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21600000">
              <a:off x="4912967" y="5333790"/>
              <a:ext cx="513768" cy="652217"/>
            </a:xfrm>
            <a:custGeom>
              <a:avLst/>
              <a:gdLst>
                <a:gd name="connsiteX0" fmla="*/ 0 w 513767"/>
                <a:gd name="connsiteY0" fmla="*/ 130443 h 652217"/>
                <a:gd name="connsiteX1" fmla="*/ 256884 w 513767"/>
                <a:gd name="connsiteY1" fmla="*/ 130443 h 652217"/>
                <a:gd name="connsiteX2" fmla="*/ 256884 w 513767"/>
                <a:gd name="connsiteY2" fmla="*/ 0 h 652217"/>
                <a:gd name="connsiteX3" fmla="*/ 513767 w 513767"/>
                <a:gd name="connsiteY3" fmla="*/ 326109 h 652217"/>
                <a:gd name="connsiteX4" fmla="*/ 256884 w 513767"/>
                <a:gd name="connsiteY4" fmla="*/ 652217 h 652217"/>
                <a:gd name="connsiteX5" fmla="*/ 256884 w 513767"/>
                <a:gd name="connsiteY5" fmla="*/ 521774 h 652217"/>
                <a:gd name="connsiteX6" fmla="*/ 0 w 513767"/>
                <a:gd name="connsiteY6" fmla="*/ 521774 h 652217"/>
                <a:gd name="connsiteX7" fmla="*/ 0 w 513767"/>
                <a:gd name="connsiteY7" fmla="*/ 130443 h 65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767" h="652217">
                  <a:moveTo>
                    <a:pt x="513767" y="521774"/>
                  </a:moveTo>
                  <a:lnTo>
                    <a:pt x="256883" y="521774"/>
                  </a:lnTo>
                  <a:lnTo>
                    <a:pt x="256883" y="652217"/>
                  </a:lnTo>
                  <a:lnTo>
                    <a:pt x="0" y="326108"/>
                  </a:lnTo>
                  <a:lnTo>
                    <a:pt x="256883" y="0"/>
                  </a:lnTo>
                  <a:lnTo>
                    <a:pt x="256883" y="130443"/>
                  </a:lnTo>
                  <a:lnTo>
                    <a:pt x="513767" y="130443"/>
                  </a:lnTo>
                  <a:lnTo>
                    <a:pt x="513767" y="521774"/>
                  </a:lnTo>
                  <a:close/>
                </a:path>
              </a:pathLst>
            </a:cu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4130" tIns="130443" rIns="1" bIns="130443" numCol="1" spcCol="1270" anchor="ctr" anchorCtr="0">
              <a:noAutofit/>
            </a:bodyPr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buFontTx/>
                <a:buNone/>
              </a:pPr>
              <a:endParaRPr lang="en-AU" sz="140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22" name="Curved Right Arrow 21"/>
          <p:cNvSpPr/>
          <p:nvPr/>
        </p:nvSpPr>
        <p:spPr>
          <a:xfrm rot="9713498" flipH="1">
            <a:off x="1298347" y="2640233"/>
            <a:ext cx="880142" cy="3105864"/>
          </a:xfrm>
          <a:prstGeom prst="curvedRightArrow">
            <a:avLst>
              <a:gd name="adj1" fmla="val 25000"/>
              <a:gd name="adj2" fmla="val 95040"/>
              <a:gd name="adj3" fmla="val 432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081" y="3837502"/>
            <a:ext cx="2439595" cy="1021556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en-AU" sz="1800" dirty="0">
                <a:solidFill>
                  <a:srgbClr val="000000"/>
                </a:solidFill>
              </a:rPr>
              <a:t>Getting data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AU" sz="1800" dirty="0">
                <a:solidFill>
                  <a:srgbClr val="000000"/>
                </a:solidFill>
              </a:rPr>
              <a:t>Looking at results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AU" sz="1800" dirty="0">
                <a:solidFill>
                  <a:srgbClr val="000000"/>
                </a:solidFill>
              </a:rPr>
              <a:t>Adapting the plan</a:t>
            </a:r>
          </a:p>
        </p:txBody>
      </p:sp>
    </p:spTree>
    <p:extLst>
      <p:ext uri="{BB962C8B-B14F-4D97-AF65-F5344CB8AC3E}">
        <p14:creationId xmlns:p14="http://schemas.microsoft.com/office/powerpoint/2010/main" val="39100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Updating the Health Table</a:t>
            </a:r>
            <a:endParaRPr lang="es-MX" b="1" kern="0" dirty="0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445823"/>
              </p:ext>
            </p:extLst>
          </p:nvPr>
        </p:nvGraphicFramePr>
        <p:xfrm>
          <a:off x="4644008" y="2996952"/>
          <a:ext cx="4284000" cy="3714785"/>
        </p:xfrm>
        <a:graphic>
          <a:graphicData uri="http://schemas.openxmlformats.org/drawingml/2006/table">
            <a:tbl>
              <a:tblPr firstRow="1" firstCol="1" bandRow="1"/>
              <a:tblGrid>
                <a:gridCol w="218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1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7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Conservation Targets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Landscape Context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Condition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Size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Viability Rank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Rating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Eucalypt woodlands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Sandplain shrublands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Granite exposures and breakaways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Hills (Banded Ironstone Formations)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Lake Cronin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Saltlakes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Dingo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Chuditch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Malleefowl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Carnaby's Cockatoo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Biodiversity Health Rank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42449"/>
              </p:ext>
            </p:extLst>
          </p:nvPr>
        </p:nvGraphicFramePr>
        <p:xfrm>
          <a:off x="26653" y="1417638"/>
          <a:ext cx="4356000" cy="3752007"/>
        </p:xfrm>
        <a:graphic>
          <a:graphicData uri="http://schemas.openxmlformats.org/drawingml/2006/table">
            <a:tbl>
              <a:tblPr firstRow="1" firstCol="1" bandRow="1"/>
              <a:tblGrid>
                <a:gridCol w="222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3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7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Conservation Targets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Landscape Context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Condition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Size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Viability Rank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Rating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Eucalypt woodlands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Sandplain shrublands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Granite exposures and breakaways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Hills (Banded Ironstone Formations)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Lake Cronin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Saltlakes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Dingo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Chuditch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Malleefowl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Carnaby's Cockatoo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Biodiversity Health Rank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2771800" y="4005064"/>
            <a:ext cx="1656184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80312" y="5589240"/>
            <a:ext cx="151216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99992" y="4437112"/>
            <a:ext cx="2808312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13200" y="1409222"/>
            <a:ext cx="4114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Target health at start of project</a:t>
            </a: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 flipV="1">
            <a:off x="4381152" y="1553241"/>
            <a:ext cx="432048" cy="560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35158" y="2444183"/>
            <a:ext cx="42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Updated after 8 years monitoring</a:t>
            </a:r>
          </a:p>
        </p:txBody>
      </p:sp>
    </p:spTree>
    <p:extLst>
      <p:ext uri="{BB962C8B-B14F-4D97-AF65-F5344CB8AC3E}">
        <p14:creationId xmlns:p14="http://schemas.microsoft.com/office/powerpoint/2010/main" val="194841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en-AU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Overview Presentation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41162"/>
          </a:xfrm>
        </p:spPr>
        <p:txBody>
          <a:bodyPr>
            <a:normAutofit/>
          </a:bodyPr>
          <a:lstStyle/>
          <a:p>
            <a:pPr marL="285750" indent="-285750"/>
            <a:r>
              <a:rPr lang="en-AU" dirty="0">
                <a:solidFill>
                  <a:srgbClr val="000000"/>
                </a:solidFill>
              </a:rPr>
              <a:t>What is a MERI plan trying to do?</a:t>
            </a:r>
          </a:p>
          <a:p>
            <a:pPr marL="285750" indent="-285750"/>
            <a:r>
              <a:rPr lang="en-AU" dirty="0">
                <a:solidFill>
                  <a:srgbClr val="0070C0"/>
                </a:solidFill>
              </a:rPr>
              <a:t>Linking MERI to road maps</a:t>
            </a:r>
          </a:p>
          <a:p>
            <a:pPr marL="285750" indent="-285750"/>
            <a:r>
              <a:rPr lang="en-AU" b="1" dirty="0">
                <a:solidFill>
                  <a:srgbClr val="000000"/>
                </a:solidFill>
              </a:rPr>
              <a:t>Progress Reporting</a:t>
            </a:r>
          </a:p>
          <a:p>
            <a:pPr marL="285750" indent="-285750"/>
            <a:r>
              <a:rPr lang="en-AU" dirty="0">
                <a:solidFill>
                  <a:srgbClr val="0070C0"/>
                </a:solidFill>
              </a:rPr>
              <a:t>A culture of review</a:t>
            </a:r>
          </a:p>
          <a:p>
            <a:pPr marL="285750" indent="-285750"/>
            <a:endParaRPr lang="en-AU" dirty="0">
              <a:solidFill>
                <a:srgbClr val="000000"/>
              </a:solidFill>
            </a:endParaRPr>
          </a:p>
          <a:p>
            <a:pPr marL="285750" indent="-285750"/>
            <a:endParaRPr lang="en-AU" dirty="0">
              <a:solidFill>
                <a:srgbClr val="000000"/>
              </a:solidFill>
            </a:endParaRPr>
          </a:p>
          <a:p>
            <a:pPr marL="285750" indent="-285750"/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6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b="1" dirty="0"/>
              <a:t>Progress reporting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25A7A2-B7DE-45B3-8570-FE4228A54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08" y="1340768"/>
            <a:ext cx="8028384" cy="517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5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b="1" dirty="0"/>
              <a:t>Progress reporting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A11A81-5DA2-4AB6-B73A-45BE3A80B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11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7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b="1" dirty="0"/>
              <a:t>Progress reporting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F6D84D-6B02-474B-8B0F-E77E2CC09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268760"/>
            <a:ext cx="4610100" cy="530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0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en-AU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Overview Presentation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41162"/>
          </a:xfrm>
        </p:spPr>
        <p:txBody>
          <a:bodyPr>
            <a:normAutofit/>
          </a:bodyPr>
          <a:lstStyle/>
          <a:p>
            <a:pPr marL="285750" indent="-285750"/>
            <a:r>
              <a:rPr lang="en-AU" dirty="0">
                <a:solidFill>
                  <a:srgbClr val="000000"/>
                </a:solidFill>
              </a:rPr>
              <a:t>What is a MERI plan trying to do?</a:t>
            </a:r>
          </a:p>
          <a:p>
            <a:pPr marL="285750" indent="-285750"/>
            <a:r>
              <a:rPr lang="en-AU" dirty="0">
                <a:solidFill>
                  <a:srgbClr val="0070C0"/>
                </a:solidFill>
              </a:rPr>
              <a:t>Linking MERI to road maps</a:t>
            </a:r>
          </a:p>
          <a:p>
            <a:pPr marL="285750" indent="-285750"/>
            <a:r>
              <a:rPr lang="en-AU" dirty="0">
                <a:solidFill>
                  <a:srgbClr val="000000"/>
                </a:solidFill>
              </a:rPr>
              <a:t>Progress Reporting</a:t>
            </a:r>
          </a:p>
          <a:p>
            <a:pPr marL="285750" indent="-285750"/>
            <a:r>
              <a:rPr lang="en-AU" b="1" dirty="0">
                <a:solidFill>
                  <a:srgbClr val="0070C0"/>
                </a:solidFill>
              </a:rPr>
              <a:t>A culture of review</a:t>
            </a:r>
          </a:p>
          <a:p>
            <a:pPr marL="285750" indent="-285750"/>
            <a:endParaRPr lang="en-AU" dirty="0">
              <a:solidFill>
                <a:srgbClr val="000000"/>
              </a:solidFill>
            </a:endParaRPr>
          </a:p>
          <a:p>
            <a:pPr marL="285750" indent="-285750"/>
            <a:endParaRPr lang="en-AU" dirty="0">
              <a:solidFill>
                <a:srgbClr val="000000"/>
              </a:solidFill>
            </a:endParaRPr>
          </a:p>
          <a:p>
            <a:pPr marL="285750" indent="-285750"/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r>
              <a:rPr lang="en-AU" sz="3600" dirty="0"/>
              <a:t>We want review to become a good habit</a:t>
            </a:r>
          </a:p>
          <a:p>
            <a:r>
              <a:rPr lang="en-AU" sz="3600" dirty="0">
                <a:solidFill>
                  <a:srgbClr val="0070C0"/>
                </a:solidFill>
              </a:rPr>
              <a:t>To do that it needs to be a regular part of business</a:t>
            </a:r>
          </a:p>
          <a:p>
            <a:r>
              <a:rPr lang="en-AU" sz="3600" dirty="0"/>
              <a:t>Needs a commitment to support, review </a:t>
            </a:r>
            <a:r>
              <a:rPr lang="en-AU" sz="3600" b="1" dirty="0"/>
              <a:t>and</a:t>
            </a:r>
            <a:r>
              <a:rPr lang="en-AU" sz="3600" dirty="0"/>
              <a:t> act on outcomes</a:t>
            </a:r>
          </a:p>
          <a:p>
            <a:r>
              <a:rPr lang="en-AU" sz="3600" dirty="0">
                <a:solidFill>
                  <a:srgbClr val="0070C0"/>
                </a:solidFill>
              </a:rPr>
              <a:t>Internally driven for benefit (carrot) not compliance (stick)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en-AU" dirty="0"/>
              <a:t>Closing the Circle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AU" dirty="0"/>
              <a:t>Culture of review</a:t>
            </a:r>
          </a:p>
        </p:txBody>
      </p:sp>
    </p:spTree>
    <p:extLst>
      <p:ext uri="{BB962C8B-B14F-4D97-AF65-F5344CB8AC3E}">
        <p14:creationId xmlns:p14="http://schemas.microsoft.com/office/powerpoint/2010/main" val="410271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G:\BHA\Backup\My Pictures\WG\Bevan\Marets and Wunambal 29May06 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t="12708" r="12763" b="12708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670" y="2186863"/>
            <a:ext cx="5829300" cy="1102519"/>
          </a:xfrm>
          <a:solidFill>
            <a:srgbClr val="F2F2F2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en-AU" sz="3600" dirty="0" err="1"/>
              <a:t>Uunguu</a:t>
            </a:r>
            <a:r>
              <a:rPr lang="en-AU" sz="3600" dirty="0"/>
              <a:t> Monitoring and Evaluation Committee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EAD2D4C-359C-4D0D-BAE4-8E443312D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85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AU" dirty="0"/>
              <a:t>Additional Resources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356311"/>
            <a:ext cx="2779946" cy="359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53" y="1356311"/>
            <a:ext cx="2778559" cy="359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862" y="2852936"/>
            <a:ext cx="2776790" cy="359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223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r>
              <a:rPr lang="en-AU" sz="2400" dirty="0">
                <a:solidFill>
                  <a:srgbClr val="0070C0"/>
                </a:solidFill>
              </a:rPr>
              <a:t>Keeping your plan ‘alive’ is important for long-term success and it requires regular review and discussion, as well as regular updating.</a:t>
            </a:r>
          </a:p>
          <a:p>
            <a:r>
              <a:rPr lang="en-AU" sz="2400" dirty="0"/>
              <a:t>You might need help from other people to do this, and resources to do it.</a:t>
            </a:r>
          </a:p>
          <a:p>
            <a:r>
              <a:rPr lang="en-AU" sz="2400" dirty="0">
                <a:solidFill>
                  <a:srgbClr val="0070C0"/>
                </a:solidFill>
              </a:rPr>
              <a:t>We are going to ‘practice’ plan review by looking back at the Pre-Plan work you did and adapting that ‘plan’ based on what you now know about the process.</a:t>
            </a:r>
          </a:p>
          <a:p>
            <a:r>
              <a:rPr lang="en-AU" sz="2400" dirty="0"/>
              <a:t>In your team discuss and record what changes (if any) you need to make to the Pre-plan, and then revise that Pre-plan to make a new one.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en-AU" dirty="0"/>
              <a:t>Closing the Circle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AU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113496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en-AU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Overview Presentation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41162"/>
          </a:xfrm>
        </p:spPr>
        <p:txBody>
          <a:bodyPr>
            <a:normAutofit/>
          </a:bodyPr>
          <a:lstStyle/>
          <a:p>
            <a:pPr marL="285750" indent="-285750"/>
            <a:r>
              <a:rPr lang="en-AU" b="1" dirty="0">
                <a:solidFill>
                  <a:srgbClr val="000000"/>
                </a:solidFill>
              </a:rPr>
              <a:t>What is a MERI plan trying to do?</a:t>
            </a:r>
          </a:p>
          <a:p>
            <a:pPr marL="285750" indent="-285750"/>
            <a:r>
              <a:rPr lang="en-AU" dirty="0">
                <a:solidFill>
                  <a:srgbClr val="0070C0"/>
                </a:solidFill>
              </a:rPr>
              <a:t>Linking MERI to the result chain</a:t>
            </a:r>
          </a:p>
          <a:p>
            <a:pPr marL="285750" indent="-285750"/>
            <a:r>
              <a:rPr lang="en-AU" dirty="0">
                <a:solidFill>
                  <a:srgbClr val="000000"/>
                </a:solidFill>
              </a:rPr>
              <a:t>Progress Reporting</a:t>
            </a:r>
          </a:p>
          <a:p>
            <a:pPr marL="285750" indent="-285750"/>
            <a:r>
              <a:rPr lang="en-AU" dirty="0">
                <a:solidFill>
                  <a:srgbClr val="0070C0"/>
                </a:solidFill>
              </a:rPr>
              <a:t>A culture of review</a:t>
            </a:r>
          </a:p>
          <a:p>
            <a:pPr marL="285750" indent="-285750"/>
            <a:endParaRPr lang="en-AU" dirty="0">
              <a:solidFill>
                <a:srgbClr val="000000"/>
              </a:solidFill>
            </a:endParaRPr>
          </a:p>
          <a:p>
            <a:pPr marL="285750" indent="-285750"/>
            <a:endParaRPr lang="en-AU" dirty="0">
              <a:solidFill>
                <a:srgbClr val="000000"/>
              </a:solidFill>
            </a:endParaRPr>
          </a:p>
          <a:p>
            <a:pPr marL="285750" indent="-285750"/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4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en-AU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Key steps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5141162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AU" dirty="0">
                <a:solidFill>
                  <a:srgbClr val="0070C0"/>
                </a:solidFill>
              </a:rPr>
              <a:t>Ensure data gathered answers the key questions</a:t>
            </a:r>
          </a:p>
          <a:p>
            <a:pPr marL="685676" lvl="1" indent="-285750"/>
            <a:r>
              <a:rPr lang="en-AU" dirty="0">
                <a:solidFill>
                  <a:srgbClr val="000000"/>
                </a:solidFill>
              </a:rPr>
              <a:t>Annual implementation, periodic effectiveness and status</a:t>
            </a:r>
          </a:p>
          <a:p>
            <a:pPr marL="285750" indent="-285750"/>
            <a:r>
              <a:rPr lang="en-AU" dirty="0">
                <a:solidFill>
                  <a:srgbClr val="0070C0"/>
                </a:solidFill>
              </a:rPr>
              <a:t>Gather / store / analyse data</a:t>
            </a:r>
          </a:p>
          <a:p>
            <a:pPr marL="285750" indent="-285750"/>
            <a:r>
              <a:rPr lang="en-AU" dirty="0">
                <a:solidFill>
                  <a:srgbClr val="000000"/>
                </a:solidFill>
              </a:rPr>
              <a:t>Interpret and communicate results</a:t>
            </a:r>
          </a:p>
          <a:p>
            <a:pPr marL="285750" indent="-285750"/>
            <a:r>
              <a:rPr lang="en-AU" dirty="0">
                <a:solidFill>
                  <a:srgbClr val="0070C0"/>
                </a:solidFill>
              </a:rPr>
              <a:t>Adapt the plan / strategy</a:t>
            </a:r>
          </a:p>
          <a:p>
            <a:pPr marL="285750" indent="-285750"/>
            <a:r>
              <a:rPr lang="en-AU" dirty="0">
                <a:solidFill>
                  <a:srgbClr val="000000"/>
                </a:solidFill>
              </a:rPr>
              <a:t>Create a culture of review</a:t>
            </a:r>
          </a:p>
          <a:p>
            <a:pPr marL="685676" lvl="1" indent="-285750"/>
            <a:r>
              <a:rPr lang="en-AU" dirty="0">
                <a:solidFill>
                  <a:srgbClr val="000000"/>
                </a:solidFill>
              </a:rPr>
              <a:t>Self assessment</a:t>
            </a:r>
          </a:p>
          <a:p>
            <a:pPr marL="685676" lvl="1" indent="-285750"/>
            <a:r>
              <a:rPr lang="en-AU" dirty="0">
                <a:solidFill>
                  <a:srgbClr val="000000"/>
                </a:solidFill>
              </a:rPr>
              <a:t>Peer review</a:t>
            </a:r>
          </a:p>
        </p:txBody>
      </p:sp>
    </p:spTree>
    <p:extLst>
      <p:ext uri="{BB962C8B-B14F-4D97-AF65-F5344CB8AC3E}">
        <p14:creationId xmlns:p14="http://schemas.microsoft.com/office/powerpoint/2010/main" val="41183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3130" y="764704"/>
            <a:ext cx="74368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/>
              </a:rPr>
              <a:t>A 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/>
              </a:rPr>
              <a:t>Management Plan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/>
              </a:rPr>
              <a:t>sets out what we think is going to happen – which things we will do, what impact we think we will have</a:t>
            </a:r>
          </a:p>
          <a:p>
            <a:pPr algn="ctr">
              <a:spcBef>
                <a:spcPct val="50000"/>
              </a:spcBef>
            </a:pP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sz="3600" i="1" dirty="0">
                <a:latin typeface="Calibri" panose="020F0502020204030204"/>
              </a:rPr>
              <a:t>A </a:t>
            </a:r>
            <a:r>
              <a:rPr lang="en-US" sz="3600" b="1" i="1" dirty="0">
                <a:latin typeface="Calibri" panose="020F0502020204030204"/>
              </a:rPr>
              <a:t>Monitoring, Evaluation, Reporting and Improvement </a:t>
            </a:r>
            <a:r>
              <a:rPr lang="en-US" sz="3600" i="1" dirty="0">
                <a:latin typeface="Calibri" panose="020F0502020204030204"/>
              </a:rPr>
              <a:t>Plan sets out how we are going to check, and what we will do with the results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42538" y="1761856"/>
            <a:ext cx="6791" cy="116110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5748" y="3786237"/>
            <a:ext cx="6791" cy="116110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5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en-AU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What is in a MERI?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DFFF9D-5B40-47AE-A52D-F1EB1CC52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9871"/>
            <a:ext cx="9089419" cy="29117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FC2051-84DC-42D7-A48F-F6177ED7CFE5}"/>
              </a:ext>
            </a:extLst>
          </p:cNvPr>
          <p:cNvSpPr txBox="1"/>
          <p:nvPr/>
        </p:nvSpPr>
        <p:spPr>
          <a:xfrm>
            <a:off x="628650" y="5240262"/>
            <a:ext cx="1486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AU" sz="1200" dirty="0">
                <a:latin typeface="+mn-lt"/>
                <a:cs typeface="Segoe UI" panose="020B0502040204020203" pitchFamily="34" charset="0"/>
              </a:rPr>
              <a:t>How will we collect and use information?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D99F56-07BB-4611-AA64-D2BF010041E5}"/>
              </a:ext>
            </a:extLst>
          </p:cNvPr>
          <p:cNvSpPr txBox="1"/>
          <p:nvPr/>
        </p:nvSpPr>
        <p:spPr>
          <a:xfrm>
            <a:off x="4085018" y="5166753"/>
            <a:ext cx="1486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AU" sz="1200" dirty="0">
                <a:latin typeface="+mn-lt"/>
                <a:cs typeface="Segoe UI" panose="020B0502040204020203" pitchFamily="34" charset="0"/>
              </a:rPr>
              <a:t>How will we collect and use information?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4780F7-D976-469E-864A-7896E0B25ED1}"/>
              </a:ext>
            </a:extLst>
          </p:cNvPr>
          <p:cNvSpPr txBox="1"/>
          <p:nvPr/>
        </p:nvSpPr>
        <p:spPr>
          <a:xfrm>
            <a:off x="7299906" y="5166753"/>
            <a:ext cx="1486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AU" sz="1200" dirty="0">
                <a:latin typeface="+mn-lt"/>
                <a:cs typeface="Segoe UI" panose="020B0502040204020203" pitchFamily="34" charset="0"/>
              </a:rPr>
              <a:t>How will we collect and use information?</a:t>
            </a:r>
          </a:p>
        </p:txBody>
      </p:sp>
    </p:spTree>
    <p:extLst>
      <p:ext uri="{BB962C8B-B14F-4D97-AF65-F5344CB8AC3E}">
        <p14:creationId xmlns:p14="http://schemas.microsoft.com/office/powerpoint/2010/main" val="46756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en-AU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The Language of MERI - Illustrated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B4E616-7D47-49EE-AE19-4B9D9615C8FA}"/>
              </a:ext>
            </a:extLst>
          </p:cNvPr>
          <p:cNvSpPr txBox="1"/>
          <p:nvPr/>
        </p:nvSpPr>
        <p:spPr>
          <a:xfrm>
            <a:off x="6771886" y="2549802"/>
            <a:ext cx="1712890" cy="638093"/>
          </a:xfrm>
          <a:prstGeom prst="rect">
            <a:avLst/>
          </a:prstGeom>
          <a:solidFill>
            <a:srgbClr val="BAE4B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25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buNone/>
            </a:pPr>
            <a:r>
              <a:rPr lang="en-AU" sz="1477" b="1" dirty="0"/>
              <a:t>Impacts</a:t>
            </a:r>
          </a:p>
          <a:p>
            <a:pPr>
              <a:buNone/>
            </a:pPr>
            <a:r>
              <a:rPr lang="en-AU" sz="1108" dirty="0"/>
              <a:t>Is the Target healthy?</a:t>
            </a:r>
          </a:p>
          <a:p>
            <a:pPr>
              <a:buNone/>
            </a:pPr>
            <a:r>
              <a:rPr lang="en-AU" sz="1108" dirty="0"/>
              <a:t>What needs to change?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EC09DA4F-D710-4A90-BFFE-8CE29427B8C8}"/>
              </a:ext>
            </a:extLst>
          </p:cNvPr>
          <p:cNvSpPr/>
          <p:nvPr/>
        </p:nvSpPr>
        <p:spPr>
          <a:xfrm>
            <a:off x="6311920" y="2477220"/>
            <a:ext cx="180619" cy="786645"/>
          </a:xfrm>
          <a:prstGeom prst="rightBrac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8758A2-E151-42E0-B9B1-F4BABA66C47B}"/>
              </a:ext>
            </a:extLst>
          </p:cNvPr>
          <p:cNvSpPr txBox="1"/>
          <p:nvPr/>
        </p:nvSpPr>
        <p:spPr>
          <a:xfrm>
            <a:off x="6770007" y="3672256"/>
            <a:ext cx="1714769" cy="653433"/>
          </a:xfrm>
          <a:prstGeom prst="rect">
            <a:avLst/>
          </a:prstGeom>
          <a:solidFill>
            <a:srgbClr val="9597FE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25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buNone/>
            </a:pPr>
            <a:r>
              <a:rPr lang="en-AU" sz="1477" b="1" dirty="0"/>
              <a:t>Outcomes</a:t>
            </a:r>
          </a:p>
          <a:p>
            <a:pPr>
              <a:buNone/>
            </a:pPr>
            <a:r>
              <a:rPr lang="en-AU" sz="1108" dirty="0"/>
              <a:t>Is the threat reducing?</a:t>
            </a:r>
          </a:p>
          <a:p>
            <a:pPr>
              <a:buNone/>
            </a:pPr>
            <a:r>
              <a:rPr lang="en-AU" sz="1108" dirty="0"/>
              <a:t>What needs to change?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1090EADE-2E01-43C8-BE1D-3C3A5AC9F314}"/>
              </a:ext>
            </a:extLst>
          </p:cNvPr>
          <p:cNvSpPr/>
          <p:nvPr/>
        </p:nvSpPr>
        <p:spPr>
          <a:xfrm>
            <a:off x="6305448" y="3546056"/>
            <a:ext cx="205973" cy="905834"/>
          </a:xfrm>
          <a:prstGeom prst="rightBrac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EDDCB5-8CB1-4FC2-8656-6B4E382B292A}"/>
              </a:ext>
            </a:extLst>
          </p:cNvPr>
          <p:cNvSpPr txBox="1"/>
          <p:nvPr/>
        </p:nvSpPr>
        <p:spPr>
          <a:xfrm>
            <a:off x="6770007" y="5330796"/>
            <a:ext cx="1714769" cy="660630"/>
          </a:xfrm>
          <a:prstGeom prst="rect">
            <a:avLst/>
          </a:prstGeom>
          <a:solidFill>
            <a:srgbClr val="FBEF69"/>
          </a:solidFill>
          <a:ln>
            <a:solidFill>
              <a:srgbClr val="F9F29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AU" sz="1477" b="1" dirty="0">
                <a:solidFill>
                  <a:sysClr val="windowText" lastClr="000000"/>
                </a:solidFill>
              </a:rPr>
              <a:t>Inputs and Outputs</a:t>
            </a:r>
          </a:p>
          <a:p>
            <a:pPr algn="ctr">
              <a:buNone/>
            </a:pPr>
            <a:r>
              <a:rPr lang="en-AU" sz="1108" dirty="0">
                <a:solidFill>
                  <a:sysClr val="windowText" lastClr="000000"/>
                </a:solidFill>
              </a:rPr>
              <a:t>Have we done the work?</a:t>
            </a:r>
          </a:p>
          <a:p>
            <a:pPr algn="ctr">
              <a:buNone/>
            </a:pPr>
            <a:r>
              <a:rPr lang="en-AU" sz="1108" dirty="0">
                <a:solidFill>
                  <a:sysClr val="windowText" lastClr="000000"/>
                </a:solidFill>
              </a:rPr>
              <a:t>Do we need to do more?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1EDE66F1-5A60-4718-868E-60379AC749D0}"/>
              </a:ext>
            </a:extLst>
          </p:cNvPr>
          <p:cNvSpPr/>
          <p:nvPr/>
        </p:nvSpPr>
        <p:spPr>
          <a:xfrm>
            <a:off x="6319601" y="4736660"/>
            <a:ext cx="193416" cy="1955346"/>
          </a:xfrm>
          <a:prstGeom prst="rightBrac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3E730C63-BF98-4EB8-BBD8-ACC584A37C16}"/>
              </a:ext>
            </a:extLst>
          </p:cNvPr>
          <p:cNvSpPr/>
          <p:nvPr/>
        </p:nvSpPr>
        <p:spPr>
          <a:xfrm>
            <a:off x="2733640" y="2535441"/>
            <a:ext cx="1382574" cy="670202"/>
          </a:xfrm>
          <a:prstGeom prst="ellipse">
            <a:avLst/>
          </a:prstGeom>
          <a:solidFill>
            <a:srgbClr val="BAE4B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AU" sz="1500" dirty="0">
                <a:solidFill>
                  <a:sysClr val="windowText" lastClr="000000"/>
                </a:solidFill>
              </a:rPr>
              <a:t>Targets</a:t>
            </a:r>
          </a:p>
        </p:txBody>
      </p:sp>
      <p:sp>
        <p:nvSpPr>
          <p:cNvPr id="19" name="Rounded Rectangle 26">
            <a:extLst>
              <a:ext uri="{FF2B5EF4-FFF2-40B4-BE49-F238E27FC236}">
                <a16:creationId xmlns:a16="http://schemas.microsoft.com/office/drawing/2014/main" id="{3F90EBEF-342D-4D18-8255-30B02225F6B8}"/>
              </a:ext>
            </a:extLst>
          </p:cNvPr>
          <p:cNvSpPr/>
          <p:nvPr/>
        </p:nvSpPr>
        <p:spPr>
          <a:xfrm>
            <a:off x="2754930" y="3653937"/>
            <a:ext cx="1382574" cy="690072"/>
          </a:xfrm>
          <a:prstGeom prst="rect">
            <a:avLst/>
          </a:prstGeom>
          <a:solidFill>
            <a:srgbClr val="9597FE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AU" sz="1500" dirty="0">
                <a:solidFill>
                  <a:sysClr val="windowText" lastClr="000000"/>
                </a:solidFill>
              </a:rPr>
              <a:t>Threats</a:t>
            </a:r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07CDACF8-3F22-4486-8B6B-57D0E588DDB0}"/>
              </a:ext>
            </a:extLst>
          </p:cNvPr>
          <p:cNvSpPr/>
          <p:nvPr/>
        </p:nvSpPr>
        <p:spPr>
          <a:xfrm>
            <a:off x="2733640" y="4841741"/>
            <a:ext cx="1423769" cy="747379"/>
          </a:xfrm>
          <a:prstGeom prst="flowChartPreparation">
            <a:avLst/>
          </a:prstGeom>
          <a:solidFill>
            <a:srgbClr val="FBEF69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AU" sz="1292" dirty="0">
                <a:solidFill>
                  <a:sysClr val="windowText" lastClr="000000"/>
                </a:solidFill>
              </a:rPr>
              <a:t>Strategies</a:t>
            </a:r>
          </a:p>
        </p:txBody>
      </p:sp>
      <p:sp>
        <p:nvSpPr>
          <p:cNvPr id="21" name="Rounded Rectangle 34">
            <a:extLst>
              <a:ext uri="{FF2B5EF4-FFF2-40B4-BE49-F238E27FC236}">
                <a16:creationId xmlns:a16="http://schemas.microsoft.com/office/drawing/2014/main" id="{1CF3F4F6-6E04-422A-A3DC-E6FCE3EF7F7B}"/>
              </a:ext>
            </a:extLst>
          </p:cNvPr>
          <p:cNvSpPr/>
          <p:nvPr/>
        </p:nvSpPr>
        <p:spPr>
          <a:xfrm>
            <a:off x="2774838" y="6161604"/>
            <a:ext cx="1382571" cy="470826"/>
          </a:xfrm>
          <a:prstGeom prst="roundRect">
            <a:avLst/>
          </a:prstGeom>
          <a:solidFill>
            <a:srgbClr val="FBEF69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AU" sz="1500" dirty="0">
                <a:solidFill>
                  <a:sysClr val="windowText" lastClr="000000"/>
                </a:solidFill>
              </a:rPr>
              <a:t>Actions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036DE8-1ED9-4B9D-865B-12FCF83C7BEA}"/>
              </a:ext>
            </a:extLst>
          </p:cNvPr>
          <p:cNvSpPr txBox="1"/>
          <p:nvPr/>
        </p:nvSpPr>
        <p:spPr>
          <a:xfrm>
            <a:off x="4253836" y="2728491"/>
            <a:ext cx="1823982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AU" sz="1292" dirty="0">
                <a:latin typeface="+mn-lt"/>
              </a:rPr>
              <a:t>Wetland health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14E3E5-1DEE-4C46-9038-BF560821E8B5}"/>
              </a:ext>
            </a:extLst>
          </p:cNvPr>
          <p:cNvSpPr txBox="1"/>
          <p:nvPr/>
        </p:nvSpPr>
        <p:spPr>
          <a:xfrm>
            <a:off x="421827" y="6254966"/>
            <a:ext cx="2153574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AU" sz="1292" dirty="0">
                <a:latin typeface="+mn-lt"/>
              </a:rPr>
              <a:t>Build cattle-proof fencing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439F06-327D-40CD-B70F-C62A4EA9E6AA}"/>
              </a:ext>
            </a:extLst>
          </p:cNvPr>
          <p:cNvSpPr txBox="1"/>
          <p:nvPr/>
        </p:nvSpPr>
        <p:spPr>
          <a:xfrm>
            <a:off x="421827" y="4973943"/>
            <a:ext cx="2153574" cy="4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AU" sz="1292" dirty="0">
                <a:latin typeface="+mn-lt"/>
              </a:rPr>
              <a:t>Intensive management around wetlands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312869-5D9D-4E06-AFE7-B5CA86FE9B62}"/>
              </a:ext>
            </a:extLst>
          </p:cNvPr>
          <p:cNvSpPr txBox="1"/>
          <p:nvPr/>
        </p:nvSpPr>
        <p:spPr>
          <a:xfrm>
            <a:off x="421827" y="2728491"/>
            <a:ext cx="2153574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AU" sz="1292" dirty="0">
                <a:latin typeface="+mn-lt"/>
              </a:rPr>
              <a:t>Wetlands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F423F0-DBFA-48F2-8476-76B0D989622F}"/>
              </a:ext>
            </a:extLst>
          </p:cNvPr>
          <p:cNvSpPr txBox="1"/>
          <p:nvPr/>
        </p:nvSpPr>
        <p:spPr>
          <a:xfrm>
            <a:off x="421827" y="3658051"/>
            <a:ext cx="2153574" cy="68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AU" sz="1292" dirty="0">
                <a:latin typeface="+mn-lt"/>
              </a:rPr>
              <a:t>By 2020 cattle are managed so they do not damage wetlands</a:t>
            </a:r>
          </a:p>
        </p:txBody>
      </p:sp>
      <p:sp>
        <p:nvSpPr>
          <p:cNvPr id="27" name="Down Arrow 51">
            <a:extLst>
              <a:ext uri="{FF2B5EF4-FFF2-40B4-BE49-F238E27FC236}">
                <a16:creationId xmlns:a16="http://schemas.microsoft.com/office/drawing/2014/main" id="{96EE4729-1FD1-45CF-ACB7-C296541A3AFC}"/>
              </a:ext>
            </a:extLst>
          </p:cNvPr>
          <p:cNvSpPr/>
          <p:nvPr/>
        </p:nvSpPr>
        <p:spPr>
          <a:xfrm>
            <a:off x="1399972" y="3289932"/>
            <a:ext cx="197283" cy="172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8" name="Down Arrow 80">
            <a:extLst>
              <a:ext uri="{FF2B5EF4-FFF2-40B4-BE49-F238E27FC236}">
                <a16:creationId xmlns:a16="http://schemas.microsoft.com/office/drawing/2014/main" id="{407986CD-EA10-408A-8770-D4BC7FD15FB2}"/>
              </a:ext>
            </a:extLst>
          </p:cNvPr>
          <p:cNvSpPr/>
          <p:nvPr/>
        </p:nvSpPr>
        <p:spPr>
          <a:xfrm>
            <a:off x="1399972" y="4582086"/>
            <a:ext cx="197283" cy="172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9" name="Down Arrow 82">
            <a:extLst>
              <a:ext uri="{FF2B5EF4-FFF2-40B4-BE49-F238E27FC236}">
                <a16:creationId xmlns:a16="http://schemas.microsoft.com/office/drawing/2014/main" id="{281B2CEC-B7B3-4FBF-BBD7-0975E6FB66BA}"/>
              </a:ext>
            </a:extLst>
          </p:cNvPr>
          <p:cNvSpPr/>
          <p:nvPr/>
        </p:nvSpPr>
        <p:spPr>
          <a:xfrm>
            <a:off x="1399972" y="5628114"/>
            <a:ext cx="197283" cy="172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0" name="Down Arrow 83">
            <a:extLst>
              <a:ext uri="{FF2B5EF4-FFF2-40B4-BE49-F238E27FC236}">
                <a16:creationId xmlns:a16="http://schemas.microsoft.com/office/drawing/2014/main" id="{8A5FCA7C-FBAD-4353-B110-00598C5463F1}"/>
              </a:ext>
            </a:extLst>
          </p:cNvPr>
          <p:cNvSpPr/>
          <p:nvPr/>
        </p:nvSpPr>
        <p:spPr>
          <a:xfrm rot="10800000">
            <a:off x="5067186" y="5628114"/>
            <a:ext cx="197283" cy="17243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1" name="Down Arrow 86">
            <a:extLst>
              <a:ext uri="{FF2B5EF4-FFF2-40B4-BE49-F238E27FC236}">
                <a16:creationId xmlns:a16="http://schemas.microsoft.com/office/drawing/2014/main" id="{82C4E7B5-FD84-47E2-96A6-17541511DBEC}"/>
              </a:ext>
            </a:extLst>
          </p:cNvPr>
          <p:cNvSpPr/>
          <p:nvPr/>
        </p:nvSpPr>
        <p:spPr>
          <a:xfrm rot="10800000">
            <a:off x="5067186" y="4582086"/>
            <a:ext cx="197283" cy="17243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2" name="Down Arrow 88">
            <a:extLst>
              <a:ext uri="{FF2B5EF4-FFF2-40B4-BE49-F238E27FC236}">
                <a16:creationId xmlns:a16="http://schemas.microsoft.com/office/drawing/2014/main" id="{F05D7CA3-9629-44F4-B903-1BDC6C7A9B06}"/>
              </a:ext>
            </a:extLst>
          </p:cNvPr>
          <p:cNvSpPr/>
          <p:nvPr/>
        </p:nvSpPr>
        <p:spPr>
          <a:xfrm rot="10800000">
            <a:off x="5067186" y="3269051"/>
            <a:ext cx="197283" cy="17243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1576B0-BC9C-4A84-BDC2-0FE628F923BB}"/>
              </a:ext>
            </a:extLst>
          </p:cNvPr>
          <p:cNvSpPr txBox="1"/>
          <p:nvPr/>
        </p:nvSpPr>
        <p:spPr>
          <a:xfrm>
            <a:off x="4270638" y="6155531"/>
            <a:ext cx="1790376" cy="4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AU" sz="1292" dirty="0">
                <a:latin typeface="+mn-lt"/>
              </a:rPr>
              <a:t>How much fencing did we build? Where?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ED63E5-B6A2-47DF-B31D-F34F4C2C3839}"/>
              </a:ext>
            </a:extLst>
          </p:cNvPr>
          <p:cNvSpPr txBox="1"/>
          <p:nvPr/>
        </p:nvSpPr>
        <p:spPr>
          <a:xfrm>
            <a:off x="4258168" y="4973944"/>
            <a:ext cx="1815318" cy="68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AU" sz="1292" dirty="0">
                <a:latin typeface="+mn-lt"/>
              </a:rPr>
              <a:t>How many cattle in wetlands? </a:t>
            </a:r>
          </a:p>
          <a:p>
            <a:pPr algn="ctr">
              <a:buNone/>
            </a:pPr>
            <a:r>
              <a:rPr lang="en-AU" sz="1292" dirty="0">
                <a:latin typeface="+mn-lt"/>
              </a:rPr>
              <a:t>How much did it cost?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5F1ADC-CE2E-4674-99C1-8B40A14BE3FE}"/>
              </a:ext>
            </a:extLst>
          </p:cNvPr>
          <p:cNvSpPr txBox="1"/>
          <p:nvPr/>
        </p:nvSpPr>
        <p:spPr>
          <a:xfrm>
            <a:off x="4280387" y="3749807"/>
            <a:ext cx="1882179" cy="4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AU" sz="1292" dirty="0">
                <a:latin typeface="+mn-lt"/>
              </a:rPr>
              <a:t>Cattle damage at wetlands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73E12B-529B-4C8D-B30E-4CCDD6760B98}"/>
              </a:ext>
            </a:extLst>
          </p:cNvPr>
          <p:cNvSpPr txBox="1"/>
          <p:nvPr/>
        </p:nvSpPr>
        <p:spPr>
          <a:xfrm>
            <a:off x="511622" y="1903196"/>
            <a:ext cx="1973982" cy="52629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A12A1E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AU" sz="2215" b="1" u="sng" dirty="0">
                <a:latin typeface="+mn-lt"/>
              </a:rPr>
              <a:t>PLAN</a:t>
            </a:r>
            <a:endParaRPr lang="en-US" sz="2215" b="1" u="sng" dirty="0">
              <a:latin typeface="+mn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0B9F10-E0C8-4C11-A6A2-AC2CCFD552E5}"/>
              </a:ext>
            </a:extLst>
          </p:cNvPr>
          <p:cNvSpPr txBox="1"/>
          <p:nvPr/>
        </p:nvSpPr>
        <p:spPr>
          <a:xfrm>
            <a:off x="4178835" y="1903196"/>
            <a:ext cx="1973982" cy="52629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 u="sng">
                <a:solidFill>
                  <a:srgbClr val="A12A1E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AU" sz="2215" dirty="0">
                <a:latin typeface="+mn-lt"/>
              </a:rPr>
              <a:t>INDICATORS</a:t>
            </a:r>
            <a:endParaRPr lang="en-US" sz="2215" dirty="0">
              <a:latin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E6E5C6-0BFA-4398-97B3-E97D256EC621}"/>
              </a:ext>
            </a:extLst>
          </p:cNvPr>
          <p:cNvSpPr txBox="1"/>
          <p:nvPr/>
        </p:nvSpPr>
        <p:spPr>
          <a:xfrm>
            <a:off x="6640400" y="1903196"/>
            <a:ext cx="1973982" cy="52629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A12A1E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AU" sz="2215" b="1" u="sng" dirty="0">
                <a:latin typeface="+mn-lt"/>
              </a:rPr>
              <a:t>MERI</a:t>
            </a:r>
            <a:endParaRPr lang="en-US" sz="2215" b="1" u="sng" dirty="0"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8987EE-DEA1-421C-8EB7-1C97771007E3}"/>
              </a:ext>
            </a:extLst>
          </p:cNvPr>
          <p:cNvSpPr/>
          <p:nvPr/>
        </p:nvSpPr>
        <p:spPr>
          <a:xfrm>
            <a:off x="589603" y="1412776"/>
            <a:ext cx="7964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1800" dirty="0">
                <a:latin typeface="+mn-lt"/>
              </a:rPr>
              <a:t>This diagram shows how the ideas on the previous page fit together</a:t>
            </a:r>
          </a:p>
        </p:txBody>
      </p:sp>
    </p:spTree>
    <p:extLst>
      <p:ext uri="{BB962C8B-B14F-4D97-AF65-F5344CB8AC3E}">
        <p14:creationId xmlns:p14="http://schemas.microsoft.com/office/powerpoint/2010/main" val="18454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en-AU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 anchor="ctr">
            <a:normAutofit fontScale="55000" lnSpcReduction="20000"/>
          </a:bodyPr>
          <a:lstStyle/>
          <a:p>
            <a:r>
              <a:rPr lang="en-AU" dirty="0"/>
              <a:t>The more we measure, the more confident we can be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E62113D-1C2C-4ADD-B768-0CC8CF386529}"/>
              </a:ext>
            </a:extLst>
          </p:cNvPr>
          <p:cNvGrpSpPr/>
          <p:nvPr/>
        </p:nvGrpSpPr>
        <p:grpSpPr>
          <a:xfrm>
            <a:off x="704376" y="1874188"/>
            <a:ext cx="7955237" cy="4005046"/>
            <a:chOff x="323383" y="2734147"/>
            <a:chExt cx="6307279" cy="3175386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E047141-9BB4-42EB-BAE1-1F167E1B4BEE}"/>
                </a:ext>
              </a:extLst>
            </p:cNvPr>
            <p:cNvCxnSpPr/>
            <p:nvPr/>
          </p:nvCxnSpPr>
          <p:spPr>
            <a:xfrm flipV="1">
              <a:off x="761540" y="2815628"/>
              <a:ext cx="0" cy="27069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AEA42AD-DA4D-4215-AC7A-2A06E5960BCD}"/>
                </a:ext>
              </a:extLst>
            </p:cNvPr>
            <p:cNvCxnSpPr/>
            <p:nvPr/>
          </p:nvCxnSpPr>
          <p:spPr>
            <a:xfrm flipH="1" flipV="1">
              <a:off x="6325816" y="2734147"/>
              <a:ext cx="10101" cy="27884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7">
              <a:extLst>
                <a:ext uri="{FF2B5EF4-FFF2-40B4-BE49-F238E27FC236}">
                  <a16:creationId xmlns:a16="http://schemas.microsoft.com/office/drawing/2014/main" id="{3A697913-41F8-4086-BAE3-C5A7C8BBFA7B}"/>
                </a:ext>
              </a:extLst>
            </p:cNvPr>
            <p:cNvSpPr/>
            <p:nvPr/>
          </p:nvSpPr>
          <p:spPr>
            <a:xfrm>
              <a:off x="4610737" y="3092140"/>
              <a:ext cx="1497789" cy="726052"/>
            </a:xfrm>
            <a:prstGeom prst="ellipse">
              <a:avLst/>
            </a:prstGeom>
            <a:solidFill>
              <a:srgbClr val="BAE4BC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AU" sz="1600" b="1" dirty="0">
                  <a:solidFill>
                    <a:sysClr val="windowText" lastClr="000000"/>
                  </a:solidFill>
                </a:rPr>
                <a:t>Targets</a:t>
              </a:r>
            </a:p>
            <a:p>
              <a:pPr algn="ctr">
                <a:buNone/>
              </a:pPr>
              <a:r>
                <a:rPr lang="en-AU" sz="1600" b="1" dirty="0">
                  <a:solidFill>
                    <a:sysClr val="windowText" lastClr="000000"/>
                  </a:solidFill>
                </a:rPr>
                <a:t>(Impacts)</a:t>
              </a:r>
            </a:p>
          </p:txBody>
        </p:sp>
        <p:sp>
          <p:nvSpPr>
            <p:cNvPr id="44" name="Rounded Rectangle 26">
              <a:extLst>
                <a:ext uri="{FF2B5EF4-FFF2-40B4-BE49-F238E27FC236}">
                  <a16:creationId xmlns:a16="http://schemas.microsoft.com/office/drawing/2014/main" id="{98A8CDB5-DEEE-4808-9215-832D12F1376E}"/>
                </a:ext>
              </a:extLst>
            </p:cNvPr>
            <p:cNvSpPr/>
            <p:nvPr/>
          </p:nvSpPr>
          <p:spPr>
            <a:xfrm>
              <a:off x="2794784" y="3810110"/>
              <a:ext cx="1497788" cy="747578"/>
            </a:xfrm>
            <a:prstGeom prst="rect">
              <a:avLst/>
            </a:prstGeom>
            <a:solidFill>
              <a:srgbClr val="9597FE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AU" sz="1600" b="1" dirty="0">
                  <a:solidFill>
                    <a:sysClr val="windowText" lastClr="000000"/>
                  </a:solidFill>
                </a:rPr>
                <a:t>Threat </a:t>
              </a:r>
            </a:p>
            <a:p>
              <a:pPr algn="ctr">
                <a:buNone/>
              </a:pPr>
              <a:r>
                <a:rPr lang="en-AU" sz="1600" b="1" dirty="0">
                  <a:solidFill>
                    <a:sysClr val="windowText" lastClr="000000"/>
                  </a:solidFill>
                </a:rPr>
                <a:t>(Outcomes)</a:t>
              </a:r>
            </a:p>
            <a:p>
              <a:pPr algn="ctr">
                <a:buNone/>
              </a:pPr>
              <a:r>
                <a:rPr lang="en-AU" sz="1600" b="1" dirty="0">
                  <a:solidFill>
                    <a:sysClr val="windowText" lastClr="000000"/>
                  </a:solidFill>
                </a:rPr>
                <a:t>Reduction</a:t>
              </a:r>
            </a:p>
          </p:txBody>
        </p:sp>
        <p:sp>
          <p:nvSpPr>
            <p:cNvPr id="45" name="Rounded Rectangle 27">
              <a:extLst>
                <a:ext uri="{FF2B5EF4-FFF2-40B4-BE49-F238E27FC236}">
                  <a16:creationId xmlns:a16="http://schemas.microsoft.com/office/drawing/2014/main" id="{0A3D874C-2774-474B-A451-DF7AB58BB857}"/>
                </a:ext>
              </a:extLst>
            </p:cNvPr>
            <p:cNvSpPr/>
            <p:nvPr/>
          </p:nvSpPr>
          <p:spPr>
            <a:xfrm>
              <a:off x="934202" y="4549607"/>
              <a:ext cx="1542416" cy="809661"/>
            </a:xfrm>
            <a:prstGeom prst="flowChartPreparation">
              <a:avLst/>
            </a:prstGeom>
            <a:solidFill>
              <a:srgbClr val="FBEF69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AU" sz="1600" b="1" dirty="0">
                  <a:solidFill>
                    <a:sysClr val="windowText" lastClr="000000"/>
                  </a:solidFill>
                </a:rPr>
                <a:t>Strategies</a:t>
              </a:r>
            </a:p>
            <a:p>
              <a:pPr algn="ctr">
                <a:buNone/>
              </a:pPr>
              <a:r>
                <a:rPr lang="en-AU" sz="1600" b="1" dirty="0">
                  <a:solidFill>
                    <a:sysClr val="windowText" lastClr="000000"/>
                  </a:solidFill>
                </a:rPr>
                <a:t>Actions</a:t>
              </a:r>
            </a:p>
            <a:p>
              <a:pPr algn="ctr">
                <a:buNone/>
              </a:pPr>
              <a:r>
                <a:rPr lang="en-AU" sz="1600" b="1" dirty="0">
                  <a:solidFill>
                    <a:sysClr val="windowText" lastClr="000000"/>
                  </a:solidFill>
                </a:rPr>
                <a:t>(Outputs)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BA14CC6-6713-4F97-BF9D-50790E192A55}"/>
                </a:ext>
              </a:extLst>
            </p:cNvPr>
            <p:cNvCxnSpPr/>
            <p:nvPr/>
          </p:nvCxnSpPr>
          <p:spPr>
            <a:xfrm>
              <a:off x="778598" y="5522614"/>
              <a:ext cx="5557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7687F77-0FE1-4176-93F4-EEA3BE51C64E}"/>
                </a:ext>
              </a:extLst>
            </p:cNvPr>
            <p:cNvCxnSpPr/>
            <p:nvPr/>
          </p:nvCxnSpPr>
          <p:spPr>
            <a:xfrm flipV="1">
              <a:off x="2324721" y="4411470"/>
              <a:ext cx="385234" cy="14621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0AF89AE-741B-409D-AD9F-61F9EF39356E}"/>
                </a:ext>
              </a:extLst>
            </p:cNvPr>
            <p:cNvCxnSpPr/>
            <p:nvPr/>
          </p:nvCxnSpPr>
          <p:spPr>
            <a:xfrm flipV="1">
              <a:off x="4350290" y="3720974"/>
              <a:ext cx="375619" cy="1701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0C57957-D6B7-4161-BA7C-BCE66C2BB850}"/>
                </a:ext>
              </a:extLst>
            </p:cNvPr>
            <p:cNvSpPr txBox="1"/>
            <p:nvPr/>
          </p:nvSpPr>
          <p:spPr>
            <a:xfrm rot="16200000">
              <a:off x="-737670" y="3929901"/>
              <a:ext cx="2390528" cy="268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AU" sz="1600" dirty="0">
                  <a:latin typeface="+mn-lt"/>
                </a:rPr>
                <a:t>Relative cost of measuring change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0D7CAC5-5E06-49C8-A497-DFF595AE5E5D}"/>
                </a:ext>
              </a:extLst>
            </p:cNvPr>
            <p:cNvCxnSpPr/>
            <p:nvPr/>
          </p:nvCxnSpPr>
          <p:spPr>
            <a:xfrm flipV="1">
              <a:off x="3165284" y="5779610"/>
              <a:ext cx="125908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9494F14-7F83-48E7-8C0A-9C58172ED99A}"/>
                </a:ext>
              </a:extLst>
            </p:cNvPr>
            <p:cNvSpPr txBox="1"/>
            <p:nvPr/>
          </p:nvSpPr>
          <p:spPr>
            <a:xfrm rot="16200000">
              <a:off x="5724715" y="3868094"/>
              <a:ext cx="1543474" cy="268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AU" sz="1600" dirty="0">
                  <a:latin typeface="+mn-lt"/>
                </a:rPr>
                <a:t>Confidence in Impact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E90AC16-3FE1-4CD2-9481-6E32856FE948}"/>
                </a:ext>
              </a:extLst>
            </p:cNvPr>
            <p:cNvSpPr txBox="1"/>
            <p:nvPr/>
          </p:nvSpPr>
          <p:spPr>
            <a:xfrm>
              <a:off x="1235140" y="5641112"/>
              <a:ext cx="1958358" cy="268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AU" sz="1600" dirty="0">
                  <a:latin typeface="+mn-lt"/>
                </a:rPr>
                <a:t>Time needed to see change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87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en-AU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 anchor="ctr">
            <a:normAutofit/>
          </a:bodyPr>
          <a:lstStyle/>
          <a:p>
            <a:r>
              <a:rPr lang="en-AU" dirty="0"/>
              <a:t>What results are we looking for?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4020CD-EBDF-47BF-A0FF-6B790EB589CE}"/>
              </a:ext>
            </a:extLst>
          </p:cNvPr>
          <p:cNvSpPr txBox="1"/>
          <p:nvPr/>
        </p:nvSpPr>
        <p:spPr>
          <a:xfrm>
            <a:off x="791912" y="4831446"/>
            <a:ext cx="239212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1350" b="1" dirty="0">
                <a:latin typeface="+mn-lt"/>
              </a:rPr>
              <a:t>Ideal</a:t>
            </a:r>
          </a:p>
          <a:p>
            <a:pPr marL="214324" indent="-214324">
              <a:buFontTx/>
              <a:buChar char="-"/>
            </a:pPr>
            <a:r>
              <a:rPr lang="en-AU" sz="1350" dirty="0">
                <a:latin typeface="+mn-lt"/>
              </a:rPr>
              <a:t>Little effort or more</a:t>
            </a:r>
          </a:p>
          <a:p>
            <a:pPr marL="214324" indent="-214324">
              <a:buFontTx/>
              <a:buChar char="-"/>
            </a:pPr>
            <a:r>
              <a:rPr lang="en-AU" sz="1350" dirty="0">
                <a:latin typeface="+mn-lt"/>
              </a:rPr>
              <a:t>High Outcome and Impact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66A6EA-B8CB-41D7-9EDF-8966AAEEE49A}"/>
              </a:ext>
            </a:extLst>
          </p:cNvPr>
          <p:cNvSpPr txBox="1"/>
          <p:nvPr/>
        </p:nvSpPr>
        <p:spPr>
          <a:xfrm>
            <a:off x="6598141" y="4831446"/>
            <a:ext cx="235435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1350" b="1" dirty="0">
                <a:latin typeface="+mn-lt"/>
              </a:rPr>
              <a:t>Not Ideal</a:t>
            </a:r>
          </a:p>
          <a:p>
            <a:pPr marL="214324" indent="-214324">
              <a:buFontTx/>
              <a:buChar char="-"/>
            </a:pPr>
            <a:r>
              <a:rPr lang="en-AU" sz="1350" dirty="0">
                <a:latin typeface="+mn-lt"/>
              </a:rPr>
              <a:t>High effort</a:t>
            </a:r>
          </a:p>
          <a:p>
            <a:pPr marL="214324" indent="-214324">
              <a:buFontTx/>
              <a:buChar char="-"/>
            </a:pPr>
            <a:r>
              <a:rPr lang="en-AU" sz="1350" dirty="0">
                <a:latin typeface="+mn-lt"/>
              </a:rPr>
              <a:t>Low Outcome and Impact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941361-F9EA-45FF-8E0D-FD4E133C0A74}"/>
              </a:ext>
            </a:extLst>
          </p:cNvPr>
          <p:cNvSpPr txBox="1"/>
          <p:nvPr/>
        </p:nvSpPr>
        <p:spPr>
          <a:xfrm>
            <a:off x="3539578" y="4831446"/>
            <a:ext cx="256626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1350" b="1" dirty="0">
                <a:latin typeface="+mn-lt"/>
              </a:rPr>
              <a:t>Not Understanding</a:t>
            </a:r>
          </a:p>
          <a:p>
            <a:pPr marL="214324" indent="-214324">
              <a:buFontTx/>
              <a:buChar char="-"/>
            </a:pPr>
            <a:r>
              <a:rPr lang="en-AU" sz="1350" dirty="0">
                <a:latin typeface="+mn-lt"/>
              </a:rPr>
              <a:t>High effort</a:t>
            </a:r>
          </a:p>
          <a:p>
            <a:pPr marL="214324" indent="-214324">
              <a:buFontTx/>
              <a:buChar char="-"/>
            </a:pPr>
            <a:r>
              <a:rPr lang="en-AU" sz="1350" dirty="0">
                <a:latin typeface="+mn-lt"/>
              </a:rPr>
              <a:t>Low Outcome and High Impact</a:t>
            </a:r>
          </a:p>
          <a:p>
            <a:pPr marL="214324" indent="-214324">
              <a:buFontTx/>
              <a:buChar char="-"/>
            </a:pPr>
            <a:r>
              <a:rPr lang="en-AU" sz="1350" dirty="0">
                <a:latin typeface="+mn-lt"/>
              </a:rPr>
              <a:t>Could also be High outcome and Low impact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7210D3-2897-49D2-9383-0AD8E35C5301}"/>
              </a:ext>
            </a:extLst>
          </p:cNvPr>
          <p:cNvGrpSpPr/>
          <p:nvPr/>
        </p:nvGrpSpPr>
        <p:grpSpPr>
          <a:xfrm>
            <a:off x="908127" y="3203006"/>
            <a:ext cx="1904380" cy="1508243"/>
            <a:chOff x="712201" y="3147959"/>
            <a:chExt cx="2063078" cy="163393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A9845A7-1E59-41BD-A16B-F13C40CE678E}"/>
                </a:ext>
              </a:extLst>
            </p:cNvPr>
            <p:cNvCxnSpPr/>
            <p:nvPr/>
          </p:nvCxnSpPr>
          <p:spPr>
            <a:xfrm>
              <a:off x="712201" y="3147959"/>
              <a:ext cx="14038" cy="16237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95B6C04-C050-4F97-8F75-9A56C1E2E7DF}"/>
                </a:ext>
              </a:extLst>
            </p:cNvPr>
            <p:cNvSpPr/>
            <p:nvPr/>
          </p:nvSpPr>
          <p:spPr>
            <a:xfrm>
              <a:off x="845198" y="4080391"/>
              <a:ext cx="452673" cy="687805"/>
            </a:xfrm>
            <a:prstGeom prst="rect">
              <a:avLst/>
            </a:prstGeom>
            <a:solidFill>
              <a:srgbClr val="FBEF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D8AE0B-2B50-4270-A796-8B0EF6BFD852}"/>
                </a:ext>
              </a:extLst>
            </p:cNvPr>
            <p:cNvSpPr/>
            <p:nvPr/>
          </p:nvSpPr>
          <p:spPr>
            <a:xfrm>
              <a:off x="1524422" y="3151251"/>
              <a:ext cx="452673" cy="1630637"/>
            </a:xfrm>
            <a:prstGeom prst="rect">
              <a:avLst/>
            </a:prstGeom>
            <a:solidFill>
              <a:srgbClr val="9597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C532D99-EDA0-4C65-936D-BEC7EAE55C26}"/>
                </a:ext>
              </a:extLst>
            </p:cNvPr>
            <p:cNvSpPr/>
            <p:nvPr/>
          </p:nvSpPr>
          <p:spPr>
            <a:xfrm>
              <a:off x="2203646" y="3151251"/>
              <a:ext cx="452673" cy="1630638"/>
            </a:xfrm>
            <a:prstGeom prst="rect">
              <a:avLst/>
            </a:prstGeom>
            <a:solidFill>
              <a:srgbClr val="BAE5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40EA36A-53D3-43D3-B4FD-FFE174A34CBC}"/>
                </a:ext>
              </a:extLst>
            </p:cNvPr>
            <p:cNvCxnSpPr/>
            <p:nvPr/>
          </p:nvCxnSpPr>
          <p:spPr>
            <a:xfrm flipH="1" flipV="1">
              <a:off x="726239" y="4768197"/>
              <a:ext cx="2049040" cy="692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F3E9C11-9840-4267-8D92-AE64485879E6}"/>
              </a:ext>
            </a:extLst>
          </p:cNvPr>
          <p:cNvSpPr txBox="1"/>
          <p:nvPr/>
        </p:nvSpPr>
        <p:spPr>
          <a:xfrm>
            <a:off x="5760181" y="2069075"/>
            <a:ext cx="1712890" cy="638093"/>
          </a:xfrm>
          <a:prstGeom prst="rect">
            <a:avLst/>
          </a:prstGeom>
          <a:solidFill>
            <a:srgbClr val="BAE5BB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25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buNone/>
            </a:pPr>
            <a:r>
              <a:rPr lang="en-AU" sz="1477" b="1" dirty="0"/>
              <a:t>Impacts</a:t>
            </a:r>
          </a:p>
          <a:p>
            <a:pPr>
              <a:buNone/>
            </a:pPr>
            <a:r>
              <a:rPr lang="en-AU" sz="1108" dirty="0"/>
              <a:t>Is the Target healthy?</a:t>
            </a:r>
          </a:p>
          <a:p>
            <a:pPr>
              <a:buNone/>
            </a:pPr>
            <a:r>
              <a:rPr lang="en-AU" sz="1108" dirty="0"/>
              <a:t>What needs to change?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1940A9-B29D-4152-AED4-2B17224C0779}"/>
              </a:ext>
            </a:extLst>
          </p:cNvPr>
          <p:cNvSpPr txBox="1"/>
          <p:nvPr/>
        </p:nvSpPr>
        <p:spPr>
          <a:xfrm>
            <a:off x="3739686" y="2049761"/>
            <a:ext cx="1714769" cy="653433"/>
          </a:xfrm>
          <a:prstGeom prst="rect">
            <a:avLst/>
          </a:prstGeom>
          <a:solidFill>
            <a:srgbClr val="9597FE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25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buNone/>
            </a:pPr>
            <a:r>
              <a:rPr lang="en-AU" sz="1477" b="1" dirty="0"/>
              <a:t>Outcomes</a:t>
            </a:r>
          </a:p>
          <a:p>
            <a:pPr>
              <a:buNone/>
            </a:pPr>
            <a:r>
              <a:rPr lang="en-AU" sz="1108" dirty="0"/>
              <a:t>Is the threat reducing?</a:t>
            </a:r>
          </a:p>
          <a:p>
            <a:pPr>
              <a:buNone/>
            </a:pPr>
            <a:r>
              <a:rPr lang="en-AU" sz="1108" dirty="0"/>
              <a:t>What needs to change?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DCF8CD-07F3-4E8E-82D3-A9DC71086D93}"/>
              </a:ext>
            </a:extLst>
          </p:cNvPr>
          <p:cNvSpPr txBox="1"/>
          <p:nvPr/>
        </p:nvSpPr>
        <p:spPr>
          <a:xfrm>
            <a:off x="1719192" y="2045974"/>
            <a:ext cx="1714769" cy="660630"/>
          </a:xfrm>
          <a:prstGeom prst="rect">
            <a:avLst/>
          </a:prstGeom>
          <a:solidFill>
            <a:srgbClr val="FBEF69"/>
          </a:solidFill>
          <a:ln>
            <a:solidFill>
              <a:srgbClr val="F9F29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AU" sz="1477" b="1" dirty="0">
                <a:solidFill>
                  <a:sysClr val="windowText" lastClr="000000"/>
                </a:solidFill>
              </a:rPr>
              <a:t>Inputs and Outputs</a:t>
            </a:r>
          </a:p>
          <a:p>
            <a:pPr algn="ctr">
              <a:buNone/>
            </a:pPr>
            <a:r>
              <a:rPr lang="en-AU" sz="1108" dirty="0">
                <a:solidFill>
                  <a:sysClr val="windowText" lastClr="000000"/>
                </a:solidFill>
              </a:rPr>
              <a:t>Have we done the work?</a:t>
            </a:r>
          </a:p>
          <a:p>
            <a:pPr algn="ctr">
              <a:buNone/>
            </a:pPr>
            <a:r>
              <a:rPr lang="en-AU" sz="1108" dirty="0">
                <a:solidFill>
                  <a:sysClr val="windowText" lastClr="000000"/>
                </a:solidFill>
              </a:rPr>
              <a:t>Do we need to do more?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115319-4CD3-459E-9DF9-644E45C13EC4}"/>
              </a:ext>
            </a:extLst>
          </p:cNvPr>
          <p:cNvGrpSpPr/>
          <p:nvPr/>
        </p:nvGrpSpPr>
        <p:grpSpPr>
          <a:xfrm>
            <a:off x="3680644" y="3205517"/>
            <a:ext cx="1906756" cy="1519257"/>
            <a:chOff x="3715762" y="3150679"/>
            <a:chExt cx="2065652" cy="164586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A83B176-BE28-4783-947E-4CDDAF8076B5}"/>
                </a:ext>
              </a:extLst>
            </p:cNvPr>
            <p:cNvCxnSpPr/>
            <p:nvPr/>
          </p:nvCxnSpPr>
          <p:spPr>
            <a:xfrm>
              <a:off x="3715762" y="3151777"/>
              <a:ext cx="16612" cy="163453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ED8B5C0-8F56-47EB-A987-7A4D11778FB6}"/>
                </a:ext>
              </a:extLst>
            </p:cNvPr>
            <p:cNvSpPr/>
            <p:nvPr/>
          </p:nvSpPr>
          <p:spPr>
            <a:xfrm>
              <a:off x="3851333" y="3150679"/>
              <a:ext cx="452673" cy="1632170"/>
            </a:xfrm>
            <a:prstGeom prst="rect">
              <a:avLst/>
            </a:prstGeom>
            <a:solidFill>
              <a:srgbClr val="FBEF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85A3EB-215B-4AF3-A83B-76BB338CF7F4}"/>
                </a:ext>
              </a:extLst>
            </p:cNvPr>
            <p:cNvSpPr/>
            <p:nvPr/>
          </p:nvSpPr>
          <p:spPr>
            <a:xfrm>
              <a:off x="4530557" y="4083112"/>
              <a:ext cx="452673" cy="713429"/>
            </a:xfrm>
            <a:prstGeom prst="rect">
              <a:avLst/>
            </a:prstGeom>
            <a:solidFill>
              <a:srgbClr val="9597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1C88E00-C8AC-4E52-B430-8C372B7DB4D2}"/>
                </a:ext>
              </a:extLst>
            </p:cNvPr>
            <p:cNvSpPr/>
            <p:nvPr/>
          </p:nvSpPr>
          <p:spPr>
            <a:xfrm>
              <a:off x="5209781" y="3155023"/>
              <a:ext cx="452673" cy="1641518"/>
            </a:xfrm>
            <a:prstGeom prst="rect">
              <a:avLst/>
            </a:prstGeom>
            <a:solidFill>
              <a:srgbClr val="BAE5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BBBA014-F5F8-401B-92BD-CDA5DF1174A3}"/>
                </a:ext>
              </a:extLst>
            </p:cNvPr>
            <p:cNvCxnSpPr/>
            <p:nvPr/>
          </p:nvCxnSpPr>
          <p:spPr>
            <a:xfrm flipH="1" flipV="1">
              <a:off x="3732374" y="4782849"/>
              <a:ext cx="2049040" cy="692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66B8017-B629-4E3F-97A8-C31D6D480C95}"/>
              </a:ext>
            </a:extLst>
          </p:cNvPr>
          <p:cNvGrpSpPr/>
          <p:nvPr/>
        </p:nvGrpSpPr>
        <p:grpSpPr>
          <a:xfrm>
            <a:off x="6708661" y="3179357"/>
            <a:ext cx="1904380" cy="1539170"/>
            <a:chOff x="6996113" y="3122339"/>
            <a:chExt cx="2063078" cy="166743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A1FB49C-3693-468B-83D5-374C5A124FD0}"/>
                </a:ext>
              </a:extLst>
            </p:cNvPr>
            <p:cNvCxnSpPr/>
            <p:nvPr/>
          </p:nvCxnSpPr>
          <p:spPr>
            <a:xfrm>
              <a:off x="6996113" y="3123406"/>
              <a:ext cx="14038" cy="165613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5811AEA-114D-4E00-9A21-EC32AD8867CE}"/>
                </a:ext>
              </a:extLst>
            </p:cNvPr>
            <p:cNvSpPr/>
            <p:nvPr/>
          </p:nvSpPr>
          <p:spPr>
            <a:xfrm>
              <a:off x="7129110" y="3122339"/>
              <a:ext cx="452673" cy="1653742"/>
            </a:xfrm>
            <a:prstGeom prst="rect">
              <a:avLst/>
            </a:prstGeom>
            <a:solidFill>
              <a:srgbClr val="FBEF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DE7E8FB-6FC5-4885-9D1E-84114F1CA96C}"/>
                </a:ext>
              </a:extLst>
            </p:cNvPr>
            <p:cNvSpPr/>
            <p:nvPr/>
          </p:nvSpPr>
          <p:spPr>
            <a:xfrm>
              <a:off x="7808334" y="4054772"/>
              <a:ext cx="452673" cy="735001"/>
            </a:xfrm>
            <a:prstGeom prst="rect">
              <a:avLst/>
            </a:prstGeom>
            <a:solidFill>
              <a:srgbClr val="9597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7EC8FBF-5F34-4157-8B76-74A27E309C3F}"/>
                </a:ext>
              </a:extLst>
            </p:cNvPr>
            <p:cNvSpPr/>
            <p:nvPr/>
          </p:nvSpPr>
          <p:spPr>
            <a:xfrm>
              <a:off x="8487558" y="4054772"/>
              <a:ext cx="452673" cy="735001"/>
            </a:xfrm>
            <a:prstGeom prst="rect">
              <a:avLst/>
            </a:prstGeom>
            <a:solidFill>
              <a:srgbClr val="BAE5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9781CCA-FEA8-4780-8E51-CBBC863074A2}"/>
                </a:ext>
              </a:extLst>
            </p:cNvPr>
            <p:cNvCxnSpPr/>
            <p:nvPr/>
          </p:nvCxnSpPr>
          <p:spPr>
            <a:xfrm flipH="1" flipV="1">
              <a:off x="7010151" y="4776081"/>
              <a:ext cx="2049040" cy="692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E1612CE-317E-4C5E-B27F-0F4C494A76D8}"/>
              </a:ext>
            </a:extLst>
          </p:cNvPr>
          <p:cNvSpPr txBox="1"/>
          <p:nvPr/>
        </p:nvSpPr>
        <p:spPr>
          <a:xfrm>
            <a:off x="318386" y="3178327"/>
            <a:ext cx="535724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AU" sz="1292" dirty="0">
                <a:latin typeface="+mn-lt"/>
              </a:rPr>
              <a:t>HIGH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31F601-254D-4ECA-BE35-C47D06B50242}"/>
              </a:ext>
            </a:extLst>
          </p:cNvPr>
          <p:cNvSpPr txBox="1"/>
          <p:nvPr/>
        </p:nvSpPr>
        <p:spPr>
          <a:xfrm>
            <a:off x="319247" y="4424410"/>
            <a:ext cx="521297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AU" sz="1292" dirty="0">
                <a:latin typeface="+mn-lt"/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2251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13121</TotalTime>
  <Words>1797</Words>
  <Application>Microsoft Office PowerPoint</Application>
  <PresentationFormat>On-screen Show (4:3)</PresentationFormat>
  <Paragraphs>510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</vt:lpstr>
      <vt:lpstr>Symbol</vt:lpstr>
      <vt:lpstr>Times</vt:lpstr>
      <vt:lpstr>Trebuchet MS</vt:lpstr>
      <vt:lpstr>Wingdings 2</vt:lpstr>
      <vt:lpstr>1_Custom Design</vt:lpstr>
      <vt:lpstr>Closing the circle and Reviewing the plan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Uunguu Monitoring and Evaluation Committee</vt:lpstr>
      <vt:lpstr>PowerPoint Presentation</vt:lpstr>
      <vt:lpstr>PowerPoint Presentation</vt:lpstr>
    </vt:vector>
  </TitlesOfParts>
  <Company>TNC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Audits at TNC</dc:title>
  <dc:subject>Kick-off presentation on Conservation Audits</dc:subject>
  <dc:creator>Tim Reed, Oscar Maldonado</dc:creator>
  <cp:lastModifiedBy>Frank Weisenberger</cp:lastModifiedBy>
  <cp:revision>270</cp:revision>
  <cp:lastPrinted>2018-04-19T06:20:39Z</cp:lastPrinted>
  <dcterms:created xsi:type="dcterms:W3CDTF">2004-09-09T11:49:10Z</dcterms:created>
  <dcterms:modified xsi:type="dcterms:W3CDTF">2019-10-25T00:58:43Z</dcterms:modified>
</cp:coreProperties>
</file>