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3" r:id="rId1"/>
  </p:sldMasterIdLst>
  <p:notesMasterIdLst>
    <p:notesMasterId r:id="rId22"/>
  </p:notesMasterIdLst>
  <p:handoutMasterIdLst>
    <p:handoutMasterId r:id="rId23"/>
  </p:handoutMasterIdLst>
  <p:sldIdLst>
    <p:sldId id="450" r:id="rId2"/>
    <p:sldId id="471" r:id="rId3"/>
    <p:sldId id="472" r:id="rId4"/>
    <p:sldId id="452" r:id="rId5"/>
    <p:sldId id="453" r:id="rId6"/>
    <p:sldId id="473" r:id="rId7"/>
    <p:sldId id="454" r:id="rId8"/>
    <p:sldId id="455" r:id="rId9"/>
    <p:sldId id="456" r:id="rId10"/>
    <p:sldId id="467" r:id="rId11"/>
    <p:sldId id="474" r:id="rId12"/>
    <p:sldId id="469" r:id="rId13"/>
    <p:sldId id="464" r:id="rId14"/>
    <p:sldId id="463" r:id="rId15"/>
    <p:sldId id="457" r:id="rId16"/>
    <p:sldId id="458" r:id="rId17"/>
    <p:sldId id="465" r:id="rId18"/>
    <p:sldId id="466" r:id="rId19"/>
    <p:sldId id="460" r:id="rId20"/>
    <p:sldId id="470" r:id="rId21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1" autoAdjust="0"/>
    <p:restoredTop sz="66667" autoAdjust="0"/>
  </p:normalViewPr>
  <p:slideViewPr>
    <p:cSldViewPr>
      <p:cViewPr varScale="1">
        <p:scale>
          <a:sx n="54" d="100"/>
          <a:sy n="54" d="100"/>
        </p:scale>
        <p:origin x="194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19"/>
    </p:cViewPr>
  </p:sorterViewPr>
  <p:notesViewPr>
    <p:cSldViewPr>
      <p:cViewPr varScale="1">
        <p:scale>
          <a:sx n="81" d="100"/>
          <a:sy n="81" d="100"/>
        </p:scale>
        <p:origin x="3978" y="114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01008" cy="496745"/>
          </a:xfrm>
          <a:prstGeom prst="rect">
            <a:avLst/>
          </a:prstGeom>
        </p:spPr>
        <p:txBody>
          <a:bodyPr vert="horz" lIns="96001" tIns="48001" rIns="96001" bIns="480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Telling the story – communication approaches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9597A-3324-4AC6-85F9-B2A3AA3A492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1789269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005" cy="496745"/>
          </a:xfrm>
          <a:prstGeom prst="rect">
            <a:avLst/>
          </a:prstGeom>
        </p:spPr>
        <p:txBody>
          <a:bodyPr vert="horz" lIns="96001" tIns="48001" rIns="96001" bIns="480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AU" dirty="0"/>
              <a:t>Telling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64" y="0"/>
            <a:ext cx="2972005" cy="496745"/>
          </a:xfrm>
          <a:prstGeom prst="rect">
            <a:avLst/>
          </a:prstGeom>
        </p:spPr>
        <p:txBody>
          <a:bodyPr vert="horz" lIns="96001" tIns="48001" rIns="96001" bIns="4800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October 2016</a:t>
            </a:r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01" tIns="48001" rIns="96001" bIns="48001" rtlCol="0" anchor="ctr"/>
          <a:lstStyle/>
          <a:p>
            <a:pPr lvl="0"/>
            <a:endParaRPr lang="en-AU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496" y="4723701"/>
            <a:ext cx="5487013" cy="4475328"/>
          </a:xfrm>
          <a:prstGeom prst="rect">
            <a:avLst/>
          </a:prstGeom>
        </p:spPr>
        <p:txBody>
          <a:bodyPr vert="horz" lIns="96001" tIns="48001" rIns="96001" bIns="4800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7402"/>
            <a:ext cx="2972005" cy="496745"/>
          </a:xfrm>
          <a:prstGeom prst="rect">
            <a:avLst/>
          </a:prstGeom>
        </p:spPr>
        <p:txBody>
          <a:bodyPr vert="horz" lIns="96001" tIns="48001" rIns="96001" bIns="4800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AU" dirty="0"/>
              <a:t>HCP Resources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64" y="9447402"/>
            <a:ext cx="2972005" cy="496745"/>
          </a:xfrm>
          <a:prstGeom prst="rect">
            <a:avLst/>
          </a:prstGeom>
        </p:spPr>
        <p:txBody>
          <a:bodyPr vert="horz" lIns="96001" tIns="48001" rIns="96001" bIns="4800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8B4F042-879E-467A-B4D5-7934E069AB0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1199109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dirty="0"/>
              <a:t>Telling the Story constitutes the last phase of HCP cycle. This presentation is about communicating the plan, the aspirations and goals of a project. Communication occurs throughout the life-span of a HCP project at different times. The example focusses on the development of the Plan of Management, but we communicate as well after the plan is developed: to share findings – or to report back.</a:t>
            </a:r>
          </a:p>
          <a:p>
            <a:endParaRPr lang="en-AU" dirty="0"/>
          </a:p>
          <a:p>
            <a:r>
              <a:rPr lang="en-AU" dirty="0"/>
              <a:t>*Note: This presentation can be shortened to focus on the following pages: 4,5,7,8,9.</a:t>
            </a:r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950" cy="5110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20" rIns="91439" bIns="457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Telling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>
          <a:xfrm>
            <a:off x="4022937" y="0"/>
            <a:ext cx="3077950" cy="5110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20" rIns="91439" bIns="457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October 2016</a:t>
            </a: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0342"/>
            <a:ext cx="3077950" cy="5110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20" rIns="91439" bIns="457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HCP Resources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1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AU">
                <a:solidFill>
                  <a:prstClr val="black"/>
                </a:solidFill>
              </a:rPr>
              <a:t>Telling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>
                <a:solidFill>
                  <a:prstClr val="black"/>
                </a:solidFill>
              </a:rPr>
              <a:t>HCP Resources</a:t>
            </a:r>
          </a:p>
        </p:txBody>
      </p:sp>
    </p:spTree>
    <p:extLst>
      <p:ext uri="{BB962C8B-B14F-4D97-AF65-F5344CB8AC3E}">
        <p14:creationId xmlns:p14="http://schemas.microsoft.com/office/powerpoint/2010/main" val="1952844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AU">
                <a:solidFill>
                  <a:prstClr val="black"/>
                </a:solidFill>
              </a:rPr>
              <a:t>Telling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>
                <a:solidFill>
                  <a:prstClr val="black"/>
                </a:solidFill>
              </a:rPr>
              <a:t>HCP Resources</a:t>
            </a:r>
          </a:p>
        </p:txBody>
      </p:sp>
    </p:spTree>
    <p:extLst>
      <p:ext uri="{BB962C8B-B14F-4D97-AF65-F5344CB8AC3E}">
        <p14:creationId xmlns:p14="http://schemas.microsoft.com/office/powerpoint/2010/main" val="2717505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set of Healthy Country Plan documents was developed and published for the Wunambal Gaambera Healthy Country Plan. Aside from the full management plan, Uunguu created as well a 4-page short-story summary document and annual Healthy Country Action Plans which contain the operational plans and resourcing information.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</p:spTree>
    <p:extLst>
      <p:ext uri="{BB962C8B-B14F-4D97-AF65-F5344CB8AC3E}">
        <p14:creationId xmlns:p14="http://schemas.microsoft.com/office/powerpoint/2010/main" val="1117440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</p:spTree>
    <p:extLst>
      <p:ext uri="{BB962C8B-B14F-4D97-AF65-F5344CB8AC3E}">
        <p14:creationId xmlns:p14="http://schemas.microsoft.com/office/powerpoint/2010/main" val="3194308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communities, written documents are not as suitable and accessible. This group in the desert of Australia created a movie as their management plan.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</p:spTree>
    <p:extLst>
      <p:ext uri="{BB962C8B-B14F-4D97-AF65-F5344CB8AC3E}">
        <p14:creationId xmlns:p14="http://schemas.microsoft.com/office/powerpoint/2010/main" val="3097211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community dynamic often affects the products: when the Ranger Base or Corporation Office becomes a place with daily visitors, posters can become a strong tool to communicate back to the community.</a:t>
            </a:r>
          </a:p>
          <a:p>
            <a:r>
              <a:rPr lang="en-US" dirty="0"/>
              <a:t>In this case the posters use as little English language as possible and rather utilises icons to describe the information.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</p:spTree>
    <p:extLst>
      <p:ext uri="{BB962C8B-B14F-4D97-AF65-F5344CB8AC3E}">
        <p14:creationId xmlns:p14="http://schemas.microsoft.com/office/powerpoint/2010/main" val="3356071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plan that is best centrally placed in a community where people often visit – a poster is a good tool to remind people.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147143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anticipate for this exercise 60 minutes. Depending on the design of the training – this exercise may be undertaken by groups on their last evening of training to present on the final day.</a:t>
            </a:r>
            <a:endParaRPr lang="en-AU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Telling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2016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HCP Resources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245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last step of the HCP process focusses on how we best communicate what and to whom.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Telling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2016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HCP Resources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9550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dirty="0">
                <a:latin typeface="Arial" pitchFamily="34" charset="0"/>
              </a:rPr>
              <a:t>Communicating (e.g. design and printing) and collating the stories (monitoring) are often expensive exercises; some critical thought on who the audience is, what critical messages are and how we reach the audience will help in the development of communication materials. </a:t>
            </a:r>
          </a:p>
          <a:p>
            <a:r>
              <a:rPr lang="en-AU" dirty="0">
                <a:latin typeface="Arial" pitchFamily="34" charset="0"/>
              </a:rPr>
              <a:t>The printed plan of management is solely a communication tool – the real plan of management is a living document that sits in the background and will be updated in the intervals determined in the monitoring plans of a project.</a:t>
            </a:r>
          </a:p>
        </p:txBody>
      </p:sp>
      <p:sp>
        <p:nvSpPr>
          <p:cNvPr id="6554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October 2016</a:t>
            </a: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554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HCP Resources</a:t>
            </a:r>
          </a:p>
        </p:txBody>
      </p:sp>
      <p:sp>
        <p:nvSpPr>
          <p:cNvPr id="65543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39130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/>
              <a:t>What most people think of as a Management Plan is really a communication document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AU" dirty="0">
                <a:solidFill>
                  <a:srgbClr val="0070C0"/>
                </a:solidFill>
              </a:rPr>
              <a:t>Management Plans are ‘living’, changing constantly – sitting either in Miradi or your CAP Excel Workbook. Ideally the plan is continuously updated as teams collect monitoring information.</a:t>
            </a:r>
          </a:p>
          <a:p>
            <a:endParaRPr lang="en-AU" dirty="0">
              <a:latin typeface="Arial" pitchFamily="34" charset="0"/>
            </a:endParaRPr>
          </a:p>
        </p:txBody>
      </p:sp>
      <p:sp>
        <p:nvSpPr>
          <p:cNvPr id="6554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October 2016</a:t>
            </a: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554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HCP Resources</a:t>
            </a:r>
          </a:p>
        </p:txBody>
      </p:sp>
      <p:sp>
        <p:nvSpPr>
          <p:cNvPr id="65543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3943403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dirty="0">
                <a:latin typeface="Arial" pitchFamily="34" charset="0"/>
              </a:rPr>
              <a:t>Sometimes project has the ability to use certain communication products for certain audiences</a:t>
            </a:r>
          </a:p>
          <a:p>
            <a:endParaRPr lang="en-AU" dirty="0">
              <a:latin typeface="Arial" pitchFamily="34" charset="0"/>
            </a:endParaRPr>
          </a:p>
          <a:p>
            <a:r>
              <a:rPr lang="en-AU" dirty="0">
                <a:latin typeface="Arial" pitchFamily="34" charset="0"/>
              </a:rPr>
              <a:t>More than often due to a lack of resources the same product often needs to address more than one audience.</a:t>
            </a:r>
          </a:p>
          <a:p>
            <a:endParaRPr lang="en-AU" dirty="0">
              <a:latin typeface="Arial" pitchFamily="34" charset="0"/>
            </a:endParaRPr>
          </a:p>
          <a:p>
            <a:r>
              <a:rPr lang="en-AU" dirty="0">
                <a:latin typeface="Arial" pitchFamily="34" charset="0"/>
              </a:rPr>
              <a:t>The accessibility to the document and the information in the document becomes critical so that all audiences can equally extract the relevant information for them.</a:t>
            </a:r>
          </a:p>
        </p:txBody>
      </p:sp>
      <p:sp>
        <p:nvSpPr>
          <p:cNvPr id="6554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October 2016</a:t>
            </a: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554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HCP Resources</a:t>
            </a:r>
          </a:p>
        </p:txBody>
      </p:sp>
      <p:sp>
        <p:nvSpPr>
          <p:cNvPr id="65543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3180714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dirty="0">
                <a:latin typeface="Arial" pitchFamily="34" charset="0"/>
              </a:rPr>
              <a:t>A Plan of Management often holds key messages for key audiences to fulfil its purpose:</a:t>
            </a:r>
          </a:p>
          <a:p>
            <a:endParaRPr lang="en-AU" dirty="0">
              <a:latin typeface="Arial" pitchFamily="34" charset="0"/>
            </a:endParaRPr>
          </a:p>
          <a:p>
            <a:r>
              <a:rPr lang="en-AU" dirty="0">
                <a:latin typeface="Arial" pitchFamily="34" charset="0"/>
              </a:rPr>
              <a:t>It may a tool to unify within a communicate; Or a tool to attract interest (e.g. in the form of partnerships) from the outside. </a:t>
            </a:r>
          </a:p>
        </p:txBody>
      </p:sp>
      <p:sp>
        <p:nvSpPr>
          <p:cNvPr id="6554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October 2016</a:t>
            </a: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554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HCP Resources</a:t>
            </a:r>
          </a:p>
        </p:txBody>
      </p:sp>
      <p:sp>
        <p:nvSpPr>
          <p:cNvPr id="65543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282206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2276568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Situation Diagram, Road Maps, Work Plans and Budgets would normally be collated in an operational work plan for e.g. one or multi-year and only desktop printed.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755217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Australian Government produced in 2011 guidelines for Indigenous Protected Area Management Plans – and Healthy Country Planning / The Open Standards are a case-study in the guidelines. The document shows other approaches for planning – e.g. country based planning.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11106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tuart\Pictures\Cradle Feb 2011\DSC0237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0" y="0"/>
            <a:ext cx="9162000" cy="68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6358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31/07/2019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4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31/07/2019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56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330D4BC-0795-4F83-9453-D26CAAA31CA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31/07/2019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672744-EC7F-4E7E-BB74-258DCD6FBBAF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23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667000"/>
            <a:ext cx="3659188" cy="3122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2667000"/>
            <a:ext cx="3660775" cy="3122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09871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667000"/>
            <a:ext cx="3659188" cy="312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6389" y="2667000"/>
            <a:ext cx="3660775" cy="312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093286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65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31/07/2019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57307323"/>
              </p:ext>
            </p:extLst>
          </p:nvPr>
        </p:nvGraphicFramePr>
        <p:xfrm>
          <a:off x="9918" y="2127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6887"/>
            <a:ext cx="2819400" cy="64611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 defTabSz="91402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3221" y="496887"/>
            <a:ext cx="6291262" cy="646113"/>
          </a:xfrm>
          <a:noFill/>
        </p:spPr>
        <p:txBody>
          <a:bodyPr>
            <a:normAutofit/>
          </a:bodyPr>
          <a:lstStyle>
            <a:lvl1pPr marL="0" indent="0" algn="l" defTabSz="642915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</a:t>
            </a:r>
            <a:endParaRPr lang="en-AU" sz="24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14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31/07/2019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6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31/07/2019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63852786"/>
              </p:ext>
            </p:extLst>
          </p:nvPr>
        </p:nvGraphicFramePr>
        <p:xfrm>
          <a:off x="9918" y="2127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6887"/>
            <a:ext cx="2819400" cy="64611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 defTabSz="91402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3221" y="496887"/>
            <a:ext cx="6291262" cy="646113"/>
          </a:xfrm>
          <a:noFill/>
        </p:spPr>
        <p:txBody>
          <a:bodyPr>
            <a:normAutofit/>
          </a:bodyPr>
          <a:lstStyle>
            <a:lvl1pPr marL="0" indent="0" algn="l" defTabSz="642915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</a:t>
            </a:r>
            <a:endParaRPr lang="en-AU" sz="24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73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31/07/2019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17206629"/>
              </p:ext>
            </p:extLst>
          </p:nvPr>
        </p:nvGraphicFramePr>
        <p:xfrm>
          <a:off x="9918" y="2127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6887"/>
            <a:ext cx="2819400" cy="64611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 defTabSz="91402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3221" y="496887"/>
            <a:ext cx="6291262" cy="646113"/>
          </a:xfrm>
          <a:noFill/>
        </p:spPr>
        <p:txBody>
          <a:bodyPr>
            <a:normAutofit/>
          </a:bodyPr>
          <a:lstStyle>
            <a:lvl1pPr marL="0" indent="0" algn="l" defTabSz="642915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</a:t>
            </a:r>
            <a:endParaRPr lang="en-AU" sz="24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86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31/07/2019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12822935"/>
              </p:ext>
            </p:extLst>
          </p:nvPr>
        </p:nvGraphicFramePr>
        <p:xfrm>
          <a:off x="9918" y="2127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6887"/>
            <a:ext cx="2819400" cy="64611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 defTabSz="91402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3221" y="496887"/>
            <a:ext cx="6291262" cy="646113"/>
          </a:xfrm>
          <a:noFill/>
        </p:spPr>
        <p:txBody>
          <a:bodyPr>
            <a:normAutofit/>
          </a:bodyPr>
          <a:lstStyle>
            <a:lvl1pPr marL="0" indent="0" algn="l" defTabSz="642915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</a:t>
            </a:r>
            <a:endParaRPr lang="en-AU" sz="24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08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31/07/2019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31/07/2019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07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31/07/2019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18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defTabSz="642750" eaLnBrk="1" hangingPunct="1">
              <a:buFontTx/>
              <a:buNone/>
            </a:pPr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  <a:sym typeface="Helvetica Light" charset="0"/>
              </a:rPr>
              <a:pPr defTabSz="642750" eaLnBrk="1" hangingPunct="1">
                <a:buFontTx/>
                <a:buNone/>
              </a:pPr>
              <a:t>31/07/2019</a:t>
            </a:fld>
            <a:endParaRPr lang="en-AU" dirty="0">
              <a:solidFill>
                <a:prstClr val="black">
                  <a:tint val="75000"/>
                </a:prstClr>
              </a:solidFill>
              <a:sym typeface="Helvetica Light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defTabSz="642750" eaLnBrk="1" hangingPunct="1">
              <a:buFontTx/>
              <a:buNone/>
            </a:pPr>
            <a:endParaRPr lang="en-AU" dirty="0">
              <a:solidFill>
                <a:prstClr val="black">
                  <a:tint val="75000"/>
                </a:prstClr>
              </a:solidFill>
              <a:sym typeface="Helvetica Light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defTabSz="642750" eaLnBrk="1" hangingPunct="1">
              <a:buFontTx/>
              <a:buNone/>
            </a:pPr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  <a:sym typeface="Helvetica Light" charset="0"/>
              </a:rPr>
              <a:pPr defTabSz="642750" eaLnBrk="1" hangingPunct="1">
                <a:buFontTx/>
                <a:buNone/>
              </a:pPr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  <a:sym typeface="Helvetica Light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13776"/>
            <a:ext cx="1280295" cy="114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698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  <p:sldLayoutId id="2147484138" r:id="rId15"/>
  </p:sldLayoutIdLst>
  <p:txStyles>
    <p:titleStyle>
      <a:lvl1pPr algn="ctr" defTabSz="9141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796" indent="-342796" algn="l" defTabSz="9141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742722" indent="-285662" algn="l" defTabSz="9141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2647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599708" indent="-228529" algn="l" defTabSz="9141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6770" indent="-228529" algn="l" defTabSz="9141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3830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4509120"/>
            <a:ext cx="7772400" cy="1470025"/>
          </a:xfrm>
          <a:prstGeom prst="rect">
            <a:avLst/>
          </a:prstGeom>
        </p:spPr>
        <p:txBody>
          <a:bodyPr vert="horz" lIns="91411" tIns="45706" rIns="91411" bIns="45706" rtlCol="0" anchor="ctr">
            <a:noAutofit/>
          </a:bodyPr>
          <a:lstStyle>
            <a:lvl1pPr algn="ctr" defTabSz="914118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b="0" dirty="0">
                <a:latin typeface="Trebuchet MS" panose="020B0603020202020204" pitchFamily="34" charset="0"/>
              </a:rPr>
              <a:t>Telling the story</a:t>
            </a:r>
            <a:endParaRPr lang="en-US" b="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6"/>
            <a:ext cx="375476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b="1" dirty="0"/>
              <a:t>Typical contents </a:t>
            </a:r>
          </a:p>
          <a:p>
            <a:r>
              <a:rPr lang="en-AU" dirty="0"/>
              <a:t>Vision/ dream</a:t>
            </a:r>
          </a:p>
          <a:p>
            <a:r>
              <a:rPr lang="en-AU" dirty="0"/>
              <a:t>Maps (scope)</a:t>
            </a:r>
          </a:p>
          <a:p>
            <a:r>
              <a:rPr lang="en-AU" dirty="0"/>
              <a:t>Targets &amp; health</a:t>
            </a:r>
          </a:p>
          <a:p>
            <a:r>
              <a:rPr lang="en-AU" dirty="0"/>
              <a:t>Threats</a:t>
            </a:r>
          </a:p>
          <a:p>
            <a:r>
              <a:rPr lang="en-AU" dirty="0"/>
              <a:t>Goals</a:t>
            </a:r>
          </a:p>
          <a:p>
            <a:r>
              <a:rPr lang="en-AU" dirty="0"/>
              <a:t>Strategies</a:t>
            </a:r>
          </a:p>
          <a:p>
            <a:r>
              <a:rPr lang="en-AU" dirty="0"/>
              <a:t>Monitoring 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 fontScale="92500"/>
          </a:bodyPr>
          <a:lstStyle/>
          <a:p>
            <a:r>
              <a:rPr lang="en-AU" dirty="0"/>
              <a:t>Main short plan – typical contents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89776" y="1600205"/>
            <a:ext cx="375476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>
            <a:lvl1pPr marL="342796" indent="-342796" algn="l" defTabSz="914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722" indent="-285662" algn="l" defTabSz="91411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2647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599708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6770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3830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8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9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6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AU" b="1" dirty="0">
                <a:latin typeface="+mn-lt"/>
              </a:rPr>
              <a:t>Typically NOT </a:t>
            </a:r>
          </a:p>
          <a:p>
            <a:pPr fontAlgn="auto">
              <a:spcAft>
                <a:spcPts val="0"/>
              </a:spcAft>
            </a:pPr>
            <a:r>
              <a:rPr lang="en-AU" dirty="0">
                <a:latin typeface="+mn-lt"/>
              </a:rPr>
              <a:t>Situation diagram</a:t>
            </a:r>
          </a:p>
          <a:p>
            <a:pPr fontAlgn="auto">
              <a:spcAft>
                <a:spcPts val="0"/>
              </a:spcAft>
            </a:pPr>
            <a:r>
              <a:rPr lang="en-AU" dirty="0">
                <a:latin typeface="+mn-lt"/>
              </a:rPr>
              <a:t>Road Maps</a:t>
            </a:r>
          </a:p>
          <a:p>
            <a:pPr fontAlgn="auto">
              <a:spcAft>
                <a:spcPts val="0"/>
              </a:spcAft>
            </a:pPr>
            <a:r>
              <a:rPr lang="en-AU" dirty="0">
                <a:latin typeface="+mn-lt"/>
              </a:rPr>
              <a:t>Work plans</a:t>
            </a:r>
          </a:p>
          <a:p>
            <a:pPr fontAlgn="auto">
              <a:spcAft>
                <a:spcPts val="0"/>
              </a:spcAft>
            </a:pPr>
            <a:r>
              <a:rPr lang="en-AU" dirty="0">
                <a:latin typeface="+mn-lt"/>
              </a:rPr>
              <a:t>Budgets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A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84C5C9-F3D6-4E5E-8EBF-57B922DE0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Why do we do this step?</a:t>
            </a:r>
          </a:p>
          <a:p>
            <a:r>
              <a:rPr lang="en-AU" dirty="0">
                <a:solidFill>
                  <a:srgbClr val="0070C0"/>
                </a:solidFill>
              </a:rPr>
              <a:t>Products and Audiences</a:t>
            </a:r>
          </a:p>
          <a:p>
            <a:r>
              <a:rPr lang="en-AU" b="1" dirty="0"/>
              <a:t>Example Plans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10EF7-FB9E-4457-B4F9-6F592F8EEB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Telling ourselves and others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478F2-5181-4907-BBFA-C2C6D2AC04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66C6D-FB36-4F41-A574-4D3BF0F529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Overview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4012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/>
          </a:bodyPr>
          <a:lstStyle/>
          <a:p>
            <a:r>
              <a:rPr lang="en-AU" dirty="0"/>
              <a:t>Creating the Management Plan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80844"/>
            <a:ext cx="7200000" cy="507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15008" y="2132856"/>
            <a:ext cx="172899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Helps with examples of things that should go in a plan.</a:t>
            </a:r>
          </a:p>
          <a:p>
            <a:endParaRPr lang="en-AU" sz="1600" dirty="0"/>
          </a:p>
          <a:p>
            <a:r>
              <a:rPr lang="en-AU" sz="1600" dirty="0"/>
              <a:t>Says the same things as Healthy Country Planning.</a:t>
            </a:r>
          </a:p>
          <a:p>
            <a:endParaRPr lang="en-AU" sz="1600" dirty="0"/>
          </a:p>
          <a:p>
            <a:r>
              <a:rPr lang="en-AU" sz="1600" dirty="0"/>
              <a:t>Other examples also around </a:t>
            </a:r>
            <a:r>
              <a:rPr lang="en-AU" sz="1600" dirty="0" err="1"/>
              <a:t>eg</a:t>
            </a:r>
            <a:r>
              <a:rPr lang="en-AU" sz="1600" dirty="0"/>
              <a:t> Country-based planning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003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9755"/>
            <a:ext cx="3852000" cy="272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852000" cy="2721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3852000" cy="2719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E567B1-F08B-47C8-8CB1-8CCA388EC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6905" y="3727411"/>
            <a:ext cx="3854564" cy="2725925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3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1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9" t="9450" r="10319" b="23351"/>
          <a:stretch/>
        </p:blipFill>
        <p:spPr>
          <a:xfrm>
            <a:off x="5146813" y="3155637"/>
            <a:ext cx="3168352" cy="355744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762" y="144915"/>
            <a:ext cx="4104455" cy="290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4915"/>
            <a:ext cx="3784058" cy="2924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155637"/>
            <a:ext cx="2514958" cy="355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836842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70979"/>
            <a:ext cx="3832808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/>
          </a:bodyPr>
          <a:lstStyle/>
          <a:p>
            <a:r>
              <a:rPr lang="en-AU" dirty="0"/>
              <a:t>Creating the Management Plan</a:t>
            </a:r>
          </a:p>
        </p:txBody>
      </p:sp>
    </p:spTree>
    <p:extLst>
      <p:ext uri="{BB962C8B-B14F-4D97-AF65-F5344CB8AC3E}">
        <p14:creationId xmlns:p14="http://schemas.microsoft.com/office/powerpoint/2010/main" val="36381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32" y="2089308"/>
            <a:ext cx="3055775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912">
            <a:off x="2960007" y="1733754"/>
            <a:ext cx="3055775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1738">
            <a:off x="409335" y="1733754"/>
            <a:ext cx="3054041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/>
          </a:bodyPr>
          <a:lstStyle/>
          <a:p>
            <a:r>
              <a:rPr lang="en-AU" dirty="0"/>
              <a:t>Summary documents</a:t>
            </a:r>
          </a:p>
        </p:txBody>
      </p:sp>
    </p:spTree>
    <p:extLst>
      <p:ext uri="{BB962C8B-B14F-4D97-AF65-F5344CB8AC3E}">
        <p14:creationId xmlns:p14="http://schemas.microsoft.com/office/powerpoint/2010/main" val="305068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/>
          </a:bodyPr>
          <a:lstStyle/>
          <a:p>
            <a:r>
              <a:rPr lang="en-AU" dirty="0"/>
              <a:t>Video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043" y="1340768"/>
            <a:ext cx="8363913" cy="540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/>
          </a:bodyPr>
          <a:lstStyle/>
          <a:p>
            <a:r>
              <a:rPr lang="en-AU" dirty="0"/>
              <a:t>Posters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25" y="1564804"/>
            <a:ext cx="2819400" cy="3987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" y="1546764"/>
            <a:ext cx="2832155" cy="400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540" y="1580626"/>
            <a:ext cx="2825065" cy="39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9857"/>
            <a:ext cx="720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52320" y="4437112"/>
            <a:ext cx="15659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Our Country Our Way: Guidelines for Australian Indigenous Protected Area Management Plans. Hill, R., Walsh F., Davies, J. and Sandford, M. 2011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/>
          </a:bodyPr>
          <a:lstStyle/>
          <a:p>
            <a:r>
              <a:rPr lang="en-AU" dirty="0"/>
              <a:t>Posters</a:t>
            </a:r>
          </a:p>
        </p:txBody>
      </p:sp>
    </p:spTree>
    <p:extLst>
      <p:ext uri="{BB962C8B-B14F-4D97-AF65-F5344CB8AC3E}">
        <p14:creationId xmlns:p14="http://schemas.microsoft.com/office/powerpoint/2010/main" val="31382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76FC9-18BC-4865-8EC3-22461090F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Telling ourselves and others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14621-75D2-440E-88DF-5FE947085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3E7FB3-82CE-4E90-A1CF-4CB479809F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Overview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EFF059-57EE-4101-82EC-8D524BC66BDF}"/>
              </a:ext>
            </a:extLst>
          </p:cNvPr>
          <p:cNvGrpSpPr/>
          <p:nvPr/>
        </p:nvGrpSpPr>
        <p:grpSpPr>
          <a:xfrm>
            <a:off x="1902261" y="1557460"/>
            <a:ext cx="5557501" cy="4803653"/>
            <a:chOff x="1448590" y="191893"/>
            <a:chExt cx="6627818" cy="6398012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5D1CBD1-9A92-49E5-8288-F29C22082945}"/>
                </a:ext>
              </a:extLst>
            </p:cNvPr>
            <p:cNvSpPr/>
            <p:nvPr/>
          </p:nvSpPr>
          <p:spPr>
            <a:xfrm>
              <a:off x="3796252" y="191893"/>
              <a:ext cx="1932495" cy="1932495"/>
            </a:xfrm>
            <a:custGeom>
              <a:avLst/>
              <a:gdLst>
                <a:gd name="connsiteX0" fmla="*/ 0 w 1932495"/>
                <a:gd name="connsiteY0" fmla="*/ 966248 h 1932495"/>
                <a:gd name="connsiteX1" fmla="*/ 966248 w 1932495"/>
                <a:gd name="connsiteY1" fmla="*/ 0 h 1932495"/>
                <a:gd name="connsiteX2" fmla="*/ 1932496 w 1932495"/>
                <a:gd name="connsiteY2" fmla="*/ 966248 h 1932495"/>
                <a:gd name="connsiteX3" fmla="*/ 966248 w 1932495"/>
                <a:gd name="connsiteY3" fmla="*/ 1932496 h 1932495"/>
                <a:gd name="connsiteX4" fmla="*/ 0 w 1932495"/>
                <a:gd name="connsiteY4" fmla="*/ 966248 h 19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495" h="1932495">
                  <a:moveTo>
                    <a:pt x="0" y="966248"/>
                  </a:moveTo>
                  <a:cubicBezTo>
                    <a:pt x="0" y="432604"/>
                    <a:pt x="432604" y="0"/>
                    <a:pt x="966248" y="0"/>
                  </a:cubicBezTo>
                  <a:cubicBezTo>
                    <a:pt x="1499892" y="0"/>
                    <a:pt x="1932496" y="432604"/>
                    <a:pt x="1932496" y="966248"/>
                  </a:cubicBezTo>
                  <a:cubicBezTo>
                    <a:pt x="1932496" y="1499892"/>
                    <a:pt x="1499892" y="1932496"/>
                    <a:pt x="966248" y="1932496"/>
                  </a:cubicBezTo>
                  <a:cubicBezTo>
                    <a:pt x="432604" y="1932496"/>
                    <a:pt x="0" y="1499892"/>
                    <a:pt x="0" y="966248"/>
                  </a:cubicBezTo>
                  <a:close/>
                </a:path>
              </a:pathLst>
            </a:custGeom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947" tIns="310947" rIns="310947" bIns="310947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solidFill>
                    <a:sysClr val="window" lastClr="FFFFFF"/>
                  </a:solidFill>
                </a:rPr>
                <a:t>Deciding what the plan is about</a:t>
              </a: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02208716-4770-4856-81E4-1C7E6FACDD32}"/>
                </a:ext>
              </a:extLst>
            </p:cNvPr>
            <p:cNvSpPr/>
            <p:nvPr/>
          </p:nvSpPr>
          <p:spPr>
            <a:xfrm rot="2160000">
              <a:off x="5667683" y="1676323"/>
              <a:ext cx="513767" cy="652217"/>
            </a:xfrm>
            <a:custGeom>
              <a:avLst/>
              <a:gdLst>
                <a:gd name="connsiteX0" fmla="*/ 0 w 513767"/>
                <a:gd name="connsiteY0" fmla="*/ 130443 h 652217"/>
                <a:gd name="connsiteX1" fmla="*/ 256884 w 513767"/>
                <a:gd name="connsiteY1" fmla="*/ 130443 h 652217"/>
                <a:gd name="connsiteX2" fmla="*/ 256884 w 513767"/>
                <a:gd name="connsiteY2" fmla="*/ 0 h 652217"/>
                <a:gd name="connsiteX3" fmla="*/ 513767 w 513767"/>
                <a:gd name="connsiteY3" fmla="*/ 326109 h 652217"/>
                <a:gd name="connsiteX4" fmla="*/ 256884 w 513767"/>
                <a:gd name="connsiteY4" fmla="*/ 652217 h 652217"/>
                <a:gd name="connsiteX5" fmla="*/ 256884 w 513767"/>
                <a:gd name="connsiteY5" fmla="*/ 521774 h 652217"/>
                <a:gd name="connsiteX6" fmla="*/ 0 w 513767"/>
                <a:gd name="connsiteY6" fmla="*/ 521774 h 652217"/>
                <a:gd name="connsiteX7" fmla="*/ 0 w 513767"/>
                <a:gd name="connsiteY7" fmla="*/ 130443 h 65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767" h="652217">
                  <a:moveTo>
                    <a:pt x="0" y="130443"/>
                  </a:moveTo>
                  <a:lnTo>
                    <a:pt x="256884" y="130443"/>
                  </a:lnTo>
                  <a:lnTo>
                    <a:pt x="256884" y="0"/>
                  </a:lnTo>
                  <a:lnTo>
                    <a:pt x="513767" y="326109"/>
                  </a:lnTo>
                  <a:lnTo>
                    <a:pt x="256884" y="652217"/>
                  </a:lnTo>
                  <a:lnTo>
                    <a:pt x="256884" y="521774"/>
                  </a:lnTo>
                  <a:lnTo>
                    <a:pt x="0" y="521774"/>
                  </a:lnTo>
                  <a:lnTo>
                    <a:pt x="0" y="130443"/>
                  </a:lnTo>
                  <a:close/>
                </a:path>
              </a:pathLst>
            </a:custGeom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-1" tIns="130442" rIns="154130" bIns="130443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AU" sz="12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2BBBB3B1-3931-4694-A46C-7AD5C9B0C10A}"/>
                </a:ext>
              </a:extLst>
            </p:cNvPr>
            <p:cNvSpPr/>
            <p:nvPr/>
          </p:nvSpPr>
          <p:spPr>
            <a:xfrm>
              <a:off x="6143913" y="1897569"/>
              <a:ext cx="1932495" cy="1932495"/>
            </a:xfrm>
            <a:custGeom>
              <a:avLst/>
              <a:gdLst>
                <a:gd name="connsiteX0" fmla="*/ 0 w 1932495"/>
                <a:gd name="connsiteY0" fmla="*/ 966248 h 1932495"/>
                <a:gd name="connsiteX1" fmla="*/ 966248 w 1932495"/>
                <a:gd name="connsiteY1" fmla="*/ 0 h 1932495"/>
                <a:gd name="connsiteX2" fmla="*/ 1932496 w 1932495"/>
                <a:gd name="connsiteY2" fmla="*/ 966248 h 1932495"/>
                <a:gd name="connsiteX3" fmla="*/ 966248 w 1932495"/>
                <a:gd name="connsiteY3" fmla="*/ 1932496 h 1932495"/>
                <a:gd name="connsiteX4" fmla="*/ 0 w 1932495"/>
                <a:gd name="connsiteY4" fmla="*/ 966248 h 19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495" h="1932495">
                  <a:moveTo>
                    <a:pt x="0" y="966248"/>
                  </a:moveTo>
                  <a:cubicBezTo>
                    <a:pt x="0" y="432604"/>
                    <a:pt x="432604" y="0"/>
                    <a:pt x="966248" y="0"/>
                  </a:cubicBezTo>
                  <a:cubicBezTo>
                    <a:pt x="1499892" y="0"/>
                    <a:pt x="1932496" y="432604"/>
                    <a:pt x="1932496" y="966248"/>
                  </a:cubicBezTo>
                  <a:cubicBezTo>
                    <a:pt x="1932496" y="1499892"/>
                    <a:pt x="1499892" y="1932496"/>
                    <a:pt x="966248" y="1932496"/>
                  </a:cubicBezTo>
                  <a:cubicBezTo>
                    <a:pt x="432604" y="1932496"/>
                    <a:pt x="0" y="1499892"/>
                    <a:pt x="0" y="966248"/>
                  </a:cubicBezTo>
                  <a:close/>
                </a:path>
              </a:pathLst>
            </a:cu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947" tIns="310947" rIns="310947" bIns="310947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solidFill>
                    <a:sysClr val="window" lastClr="FFFFFF"/>
                  </a:solidFill>
                </a:rPr>
                <a:t>Making the plan</a:t>
              </a: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769D05B-7C37-4156-BD46-72B91AD0BF85}"/>
                </a:ext>
              </a:extLst>
            </p:cNvPr>
            <p:cNvSpPr/>
            <p:nvPr/>
          </p:nvSpPr>
          <p:spPr>
            <a:xfrm rot="17280000">
              <a:off x="6409407" y="3903799"/>
              <a:ext cx="513768" cy="652218"/>
            </a:xfrm>
            <a:custGeom>
              <a:avLst/>
              <a:gdLst>
                <a:gd name="connsiteX0" fmla="*/ 0 w 513767"/>
                <a:gd name="connsiteY0" fmla="*/ 130443 h 652217"/>
                <a:gd name="connsiteX1" fmla="*/ 256884 w 513767"/>
                <a:gd name="connsiteY1" fmla="*/ 130443 h 652217"/>
                <a:gd name="connsiteX2" fmla="*/ 256884 w 513767"/>
                <a:gd name="connsiteY2" fmla="*/ 0 h 652217"/>
                <a:gd name="connsiteX3" fmla="*/ 513767 w 513767"/>
                <a:gd name="connsiteY3" fmla="*/ 326109 h 652217"/>
                <a:gd name="connsiteX4" fmla="*/ 256884 w 513767"/>
                <a:gd name="connsiteY4" fmla="*/ 652217 h 652217"/>
                <a:gd name="connsiteX5" fmla="*/ 256884 w 513767"/>
                <a:gd name="connsiteY5" fmla="*/ 521774 h 652217"/>
                <a:gd name="connsiteX6" fmla="*/ 0 w 513767"/>
                <a:gd name="connsiteY6" fmla="*/ 521774 h 652217"/>
                <a:gd name="connsiteX7" fmla="*/ 0 w 513767"/>
                <a:gd name="connsiteY7" fmla="*/ 130443 h 65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767" h="652217">
                  <a:moveTo>
                    <a:pt x="513767" y="521774"/>
                  </a:moveTo>
                  <a:lnTo>
                    <a:pt x="256883" y="521774"/>
                  </a:lnTo>
                  <a:lnTo>
                    <a:pt x="256883" y="652217"/>
                  </a:lnTo>
                  <a:lnTo>
                    <a:pt x="0" y="326108"/>
                  </a:lnTo>
                  <a:lnTo>
                    <a:pt x="256883" y="0"/>
                  </a:lnTo>
                  <a:lnTo>
                    <a:pt x="256883" y="130443"/>
                  </a:lnTo>
                  <a:lnTo>
                    <a:pt x="513767" y="130443"/>
                  </a:lnTo>
                  <a:lnTo>
                    <a:pt x="513767" y="521774"/>
                  </a:lnTo>
                  <a:close/>
                </a:path>
              </a:pathLst>
            </a:cu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4129" tIns="130442" rIns="1" bIns="130444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AU" sz="12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1D17B45E-6C1E-424F-B326-4E778D862018}"/>
                </a:ext>
              </a:extLst>
            </p:cNvPr>
            <p:cNvSpPr/>
            <p:nvPr/>
          </p:nvSpPr>
          <p:spPr>
            <a:xfrm>
              <a:off x="5247186" y="4657410"/>
              <a:ext cx="1932495" cy="1932495"/>
            </a:xfrm>
            <a:custGeom>
              <a:avLst/>
              <a:gdLst>
                <a:gd name="connsiteX0" fmla="*/ 0 w 1932495"/>
                <a:gd name="connsiteY0" fmla="*/ 966248 h 1932495"/>
                <a:gd name="connsiteX1" fmla="*/ 966248 w 1932495"/>
                <a:gd name="connsiteY1" fmla="*/ 0 h 1932495"/>
                <a:gd name="connsiteX2" fmla="*/ 1932496 w 1932495"/>
                <a:gd name="connsiteY2" fmla="*/ 966248 h 1932495"/>
                <a:gd name="connsiteX3" fmla="*/ 966248 w 1932495"/>
                <a:gd name="connsiteY3" fmla="*/ 1932496 h 1932495"/>
                <a:gd name="connsiteX4" fmla="*/ 0 w 1932495"/>
                <a:gd name="connsiteY4" fmla="*/ 966248 h 19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495" h="1932495">
                  <a:moveTo>
                    <a:pt x="0" y="966248"/>
                  </a:moveTo>
                  <a:cubicBezTo>
                    <a:pt x="0" y="432604"/>
                    <a:pt x="432604" y="0"/>
                    <a:pt x="966248" y="0"/>
                  </a:cubicBezTo>
                  <a:cubicBezTo>
                    <a:pt x="1499892" y="0"/>
                    <a:pt x="1932496" y="432604"/>
                    <a:pt x="1932496" y="966248"/>
                  </a:cubicBezTo>
                  <a:cubicBezTo>
                    <a:pt x="1932496" y="1499892"/>
                    <a:pt x="1499892" y="1932496"/>
                    <a:pt x="966248" y="1932496"/>
                  </a:cubicBezTo>
                  <a:cubicBezTo>
                    <a:pt x="432604" y="1932496"/>
                    <a:pt x="0" y="1499892"/>
                    <a:pt x="0" y="966248"/>
                  </a:cubicBezTo>
                  <a:close/>
                </a:path>
              </a:pathLst>
            </a:custGeom>
            <a:solidFill>
              <a:srgbClr val="8064A2">
                <a:hueOff val="0"/>
                <a:satOff val="0"/>
                <a:lumOff val="0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947" tIns="310947" rIns="310947" bIns="310947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solidFill>
                    <a:sysClr val="window" lastClr="FFFFFF"/>
                  </a:solidFill>
                </a:rPr>
                <a:t>Doing and monitoring  the work</a:t>
              </a: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6F0F42F7-F9F7-4308-AE17-D2DE177589A9}"/>
                </a:ext>
              </a:extLst>
            </p:cNvPr>
            <p:cNvSpPr/>
            <p:nvPr/>
          </p:nvSpPr>
          <p:spPr>
            <a:xfrm rot="21600000">
              <a:off x="4520156" y="5297550"/>
              <a:ext cx="513768" cy="652217"/>
            </a:xfrm>
            <a:custGeom>
              <a:avLst/>
              <a:gdLst>
                <a:gd name="connsiteX0" fmla="*/ 0 w 513767"/>
                <a:gd name="connsiteY0" fmla="*/ 130443 h 652217"/>
                <a:gd name="connsiteX1" fmla="*/ 256884 w 513767"/>
                <a:gd name="connsiteY1" fmla="*/ 130443 h 652217"/>
                <a:gd name="connsiteX2" fmla="*/ 256884 w 513767"/>
                <a:gd name="connsiteY2" fmla="*/ 0 h 652217"/>
                <a:gd name="connsiteX3" fmla="*/ 513767 w 513767"/>
                <a:gd name="connsiteY3" fmla="*/ 326109 h 652217"/>
                <a:gd name="connsiteX4" fmla="*/ 256884 w 513767"/>
                <a:gd name="connsiteY4" fmla="*/ 652217 h 652217"/>
                <a:gd name="connsiteX5" fmla="*/ 256884 w 513767"/>
                <a:gd name="connsiteY5" fmla="*/ 521774 h 652217"/>
                <a:gd name="connsiteX6" fmla="*/ 0 w 513767"/>
                <a:gd name="connsiteY6" fmla="*/ 521774 h 652217"/>
                <a:gd name="connsiteX7" fmla="*/ 0 w 513767"/>
                <a:gd name="connsiteY7" fmla="*/ 130443 h 65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767" h="652217">
                  <a:moveTo>
                    <a:pt x="513767" y="521774"/>
                  </a:moveTo>
                  <a:lnTo>
                    <a:pt x="256883" y="521774"/>
                  </a:lnTo>
                  <a:lnTo>
                    <a:pt x="256883" y="652217"/>
                  </a:lnTo>
                  <a:lnTo>
                    <a:pt x="0" y="326108"/>
                  </a:lnTo>
                  <a:lnTo>
                    <a:pt x="256883" y="0"/>
                  </a:lnTo>
                  <a:lnTo>
                    <a:pt x="256883" y="130443"/>
                  </a:lnTo>
                  <a:lnTo>
                    <a:pt x="513767" y="130443"/>
                  </a:lnTo>
                  <a:lnTo>
                    <a:pt x="513767" y="521774"/>
                  </a:lnTo>
                  <a:close/>
                </a:path>
              </a:pathLst>
            </a:custGeom>
            <a:solidFill>
              <a:srgbClr val="8064A2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4130" tIns="130443" rIns="1" bIns="130443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AU" sz="12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CD6CE49E-DE04-4499-BA20-3E6E535C439E}"/>
                </a:ext>
              </a:extLst>
            </p:cNvPr>
            <p:cNvSpPr/>
            <p:nvPr/>
          </p:nvSpPr>
          <p:spPr>
            <a:xfrm>
              <a:off x="2345317" y="4657410"/>
              <a:ext cx="1932495" cy="1932495"/>
            </a:xfrm>
            <a:custGeom>
              <a:avLst/>
              <a:gdLst>
                <a:gd name="connsiteX0" fmla="*/ 0 w 1932495"/>
                <a:gd name="connsiteY0" fmla="*/ 966248 h 1932495"/>
                <a:gd name="connsiteX1" fmla="*/ 966248 w 1932495"/>
                <a:gd name="connsiteY1" fmla="*/ 0 h 1932495"/>
                <a:gd name="connsiteX2" fmla="*/ 1932496 w 1932495"/>
                <a:gd name="connsiteY2" fmla="*/ 966248 h 1932495"/>
                <a:gd name="connsiteX3" fmla="*/ 966248 w 1932495"/>
                <a:gd name="connsiteY3" fmla="*/ 1932496 h 1932495"/>
                <a:gd name="connsiteX4" fmla="*/ 0 w 1932495"/>
                <a:gd name="connsiteY4" fmla="*/ 966248 h 19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495" h="1932495">
                  <a:moveTo>
                    <a:pt x="0" y="966248"/>
                  </a:moveTo>
                  <a:cubicBezTo>
                    <a:pt x="0" y="432604"/>
                    <a:pt x="432604" y="0"/>
                    <a:pt x="966248" y="0"/>
                  </a:cubicBezTo>
                  <a:cubicBezTo>
                    <a:pt x="1499892" y="0"/>
                    <a:pt x="1932496" y="432604"/>
                    <a:pt x="1932496" y="966248"/>
                  </a:cubicBezTo>
                  <a:cubicBezTo>
                    <a:pt x="1932496" y="1499892"/>
                    <a:pt x="1499892" y="1932496"/>
                    <a:pt x="966248" y="1932496"/>
                  </a:cubicBezTo>
                  <a:cubicBezTo>
                    <a:pt x="432604" y="1932496"/>
                    <a:pt x="0" y="1499892"/>
                    <a:pt x="0" y="966248"/>
                  </a:cubicBezTo>
                  <a:close/>
                </a:path>
              </a:pathLst>
            </a:custGeom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947" tIns="310947" rIns="310947" bIns="310947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solidFill>
                    <a:sysClr val="window" lastClr="FFFFFF"/>
                  </a:solidFill>
                </a:rPr>
                <a:t>Deciding if the plan is working</a:t>
              </a: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253A4A34-45AF-4695-A3C6-6984D14C8D33}"/>
                </a:ext>
              </a:extLst>
            </p:cNvPr>
            <p:cNvSpPr/>
            <p:nvPr/>
          </p:nvSpPr>
          <p:spPr>
            <a:xfrm rot="25920000">
              <a:off x="2610811" y="3931458"/>
              <a:ext cx="513767" cy="652217"/>
            </a:xfrm>
            <a:custGeom>
              <a:avLst/>
              <a:gdLst>
                <a:gd name="connsiteX0" fmla="*/ 0 w 513767"/>
                <a:gd name="connsiteY0" fmla="*/ 130443 h 652217"/>
                <a:gd name="connsiteX1" fmla="*/ 256884 w 513767"/>
                <a:gd name="connsiteY1" fmla="*/ 130443 h 652217"/>
                <a:gd name="connsiteX2" fmla="*/ 256884 w 513767"/>
                <a:gd name="connsiteY2" fmla="*/ 0 h 652217"/>
                <a:gd name="connsiteX3" fmla="*/ 513767 w 513767"/>
                <a:gd name="connsiteY3" fmla="*/ 326109 h 652217"/>
                <a:gd name="connsiteX4" fmla="*/ 256884 w 513767"/>
                <a:gd name="connsiteY4" fmla="*/ 652217 h 652217"/>
                <a:gd name="connsiteX5" fmla="*/ 256884 w 513767"/>
                <a:gd name="connsiteY5" fmla="*/ 521774 h 652217"/>
                <a:gd name="connsiteX6" fmla="*/ 0 w 513767"/>
                <a:gd name="connsiteY6" fmla="*/ 521774 h 652217"/>
                <a:gd name="connsiteX7" fmla="*/ 0 w 513767"/>
                <a:gd name="connsiteY7" fmla="*/ 130443 h 65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767" h="652217">
                  <a:moveTo>
                    <a:pt x="513767" y="521774"/>
                  </a:moveTo>
                  <a:lnTo>
                    <a:pt x="256883" y="521774"/>
                  </a:lnTo>
                  <a:lnTo>
                    <a:pt x="256883" y="652217"/>
                  </a:lnTo>
                  <a:lnTo>
                    <a:pt x="0" y="326108"/>
                  </a:lnTo>
                  <a:lnTo>
                    <a:pt x="256883" y="0"/>
                  </a:lnTo>
                  <a:lnTo>
                    <a:pt x="256883" y="130443"/>
                  </a:lnTo>
                  <a:lnTo>
                    <a:pt x="513767" y="130443"/>
                  </a:lnTo>
                  <a:lnTo>
                    <a:pt x="513767" y="521774"/>
                  </a:lnTo>
                  <a:close/>
                </a:path>
              </a:pathLst>
            </a:custGeom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4129" tIns="130442" rIns="0" bIns="130443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AU" sz="12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A45BD1F8-39E1-4D76-96FC-57FC5F5B226B}"/>
                </a:ext>
              </a:extLst>
            </p:cNvPr>
            <p:cNvSpPr/>
            <p:nvPr/>
          </p:nvSpPr>
          <p:spPr>
            <a:xfrm>
              <a:off x="1448590" y="1897569"/>
              <a:ext cx="1932495" cy="1932495"/>
            </a:xfrm>
            <a:custGeom>
              <a:avLst/>
              <a:gdLst>
                <a:gd name="connsiteX0" fmla="*/ 0 w 1932495"/>
                <a:gd name="connsiteY0" fmla="*/ 966248 h 1932495"/>
                <a:gd name="connsiteX1" fmla="*/ 966248 w 1932495"/>
                <a:gd name="connsiteY1" fmla="*/ 0 h 1932495"/>
                <a:gd name="connsiteX2" fmla="*/ 1932496 w 1932495"/>
                <a:gd name="connsiteY2" fmla="*/ 966248 h 1932495"/>
                <a:gd name="connsiteX3" fmla="*/ 966248 w 1932495"/>
                <a:gd name="connsiteY3" fmla="*/ 1932496 h 1932495"/>
                <a:gd name="connsiteX4" fmla="*/ 0 w 1932495"/>
                <a:gd name="connsiteY4" fmla="*/ 966248 h 19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495" h="1932495">
                  <a:moveTo>
                    <a:pt x="0" y="966248"/>
                  </a:moveTo>
                  <a:cubicBezTo>
                    <a:pt x="0" y="432604"/>
                    <a:pt x="432604" y="0"/>
                    <a:pt x="966248" y="0"/>
                  </a:cubicBezTo>
                  <a:cubicBezTo>
                    <a:pt x="1499892" y="0"/>
                    <a:pt x="1932496" y="432604"/>
                    <a:pt x="1932496" y="966248"/>
                  </a:cubicBezTo>
                  <a:cubicBezTo>
                    <a:pt x="1932496" y="1499892"/>
                    <a:pt x="1499892" y="1932496"/>
                    <a:pt x="966248" y="1932496"/>
                  </a:cubicBezTo>
                  <a:cubicBezTo>
                    <a:pt x="432604" y="1932496"/>
                    <a:pt x="0" y="1499892"/>
                    <a:pt x="0" y="966248"/>
                  </a:cubicBezTo>
                  <a:close/>
                </a:path>
              </a:pathLst>
            </a:custGeom>
            <a:solidFill>
              <a:srgbClr val="F79646">
                <a:hueOff val="0"/>
                <a:satOff val="0"/>
                <a:lumOff val="0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947" tIns="310947" rIns="310947" bIns="310947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solidFill>
                    <a:sysClr val="window" lastClr="FFFFFF"/>
                  </a:solidFill>
                </a:rPr>
                <a:t>Telling ourselves and others</a:t>
              </a: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3190B7EE-5AE8-4C33-ADD4-531CA757EC8B}"/>
                </a:ext>
              </a:extLst>
            </p:cNvPr>
            <p:cNvSpPr/>
            <p:nvPr/>
          </p:nvSpPr>
          <p:spPr>
            <a:xfrm rot="19440000">
              <a:off x="3320021" y="1693417"/>
              <a:ext cx="513767" cy="652217"/>
            </a:xfrm>
            <a:custGeom>
              <a:avLst/>
              <a:gdLst>
                <a:gd name="connsiteX0" fmla="*/ 0 w 513767"/>
                <a:gd name="connsiteY0" fmla="*/ 130443 h 652217"/>
                <a:gd name="connsiteX1" fmla="*/ 256884 w 513767"/>
                <a:gd name="connsiteY1" fmla="*/ 130443 h 652217"/>
                <a:gd name="connsiteX2" fmla="*/ 256884 w 513767"/>
                <a:gd name="connsiteY2" fmla="*/ 0 h 652217"/>
                <a:gd name="connsiteX3" fmla="*/ 513767 w 513767"/>
                <a:gd name="connsiteY3" fmla="*/ 326109 h 652217"/>
                <a:gd name="connsiteX4" fmla="*/ 256884 w 513767"/>
                <a:gd name="connsiteY4" fmla="*/ 652217 h 652217"/>
                <a:gd name="connsiteX5" fmla="*/ 256884 w 513767"/>
                <a:gd name="connsiteY5" fmla="*/ 521774 h 652217"/>
                <a:gd name="connsiteX6" fmla="*/ 0 w 513767"/>
                <a:gd name="connsiteY6" fmla="*/ 521774 h 652217"/>
                <a:gd name="connsiteX7" fmla="*/ 0 w 513767"/>
                <a:gd name="connsiteY7" fmla="*/ 130443 h 65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767" h="652217">
                  <a:moveTo>
                    <a:pt x="0" y="130443"/>
                  </a:moveTo>
                  <a:lnTo>
                    <a:pt x="256884" y="130443"/>
                  </a:lnTo>
                  <a:lnTo>
                    <a:pt x="256884" y="0"/>
                  </a:lnTo>
                  <a:lnTo>
                    <a:pt x="513767" y="326109"/>
                  </a:lnTo>
                  <a:lnTo>
                    <a:pt x="256884" y="652217"/>
                  </a:lnTo>
                  <a:lnTo>
                    <a:pt x="256884" y="521774"/>
                  </a:lnTo>
                  <a:lnTo>
                    <a:pt x="0" y="521774"/>
                  </a:lnTo>
                  <a:lnTo>
                    <a:pt x="0" y="130443"/>
                  </a:lnTo>
                  <a:close/>
                </a:path>
              </a:pathLst>
            </a:custGeom>
            <a:solidFill>
              <a:srgbClr val="F79646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-1" tIns="130443" rIns="154130" bIns="130442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AU" sz="1200" dirty="0">
                <a:solidFill>
                  <a:sysClr val="window" lastClr="FFFFFF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96CFED7-D720-4AAD-9068-D94111987647}"/>
              </a:ext>
            </a:extLst>
          </p:cNvPr>
          <p:cNvSpPr txBox="1"/>
          <p:nvPr/>
        </p:nvSpPr>
        <p:spPr>
          <a:xfrm>
            <a:off x="168591" y="1515748"/>
            <a:ext cx="3528150" cy="132802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AU" dirty="0">
                <a:solidFill>
                  <a:srgbClr val="000000"/>
                </a:solidFill>
              </a:rPr>
              <a:t>Record what we learn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AU" dirty="0">
                <a:solidFill>
                  <a:srgbClr val="000000"/>
                </a:solidFill>
              </a:rPr>
              <a:t>Share what we learn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AU" dirty="0">
                <a:solidFill>
                  <a:srgbClr val="000000"/>
                </a:solidFill>
              </a:rPr>
              <a:t>Help others to share what they learn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153414A-E9C3-44CB-A21C-7504136D978A}"/>
              </a:ext>
            </a:extLst>
          </p:cNvPr>
          <p:cNvSpPr/>
          <p:nvPr/>
        </p:nvSpPr>
        <p:spPr>
          <a:xfrm>
            <a:off x="284844" y="1593803"/>
            <a:ext cx="3237835" cy="1191244"/>
          </a:xfrm>
          <a:prstGeom prst="round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37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6"/>
            <a:ext cx="7859216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AU"/>
              <a:t>Presenting a </a:t>
            </a:r>
            <a:r>
              <a:rPr lang="en-AU" dirty="0"/>
              <a:t>Plan of Management</a:t>
            </a:r>
          </a:p>
          <a:p>
            <a:pPr>
              <a:buNone/>
            </a:pPr>
            <a:endParaRPr lang="en-AU" dirty="0"/>
          </a:p>
          <a:p>
            <a:r>
              <a:rPr lang="en-AU" dirty="0">
                <a:solidFill>
                  <a:srgbClr val="0070C0"/>
                </a:solidFill>
              </a:rPr>
              <a:t>Based on the outcomes from all workshop exercise collate a “Plan”;</a:t>
            </a:r>
          </a:p>
          <a:p>
            <a:r>
              <a:rPr lang="en-AU" dirty="0"/>
              <a:t>Use results from scope, vision, target, viability, threats, strategies and other elements as required to tell the story of your project;</a:t>
            </a:r>
          </a:p>
          <a:p>
            <a:r>
              <a:rPr lang="en-AU" dirty="0">
                <a:solidFill>
                  <a:srgbClr val="0070C0"/>
                </a:solidFill>
              </a:rPr>
              <a:t>Consider key audiences and appropriate formats for the Plan (Communication Plan);</a:t>
            </a:r>
          </a:p>
          <a:p>
            <a:pPr>
              <a:buNone/>
            </a:pP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Workshop exercise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84C5C9-F3D6-4E5E-8EBF-57B922DE0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dirty="0"/>
              <a:t>Why do we do this step?</a:t>
            </a:r>
          </a:p>
          <a:p>
            <a:r>
              <a:rPr lang="en-AU" dirty="0">
                <a:solidFill>
                  <a:srgbClr val="0070C0"/>
                </a:solidFill>
              </a:rPr>
              <a:t>Products and Audiences</a:t>
            </a:r>
          </a:p>
          <a:p>
            <a:r>
              <a:rPr lang="en-AU" dirty="0"/>
              <a:t>Example Plans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10EF7-FB9E-4457-B4F9-6F592F8EEB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Telling ourselves and others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478F2-5181-4907-BBFA-C2C6D2AC04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66C6D-FB36-4F41-A574-4D3BF0F529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Overview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466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1">
              <a:defRPr/>
            </a:pPr>
            <a:r>
              <a:rPr lang="en-AU" sz="3200" dirty="0"/>
              <a:t>To think in creative and expansive ways about how to present your work using stories that highlight the most critical and empowering messages</a:t>
            </a:r>
          </a:p>
          <a:p>
            <a:pPr lvl="1">
              <a:defRPr/>
            </a:pPr>
            <a:r>
              <a:rPr lang="en-AU" sz="3200" dirty="0">
                <a:solidFill>
                  <a:srgbClr val="0070C0"/>
                </a:solidFill>
              </a:rPr>
              <a:t>To decide who we need to tell, and how we will tell them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 anchor="ctr"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Why we do this step?</a:t>
            </a:r>
          </a:p>
        </p:txBody>
      </p:sp>
    </p:spTree>
    <p:extLst>
      <p:ext uri="{BB962C8B-B14F-4D97-AF65-F5344CB8AC3E}">
        <p14:creationId xmlns:p14="http://schemas.microsoft.com/office/powerpoint/2010/main" val="7812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/>
              <a:t>What most people think of as a Management Plan is really a communication document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AU" dirty="0">
                <a:solidFill>
                  <a:srgbClr val="0070C0"/>
                </a:solidFill>
              </a:rPr>
              <a:t>Management Plans are ‘living’, changing constantly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AU" dirty="0"/>
              <a:t>The communication document tells different audiences about our plan at a particular time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AU" dirty="0">
                <a:solidFill>
                  <a:srgbClr val="0070C0"/>
                </a:solidFill>
              </a:rPr>
              <a:t>We need to think about </a:t>
            </a:r>
          </a:p>
          <a:p>
            <a:pPr lvl="1">
              <a:defRPr/>
            </a:pPr>
            <a:r>
              <a:rPr lang="en-AU" dirty="0"/>
              <a:t>who we need to tell</a:t>
            </a:r>
          </a:p>
          <a:p>
            <a:pPr lvl="1">
              <a:defRPr/>
            </a:pPr>
            <a:r>
              <a:rPr lang="en-AU" dirty="0">
                <a:solidFill>
                  <a:srgbClr val="0070C0"/>
                </a:solidFill>
              </a:rPr>
              <a:t>what we tell them</a:t>
            </a:r>
          </a:p>
          <a:p>
            <a:pPr lvl="1">
              <a:defRPr/>
            </a:pPr>
            <a:r>
              <a:rPr lang="en-AU" dirty="0"/>
              <a:t>how we tell them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/>
          <a:lstStyle/>
          <a:p>
            <a:r>
              <a:rPr lang="en-AU" dirty="0"/>
              <a:t>Living documents</a:t>
            </a:r>
          </a:p>
        </p:txBody>
      </p:sp>
    </p:spTree>
    <p:extLst>
      <p:ext uri="{BB962C8B-B14F-4D97-AF65-F5344CB8AC3E}">
        <p14:creationId xmlns:p14="http://schemas.microsoft.com/office/powerpoint/2010/main" val="370565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84C5C9-F3D6-4E5E-8EBF-57B922DE0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Why do we do this step?</a:t>
            </a:r>
          </a:p>
          <a:p>
            <a:r>
              <a:rPr lang="en-AU" b="1" dirty="0">
                <a:solidFill>
                  <a:srgbClr val="0070C0"/>
                </a:solidFill>
              </a:rPr>
              <a:t>Products and Audiences</a:t>
            </a:r>
          </a:p>
          <a:p>
            <a:r>
              <a:rPr lang="en-AU" dirty="0"/>
              <a:t>Example Plans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10EF7-FB9E-4457-B4F9-6F592F8EEB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Telling ourselves and others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478F2-5181-4907-BBFA-C2C6D2AC04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66C6D-FB36-4F41-A574-4D3BF0F529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Overview Presentation</a:t>
            </a:r>
          </a:p>
        </p:txBody>
      </p:sp>
    </p:spTree>
    <p:extLst>
      <p:ext uri="{BB962C8B-B14F-4D97-AF65-F5344CB8AC3E}">
        <p14:creationId xmlns:p14="http://schemas.microsoft.com/office/powerpoint/2010/main" val="42495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AU" dirty="0"/>
              <a:t>Who do you need to engage and why?</a:t>
            </a:r>
          </a:p>
          <a:p>
            <a:pPr>
              <a:defRPr/>
            </a:pPr>
            <a:r>
              <a:rPr lang="en-AU" dirty="0">
                <a:solidFill>
                  <a:srgbClr val="0070C0"/>
                </a:solidFill>
              </a:rPr>
              <a:t>Which audiences do you want to target?  - your target audiences might also be plan drivers.</a:t>
            </a:r>
          </a:p>
          <a:p>
            <a:pPr>
              <a:defRPr/>
            </a:pPr>
            <a:r>
              <a:rPr lang="en-AU" dirty="0"/>
              <a:t>What are the barriers and limitations for audiences accessing the plan and its information?</a:t>
            </a:r>
          </a:p>
          <a:p>
            <a:pPr marL="0" indent="0">
              <a:buNone/>
              <a:defRPr/>
            </a:pPr>
            <a:endParaRPr lang="en-AU" dirty="0">
              <a:solidFill>
                <a:srgbClr val="0070C0"/>
              </a:solidFill>
            </a:endParaRP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/>
          <a:lstStyle/>
          <a:p>
            <a:r>
              <a:rPr lang="en-AU" dirty="0"/>
              <a:t>Audience</a:t>
            </a:r>
          </a:p>
        </p:txBody>
      </p:sp>
    </p:spTree>
    <p:extLst>
      <p:ext uri="{BB962C8B-B14F-4D97-AF65-F5344CB8AC3E}">
        <p14:creationId xmlns:p14="http://schemas.microsoft.com/office/powerpoint/2010/main" val="39167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507288" cy="4525963"/>
          </a:xfrm>
        </p:spPr>
        <p:txBody>
          <a:bodyPr rtlCol="0">
            <a:noAutofit/>
          </a:bodyPr>
          <a:lstStyle/>
          <a:p>
            <a:pPr lvl="1">
              <a:defRPr/>
            </a:pPr>
            <a:r>
              <a:rPr lang="en-AU" sz="3200" dirty="0"/>
              <a:t>What information about the problem or solution will change my audience’s perceptions?</a:t>
            </a:r>
          </a:p>
          <a:p>
            <a:pPr lvl="1">
              <a:defRPr/>
            </a:pPr>
            <a:r>
              <a:rPr lang="en-AU" sz="3200" dirty="0">
                <a:solidFill>
                  <a:srgbClr val="0070C0"/>
                </a:solidFill>
              </a:rPr>
              <a:t>What information do people need about how to implement the solution?</a:t>
            </a:r>
          </a:p>
          <a:p>
            <a:pPr lvl="1">
              <a:defRPr/>
            </a:pPr>
            <a:r>
              <a:rPr lang="en-AU" sz="3200" dirty="0"/>
              <a:t>What information about the consequences of the desired action is not well understood?</a:t>
            </a:r>
          </a:p>
          <a:p>
            <a:pPr lvl="1">
              <a:defRPr/>
            </a:pPr>
            <a:r>
              <a:rPr lang="en-AU" sz="3200" dirty="0">
                <a:solidFill>
                  <a:srgbClr val="0070C0"/>
                </a:solidFill>
              </a:rPr>
              <a:t>What do people care about? What do they want to change?</a:t>
            </a: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/>
          <a:lstStyle/>
          <a:p>
            <a:r>
              <a:rPr lang="en-AU" dirty="0"/>
              <a:t>Create compelling messages</a:t>
            </a:r>
          </a:p>
        </p:txBody>
      </p:sp>
    </p:spTree>
    <p:extLst>
      <p:ext uri="{BB962C8B-B14F-4D97-AF65-F5344CB8AC3E}">
        <p14:creationId xmlns:p14="http://schemas.microsoft.com/office/powerpoint/2010/main" val="1120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A main short plan that is strategic and adaptive with a small number of achievable strategies related to dream, targets and threats.</a:t>
            </a:r>
          </a:p>
          <a:p>
            <a:r>
              <a:rPr lang="en-AU" dirty="0">
                <a:solidFill>
                  <a:srgbClr val="0070C0"/>
                </a:solidFill>
              </a:rPr>
              <a:t>May have 3-5 year work / action plans which describe detailed actions and the resources needed to achieve the Plan.</a:t>
            </a:r>
          </a:p>
          <a:p>
            <a:r>
              <a:rPr lang="en-AU" dirty="0"/>
              <a:t>Most detailed information in separate resource and supporting documents</a:t>
            </a:r>
          </a:p>
          <a:p>
            <a:r>
              <a:rPr lang="en-AU" dirty="0">
                <a:solidFill>
                  <a:srgbClr val="0070C0"/>
                </a:solidFill>
              </a:rPr>
              <a:t>Plain English, storybook or poster versions of the Plan as a way of engaging the whole community.</a:t>
            </a:r>
          </a:p>
          <a:p>
            <a:r>
              <a:rPr lang="en-AU" dirty="0"/>
              <a:t>Regular updates and reports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85000" lnSpcReduction="1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 fontScale="85000" lnSpcReduction="10000"/>
          </a:bodyPr>
          <a:lstStyle/>
          <a:p>
            <a:r>
              <a:rPr lang="en-AU" dirty="0"/>
              <a:t>More than one communications tool</a:t>
            </a:r>
          </a:p>
        </p:txBody>
      </p:sp>
    </p:spTree>
    <p:extLst>
      <p:ext uri="{BB962C8B-B14F-4D97-AF65-F5344CB8AC3E}">
        <p14:creationId xmlns:p14="http://schemas.microsoft.com/office/powerpoint/2010/main" val="36486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9732</TotalTime>
  <Words>1306</Words>
  <Application>Microsoft Office PowerPoint</Application>
  <PresentationFormat>On-screen Show (4:3)</PresentationFormat>
  <Paragraphs>189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Trebuchet MS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Cowell</dc:creator>
  <cp:lastModifiedBy>Frank Weisenberger</cp:lastModifiedBy>
  <cp:revision>170</cp:revision>
  <cp:lastPrinted>2016-10-25T12:42:02Z</cp:lastPrinted>
  <dcterms:created xsi:type="dcterms:W3CDTF">2010-10-11T13:09:10Z</dcterms:created>
  <dcterms:modified xsi:type="dcterms:W3CDTF">2019-07-31T05:46:25Z</dcterms:modified>
</cp:coreProperties>
</file>