
<file path=[Content_Types].xml><?xml version="1.0" encoding="utf-8"?>
<Types xmlns="http://schemas.openxmlformats.org/package/2006/content-types">
  <Default Extension="vsd" ContentType="application/vnd.visio"/>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5.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7.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8.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9.xml" ContentType="application/vnd.openxmlformats-officedocument.presentationml.tags+xml"/>
  <Override PartName="/ppt/notesSlides/notesSlide51.xml" ContentType="application/vnd.openxmlformats-officedocument.presentationml.notesSlide+xml"/>
  <Override PartName="/ppt/tags/tag10.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1.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72"/>
  </p:notesMasterIdLst>
  <p:sldIdLst>
    <p:sldId id="257" r:id="rId8"/>
    <p:sldId id="332" r:id="rId9"/>
    <p:sldId id="366" r:id="rId10"/>
    <p:sldId id="367" r:id="rId11"/>
    <p:sldId id="368" r:id="rId12"/>
    <p:sldId id="369" r:id="rId13"/>
    <p:sldId id="353" r:id="rId14"/>
    <p:sldId id="370" r:id="rId15"/>
    <p:sldId id="381" r:id="rId16"/>
    <p:sldId id="371" r:id="rId17"/>
    <p:sldId id="372" r:id="rId18"/>
    <p:sldId id="373" r:id="rId19"/>
    <p:sldId id="374" r:id="rId20"/>
    <p:sldId id="376" r:id="rId21"/>
    <p:sldId id="377" r:id="rId22"/>
    <p:sldId id="382" r:id="rId23"/>
    <p:sldId id="384" r:id="rId24"/>
    <p:sldId id="383" r:id="rId25"/>
    <p:sldId id="414" r:id="rId26"/>
    <p:sldId id="385" r:id="rId27"/>
    <p:sldId id="386" r:id="rId28"/>
    <p:sldId id="428" r:id="rId29"/>
    <p:sldId id="387" r:id="rId30"/>
    <p:sldId id="421" r:id="rId31"/>
    <p:sldId id="423" r:id="rId32"/>
    <p:sldId id="389" r:id="rId33"/>
    <p:sldId id="390" r:id="rId34"/>
    <p:sldId id="424" r:id="rId35"/>
    <p:sldId id="391" r:id="rId36"/>
    <p:sldId id="420" r:id="rId37"/>
    <p:sldId id="398" r:id="rId38"/>
    <p:sldId id="427" r:id="rId39"/>
    <p:sldId id="426" r:id="rId40"/>
    <p:sldId id="399" r:id="rId41"/>
    <p:sldId id="393" r:id="rId42"/>
    <p:sldId id="425" r:id="rId43"/>
    <p:sldId id="418" r:id="rId44"/>
    <p:sldId id="402" r:id="rId45"/>
    <p:sldId id="429" r:id="rId46"/>
    <p:sldId id="417" r:id="rId47"/>
    <p:sldId id="405" r:id="rId48"/>
    <p:sldId id="406" r:id="rId49"/>
    <p:sldId id="431" r:id="rId50"/>
    <p:sldId id="432" r:id="rId51"/>
    <p:sldId id="452" r:id="rId52"/>
    <p:sldId id="446" r:id="rId53"/>
    <p:sldId id="447" r:id="rId54"/>
    <p:sldId id="445" r:id="rId55"/>
    <p:sldId id="448" r:id="rId56"/>
    <p:sldId id="449" r:id="rId57"/>
    <p:sldId id="416" r:id="rId58"/>
    <p:sldId id="415" r:id="rId59"/>
    <p:sldId id="433" r:id="rId60"/>
    <p:sldId id="434" r:id="rId61"/>
    <p:sldId id="435" r:id="rId62"/>
    <p:sldId id="438" r:id="rId63"/>
    <p:sldId id="437" r:id="rId64"/>
    <p:sldId id="436" r:id="rId65"/>
    <p:sldId id="440" r:id="rId66"/>
    <p:sldId id="441" r:id="rId67"/>
    <p:sldId id="443" r:id="rId68"/>
    <p:sldId id="450" r:id="rId69"/>
    <p:sldId id="451" r:id="rId70"/>
    <p:sldId id="44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schulz" initials="t" lastIdx="15" clrIdx="0"/>
  <p:cmAuthor id="1" name="Carine Deland" initials="CD" lastIdx="2" clrIdx="1">
    <p:extLst>
      <p:ext uri="{19B8F6BF-5375-455C-9EA6-DF929625EA0E}">
        <p15:presenceInfo xmlns:p15="http://schemas.microsoft.com/office/powerpoint/2012/main" userId="S-1-5-21-1757981266-1078081533-1177238915-83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B9271"/>
    <a:srgbClr val="55EDFD"/>
    <a:srgbClr val="B3FFAF"/>
    <a:srgbClr val="E574F8"/>
    <a:srgbClr val="24E7FC"/>
    <a:srgbClr val="50FAFE"/>
    <a:srgbClr val="9CD6EC"/>
    <a:srgbClr val="FD95BA"/>
    <a:srgbClr val="FFE5EE"/>
    <a:srgbClr val="FD8D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75" autoAdjust="0"/>
    <p:restoredTop sz="80958" autoAdjust="0"/>
  </p:normalViewPr>
  <p:slideViewPr>
    <p:cSldViewPr>
      <p:cViewPr varScale="1">
        <p:scale>
          <a:sx n="67" d="100"/>
          <a:sy n="67" d="100"/>
        </p:scale>
        <p:origin x="1398" y="66"/>
      </p:cViewPr>
      <p:guideLst>
        <p:guide orient="horz" pos="2160"/>
        <p:guide pos="2880"/>
      </p:guideLst>
    </p:cSldViewPr>
  </p:slideViewPr>
  <p:notesTextViewPr>
    <p:cViewPr>
      <p:scale>
        <a:sx n="3" d="2"/>
        <a:sy n="3" d="2"/>
      </p:scale>
      <p:origin x="0" y="0"/>
    </p:cViewPr>
  </p:notesTextViewPr>
  <p:sorterViewPr>
    <p:cViewPr>
      <p:scale>
        <a:sx n="102" d="100"/>
        <a:sy n="102" d="100"/>
      </p:scale>
      <p:origin x="0" y="101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theme" Target="theme/theme1.xml"/><Relationship Id="rId7" Type="http://schemas.openxmlformats.org/officeDocument/2006/relationships/slideMaster" Target="slideMasters/slideMaster1.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4A3EA8-0FA9-47E5-9661-6781CD1BD4AC}" type="doc">
      <dgm:prSet loTypeId="urn:microsoft.com/office/officeart/2005/8/layout/cycle3" loCatId="cycle" qsTypeId="urn:microsoft.com/office/officeart/2005/8/quickstyle/simple1" qsCatId="simple" csTypeId="urn:microsoft.com/office/officeart/2005/8/colors/accent1_1" csCatId="accent1" phldr="1"/>
      <dgm:spPr/>
      <dgm:t>
        <a:bodyPr/>
        <a:lstStyle/>
        <a:p>
          <a:endParaRPr lang="nl-NL"/>
        </a:p>
      </dgm:t>
    </dgm:pt>
    <dgm:pt modelId="{31775797-9C9A-4336-B3F2-F685CFD3B7CD}">
      <dgm:prSet phldrT="[Text]" custT="1"/>
      <dgm:spPr>
        <a:solidFill>
          <a:srgbClr val="FFFF99"/>
        </a:solidFill>
        <a:ln>
          <a:solidFill>
            <a:schemeClr val="tx1"/>
          </a:solidFill>
        </a:ln>
      </dgm:spPr>
      <dgm:t>
        <a:bodyPr/>
        <a:lstStyle/>
        <a:p>
          <a:r>
            <a:rPr lang="en-US" sz="2000" b="0" cap="none" spc="0" dirty="0" err="1" smtClean="0">
              <a:ln w="0"/>
              <a:solidFill>
                <a:schemeClr val="tx1"/>
              </a:solidFill>
              <a:effectLst>
                <a:outerShdw blurRad="38100" dist="25400" dir="5400000" algn="ctr" rotWithShape="0">
                  <a:srgbClr val="6E747A">
                    <a:alpha val="43000"/>
                  </a:srgbClr>
                </a:outerShdw>
              </a:effectLst>
            </a:rPr>
            <a:t>Planifier</a:t>
          </a:r>
          <a:endParaRPr lang="nl-NL" sz="2000" b="0" cap="none" spc="0" dirty="0">
            <a:ln w="0"/>
            <a:solidFill>
              <a:schemeClr val="tx1"/>
            </a:solidFill>
            <a:effectLst>
              <a:outerShdw blurRad="38100" dist="25400" dir="5400000" algn="ctr" rotWithShape="0">
                <a:srgbClr val="6E747A">
                  <a:alpha val="43000"/>
                </a:srgbClr>
              </a:outerShdw>
            </a:effectLst>
          </a:endParaRPr>
        </a:p>
      </dgm:t>
    </dgm:pt>
    <dgm:pt modelId="{62EBBF33-61EB-4A6E-A28E-6CDE0DB30239}" type="parTrans" cxnId="{6C1E24E6-D494-4335-B396-FD6DC75ED94E}">
      <dgm:prSet/>
      <dgm:spPr/>
      <dgm:t>
        <a:bodyPr/>
        <a:lstStyle/>
        <a:p>
          <a:endParaRPr lang="nl-NL" sz="2000" b="0" cap="none" spc="0">
            <a:ln w="0"/>
            <a:solidFill>
              <a:schemeClr val="tx1"/>
            </a:solidFill>
            <a:effectLst>
              <a:outerShdw blurRad="38100" dist="25400" dir="5400000" algn="ctr" rotWithShape="0">
                <a:srgbClr val="6E747A">
                  <a:alpha val="43000"/>
                </a:srgbClr>
              </a:outerShdw>
            </a:effectLst>
          </a:endParaRPr>
        </a:p>
      </dgm:t>
    </dgm:pt>
    <dgm:pt modelId="{E4C2E68F-29B1-4054-9F47-DF134F13FBD3}" type="sibTrans" cxnId="{6C1E24E6-D494-4335-B396-FD6DC75ED94E}">
      <dgm:prSet>
        <dgm:style>
          <a:lnRef idx="1">
            <a:schemeClr val="accent1"/>
          </a:lnRef>
          <a:fillRef idx="3">
            <a:schemeClr val="accent1"/>
          </a:fillRef>
          <a:effectRef idx="2">
            <a:schemeClr val="accent1"/>
          </a:effectRef>
          <a:fontRef idx="minor">
            <a:schemeClr val="lt1"/>
          </a:fontRef>
        </dgm:style>
      </dgm:prSet>
      <dgm:spPr>
        <a:solidFill>
          <a:srgbClr val="008000"/>
        </a:solidFill>
        <a:ln>
          <a:noFill/>
        </a:ln>
      </dgm:spPr>
      <dgm:t>
        <a:bodyPr/>
        <a:lstStyle/>
        <a:p>
          <a:endParaRPr lang="nl-NL" sz="2000" b="0" cap="none" spc="0">
            <a:ln w="0"/>
            <a:solidFill>
              <a:schemeClr val="tx1"/>
            </a:solidFill>
            <a:effectLst>
              <a:outerShdw blurRad="38100" dist="25400" dir="5400000" algn="ctr" rotWithShape="0">
                <a:srgbClr val="6E747A">
                  <a:alpha val="43000"/>
                </a:srgbClr>
              </a:outerShdw>
            </a:effectLst>
          </a:endParaRPr>
        </a:p>
      </dgm:t>
    </dgm:pt>
    <dgm:pt modelId="{C4549383-0792-4263-87C7-7A2DE34CC904}">
      <dgm:prSet phldrT="[Text]" custT="1"/>
      <dgm:spPr>
        <a:solidFill>
          <a:srgbClr val="FFFF99"/>
        </a:solidFill>
        <a:ln>
          <a:solidFill>
            <a:schemeClr val="tx1"/>
          </a:solidFill>
        </a:ln>
      </dgm:spPr>
      <dgm:t>
        <a:bodyPr/>
        <a:lstStyle/>
        <a:p>
          <a:r>
            <a:rPr lang="en-US" sz="2000" b="0" cap="none" spc="0" err="1" smtClean="0">
              <a:ln w="0"/>
              <a:solidFill>
                <a:schemeClr val="tx1"/>
              </a:solidFill>
              <a:effectLst>
                <a:outerShdw blurRad="38100" dist="25400" dir="5400000" algn="ctr" rotWithShape="0">
                  <a:srgbClr val="6E747A">
                    <a:alpha val="43000"/>
                  </a:srgbClr>
                </a:outerShdw>
              </a:effectLst>
            </a:rPr>
            <a:t>Réaliser</a:t>
          </a:r>
          <a:endParaRPr lang="nl-NL" sz="2000" b="0" cap="none" spc="0">
            <a:ln w="0"/>
            <a:solidFill>
              <a:schemeClr val="tx1"/>
            </a:solidFill>
            <a:effectLst>
              <a:outerShdw blurRad="38100" dist="25400" dir="5400000" algn="ctr" rotWithShape="0">
                <a:srgbClr val="6E747A">
                  <a:alpha val="43000"/>
                </a:srgbClr>
              </a:outerShdw>
            </a:effectLst>
          </a:endParaRPr>
        </a:p>
      </dgm:t>
    </dgm:pt>
    <dgm:pt modelId="{CA694254-AAD9-4215-8452-AC937C733C0D}" type="parTrans" cxnId="{EFF9E80D-EAC2-4ADB-8DEB-3E0B7E368CD2}">
      <dgm:prSet/>
      <dgm:spPr/>
      <dgm:t>
        <a:bodyPr/>
        <a:lstStyle/>
        <a:p>
          <a:endParaRPr lang="nl-NL" sz="2000" b="0" cap="none" spc="0">
            <a:ln w="0"/>
            <a:solidFill>
              <a:schemeClr val="tx1"/>
            </a:solidFill>
            <a:effectLst>
              <a:outerShdw blurRad="38100" dist="25400" dir="5400000" algn="ctr" rotWithShape="0">
                <a:srgbClr val="6E747A">
                  <a:alpha val="43000"/>
                </a:srgbClr>
              </a:outerShdw>
            </a:effectLst>
          </a:endParaRPr>
        </a:p>
      </dgm:t>
    </dgm:pt>
    <dgm:pt modelId="{18BDA4FD-3213-4635-8B53-2B8FCADA3FCC}" type="sibTrans" cxnId="{EFF9E80D-EAC2-4ADB-8DEB-3E0B7E368CD2}">
      <dgm:prSet/>
      <dgm:spPr>
        <a:solidFill>
          <a:srgbClr val="FFFF99"/>
        </a:solidFill>
        <a:ln w="41275"/>
      </dgm:spPr>
      <dgm:t>
        <a:bodyPr/>
        <a:lstStyle/>
        <a:p>
          <a:endParaRPr lang="nl-NL" sz="2000" b="0" cap="none" spc="0">
            <a:ln w="0"/>
            <a:solidFill>
              <a:schemeClr val="tx1"/>
            </a:solidFill>
            <a:effectLst>
              <a:outerShdw blurRad="38100" dist="25400" dir="5400000" algn="ctr" rotWithShape="0">
                <a:srgbClr val="6E747A">
                  <a:alpha val="43000"/>
                </a:srgbClr>
              </a:outerShdw>
            </a:effectLst>
          </a:endParaRPr>
        </a:p>
      </dgm:t>
    </dgm:pt>
    <dgm:pt modelId="{0652D3A0-A0CE-49DB-B818-07D00AFDC046}">
      <dgm:prSet phldrT="[Text]" custT="1"/>
      <dgm:spPr>
        <a:solidFill>
          <a:srgbClr val="FFFF99"/>
        </a:solidFill>
        <a:ln>
          <a:solidFill>
            <a:schemeClr val="tx1"/>
          </a:solidFill>
        </a:ln>
      </dgm:spPr>
      <dgm:t>
        <a:bodyPr/>
        <a:lstStyle/>
        <a:p>
          <a:r>
            <a:rPr lang="en-US" sz="2000" b="0" cap="none" spc="0" dirty="0" err="1" smtClean="0">
              <a:ln w="0"/>
              <a:solidFill>
                <a:schemeClr val="tx1"/>
              </a:solidFill>
              <a:effectLst>
                <a:outerShdw blurRad="38100" dist="25400" dir="5400000" algn="ctr" rotWithShape="0">
                  <a:srgbClr val="6E747A">
                    <a:alpha val="43000"/>
                  </a:srgbClr>
                </a:outerShdw>
              </a:effectLst>
            </a:rPr>
            <a:t>Suivre</a:t>
          </a:r>
          <a:r>
            <a:rPr lang="en-US" sz="2000" b="0" cap="none" spc="0" dirty="0" smtClean="0">
              <a:ln w="0"/>
              <a:solidFill>
                <a:schemeClr val="tx1"/>
              </a:solidFill>
              <a:effectLst>
                <a:outerShdw blurRad="38100" dist="25400" dir="5400000" algn="ctr" rotWithShape="0">
                  <a:srgbClr val="6E747A">
                    <a:alpha val="43000"/>
                  </a:srgbClr>
                </a:outerShdw>
              </a:effectLst>
            </a:rPr>
            <a:t> et </a:t>
          </a:r>
          <a:r>
            <a:rPr lang="en-US" sz="2000" b="0" cap="none" spc="0" dirty="0" err="1" smtClean="0">
              <a:ln w="0"/>
              <a:solidFill>
                <a:schemeClr val="tx1"/>
              </a:solidFill>
              <a:effectLst>
                <a:outerShdw blurRad="38100" dist="25400" dir="5400000" algn="ctr" rotWithShape="0">
                  <a:srgbClr val="6E747A">
                    <a:alpha val="43000"/>
                  </a:srgbClr>
                </a:outerShdw>
              </a:effectLst>
            </a:rPr>
            <a:t>Évaluer</a:t>
          </a:r>
          <a:endParaRPr lang="nl-NL" sz="2000" b="0" cap="none" spc="0" dirty="0">
            <a:ln w="0"/>
            <a:solidFill>
              <a:schemeClr val="tx1"/>
            </a:solidFill>
            <a:effectLst>
              <a:outerShdw blurRad="38100" dist="25400" dir="5400000" algn="ctr" rotWithShape="0">
                <a:srgbClr val="6E747A">
                  <a:alpha val="43000"/>
                </a:srgbClr>
              </a:outerShdw>
            </a:effectLst>
          </a:endParaRPr>
        </a:p>
      </dgm:t>
    </dgm:pt>
    <dgm:pt modelId="{934C2E06-4183-42CD-A4E1-95166C01B289}" type="parTrans" cxnId="{3E1F7007-E52D-4779-96F0-1316E1E70028}">
      <dgm:prSet/>
      <dgm:spPr/>
      <dgm:t>
        <a:bodyPr/>
        <a:lstStyle/>
        <a:p>
          <a:endParaRPr lang="nl-NL" sz="2000" b="0" cap="none" spc="0">
            <a:ln w="0"/>
            <a:solidFill>
              <a:schemeClr val="tx1"/>
            </a:solidFill>
            <a:effectLst>
              <a:outerShdw blurRad="38100" dist="25400" dir="5400000" algn="ctr" rotWithShape="0">
                <a:srgbClr val="6E747A">
                  <a:alpha val="43000"/>
                </a:srgbClr>
              </a:outerShdw>
            </a:effectLst>
          </a:endParaRPr>
        </a:p>
      </dgm:t>
    </dgm:pt>
    <dgm:pt modelId="{07F80EEA-CB00-447A-A4DA-DC41878A86DD}" type="sibTrans" cxnId="{3E1F7007-E52D-4779-96F0-1316E1E70028}">
      <dgm:prSet/>
      <dgm:spPr>
        <a:ln w="41275">
          <a:solidFill>
            <a:schemeClr val="tx1"/>
          </a:solidFill>
        </a:ln>
      </dgm:spPr>
      <dgm:t>
        <a:bodyPr/>
        <a:lstStyle/>
        <a:p>
          <a:endParaRPr lang="nl-NL" sz="2000" b="0" cap="none" spc="0">
            <a:ln w="0"/>
            <a:solidFill>
              <a:schemeClr val="tx1"/>
            </a:solidFill>
            <a:effectLst>
              <a:outerShdw blurRad="38100" dist="25400" dir="5400000" algn="ctr" rotWithShape="0">
                <a:srgbClr val="6E747A">
                  <a:alpha val="43000"/>
                </a:srgbClr>
              </a:outerShdw>
            </a:effectLst>
          </a:endParaRPr>
        </a:p>
      </dgm:t>
    </dgm:pt>
    <dgm:pt modelId="{9C9B03B9-1C64-4DF9-A46F-87C8CAC5B7C9}">
      <dgm:prSet phldrT="[Text]" custT="1"/>
      <dgm:spPr>
        <a:solidFill>
          <a:srgbClr val="FFFF99"/>
        </a:solidFill>
        <a:ln>
          <a:solidFill>
            <a:schemeClr val="tx1"/>
          </a:solidFill>
        </a:ln>
      </dgm:spPr>
      <dgm:t>
        <a:bodyPr/>
        <a:lstStyle/>
        <a:p>
          <a:r>
            <a:rPr lang="en-US" sz="2000" b="0" cap="none" spc="0" smtClean="0">
              <a:ln w="0"/>
              <a:solidFill>
                <a:schemeClr val="tx1"/>
              </a:solidFill>
              <a:effectLst>
                <a:outerShdw blurRad="38100" dist="25400" dir="5400000" algn="ctr" rotWithShape="0">
                  <a:srgbClr val="6E747A">
                    <a:alpha val="43000"/>
                  </a:srgbClr>
                </a:outerShdw>
              </a:effectLst>
            </a:rPr>
            <a:t>Adapter</a:t>
          </a:r>
          <a:endParaRPr lang="nl-NL" sz="2000" b="0" cap="none" spc="0">
            <a:ln w="0"/>
            <a:solidFill>
              <a:schemeClr val="tx1"/>
            </a:solidFill>
            <a:effectLst>
              <a:outerShdw blurRad="38100" dist="25400" dir="5400000" algn="ctr" rotWithShape="0">
                <a:srgbClr val="6E747A">
                  <a:alpha val="43000"/>
                </a:srgbClr>
              </a:outerShdw>
            </a:effectLst>
          </a:endParaRPr>
        </a:p>
      </dgm:t>
    </dgm:pt>
    <dgm:pt modelId="{3BA8F9D6-F19F-41F2-BEA3-9C6E7E3202E2}" type="parTrans" cxnId="{5A42A978-4A61-45B5-800C-485F60659305}">
      <dgm:prSet/>
      <dgm:spPr/>
      <dgm:t>
        <a:bodyPr/>
        <a:lstStyle/>
        <a:p>
          <a:endParaRPr lang="nl-NL" sz="2000" b="0" cap="none" spc="0">
            <a:ln w="0"/>
            <a:solidFill>
              <a:schemeClr val="tx1"/>
            </a:solidFill>
            <a:effectLst>
              <a:outerShdw blurRad="38100" dist="25400" dir="5400000" algn="ctr" rotWithShape="0">
                <a:srgbClr val="6E747A">
                  <a:alpha val="43000"/>
                </a:srgbClr>
              </a:outerShdw>
            </a:effectLst>
          </a:endParaRPr>
        </a:p>
      </dgm:t>
    </dgm:pt>
    <dgm:pt modelId="{A5104B32-0C70-4639-BC24-85B6C2C9AF19}" type="sibTrans" cxnId="{5A42A978-4A61-45B5-800C-485F60659305}">
      <dgm:prSet/>
      <dgm:spPr>
        <a:ln w="41275" cap="rnd">
          <a:round/>
        </a:ln>
      </dgm:spPr>
      <dgm:t>
        <a:bodyPr/>
        <a:lstStyle/>
        <a:p>
          <a:endParaRPr lang="nl-NL" sz="2000" b="0" cap="none" spc="0">
            <a:ln w="0"/>
            <a:solidFill>
              <a:schemeClr val="tx1"/>
            </a:solidFill>
            <a:effectLst>
              <a:outerShdw blurRad="38100" dist="25400" dir="5400000" algn="ctr" rotWithShape="0">
                <a:srgbClr val="6E747A">
                  <a:alpha val="43000"/>
                </a:srgbClr>
              </a:outerShdw>
            </a:effectLst>
          </a:endParaRPr>
        </a:p>
      </dgm:t>
    </dgm:pt>
    <dgm:pt modelId="{E12759AF-C585-4729-ACFF-592EFB5B99BC}" type="pres">
      <dgm:prSet presAssocID="{3D4A3EA8-0FA9-47E5-9661-6781CD1BD4AC}" presName="Name0" presStyleCnt="0">
        <dgm:presLayoutVars>
          <dgm:dir/>
          <dgm:resizeHandles val="exact"/>
        </dgm:presLayoutVars>
      </dgm:prSet>
      <dgm:spPr/>
      <dgm:t>
        <a:bodyPr/>
        <a:lstStyle/>
        <a:p>
          <a:endParaRPr lang="en-CA"/>
        </a:p>
      </dgm:t>
    </dgm:pt>
    <dgm:pt modelId="{A01374EB-275F-4295-83E7-7AC3C6C49250}" type="pres">
      <dgm:prSet presAssocID="{3D4A3EA8-0FA9-47E5-9661-6781CD1BD4AC}" presName="cycle" presStyleCnt="0"/>
      <dgm:spPr/>
      <dgm:t>
        <a:bodyPr/>
        <a:lstStyle/>
        <a:p>
          <a:endParaRPr lang="en-CA"/>
        </a:p>
      </dgm:t>
    </dgm:pt>
    <dgm:pt modelId="{BEB747F0-BBF8-4D02-B5B4-0C95822C0BD9}" type="pres">
      <dgm:prSet presAssocID="{31775797-9C9A-4336-B3F2-F685CFD3B7CD}" presName="nodeFirstNode" presStyleLbl="node1" presStyleIdx="0" presStyleCnt="4" custScaleX="68302" custScaleY="68302">
        <dgm:presLayoutVars>
          <dgm:bulletEnabled val="1"/>
        </dgm:presLayoutVars>
      </dgm:prSet>
      <dgm:spPr/>
      <dgm:t>
        <a:bodyPr/>
        <a:lstStyle/>
        <a:p>
          <a:endParaRPr lang="en-CA"/>
        </a:p>
      </dgm:t>
    </dgm:pt>
    <dgm:pt modelId="{148535CF-85C0-40A7-8E03-42A2B968A44E}" type="pres">
      <dgm:prSet presAssocID="{E4C2E68F-29B1-4054-9F47-DF134F13FBD3}" presName="sibTransFirstNode" presStyleLbl="bgShp" presStyleIdx="0" presStyleCnt="1"/>
      <dgm:spPr/>
      <dgm:t>
        <a:bodyPr/>
        <a:lstStyle/>
        <a:p>
          <a:endParaRPr lang="en-CA"/>
        </a:p>
      </dgm:t>
    </dgm:pt>
    <dgm:pt modelId="{309098D4-D2E4-4DF7-9BE4-3E9ABC74B784}" type="pres">
      <dgm:prSet presAssocID="{C4549383-0792-4263-87C7-7A2DE34CC904}" presName="nodeFollowingNodes" presStyleLbl="node1" presStyleIdx="1" presStyleCnt="4" custScaleX="68302" custScaleY="68302">
        <dgm:presLayoutVars>
          <dgm:bulletEnabled val="1"/>
        </dgm:presLayoutVars>
      </dgm:prSet>
      <dgm:spPr/>
      <dgm:t>
        <a:bodyPr/>
        <a:lstStyle/>
        <a:p>
          <a:endParaRPr lang="en-CA"/>
        </a:p>
      </dgm:t>
    </dgm:pt>
    <dgm:pt modelId="{E04DE821-D0E6-4B5B-9F20-EBEDF9EA253E}" type="pres">
      <dgm:prSet presAssocID="{0652D3A0-A0CE-49DB-B818-07D00AFDC046}" presName="nodeFollowingNodes" presStyleLbl="node1" presStyleIdx="2" presStyleCnt="4" custScaleX="68302" custScaleY="68302">
        <dgm:presLayoutVars>
          <dgm:bulletEnabled val="1"/>
        </dgm:presLayoutVars>
      </dgm:prSet>
      <dgm:spPr/>
      <dgm:t>
        <a:bodyPr/>
        <a:lstStyle/>
        <a:p>
          <a:endParaRPr lang="en-CA"/>
        </a:p>
      </dgm:t>
    </dgm:pt>
    <dgm:pt modelId="{A405DD77-041C-48B5-B737-12B808831D3C}" type="pres">
      <dgm:prSet presAssocID="{9C9B03B9-1C64-4DF9-A46F-87C8CAC5B7C9}" presName="nodeFollowingNodes" presStyleLbl="node1" presStyleIdx="3" presStyleCnt="4" custScaleX="68302" custScaleY="68302">
        <dgm:presLayoutVars>
          <dgm:bulletEnabled val="1"/>
        </dgm:presLayoutVars>
      </dgm:prSet>
      <dgm:spPr/>
      <dgm:t>
        <a:bodyPr/>
        <a:lstStyle/>
        <a:p>
          <a:endParaRPr lang="en-CA"/>
        </a:p>
      </dgm:t>
    </dgm:pt>
  </dgm:ptLst>
  <dgm:cxnLst>
    <dgm:cxn modelId="{6C1E24E6-D494-4335-B396-FD6DC75ED94E}" srcId="{3D4A3EA8-0FA9-47E5-9661-6781CD1BD4AC}" destId="{31775797-9C9A-4336-B3F2-F685CFD3B7CD}" srcOrd="0" destOrd="0" parTransId="{62EBBF33-61EB-4A6E-A28E-6CDE0DB30239}" sibTransId="{E4C2E68F-29B1-4054-9F47-DF134F13FBD3}"/>
    <dgm:cxn modelId="{5555BE20-87B4-4277-A114-1DE319367FEE}" type="presOf" srcId="{E4C2E68F-29B1-4054-9F47-DF134F13FBD3}" destId="{148535CF-85C0-40A7-8E03-42A2B968A44E}" srcOrd="0" destOrd="0" presId="urn:microsoft.com/office/officeart/2005/8/layout/cycle3"/>
    <dgm:cxn modelId="{7A7F5376-9E5A-41CF-9940-C162A31336F3}" type="presOf" srcId="{31775797-9C9A-4336-B3F2-F685CFD3B7CD}" destId="{BEB747F0-BBF8-4D02-B5B4-0C95822C0BD9}" srcOrd="0" destOrd="0" presId="urn:microsoft.com/office/officeart/2005/8/layout/cycle3"/>
    <dgm:cxn modelId="{C88A488E-7D6D-44A0-B8BB-48DB54AF0E38}" type="presOf" srcId="{9C9B03B9-1C64-4DF9-A46F-87C8CAC5B7C9}" destId="{A405DD77-041C-48B5-B737-12B808831D3C}" srcOrd="0" destOrd="0" presId="urn:microsoft.com/office/officeart/2005/8/layout/cycle3"/>
    <dgm:cxn modelId="{3E1F7007-E52D-4779-96F0-1316E1E70028}" srcId="{3D4A3EA8-0FA9-47E5-9661-6781CD1BD4AC}" destId="{0652D3A0-A0CE-49DB-B818-07D00AFDC046}" srcOrd="2" destOrd="0" parTransId="{934C2E06-4183-42CD-A4E1-95166C01B289}" sibTransId="{07F80EEA-CB00-447A-A4DA-DC41878A86DD}"/>
    <dgm:cxn modelId="{5E28666D-4DA9-4DD1-BB41-09CD91851FF3}" type="presOf" srcId="{0652D3A0-A0CE-49DB-B818-07D00AFDC046}" destId="{E04DE821-D0E6-4B5B-9F20-EBEDF9EA253E}" srcOrd="0" destOrd="0" presId="urn:microsoft.com/office/officeart/2005/8/layout/cycle3"/>
    <dgm:cxn modelId="{B4E6DCD0-E98B-41E4-8812-BB917F0E847D}" type="presOf" srcId="{3D4A3EA8-0FA9-47E5-9661-6781CD1BD4AC}" destId="{E12759AF-C585-4729-ACFF-592EFB5B99BC}" srcOrd="0" destOrd="0" presId="urn:microsoft.com/office/officeart/2005/8/layout/cycle3"/>
    <dgm:cxn modelId="{3876CD15-B2BC-4989-8485-F107D927680E}" type="presOf" srcId="{C4549383-0792-4263-87C7-7A2DE34CC904}" destId="{309098D4-D2E4-4DF7-9BE4-3E9ABC74B784}" srcOrd="0" destOrd="0" presId="urn:microsoft.com/office/officeart/2005/8/layout/cycle3"/>
    <dgm:cxn modelId="{EFF9E80D-EAC2-4ADB-8DEB-3E0B7E368CD2}" srcId="{3D4A3EA8-0FA9-47E5-9661-6781CD1BD4AC}" destId="{C4549383-0792-4263-87C7-7A2DE34CC904}" srcOrd="1" destOrd="0" parTransId="{CA694254-AAD9-4215-8452-AC937C733C0D}" sibTransId="{18BDA4FD-3213-4635-8B53-2B8FCADA3FCC}"/>
    <dgm:cxn modelId="{5A42A978-4A61-45B5-800C-485F60659305}" srcId="{3D4A3EA8-0FA9-47E5-9661-6781CD1BD4AC}" destId="{9C9B03B9-1C64-4DF9-A46F-87C8CAC5B7C9}" srcOrd="3" destOrd="0" parTransId="{3BA8F9D6-F19F-41F2-BEA3-9C6E7E3202E2}" sibTransId="{A5104B32-0C70-4639-BC24-85B6C2C9AF19}"/>
    <dgm:cxn modelId="{F14B422D-1615-4D29-9892-75712656DDDC}" type="presParOf" srcId="{E12759AF-C585-4729-ACFF-592EFB5B99BC}" destId="{A01374EB-275F-4295-83E7-7AC3C6C49250}" srcOrd="0" destOrd="0" presId="urn:microsoft.com/office/officeart/2005/8/layout/cycle3"/>
    <dgm:cxn modelId="{D1226003-CA45-4FE0-9FCB-2BB2A48E57B0}" type="presParOf" srcId="{A01374EB-275F-4295-83E7-7AC3C6C49250}" destId="{BEB747F0-BBF8-4D02-B5B4-0C95822C0BD9}" srcOrd="0" destOrd="0" presId="urn:microsoft.com/office/officeart/2005/8/layout/cycle3"/>
    <dgm:cxn modelId="{833B2A30-5FCB-458C-8105-07FA7E52EE71}" type="presParOf" srcId="{A01374EB-275F-4295-83E7-7AC3C6C49250}" destId="{148535CF-85C0-40A7-8E03-42A2B968A44E}" srcOrd="1" destOrd="0" presId="urn:microsoft.com/office/officeart/2005/8/layout/cycle3"/>
    <dgm:cxn modelId="{61CB517F-E92D-4825-9517-37D5A84A3F48}" type="presParOf" srcId="{A01374EB-275F-4295-83E7-7AC3C6C49250}" destId="{309098D4-D2E4-4DF7-9BE4-3E9ABC74B784}" srcOrd="2" destOrd="0" presId="urn:microsoft.com/office/officeart/2005/8/layout/cycle3"/>
    <dgm:cxn modelId="{3A627A43-E5C0-4EC4-AFCC-D9EC435360F7}" type="presParOf" srcId="{A01374EB-275F-4295-83E7-7AC3C6C49250}" destId="{E04DE821-D0E6-4B5B-9F20-EBEDF9EA253E}" srcOrd="3" destOrd="0" presId="urn:microsoft.com/office/officeart/2005/8/layout/cycle3"/>
    <dgm:cxn modelId="{F13DA900-A204-45C6-8E2F-25657DCEB3E0}" type="presParOf" srcId="{A01374EB-275F-4295-83E7-7AC3C6C49250}" destId="{A405DD77-041C-48B5-B737-12B808831D3C}"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4C5F5A-1802-4B64-BFF4-89AB34826561}" type="datetimeFigureOut">
              <a:rPr lang="en-US" smtClean="0"/>
              <a:pPr/>
              <a:t>3/9/2017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02BD96-D319-4908-8D01-FC3C041B04EE}" type="slidenum">
              <a:rPr lang="en-US" smtClean="0"/>
              <a:pPr/>
              <a:t>‹#›</a:t>
            </a:fld>
            <a:endParaRPr lang="en-US"/>
          </a:p>
        </p:txBody>
      </p:sp>
    </p:spTree>
    <p:extLst>
      <p:ext uri="{BB962C8B-B14F-4D97-AF65-F5344CB8AC3E}">
        <p14:creationId xmlns:p14="http://schemas.microsoft.com/office/powerpoint/2010/main" val="3010969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pitchFamily="34" charset="0"/>
              </a:defRPr>
            </a:lvl1pPr>
            <a:lvl2pPr marL="742950" indent="-285750" eaLnBrk="0" hangingPunct="0">
              <a:defRPr sz="4400">
                <a:solidFill>
                  <a:schemeClr val="tx1"/>
                </a:solidFill>
                <a:latin typeface="Tahoma" pitchFamily="34" charset="0"/>
              </a:defRPr>
            </a:lvl2pPr>
            <a:lvl3pPr marL="1143000" indent="-228600" eaLnBrk="0" hangingPunct="0">
              <a:defRPr sz="4400">
                <a:solidFill>
                  <a:schemeClr val="tx1"/>
                </a:solidFill>
                <a:latin typeface="Tahoma" pitchFamily="34" charset="0"/>
              </a:defRPr>
            </a:lvl3pPr>
            <a:lvl4pPr marL="1600200" indent="-228600" eaLnBrk="0" hangingPunct="0">
              <a:defRPr sz="4400">
                <a:solidFill>
                  <a:schemeClr val="tx1"/>
                </a:solidFill>
                <a:latin typeface="Tahoma" pitchFamily="34" charset="0"/>
              </a:defRPr>
            </a:lvl4pPr>
            <a:lvl5pPr marL="2057400" indent="-228600" eaLnBrk="0" hangingPunct="0">
              <a:defRPr sz="4400">
                <a:solidFill>
                  <a:schemeClr val="tx1"/>
                </a:solidFill>
                <a:latin typeface="Tahoma" pitchFamily="34" charset="0"/>
              </a:defRPr>
            </a:lvl5pPr>
            <a:lvl6pPr marL="2514600" indent="-228600" algn="r" eaLnBrk="0" fontAlgn="base" hangingPunct="0">
              <a:spcBef>
                <a:spcPct val="0"/>
              </a:spcBef>
              <a:spcAft>
                <a:spcPct val="0"/>
              </a:spcAft>
              <a:defRPr sz="4400">
                <a:solidFill>
                  <a:schemeClr val="tx1"/>
                </a:solidFill>
                <a:latin typeface="Tahoma" pitchFamily="34" charset="0"/>
              </a:defRPr>
            </a:lvl6pPr>
            <a:lvl7pPr marL="2971800" indent="-228600" algn="r" eaLnBrk="0" fontAlgn="base" hangingPunct="0">
              <a:spcBef>
                <a:spcPct val="0"/>
              </a:spcBef>
              <a:spcAft>
                <a:spcPct val="0"/>
              </a:spcAft>
              <a:defRPr sz="4400">
                <a:solidFill>
                  <a:schemeClr val="tx1"/>
                </a:solidFill>
                <a:latin typeface="Tahoma" pitchFamily="34" charset="0"/>
              </a:defRPr>
            </a:lvl7pPr>
            <a:lvl8pPr marL="3429000" indent="-228600" algn="r" eaLnBrk="0" fontAlgn="base" hangingPunct="0">
              <a:spcBef>
                <a:spcPct val="0"/>
              </a:spcBef>
              <a:spcAft>
                <a:spcPct val="0"/>
              </a:spcAft>
              <a:defRPr sz="4400">
                <a:solidFill>
                  <a:schemeClr val="tx1"/>
                </a:solidFill>
                <a:latin typeface="Tahoma" pitchFamily="34" charset="0"/>
              </a:defRPr>
            </a:lvl8pPr>
            <a:lvl9pPr marL="3886200" indent="-228600" algn="r" eaLnBrk="0" fontAlgn="base" hangingPunct="0">
              <a:spcBef>
                <a:spcPct val="0"/>
              </a:spcBef>
              <a:spcAft>
                <a:spcPct val="0"/>
              </a:spcAft>
              <a:defRPr sz="4400">
                <a:solidFill>
                  <a:schemeClr val="tx1"/>
                </a:solidFill>
                <a:latin typeface="Tahoma" pitchFamily="34" charset="0"/>
              </a:defRPr>
            </a:lvl9pPr>
          </a:lstStyle>
          <a:p>
            <a:pPr eaLnBrk="1" hangingPunct="1"/>
            <a:fld id="{9BBB2093-2E36-409A-9C2D-F2971F604D9A}" type="slidenum">
              <a:rPr lang="en-US" sz="1200" smtClean="0">
                <a:solidFill>
                  <a:prstClr val="black"/>
                </a:solidFill>
                <a:latin typeface="Times New Roman" pitchFamily="18" charset="0"/>
              </a:rPr>
              <a:pPr eaLnBrk="1" hangingPunct="1"/>
              <a:t>1</a:t>
            </a:fld>
            <a:endParaRPr lang="en-US" sz="1200" smtClean="0">
              <a:solidFill>
                <a:prstClr val="black"/>
              </a:solidFill>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616769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3EA04C2D-B18E-5146-89E0-3DB4A8CC71AB}" type="slidenum">
              <a:rPr lang="en-US" sz="1200" b="0">
                <a:solidFill>
                  <a:schemeClr val="tx1"/>
                </a:solidFill>
                <a:latin typeface="Times New Roman" charset="0"/>
              </a:rPr>
              <a:pPr eaLnBrk="1" hangingPunct="1"/>
              <a:t>10</a:t>
            </a:fld>
            <a:endParaRPr lang="en-US" sz="1200" b="0">
              <a:solidFill>
                <a:schemeClr val="tx1"/>
              </a:solidFill>
              <a:latin typeface="Times New Roman"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fr-FR" dirty="0" smtClean="0">
                <a:latin typeface="Times New Roman" charset="0"/>
              </a:rPr>
              <a:t>La gestion adaptative est conçue pour répondre aux questions de la diapositive précédente. La gestion adaptative permet aux équipes de faire des changements rapides lorsqu'elles</a:t>
            </a:r>
            <a:r>
              <a:rPr lang="fr-FR" baseline="0" dirty="0" smtClean="0">
                <a:latin typeface="Times New Roman" charset="0"/>
              </a:rPr>
              <a:t> vont dans la mauvaise direction </a:t>
            </a:r>
            <a:r>
              <a:rPr lang="fr-FR" dirty="0" smtClean="0">
                <a:latin typeface="Times New Roman" charset="0"/>
              </a:rPr>
              <a:t>plutôt que d'attendre à la fin d'un projet pour déterminer si ce</a:t>
            </a:r>
            <a:r>
              <a:rPr lang="fr-FR" baseline="0" dirty="0" smtClean="0">
                <a:latin typeface="Times New Roman" charset="0"/>
              </a:rPr>
              <a:t> dernier</a:t>
            </a:r>
            <a:r>
              <a:rPr lang="fr-FR" dirty="0" smtClean="0">
                <a:latin typeface="Times New Roman" charset="0"/>
              </a:rPr>
              <a:t> n'a pas fonctionné.</a:t>
            </a:r>
          </a:p>
          <a:p>
            <a:pPr eaLnBrk="1" hangingPunct="1"/>
            <a:endParaRPr lang="fr-FR" dirty="0" smtClean="0">
              <a:latin typeface="Times New Roman" charset="0"/>
            </a:endParaRPr>
          </a:p>
          <a:p>
            <a:pPr eaLnBrk="1" hangingPunct="1"/>
            <a:r>
              <a:rPr lang="fr-FR" dirty="0" smtClean="0">
                <a:latin typeface="Times New Roman" charset="0"/>
              </a:rPr>
              <a:t>Il existe différentes définitions de la gestion adaptative. Celle-ci est la définition du </a:t>
            </a:r>
            <a:r>
              <a:rPr lang="en-US" baseline="0" dirty="0" smtClean="0">
                <a:latin typeface="Times New Roman" charset="0"/>
              </a:rPr>
              <a:t>Conservation Measures Partnership</a:t>
            </a:r>
            <a:r>
              <a:rPr lang="fr-FR" dirty="0" smtClean="0">
                <a:latin typeface="Times New Roman" charset="0"/>
              </a:rPr>
              <a:t>.</a:t>
            </a:r>
            <a:endParaRPr lang="en-US" dirty="0">
              <a:latin typeface="Times New Roman" charset="0"/>
            </a:endParaRPr>
          </a:p>
        </p:txBody>
      </p:sp>
    </p:spTree>
    <p:extLst>
      <p:ext uri="{BB962C8B-B14F-4D97-AF65-F5344CB8AC3E}">
        <p14:creationId xmlns:p14="http://schemas.microsoft.com/office/powerpoint/2010/main" val="428287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1C3FA1BF-3135-E44B-B2E0-512B710E2C15}" type="slidenum">
              <a:rPr lang="en-US" sz="1200" b="0">
                <a:solidFill>
                  <a:schemeClr val="tx1"/>
                </a:solidFill>
                <a:latin typeface="Times New Roman" charset="0"/>
              </a:rPr>
              <a:pPr eaLnBrk="1" hangingPunct="1"/>
              <a:t>11</a:t>
            </a:fld>
            <a:endParaRPr lang="en-US" sz="1200" b="0">
              <a:solidFill>
                <a:schemeClr val="tx1"/>
              </a:solidFill>
              <a:latin typeface="Times New Roman" charset="0"/>
            </a:endParaRPr>
          </a:p>
        </p:txBody>
      </p:sp>
      <p:sp>
        <p:nvSpPr>
          <p:cNvPr id="62467" name="Rectangle 2"/>
          <p:cNvSpPr>
            <a:spLocks noGrp="1" noRot="1" noChangeAspect="1" noChangeArrowheads="1" noTextEdit="1"/>
          </p:cNvSpPr>
          <p:nvPr>
            <p:ph type="sldImg"/>
          </p:nvPr>
        </p:nvSpPr>
        <p:spPr>
          <a:xfrm>
            <a:off x="1138238" y="682625"/>
            <a:ext cx="4581525" cy="3436938"/>
          </a:xfrm>
          <a:ln/>
        </p:spPr>
      </p:sp>
      <p:sp>
        <p:nvSpPr>
          <p:cNvPr id="62468" name="Rectangle 3"/>
          <p:cNvSpPr>
            <a:spLocks noGrp="1" noChangeArrowheads="1"/>
          </p:cNvSpPr>
          <p:nvPr>
            <p:ph type="body" idx="1"/>
          </p:nvPr>
        </p:nvSpPr>
        <p:spPr>
          <a:xfrm>
            <a:off x="912813" y="4343400"/>
            <a:ext cx="5032375"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508" tIns="49254" rIns="98508" bIns="49254"/>
          <a:lstStyle/>
          <a:p>
            <a:pPr eaLnBrk="1" hangingPunct="1"/>
            <a:r>
              <a:rPr lang="en-US" dirty="0" err="1" smtClean="0">
                <a:latin typeface="Times New Roman" charset="0"/>
              </a:rPr>
              <a:t>Tirer</a:t>
            </a:r>
            <a:r>
              <a:rPr lang="en-US" dirty="0" smtClean="0">
                <a:latin typeface="Times New Roman" charset="0"/>
              </a:rPr>
              <a:t> </a:t>
            </a:r>
            <a:r>
              <a:rPr lang="en-US" dirty="0" err="1" smtClean="0">
                <a:latin typeface="Times New Roman" charset="0"/>
              </a:rPr>
              <a:t>d’abord</a:t>
            </a:r>
            <a:r>
              <a:rPr lang="en-US" dirty="0" smtClean="0">
                <a:latin typeface="Times New Roman" charset="0"/>
              </a:rPr>
              <a:t> et </a:t>
            </a:r>
            <a:r>
              <a:rPr lang="en-US" dirty="0" err="1" smtClean="0">
                <a:latin typeface="Times New Roman" charset="0"/>
              </a:rPr>
              <a:t>viser</a:t>
            </a:r>
            <a:r>
              <a:rPr lang="en-US" dirty="0" smtClean="0">
                <a:latin typeface="Times New Roman" charset="0"/>
              </a:rPr>
              <a:t> </a:t>
            </a:r>
            <a:r>
              <a:rPr lang="en-US" dirty="0" err="1" smtClean="0">
                <a:latin typeface="Times New Roman" charset="0"/>
              </a:rPr>
              <a:t>ensuite</a:t>
            </a:r>
            <a:endParaRPr lang="en-US" dirty="0" smtClean="0">
              <a:latin typeface="Times New Roman" charset="0"/>
            </a:endParaRPr>
          </a:p>
        </p:txBody>
      </p:sp>
    </p:spTree>
    <p:extLst>
      <p:ext uri="{BB962C8B-B14F-4D97-AF65-F5344CB8AC3E}">
        <p14:creationId xmlns:p14="http://schemas.microsoft.com/office/powerpoint/2010/main" val="3984713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0D9B4862-EF3E-4646-8AB9-0C4074B3DE12}" type="slidenum">
              <a:rPr lang="en-US" sz="1200" b="0">
                <a:solidFill>
                  <a:schemeClr val="tx1"/>
                </a:solidFill>
                <a:latin typeface="Times New Roman" charset="0"/>
              </a:rPr>
              <a:pPr eaLnBrk="1" hangingPunct="1"/>
              <a:t>12</a:t>
            </a:fld>
            <a:endParaRPr lang="en-US" sz="1200" b="0">
              <a:solidFill>
                <a:schemeClr val="tx1"/>
              </a:solidFill>
              <a:latin typeface="Times New Roman" charset="0"/>
            </a:endParaRPr>
          </a:p>
        </p:txBody>
      </p:sp>
      <p:sp>
        <p:nvSpPr>
          <p:cNvPr id="63491" name="Rectangle 2"/>
          <p:cNvSpPr>
            <a:spLocks noGrp="1" noRot="1" noChangeAspect="1" noChangeArrowheads="1" noTextEdit="1"/>
          </p:cNvSpPr>
          <p:nvPr>
            <p:ph type="sldImg"/>
          </p:nvPr>
        </p:nvSpPr>
        <p:spPr>
          <a:xfrm>
            <a:off x="1138238" y="682625"/>
            <a:ext cx="4581525" cy="3436938"/>
          </a:xfrm>
          <a:ln/>
        </p:spPr>
      </p:sp>
      <p:sp>
        <p:nvSpPr>
          <p:cNvPr id="63492" name="Rectangle 3"/>
          <p:cNvSpPr>
            <a:spLocks noGrp="1" noChangeArrowheads="1"/>
          </p:cNvSpPr>
          <p:nvPr>
            <p:ph type="body" idx="1"/>
          </p:nvPr>
        </p:nvSpPr>
        <p:spPr>
          <a:xfrm>
            <a:off x="912813" y="4343400"/>
            <a:ext cx="5032375"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8508" tIns="49254" rIns="98508" bIns="49254"/>
          <a:lstStyle/>
          <a:p>
            <a:pPr eaLnBrk="1" hangingPunct="1"/>
            <a:r>
              <a:rPr lang="en-US" dirty="0" err="1" smtClean="0">
                <a:latin typeface="Times New Roman" charset="0"/>
              </a:rPr>
              <a:t>Viser</a:t>
            </a:r>
            <a:r>
              <a:rPr lang="en-US" dirty="0" smtClean="0">
                <a:latin typeface="Times New Roman" charset="0"/>
              </a:rPr>
              <a:t>, </a:t>
            </a:r>
            <a:r>
              <a:rPr lang="en-US" dirty="0" err="1" smtClean="0">
                <a:latin typeface="Times New Roman" charset="0"/>
              </a:rPr>
              <a:t>viser</a:t>
            </a:r>
            <a:r>
              <a:rPr lang="en-US" dirty="0" smtClean="0">
                <a:latin typeface="Times New Roman" charset="0"/>
              </a:rPr>
              <a:t>, </a:t>
            </a:r>
            <a:r>
              <a:rPr lang="en-US" dirty="0" err="1" smtClean="0">
                <a:latin typeface="Times New Roman" charset="0"/>
              </a:rPr>
              <a:t>viser</a:t>
            </a:r>
            <a:r>
              <a:rPr lang="en-US" dirty="0" smtClean="0">
                <a:latin typeface="Times New Roman" charset="0"/>
              </a:rPr>
              <a:t>…</a:t>
            </a:r>
            <a:endParaRPr lang="en-US" dirty="0">
              <a:latin typeface="Times New Roman" charset="0"/>
            </a:endParaRPr>
          </a:p>
        </p:txBody>
      </p:sp>
    </p:spTree>
    <p:extLst>
      <p:ext uri="{BB962C8B-B14F-4D97-AF65-F5344CB8AC3E}">
        <p14:creationId xmlns:p14="http://schemas.microsoft.com/office/powerpoint/2010/main" val="1606563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557F76A9-C456-1B45-A451-F2CD5595F192}" type="slidenum">
              <a:rPr lang="en-US" sz="1200" b="0">
                <a:solidFill>
                  <a:schemeClr val="tx1"/>
                </a:solidFill>
                <a:latin typeface="Times New Roman" charset="0"/>
              </a:rPr>
              <a:pPr eaLnBrk="1" hangingPunct="1"/>
              <a:t>13</a:t>
            </a:fld>
            <a:endParaRPr lang="en-US" sz="1200" b="0">
              <a:solidFill>
                <a:schemeClr val="tx1"/>
              </a:solidFill>
              <a:latin typeface="Times New Roman" charset="0"/>
            </a:endParaRPr>
          </a:p>
        </p:txBody>
      </p:sp>
      <p:sp>
        <p:nvSpPr>
          <p:cNvPr id="64515" name="Rectangle 2"/>
          <p:cNvSpPr>
            <a:spLocks noGrp="1" noRot="1" noChangeAspect="1" noChangeArrowheads="1" noTextEdit="1"/>
          </p:cNvSpPr>
          <p:nvPr>
            <p:ph type="sldImg"/>
          </p:nvPr>
        </p:nvSpPr>
        <p:spPr>
          <a:xfrm>
            <a:off x="1138238" y="682625"/>
            <a:ext cx="4581525" cy="3436938"/>
          </a:xfrm>
          <a:ln/>
        </p:spPr>
      </p:sp>
      <p:sp>
        <p:nvSpPr>
          <p:cNvPr id="64516" name="Rectangle 3"/>
          <p:cNvSpPr>
            <a:spLocks noGrp="1" noChangeArrowheads="1"/>
          </p:cNvSpPr>
          <p:nvPr>
            <p:ph type="body" idx="1"/>
          </p:nvPr>
        </p:nvSpPr>
        <p:spPr>
          <a:xfrm>
            <a:off x="912813" y="4343400"/>
            <a:ext cx="5032375" cy="4114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8508" tIns="49254" rIns="98508" bIns="49254"/>
          <a:lstStyle/>
          <a:p>
            <a:pPr eaLnBrk="1" hangingPunct="1"/>
            <a:endParaRPr lang="en-US" dirty="0">
              <a:latin typeface="Times New Roman" charset="0"/>
            </a:endParaRPr>
          </a:p>
        </p:txBody>
      </p:sp>
    </p:spTree>
    <p:extLst>
      <p:ext uri="{BB962C8B-B14F-4D97-AF65-F5344CB8AC3E}">
        <p14:creationId xmlns:p14="http://schemas.microsoft.com/office/powerpoint/2010/main" val="2422647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fr-FR" dirty="0" smtClean="0">
                <a:latin typeface="Times New Roman" charset="0"/>
              </a:rPr>
              <a:t>Le cycle de base de la gestion de projet / gestion adaptative comporte ces 4 étapes (certains groupes ajoutent une étape de "partage" après adapter).</a:t>
            </a:r>
            <a:endParaRPr lang="en-US" dirty="0">
              <a:latin typeface="Times New Roman" charset="0"/>
            </a:endParaRPr>
          </a:p>
        </p:txBody>
      </p:sp>
      <p:sp>
        <p:nvSpPr>
          <p:cNvPr id="6656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C99145DF-D691-7040-806F-AB11DEEEC72F}" type="slidenum">
              <a:rPr lang="en-US" sz="1200" b="0">
                <a:solidFill>
                  <a:schemeClr val="tx1"/>
                </a:solidFill>
                <a:latin typeface="Times New Roman" charset="0"/>
              </a:rPr>
              <a:pPr eaLnBrk="1" hangingPunct="1"/>
              <a:t>14</a:t>
            </a:fld>
            <a:endParaRPr lang="en-US" sz="1200" b="0">
              <a:solidFill>
                <a:schemeClr val="tx1"/>
              </a:solidFill>
              <a:latin typeface="Times New Roman" charset="0"/>
            </a:endParaRPr>
          </a:p>
        </p:txBody>
      </p:sp>
    </p:spTree>
    <p:extLst>
      <p:ext uri="{BB962C8B-B14F-4D97-AF65-F5344CB8AC3E}">
        <p14:creationId xmlns:p14="http://schemas.microsoft.com/office/powerpoint/2010/main" val="2526338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13CB8232-7FCA-D34B-9B12-310C28B0262B}" type="slidenum">
              <a:rPr lang="en-US" sz="1200" b="0">
                <a:solidFill>
                  <a:schemeClr val="tx1"/>
                </a:solidFill>
                <a:latin typeface="Times New Roman" charset="0"/>
              </a:rPr>
              <a:pPr eaLnBrk="1" hangingPunct="1"/>
              <a:t>15</a:t>
            </a:fld>
            <a:endParaRPr lang="en-US" sz="1200" b="0">
              <a:solidFill>
                <a:schemeClr val="tx1"/>
              </a:solidFill>
              <a:latin typeface="Times New Roman" charset="0"/>
            </a:endParaRPr>
          </a:p>
        </p:txBody>
      </p:sp>
      <p:sp>
        <p:nvSpPr>
          <p:cNvPr id="67587" name="Rectangle 2"/>
          <p:cNvSpPr>
            <a:spLocks noGrp="1" noRot="1" noChangeAspect="1" noChangeArrowheads="1" noTextEdit="1"/>
          </p:cNvSpPr>
          <p:nvPr>
            <p:ph type="sldImg"/>
          </p:nvPr>
        </p:nvSpPr>
        <p:spPr>
          <a:xfrm>
            <a:off x="1144588" y="685800"/>
            <a:ext cx="4572000" cy="3429000"/>
          </a:xfrm>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CA" dirty="0" smtClean="0">
                <a:latin typeface="Times New Roman" charset="0"/>
              </a:rPr>
              <a:t>Il </a:t>
            </a:r>
            <a:r>
              <a:rPr lang="fr-FR" dirty="0" smtClean="0">
                <a:latin typeface="Times New Roman" charset="0"/>
              </a:rPr>
              <a:t>existe</a:t>
            </a:r>
            <a:r>
              <a:rPr lang="fr-FR" baseline="0" dirty="0" smtClean="0">
                <a:latin typeface="Times New Roman" charset="0"/>
              </a:rPr>
              <a:t> </a:t>
            </a:r>
            <a:r>
              <a:rPr lang="fr-FR" dirty="0" smtClean="0">
                <a:latin typeface="Times New Roman" charset="0"/>
              </a:rPr>
              <a:t>beaucoup de cycles différents, mais si vous les regardez de près, ils sont conceptuellement très similaires. Une fois que vous connaissez un cycle, vous avez appris probablement 90% de ce que vous pourriez voir dans n'importe quel autre cycle.</a:t>
            </a:r>
          </a:p>
          <a:p>
            <a:pPr eaLnBrk="1" hangingPunct="1"/>
            <a:endParaRPr lang="fr-FR" dirty="0" smtClean="0">
              <a:latin typeface="Times New Roman" charset="0"/>
            </a:endParaRPr>
          </a:p>
          <a:p>
            <a:pPr eaLnBrk="1" hangingPunct="1"/>
            <a:r>
              <a:rPr lang="fr-FR" dirty="0" smtClean="0">
                <a:latin typeface="Times New Roman" charset="0"/>
              </a:rPr>
              <a:t>Peu importe le cycle que vous utilisez - ce qui est important, c'est que vous suiviez un processus systématique.</a:t>
            </a:r>
            <a:endParaRPr lang="en-US" dirty="0">
              <a:latin typeface="Times New Roman" charset="0"/>
            </a:endParaRPr>
          </a:p>
        </p:txBody>
      </p:sp>
    </p:spTree>
    <p:extLst>
      <p:ext uri="{BB962C8B-B14F-4D97-AF65-F5344CB8AC3E}">
        <p14:creationId xmlns:p14="http://schemas.microsoft.com/office/powerpoint/2010/main" val="4161247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ＭＳ Ｐゴシック" pitchFamily="34" charset="-128"/>
              </a:rPr>
              <a:t>Le Conservation Measures Partnership</a:t>
            </a:r>
            <a:r>
              <a:rPr lang="en-US" baseline="0" dirty="0" smtClean="0">
                <a:ea typeface="ＭＳ Ｐゴシック" pitchFamily="34" charset="-128"/>
              </a:rPr>
              <a:t> (CMP) a </a:t>
            </a:r>
            <a:r>
              <a:rPr lang="en-US" baseline="0" dirty="0" err="1" smtClean="0">
                <a:ea typeface="ＭＳ Ｐゴシック" pitchFamily="34" charset="-128"/>
              </a:rPr>
              <a:t>été</a:t>
            </a:r>
            <a:r>
              <a:rPr lang="en-US" baseline="0" dirty="0" smtClean="0">
                <a:ea typeface="ＭＳ Ｐゴシック" pitchFamily="34" charset="-128"/>
              </a:rPr>
              <a:t> </a:t>
            </a:r>
            <a:r>
              <a:rPr lang="en-US" baseline="0" dirty="0" err="1" smtClean="0">
                <a:ea typeface="ＭＳ Ｐゴシック" pitchFamily="34" charset="-128"/>
              </a:rPr>
              <a:t>formé</a:t>
            </a:r>
            <a:r>
              <a:rPr lang="en-US" baseline="0" dirty="0" smtClean="0">
                <a:ea typeface="ＭＳ Ｐゴシック" pitchFamily="34" charset="-128"/>
              </a:rPr>
              <a:t> </a:t>
            </a:r>
            <a:r>
              <a:rPr lang="en-US" baseline="0" dirty="0" err="1" smtClean="0">
                <a:ea typeface="ＭＳ Ｐゴシック" pitchFamily="34" charset="-128"/>
              </a:rPr>
              <a:t>en</a:t>
            </a:r>
            <a:r>
              <a:rPr lang="en-US" baseline="0" dirty="0" smtClean="0">
                <a:ea typeface="ＭＳ Ｐゴシック" pitchFamily="34" charset="-128"/>
              </a:rPr>
              <a:t> 2002 par des </a:t>
            </a:r>
            <a:r>
              <a:rPr lang="en-US" baseline="0" dirty="0" err="1" smtClean="0">
                <a:ea typeface="ＭＳ Ｐゴシック" pitchFamily="34" charset="-128"/>
              </a:rPr>
              <a:t>représentants</a:t>
            </a:r>
            <a:r>
              <a:rPr lang="en-US" baseline="0" dirty="0" smtClean="0">
                <a:ea typeface="ＭＳ Ｐゴシック" pitchFamily="34" charset="-128"/>
              </a:rPr>
              <a:t> des </a:t>
            </a:r>
            <a:r>
              <a:rPr lang="en-US" baseline="0" dirty="0" err="1" smtClean="0">
                <a:ea typeface="ＭＳ Ｐゴシック" pitchFamily="34" charset="-128"/>
              </a:rPr>
              <a:t>organismes</a:t>
            </a:r>
            <a:r>
              <a:rPr lang="en-US" baseline="0" dirty="0" smtClean="0">
                <a:ea typeface="ＭＳ Ｐゴシック" pitchFamily="34" charset="-128"/>
              </a:rPr>
              <a:t> sur la </a:t>
            </a:r>
            <a:r>
              <a:rPr lang="en-US" baseline="0" dirty="0" err="1" smtClean="0">
                <a:ea typeface="ＭＳ Ｐゴシック" pitchFamily="34" charset="-128"/>
              </a:rPr>
              <a:t>ligne</a:t>
            </a:r>
            <a:r>
              <a:rPr lang="en-US" baseline="0" dirty="0" smtClean="0">
                <a:ea typeface="ＭＳ Ｐゴシック" pitchFamily="34" charset="-128"/>
              </a:rPr>
              <a:t> du haut: Foundations of Success (FOS), The Nature Conservancy (TNC), World Wildlife Fund (WWF), African Wildlife Foundation (AWF), Wildlife Conservation Society (WCS) and Conservation International (CI).  </a:t>
            </a:r>
          </a:p>
          <a:p>
            <a:endParaRPr lang="en-US" baseline="0" dirty="0" smtClean="0">
              <a:ea typeface="ＭＳ Ｐゴシック" pitchFamily="34" charset="-128"/>
            </a:endParaRPr>
          </a:p>
          <a:p>
            <a:r>
              <a:rPr lang="fr-FR" dirty="0" smtClean="0">
                <a:ea typeface="ＭＳ Ｐゴシック" pitchFamily="34" charset="-128"/>
              </a:rPr>
              <a:t>CMP a grandi depuis lors et chaque année il y a de nouveaux membres - ce qui rend difficile de maintenir cette diapositive à jour! (Il s'agit de la version 2013.) Plusieurs fondations privées - dont certaines fournissaient un appui financier au CMP - sont maintenant membres du partenariat.</a:t>
            </a:r>
            <a:endParaRPr lang="en-US" dirty="0" smtClean="0">
              <a:ea typeface="ＭＳ Ｐゴシック" pitchFamily="34" charset="-128"/>
            </a:endParaRPr>
          </a:p>
        </p:txBody>
      </p:sp>
      <p:sp>
        <p:nvSpPr>
          <p:cNvPr id="5837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eaLnBrk="1" hangingPunct="1"/>
            <a:fld id="{E29D26E0-3C88-4A93-AE86-6CDD9233D987}" type="slidenum">
              <a:rPr lang="en-US" sz="1200" b="0" smtClean="0">
                <a:solidFill>
                  <a:schemeClr val="tx1"/>
                </a:solidFill>
                <a:latin typeface="Times New Roman" pitchFamily="18" charset="0"/>
              </a:rPr>
              <a:pPr eaLnBrk="1" hangingPunct="1"/>
              <a:t>16</a:t>
            </a:fld>
            <a:endParaRPr lang="en-US" sz="1200" b="0" smtClean="0">
              <a:solidFill>
                <a:schemeClr val="tx1"/>
              </a:solidFill>
              <a:latin typeface="Times New Roman" pitchFamily="18" charset="0"/>
            </a:endParaRPr>
          </a:p>
        </p:txBody>
      </p:sp>
    </p:spTree>
    <p:extLst>
      <p:ext uri="{BB962C8B-B14F-4D97-AF65-F5344CB8AC3E}">
        <p14:creationId xmlns:p14="http://schemas.microsoft.com/office/powerpoint/2010/main" val="370393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dirty="0" smtClean="0">
                <a:ea typeface="ＭＳ Ｐゴシック" pitchFamily="34" charset="-128"/>
              </a:rPr>
              <a:t>La version 3.0 a été publiée en avril 2013 et est le fruit d’un effort conjoint entre de nombreux individus et organisations.</a:t>
            </a:r>
            <a:endParaRPr lang="en-US" dirty="0" smtClean="0">
              <a:ea typeface="ＭＳ Ｐゴシック" pitchFamily="34" charset="-128"/>
            </a:endParaRPr>
          </a:p>
        </p:txBody>
      </p:sp>
      <p:sp>
        <p:nvSpPr>
          <p:cNvPr id="7270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pitchFamily="34" charset="0"/>
                <a:ea typeface="ＭＳ Ｐゴシック" pitchFamily="34" charset="-128"/>
              </a:defRPr>
            </a:lvl1pPr>
            <a:lvl2pPr marL="742950" indent="-285750" eaLnBrk="0" hangingPunct="0">
              <a:defRPr sz="3600" b="1">
                <a:solidFill>
                  <a:srgbClr val="3E7CC8"/>
                </a:solidFill>
                <a:latin typeface="Arial" pitchFamily="34" charset="0"/>
                <a:ea typeface="ＭＳ Ｐゴシック" pitchFamily="34" charset="-128"/>
              </a:defRPr>
            </a:lvl2pPr>
            <a:lvl3pPr marL="1143000" indent="-228600" eaLnBrk="0" hangingPunct="0">
              <a:defRPr sz="3600" b="1">
                <a:solidFill>
                  <a:srgbClr val="3E7CC8"/>
                </a:solidFill>
                <a:latin typeface="Arial" pitchFamily="34" charset="0"/>
                <a:ea typeface="ＭＳ Ｐゴシック" pitchFamily="34" charset="-128"/>
              </a:defRPr>
            </a:lvl3pPr>
            <a:lvl4pPr marL="1600200" indent="-228600" eaLnBrk="0" hangingPunct="0">
              <a:defRPr sz="3600" b="1">
                <a:solidFill>
                  <a:srgbClr val="3E7CC8"/>
                </a:solidFill>
                <a:latin typeface="Arial" pitchFamily="34" charset="0"/>
                <a:ea typeface="ＭＳ Ｐゴシック" pitchFamily="34" charset="-128"/>
              </a:defRPr>
            </a:lvl4pPr>
            <a:lvl5pPr marL="2057400" indent="-228600" eaLnBrk="0" hangingPunct="0">
              <a:defRPr sz="3600" b="1">
                <a:solidFill>
                  <a:srgbClr val="3E7CC8"/>
                </a:solidFill>
                <a:latin typeface="Arial" pitchFamily="34" charset="0"/>
                <a:ea typeface="ＭＳ Ｐゴシック" pitchFamily="34" charset="-128"/>
              </a:defRPr>
            </a:lvl5pPr>
            <a:lvl6pPr marL="25146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6pPr>
            <a:lvl7pPr marL="29718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7pPr>
            <a:lvl8pPr marL="34290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8pPr>
            <a:lvl9pPr marL="3886200" indent="-228600" eaLnBrk="0" fontAlgn="base" hangingPunct="0">
              <a:spcBef>
                <a:spcPct val="0"/>
              </a:spcBef>
              <a:spcAft>
                <a:spcPct val="0"/>
              </a:spcAft>
              <a:defRPr sz="3600" b="1">
                <a:solidFill>
                  <a:srgbClr val="3E7CC8"/>
                </a:solidFill>
                <a:latin typeface="Arial" pitchFamily="34" charset="0"/>
                <a:ea typeface="ＭＳ Ｐゴシック" pitchFamily="34" charset="-128"/>
              </a:defRPr>
            </a:lvl9pPr>
          </a:lstStyle>
          <a:p>
            <a:pPr eaLnBrk="1" hangingPunct="1"/>
            <a:fld id="{E989E2D6-F9C7-48A7-9559-7849A4D1EA68}" type="slidenum">
              <a:rPr lang="en-US" sz="1200" b="0" smtClean="0">
                <a:solidFill>
                  <a:schemeClr val="tx1"/>
                </a:solidFill>
                <a:latin typeface="Times New Roman" pitchFamily="18" charset="0"/>
              </a:rPr>
              <a:pPr eaLnBrk="1" hangingPunct="1"/>
              <a:t>17</a:t>
            </a:fld>
            <a:endParaRPr lang="en-US" sz="1200" b="0" smtClean="0">
              <a:solidFill>
                <a:schemeClr val="tx1"/>
              </a:solidFill>
              <a:latin typeface="Times New Roman" pitchFamily="18" charset="0"/>
            </a:endParaRPr>
          </a:p>
        </p:txBody>
      </p:sp>
    </p:spTree>
    <p:extLst>
      <p:ext uri="{BB962C8B-B14F-4D97-AF65-F5344CB8AC3E}">
        <p14:creationId xmlns:p14="http://schemas.microsoft.com/office/powerpoint/2010/main" val="3387599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
        <p:nvSpPr>
          <p:cNvPr id="102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D69EECA-8198-2347-82EE-3EF3D58EFC51}" type="slidenum">
              <a:rPr lang="en-US" sz="1200">
                <a:latin typeface="Times New Roman" charset="0"/>
                <a:cs typeface="Arial" charset="0"/>
              </a:rPr>
              <a:pPr eaLnBrk="1" hangingPunct="1"/>
              <a:t>18</a:t>
            </a:fld>
            <a:endParaRPr lang="en-US" sz="1200">
              <a:latin typeface="Times New Roman" charset="0"/>
              <a:cs typeface="Arial" charset="0"/>
            </a:endParaRPr>
          </a:p>
        </p:txBody>
      </p:sp>
    </p:spTree>
    <p:extLst>
      <p:ext uri="{BB962C8B-B14F-4D97-AF65-F5344CB8AC3E}">
        <p14:creationId xmlns:p14="http://schemas.microsoft.com/office/powerpoint/2010/main" val="2957955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35459ABA-77B2-3D4E-98DA-1FA45A84EDAD}" type="slidenum">
              <a:rPr lang="en-US" sz="1200" b="0">
                <a:solidFill>
                  <a:schemeClr val="tx1"/>
                </a:solidFill>
                <a:latin typeface="Times New Roman" charset="0"/>
              </a:rPr>
              <a:pPr eaLnBrk="1" hangingPunct="1"/>
              <a:t>19</a:t>
            </a:fld>
            <a:endParaRPr lang="en-US" sz="1200" b="0">
              <a:solidFill>
                <a:schemeClr val="tx1"/>
              </a:solidFill>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1705189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a typeface="MS PGothic" pitchFamily="34" charset="-128"/>
            </a:endParaRPr>
          </a:p>
        </p:txBody>
      </p:sp>
      <p:sp>
        <p:nvSpPr>
          <p:cNvPr id="81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4B670FD-7647-4741-BCCC-7956DC742B44}" type="slidenum">
              <a:rPr lang="en-US" sz="1200">
                <a:latin typeface="Times New Roman" pitchFamily="18" charset="0"/>
              </a:rPr>
              <a:pPr eaLnBrk="1" hangingPunct="1"/>
              <a:t>2</a:t>
            </a:fld>
            <a:endParaRPr lang="en-US" sz="1200">
              <a:latin typeface="Times New Roman" pitchFamily="18" charset="0"/>
            </a:endParaRPr>
          </a:p>
        </p:txBody>
      </p:sp>
    </p:spTree>
    <p:extLst>
      <p:ext uri="{BB962C8B-B14F-4D97-AF65-F5344CB8AC3E}">
        <p14:creationId xmlns:p14="http://schemas.microsoft.com/office/powerpoint/2010/main" val="60289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ln/>
        </p:spPr>
      </p:sp>
      <p:sp>
        <p:nvSpPr>
          <p:cNvPr id="1638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fr-FR" dirty="0" smtClean="0"/>
              <a:t>Les icônes sont là pour faire référence aux étapes du</a:t>
            </a:r>
            <a:r>
              <a:rPr lang="fr-FR" baseline="0" dirty="0" smtClean="0"/>
              <a:t> logiciel</a:t>
            </a:r>
            <a:r>
              <a:rPr lang="fr-FR" dirty="0" smtClean="0"/>
              <a:t> </a:t>
            </a:r>
            <a:r>
              <a:rPr lang="fr-FR" dirty="0" err="1" smtClean="0"/>
              <a:t>Miradi</a:t>
            </a:r>
            <a:r>
              <a:rPr lang="fr-FR" dirty="0" smtClean="0"/>
              <a:t> (vous pouvez les</a:t>
            </a:r>
            <a:r>
              <a:rPr lang="fr-FR" baseline="0" dirty="0" smtClean="0"/>
              <a:t> </a:t>
            </a:r>
            <a:r>
              <a:rPr lang="fr-FR" dirty="0" smtClean="0"/>
              <a:t>supprimer si vous n'utilisez pas le logiciel, mais elles pourraient également être utiles).</a:t>
            </a:r>
            <a:endParaRPr lang="en-US" dirty="0"/>
          </a:p>
        </p:txBody>
      </p:sp>
      <p:sp>
        <p:nvSpPr>
          <p:cNvPr id="1638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1FCA46-F81C-4443-934D-5E2DEE5BA0E0}" type="slidenum">
              <a:rPr lang="en-US" sz="1200"/>
              <a:pPr eaLnBrk="1" hangingPunct="1"/>
              <a:t>20</a:t>
            </a:fld>
            <a:endParaRPr lang="en-US" sz="1200"/>
          </a:p>
        </p:txBody>
      </p:sp>
    </p:spTree>
    <p:extLst>
      <p:ext uri="{BB962C8B-B14F-4D97-AF65-F5344CB8AC3E}">
        <p14:creationId xmlns:p14="http://schemas.microsoft.com/office/powerpoint/2010/main" val="2364655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fr-FR" dirty="0" smtClean="0"/>
              <a:t>Tout site de conservation, si petit soit-il, contient des milliers d'espèces, quand on considère les invertébrés. Mais c'est trop complexe pour planifier - alors nous essayons de résumer la biodiversité d'un site en identifiant des «cibles de conservation»</a:t>
            </a:r>
            <a:endParaRPr lang="en-US" dirty="0"/>
          </a:p>
        </p:txBody>
      </p:sp>
      <p:sp>
        <p:nvSpPr>
          <p:cNvPr id="1843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065D9C-24A2-F04F-9581-959D6035140F}" type="slidenum">
              <a:rPr lang="en-US" sz="1200"/>
              <a:pPr eaLnBrk="1" hangingPunct="1"/>
              <a:t>21</a:t>
            </a:fld>
            <a:endParaRPr lang="en-US" sz="1200"/>
          </a:p>
        </p:txBody>
      </p:sp>
    </p:spTree>
    <p:extLst>
      <p:ext uri="{BB962C8B-B14F-4D97-AF65-F5344CB8AC3E}">
        <p14:creationId xmlns:p14="http://schemas.microsoft.com/office/powerpoint/2010/main" val="24815026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44588" y="685800"/>
            <a:ext cx="4572000" cy="3429000"/>
          </a:xfrm>
          <a:ln/>
        </p:spPr>
      </p:sp>
      <p:sp>
        <p:nvSpPr>
          <p:cNvPr id="11161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dirty="0" smtClean="0">
                <a:latin typeface="Times New Roman" charset="0"/>
              </a:rPr>
              <a:t>Les cibles de conservation peuvent inclure:</a:t>
            </a:r>
          </a:p>
          <a:p>
            <a:r>
              <a:rPr lang="fr-FR" dirty="0" smtClean="0">
                <a:latin typeface="Times New Roman" charset="0"/>
              </a:rPr>
              <a:t>Espèces</a:t>
            </a:r>
          </a:p>
          <a:p>
            <a:r>
              <a:rPr lang="fr-FR" dirty="0" smtClean="0">
                <a:latin typeface="Times New Roman" charset="0"/>
              </a:rPr>
              <a:t>Communautés</a:t>
            </a:r>
          </a:p>
          <a:p>
            <a:r>
              <a:rPr lang="fr-FR" dirty="0" smtClean="0">
                <a:latin typeface="Times New Roman" charset="0"/>
              </a:rPr>
              <a:t>Systèmes</a:t>
            </a:r>
            <a:r>
              <a:rPr lang="fr-FR" baseline="0" dirty="0" smtClean="0">
                <a:latin typeface="Times New Roman" charset="0"/>
              </a:rPr>
              <a:t> é</a:t>
            </a:r>
            <a:r>
              <a:rPr lang="fr-FR" dirty="0" smtClean="0">
                <a:latin typeface="Times New Roman" charset="0"/>
              </a:rPr>
              <a:t>cologiques.</a:t>
            </a:r>
          </a:p>
          <a:p>
            <a:r>
              <a:rPr lang="fr-FR" dirty="0" smtClean="0">
                <a:latin typeface="Times New Roman" charset="0"/>
              </a:rPr>
              <a:t> </a:t>
            </a:r>
          </a:p>
          <a:p>
            <a:r>
              <a:rPr lang="fr-FR" dirty="0" smtClean="0">
                <a:latin typeface="Times New Roman" charset="0"/>
              </a:rPr>
              <a:t>Les cibles de conservation sont choisies pour englober et représenter les besoins du plus grand ensemble de biodiversité présent</a:t>
            </a:r>
            <a:r>
              <a:rPr lang="fr-FR" baseline="0" dirty="0" smtClean="0">
                <a:latin typeface="Times New Roman" charset="0"/>
              </a:rPr>
              <a:t> </a:t>
            </a:r>
            <a:r>
              <a:rPr lang="fr-FR" dirty="0" smtClean="0">
                <a:latin typeface="Times New Roman" charset="0"/>
              </a:rPr>
              <a:t>dans le projet.</a:t>
            </a:r>
            <a:endParaRPr lang="en-US" dirty="0">
              <a:latin typeface="Times New Roman" charset="0"/>
            </a:endParaRPr>
          </a:p>
        </p:txBody>
      </p:sp>
    </p:spTree>
    <p:extLst>
      <p:ext uri="{BB962C8B-B14F-4D97-AF65-F5344CB8AC3E}">
        <p14:creationId xmlns:p14="http://schemas.microsoft.com/office/powerpoint/2010/main" val="4165949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6B7E05D-A7F9-454C-BC97-C48B0F761A52}" type="slidenum">
              <a:rPr lang="en-US" sz="1200"/>
              <a:pPr eaLnBrk="1" hangingPunct="1"/>
              <a:t>23</a:t>
            </a:fld>
            <a:endParaRPr lang="en-US" sz="12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dirty="0" smtClean="0"/>
              <a:t>Voici un exemple de la façon dont vous pouvez simplifier et grouper vos cibles.</a:t>
            </a:r>
          </a:p>
          <a:p>
            <a:r>
              <a:rPr lang="fr-FR" dirty="0" smtClean="0"/>
              <a:t>Les cibles de biodiversité peuvent être des espèces clé, ou des habitats / écosystèmes. À partir d'une liste initiale de cibles possibles, vous devez identifier</a:t>
            </a:r>
            <a:r>
              <a:rPr lang="fr-FR" baseline="0" dirty="0" smtClean="0"/>
              <a:t> un maximum de </a:t>
            </a:r>
            <a:r>
              <a:rPr lang="fr-FR" dirty="0" smtClean="0"/>
              <a:t>huit cibles prioritaires qui répondent le mieux aux critères suivants:</a:t>
            </a:r>
          </a:p>
          <a:p>
            <a:endParaRPr lang="fr-FR" dirty="0" smtClean="0"/>
          </a:p>
          <a:p>
            <a:r>
              <a:rPr lang="fr-FR" dirty="0" smtClean="0"/>
              <a:t>• </a:t>
            </a:r>
            <a:r>
              <a:rPr lang="fr-FR" b="1" dirty="0" smtClean="0"/>
              <a:t>Représenter la biodiversité du site. </a:t>
            </a:r>
            <a:r>
              <a:rPr lang="fr-FR" dirty="0" smtClean="0"/>
              <a:t>Les cibles prioritaires devraient représenter l’ensemble des </a:t>
            </a:r>
            <a:r>
              <a:rPr lang="fr-FR" dirty="0" err="1" smtClean="0"/>
              <a:t>ecosystèmes</a:t>
            </a:r>
            <a:r>
              <a:rPr lang="fr-FR" dirty="0" smtClean="0"/>
              <a:t>, des communautés et des espèces dans la zone du projet ainsi</a:t>
            </a:r>
            <a:r>
              <a:rPr lang="fr-FR" baseline="0" dirty="0" smtClean="0"/>
              <a:t> que</a:t>
            </a:r>
            <a:r>
              <a:rPr lang="fr-FR" dirty="0" smtClean="0"/>
              <a:t> les multiples échelles spatiales où elles se trouvent. Il est souhaitable</a:t>
            </a:r>
            <a:r>
              <a:rPr lang="fr-FR" baseline="0" dirty="0" smtClean="0"/>
              <a:t> que les cibles se complémentent entre elles</a:t>
            </a:r>
            <a:r>
              <a:rPr lang="fr-FR" dirty="0" smtClean="0"/>
              <a:t>.</a:t>
            </a:r>
          </a:p>
          <a:p>
            <a:endParaRPr lang="fr-FR" dirty="0" smtClean="0"/>
          </a:p>
          <a:p>
            <a:r>
              <a:rPr lang="fr-FR" dirty="0" smtClean="0"/>
              <a:t>• </a:t>
            </a:r>
            <a:r>
              <a:rPr lang="fr-FR" b="1" dirty="0" smtClean="0"/>
              <a:t>Refléter l'écorégion ou d’autres objectifs de conservation existants</a:t>
            </a:r>
            <a:r>
              <a:rPr lang="fr-FR" dirty="0" smtClean="0"/>
              <a:t>. Les cibles devraient refléter les efforts déployés au niveau régional ou national, là où ils existent, tels que les évaluations </a:t>
            </a:r>
            <a:r>
              <a:rPr lang="fr-FR" dirty="0" err="1" smtClean="0"/>
              <a:t>écorégionales</a:t>
            </a:r>
            <a:r>
              <a:rPr lang="fr-FR" dirty="0" smtClean="0"/>
              <a:t>, les plans de conservation nationaux ou les plans d'action nationaux sur la biodiversité. Il</a:t>
            </a:r>
            <a:r>
              <a:rPr lang="fr-FR" baseline="0" dirty="0" smtClean="0"/>
              <a:t> est souhaitable que l</a:t>
            </a:r>
            <a:r>
              <a:rPr lang="fr-FR" dirty="0" smtClean="0"/>
              <a:t>es cibles prioritaires soient déterminées à partir</a:t>
            </a:r>
            <a:r>
              <a:rPr lang="fr-FR" baseline="0" dirty="0" smtClean="0"/>
              <a:t> des</a:t>
            </a:r>
            <a:r>
              <a:rPr lang="fr-FR" dirty="0" smtClean="0"/>
              <a:t> mêmes critères qui ont mené à l'inclusion de la zone du projet dans les plans déjà existants.</a:t>
            </a:r>
          </a:p>
          <a:p>
            <a:endParaRPr lang="fr-FR" dirty="0" smtClean="0"/>
          </a:p>
          <a:p>
            <a:r>
              <a:rPr lang="fr-FR" dirty="0" smtClean="0"/>
              <a:t>• </a:t>
            </a:r>
            <a:r>
              <a:rPr lang="fr-FR" b="1" dirty="0" smtClean="0"/>
              <a:t>Sont viables ou du moins peuvent être restaurées</a:t>
            </a:r>
            <a:r>
              <a:rPr lang="fr-FR" dirty="0" smtClean="0"/>
              <a:t>. La viabilité indique la capacité d'une cible de conservation de se</a:t>
            </a:r>
            <a:r>
              <a:rPr lang="fr-FR" baseline="0" dirty="0" smtClean="0"/>
              <a:t> maintenir </a:t>
            </a:r>
            <a:r>
              <a:rPr lang="fr-FR" dirty="0" smtClean="0"/>
              <a:t>pendant de nombreuses générations. Si une cible est au seuil de l'effondrement, ou si la conservation d'une cible proposée nécessite une intervention humaine extraordinaire, elle peut ne pas représenter la meilleure utilisation des ressources de conservation limitées.</a:t>
            </a:r>
          </a:p>
          <a:p>
            <a:endParaRPr lang="fr-FR" dirty="0" smtClean="0"/>
          </a:p>
          <a:p>
            <a:r>
              <a:rPr lang="fr-FR" dirty="0" smtClean="0"/>
              <a:t>• </a:t>
            </a:r>
            <a:r>
              <a:rPr lang="fr-FR" b="1" dirty="0" smtClean="0"/>
              <a:t>Représenter les menaces critiques sur le site</a:t>
            </a:r>
            <a:r>
              <a:rPr lang="fr-FR" dirty="0" smtClean="0"/>
              <a:t>. À</a:t>
            </a:r>
            <a:r>
              <a:rPr lang="fr-FR" baseline="0" dirty="0" smtClean="0"/>
              <a:t> t</a:t>
            </a:r>
            <a:r>
              <a:rPr lang="fr-FR" dirty="0" smtClean="0"/>
              <a:t>outes choses égales, se concentrer sur des cibles très menacées aidera à s’assurer que les menaces critiques seront identifiées et traitées par des traitées de conservation.</a:t>
            </a:r>
          </a:p>
          <a:p>
            <a:endParaRPr lang="fr-FR" dirty="0" smtClean="0"/>
          </a:p>
          <a:p>
            <a:endParaRPr lang="fr-FR" dirty="0" smtClean="0"/>
          </a:p>
          <a:p>
            <a:r>
              <a:rPr lang="fr-FR" b="1" dirty="0" smtClean="0"/>
              <a:t>PROJETS TERRESTRES </a:t>
            </a:r>
            <a:r>
              <a:rPr lang="fr-FR" dirty="0" smtClean="0"/>
              <a:t>(des écorégions aux aires protégées)</a:t>
            </a:r>
          </a:p>
          <a:p>
            <a:r>
              <a:rPr lang="fr-FR" dirty="0" smtClean="0"/>
              <a:t>1 (ou 2) grands écosystèmes (la matrice, qu'il s'agisse de forêts ou de prairies ou ...)</a:t>
            </a:r>
          </a:p>
          <a:p>
            <a:r>
              <a:rPr lang="fr-FR" dirty="0" smtClean="0"/>
              <a:t>2-3 écosystèmes mineurs</a:t>
            </a:r>
          </a:p>
          <a:p>
            <a:r>
              <a:rPr lang="fr-FR" dirty="0" smtClean="0"/>
              <a:t>1 (ou 2) systèmes d'eau douce (habituellement au moins les écosystèmes des rivières, mais parfois aussi les lacs et / ou les zones humides)</a:t>
            </a:r>
          </a:p>
          <a:p>
            <a:r>
              <a:rPr lang="fr-FR" dirty="0" smtClean="0"/>
              <a:t>Le reste sont des espèces</a:t>
            </a:r>
          </a:p>
          <a:p>
            <a:endParaRPr lang="fr-FR" dirty="0" smtClean="0"/>
          </a:p>
          <a:p>
            <a:r>
              <a:rPr lang="fr-FR" b="1" dirty="0" smtClean="0"/>
              <a:t>PROJETS D'EAU DOUCE </a:t>
            </a:r>
            <a:r>
              <a:rPr lang="fr-FR" dirty="0" smtClean="0"/>
              <a:t>(des écorégions aux bassins et cours</a:t>
            </a:r>
            <a:r>
              <a:rPr lang="fr-FR" baseline="0" dirty="0" smtClean="0"/>
              <a:t> d’eau</a:t>
            </a:r>
            <a:r>
              <a:rPr lang="fr-FR" dirty="0" smtClean="0"/>
              <a:t>)</a:t>
            </a:r>
          </a:p>
          <a:p>
            <a:r>
              <a:rPr lang="fr-FR" dirty="0" smtClean="0"/>
              <a:t>Bassin</a:t>
            </a:r>
            <a:r>
              <a:rPr lang="fr-FR" baseline="0" dirty="0" smtClean="0"/>
              <a:t> versant d’une rivière </a:t>
            </a:r>
            <a:r>
              <a:rPr lang="fr-FR" dirty="0" smtClean="0"/>
              <a:t>(peut</a:t>
            </a:r>
            <a:r>
              <a:rPr lang="fr-FR" baseline="0" dirty="0" smtClean="0"/>
              <a:t> </a:t>
            </a:r>
            <a:r>
              <a:rPr lang="fr-FR" dirty="0" smtClean="0"/>
              <a:t>être un habitat</a:t>
            </a:r>
            <a:r>
              <a:rPr lang="fr-FR" baseline="0" dirty="0" smtClean="0"/>
              <a:t> englobant les cibles ci-dessous</a:t>
            </a:r>
            <a:r>
              <a:rPr lang="fr-FR" dirty="0" smtClean="0"/>
              <a:t>, ou les cibles ci-dessous peuvent être elles-mêmes des cibles prioritaires)</a:t>
            </a:r>
          </a:p>
          <a:p>
            <a:r>
              <a:rPr lang="fr-FR" dirty="0" smtClean="0"/>
              <a:t>Lit principal de la rivière</a:t>
            </a:r>
          </a:p>
          <a:p>
            <a:r>
              <a:rPr lang="fr-FR" dirty="0" smtClean="0"/>
              <a:t>Les zones</a:t>
            </a:r>
            <a:r>
              <a:rPr lang="fr-FR" baseline="0" dirty="0" smtClean="0"/>
              <a:t> humides riveraines</a:t>
            </a:r>
            <a:r>
              <a:rPr lang="fr-FR" dirty="0" smtClean="0"/>
              <a:t> (inondées saisonnièrement)</a:t>
            </a:r>
          </a:p>
          <a:p>
            <a:r>
              <a:rPr lang="fr-FR" dirty="0" smtClean="0"/>
              <a:t>Habitats riverains (lorsque la forêt est présente, en général)</a:t>
            </a:r>
          </a:p>
          <a:p>
            <a:r>
              <a:rPr lang="fr-FR" dirty="0" smtClean="0"/>
              <a:t>Écosystèmes lacustres</a:t>
            </a:r>
          </a:p>
          <a:p>
            <a:r>
              <a:rPr lang="fr-FR" dirty="0" smtClean="0"/>
              <a:t>Milieux humides</a:t>
            </a:r>
          </a:p>
          <a:p>
            <a:r>
              <a:rPr lang="fr-FR" dirty="0" smtClean="0"/>
              <a:t>Le reste sont des espèces</a:t>
            </a:r>
          </a:p>
          <a:p>
            <a:endParaRPr lang="fr-FR" dirty="0" smtClean="0"/>
          </a:p>
          <a:p>
            <a:r>
              <a:rPr lang="fr-FR" b="1" dirty="0" smtClean="0"/>
              <a:t>PROJETS MARINS </a:t>
            </a:r>
            <a:r>
              <a:rPr lang="fr-FR" dirty="0" smtClean="0"/>
              <a:t>(des écorégions aux aires protégées)</a:t>
            </a:r>
          </a:p>
          <a:p>
            <a:r>
              <a:rPr lang="fr-FR" dirty="0" smtClean="0"/>
              <a:t>Tropicaux</a:t>
            </a:r>
          </a:p>
          <a:p>
            <a:pPr marL="171450" indent="-171450">
              <a:buFont typeface="Arial" panose="020B0604020202020204" pitchFamily="34" charset="0"/>
              <a:buChar char="•"/>
            </a:pPr>
            <a:r>
              <a:rPr lang="fr-FR" dirty="0" smtClean="0"/>
              <a:t>Récifs coralliens</a:t>
            </a:r>
          </a:p>
          <a:p>
            <a:pPr marL="171450" indent="-171450">
              <a:buFont typeface="Arial" panose="020B0604020202020204" pitchFamily="34" charset="0"/>
              <a:buChar char="•"/>
            </a:pPr>
            <a:r>
              <a:rPr lang="fr-FR" dirty="0" smtClean="0"/>
              <a:t>Prairies marines</a:t>
            </a:r>
          </a:p>
          <a:p>
            <a:pPr marL="171450" indent="-171450">
              <a:buFont typeface="Arial" panose="020B0604020202020204" pitchFamily="34" charset="0"/>
              <a:buChar char="•"/>
            </a:pPr>
            <a:r>
              <a:rPr lang="fr-FR" dirty="0" smtClean="0"/>
              <a:t>Mangroves</a:t>
            </a:r>
          </a:p>
          <a:p>
            <a:endParaRPr lang="fr-FR" dirty="0" smtClean="0"/>
          </a:p>
          <a:p>
            <a:r>
              <a:rPr lang="fr-FR" dirty="0" smtClean="0"/>
              <a:t>Nord / Polaire</a:t>
            </a:r>
          </a:p>
          <a:p>
            <a:pPr marL="171450" indent="-171450">
              <a:buFont typeface="Arial" panose="020B0604020202020204" pitchFamily="34" charset="0"/>
              <a:buChar char="•"/>
            </a:pPr>
            <a:r>
              <a:rPr lang="fr-FR" dirty="0" smtClean="0"/>
              <a:t>Communautés de glace</a:t>
            </a:r>
            <a:r>
              <a:rPr lang="fr-FR" baseline="0" dirty="0" smtClean="0"/>
              <a:t> marine</a:t>
            </a:r>
          </a:p>
          <a:p>
            <a:pPr marL="171450" indent="-171450">
              <a:buFont typeface="Arial" panose="020B0604020202020204" pitchFamily="34" charset="0"/>
              <a:buChar char="•"/>
            </a:pPr>
            <a:r>
              <a:rPr lang="fr-FR" dirty="0" smtClean="0"/>
              <a:t>Système de convergence polaire-tempéré</a:t>
            </a:r>
          </a:p>
          <a:p>
            <a:pPr marL="0" indent="0">
              <a:buFont typeface="Arial" panose="020B0604020202020204" pitchFamily="34" charset="0"/>
              <a:buNone/>
            </a:pPr>
            <a:endParaRPr lang="fr-FR" dirty="0" smtClean="0"/>
          </a:p>
          <a:p>
            <a:r>
              <a:rPr lang="fr-FR" dirty="0" smtClean="0"/>
              <a:t>Plus (Peut être commun à tout système marin)</a:t>
            </a:r>
          </a:p>
          <a:p>
            <a:r>
              <a:rPr lang="fr-FR" dirty="0" smtClean="0"/>
              <a:t>Habitats insulaires (lorsque de petites îles sont présentes, les habitats terrestres sont souvent inclus comme cible)</a:t>
            </a:r>
          </a:p>
          <a:p>
            <a:r>
              <a:rPr lang="fr-FR" dirty="0" smtClean="0"/>
              <a:t>Marécages côtiers / lagunes</a:t>
            </a:r>
          </a:p>
          <a:p>
            <a:r>
              <a:rPr lang="fr-FR" dirty="0" smtClean="0"/>
              <a:t>Monts sous-marins</a:t>
            </a:r>
          </a:p>
          <a:p>
            <a:r>
              <a:rPr lang="fr-FR" dirty="0" smtClean="0"/>
              <a:t>Habitats pélagiques</a:t>
            </a:r>
          </a:p>
          <a:p>
            <a:r>
              <a:rPr lang="fr-FR" dirty="0" smtClean="0"/>
              <a:t>Communautés </a:t>
            </a:r>
            <a:r>
              <a:rPr lang="en-CA" dirty="0" err="1" smtClean="0"/>
              <a:t>benthiques</a:t>
            </a:r>
            <a:endParaRPr lang="en-US" dirty="0"/>
          </a:p>
          <a:p>
            <a:pPr eaLnBrk="1" hangingPunct="1"/>
            <a:endParaRPr lang="en-US" dirty="0"/>
          </a:p>
        </p:txBody>
      </p:sp>
    </p:spTree>
    <p:extLst>
      <p:ext uri="{BB962C8B-B14F-4D97-AF65-F5344CB8AC3E}">
        <p14:creationId xmlns:p14="http://schemas.microsoft.com/office/powerpoint/2010/main" val="1976086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fr-FR" dirty="0" smtClean="0"/>
              <a:t>Comment vont les cibles de conservation? Il est important de savoir quelles sont les cibles de conservation qui se portent bien et celles qui ne se portent pas bien. Pour déterminer cela, il faut diviser chacune des cibles en «attributs écologiques clés» et indicateurs associés. Pour chacun des indicateurs, nous devons nous efforcer de comprendre le statut actuel ainsi que le statut futur souhaité.</a:t>
            </a:r>
            <a:endParaRPr lang="en-US" dirty="0"/>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24</a:t>
            </a:fld>
            <a:endParaRPr lang="en-US" sz="1200"/>
          </a:p>
        </p:txBody>
      </p:sp>
    </p:spTree>
    <p:extLst>
      <p:ext uri="{BB962C8B-B14F-4D97-AF65-F5344CB8AC3E}">
        <p14:creationId xmlns:p14="http://schemas.microsoft.com/office/powerpoint/2010/main" val="33704197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81BFF34-05EC-4F6D-A6A8-DCF107296353}" type="slidenum">
              <a:rPr lang="en-US" smtClean="0"/>
              <a:pPr/>
              <a:t>25</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fr-FR" sz="1800" dirty="0" smtClean="0"/>
              <a:t>L'approche des normes ouvertes nous demande de considérer:</a:t>
            </a:r>
          </a:p>
          <a:p>
            <a:pPr eaLnBrk="1" hangingPunct="1"/>
            <a:endParaRPr lang="fr-FR" sz="1800" dirty="0" smtClean="0"/>
          </a:p>
          <a:p>
            <a:pPr eaLnBrk="1" hangingPunct="1"/>
            <a:r>
              <a:rPr lang="fr-FR" sz="1800" dirty="0" smtClean="0"/>
              <a:t>Qu'est-ce que nous voulons conserver (les cibles de conservation)?</a:t>
            </a:r>
          </a:p>
          <a:p>
            <a:pPr eaLnBrk="1" hangingPunct="1"/>
            <a:endParaRPr lang="fr-FR" sz="1800" dirty="0" smtClean="0"/>
          </a:p>
          <a:p>
            <a:pPr eaLnBrk="1" hangingPunct="1"/>
            <a:r>
              <a:rPr lang="fr-FR" sz="1800" dirty="0" smtClean="0"/>
              <a:t>Quelle sont nos meilleures connaissances sur ce que les cibles ont besoin pour être «en bonne santé»?</a:t>
            </a:r>
          </a:p>
          <a:p>
            <a:pPr eaLnBrk="1" hangingPunct="1"/>
            <a:endParaRPr lang="fr-FR" sz="1800" dirty="0" smtClean="0"/>
          </a:p>
          <a:p>
            <a:pPr eaLnBrk="1" hangingPunct="1"/>
            <a:r>
              <a:rPr lang="fr-FR" sz="1800" dirty="0" smtClean="0"/>
              <a:t>Dans quel état se trouve notre système en ce moment?</a:t>
            </a:r>
            <a:endParaRPr lang="en-US" sz="1800" dirty="0" smtClean="0"/>
          </a:p>
        </p:txBody>
      </p:sp>
    </p:spTree>
    <p:extLst>
      <p:ext uri="{BB962C8B-B14F-4D97-AF65-F5344CB8AC3E}">
        <p14:creationId xmlns:p14="http://schemas.microsoft.com/office/powerpoint/2010/main" val="3663704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fr-FR" dirty="0" smtClean="0"/>
              <a:t>Les normes ouvertes caractérisent l’état des cibles selon la taille, l'état ou le contexte paysager d'un écosystème ou d'une espèce sur une échelle à quatre niveaux: faible, passable, bon, très bon</a:t>
            </a:r>
            <a:r>
              <a:rPr lang="fr-FR" baseline="0" dirty="0" smtClean="0"/>
              <a:t> –</a:t>
            </a:r>
            <a:r>
              <a:rPr lang="fr-FR" dirty="0" smtClean="0"/>
              <a:t> chaque niveau ayant ses propres critères objectifs. La distinction la plus importante est entre PASSABLE (non viable à long terme et nécessitant une intervention humaine importante pour son</a:t>
            </a:r>
            <a:r>
              <a:rPr lang="fr-FR" baseline="0" dirty="0" smtClean="0"/>
              <a:t> maintien</a:t>
            </a:r>
            <a:r>
              <a:rPr lang="fr-FR" dirty="0" smtClean="0"/>
              <a:t>) et BON (viable à long terme et nécessitant seulement une modeste intervention humaine pour son maintien).</a:t>
            </a:r>
          </a:p>
          <a:p>
            <a:endParaRPr lang="fr-FR" dirty="0" smtClean="0"/>
          </a:p>
          <a:p>
            <a:r>
              <a:rPr lang="fr-FR" dirty="0" smtClean="0"/>
              <a:t>Dans cet exemple de site dégradé, l'état historique d'un écosystème ou d'une espèce pourrait avoir été à l'extrême droite de ce diagramme, mais il se trouve actuellement à l'extrême gauche. L'idée est de déplacer dans le temps l'état des indicateurs pour la cible vers la droite. Dans les 5 prochaines années, vous pourriez être en mesure de déplacer l'aiguille dans le niveau passable, et dans 10 ans, vous pourriez être en mesure d’obtenir le niveau bon, ou passable. Votre but ultime de conservation peut être quelque part au milieu du niveau bon, sachant qu’il est peut être simplement impossible de retrouver un niveau très</a:t>
            </a:r>
            <a:r>
              <a:rPr lang="fr-FR" baseline="0" dirty="0" smtClean="0"/>
              <a:t> bon</a:t>
            </a:r>
            <a:r>
              <a:rPr lang="fr-FR" dirty="0" smtClean="0"/>
              <a:t>.</a:t>
            </a:r>
            <a:endParaRPr lang="en-US" dirty="0"/>
          </a:p>
        </p:txBody>
      </p:sp>
    </p:spTree>
    <p:extLst>
      <p:ext uri="{BB962C8B-B14F-4D97-AF65-F5344CB8AC3E}">
        <p14:creationId xmlns:p14="http://schemas.microsoft.com/office/powerpoint/2010/main" val="1558107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fr-FR" dirty="0" smtClean="0"/>
              <a:t>Rappelez-vous que les menaces sont projetées dans l'avenir. Vous avez évalué l'impact des menaces passées lorsque vous avez évalué la condition</a:t>
            </a:r>
            <a:endParaRPr lang="en-US" dirty="0"/>
          </a:p>
        </p:txBody>
      </p:sp>
      <p:sp>
        <p:nvSpPr>
          <p:cNvPr id="266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20332F-A225-F440-A409-22AC96F9D793}" type="slidenum">
              <a:rPr lang="en-US" sz="1200"/>
              <a:pPr eaLnBrk="1" hangingPunct="1"/>
              <a:t>27</a:t>
            </a:fld>
            <a:endParaRPr lang="en-US" sz="1200"/>
          </a:p>
        </p:txBody>
      </p:sp>
    </p:spTree>
    <p:extLst>
      <p:ext uri="{BB962C8B-B14F-4D97-AF65-F5344CB8AC3E}">
        <p14:creationId xmlns:p14="http://schemas.microsoft.com/office/powerpoint/2010/main" val="1546208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22426B-02B6-D349-9599-A4D7736BC2B0}" type="slidenum">
              <a:rPr lang="en-US" sz="1200"/>
              <a:pPr eaLnBrk="1" hangingPunct="1"/>
              <a:t>28</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a:p>
            <a:r>
              <a:rPr lang="fr-FR" b="1" u="sng" dirty="0" smtClean="0"/>
              <a:t>Méthodologie de classement des menaces</a:t>
            </a:r>
          </a:p>
          <a:p>
            <a:endParaRPr lang="fr-FR" dirty="0" smtClean="0"/>
          </a:p>
          <a:p>
            <a:r>
              <a:rPr lang="fr-FR" b="1" dirty="0" smtClean="0"/>
              <a:t>Règle</a:t>
            </a:r>
            <a:r>
              <a:rPr lang="fr-FR" b="1" baseline="0" dirty="0" smtClean="0"/>
              <a:t> </a:t>
            </a:r>
            <a:r>
              <a:rPr lang="fr-FR" b="1" dirty="0" smtClean="0"/>
              <a:t>3-5-7 </a:t>
            </a:r>
          </a:p>
          <a:p>
            <a:r>
              <a:rPr lang="fr-FR" dirty="0" smtClean="0"/>
              <a:t>3 Élevé = 1 Très élevé</a:t>
            </a:r>
          </a:p>
          <a:p>
            <a:r>
              <a:rPr lang="fr-FR" dirty="0" smtClean="0"/>
              <a:t>5 Moyen = 1 élevé</a:t>
            </a:r>
          </a:p>
          <a:p>
            <a:r>
              <a:rPr lang="fr-FR" dirty="0" smtClean="0"/>
              <a:t>7 Faible = 1 Moyen</a:t>
            </a:r>
          </a:p>
          <a:p>
            <a:endParaRPr lang="fr-FR" dirty="0" smtClean="0"/>
          </a:p>
          <a:p>
            <a:r>
              <a:rPr lang="fr-FR" b="1" dirty="0" smtClean="0"/>
              <a:t>Critères de classement des menaces directes</a:t>
            </a:r>
          </a:p>
          <a:p>
            <a:endParaRPr lang="fr-FR" dirty="0" smtClean="0"/>
          </a:p>
          <a:p>
            <a:pPr>
              <a:spcBef>
                <a:spcPts val="200"/>
              </a:spcBef>
            </a:pPr>
            <a:r>
              <a:rPr lang="fr-FR" b="1" u="sng" dirty="0" smtClean="0"/>
              <a:t>Portée</a:t>
            </a:r>
            <a:r>
              <a:rPr lang="fr-FR" b="1" dirty="0" smtClean="0"/>
              <a:t> – </a:t>
            </a:r>
            <a:r>
              <a:rPr lang="fr-FR" b="0" dirty="0" smtClean="0"/>
              <a:t>Prévision</a:t>
            </a:r>
            <a:r>
              <a:rPr lang="fr-FR" b="0" baseline="0" dirty="0" smtClean="0"/>
              <a:t> de l</a:t>
            </a:r>
            <a:r>
              <a:rPr lang="fr-FR" b="0" dirty="0" smtClean="0"/>
              <a:t>’</a:t>
            </a:r>
            <a:r>
              <a:rPr lang="fr-FR" dirty="0" smtClean="0"/>
              <a:t>étendue spatiale de l'impact de la menace sur la cible de conservation</a:t>
            </a:r>
            <a:r>
              <a:rPr lang="fr-FR" baseline="0" dirty="0" smtClean="0"/>
              <a:t> </a:t>
            </a:r>
            <a:r>
              <a:rPr lang="fr-FR" dirty="0" smtClean="0"/>
              <a:t>au</a:t>
            </a:r>
            <a:r>
              <a:rPr lang="fr-FR" baseline="0" dirty="0" smtClean="0"/>
              <a:t> cours</a:t>
            </a:r>
            <a:r>
              <a:rPr lang="fr-FR" dirty="0" smtClean="0"/>
              <a:t> des 10 prochaines années, </a:t>
            </a:r>
            <a:r>
              <a:rPr lang="fr-FR" sz="1200" dirty="0" smtClean="0"/>
              <a:t>si les conditions</a:t>
            </a:r>
            <a:r>
              <a:rPr lang="fr-FR" sz="1200" baseline="0" dirty="0" smtClean="0"/>
              <a:t> actuelles sont maintenues</a:t>
            </a:r>
            <a:r>
              <a:rPr lang="fr-FR" sz="1200" dirty="0" smtClean="0"/>
              <a:t>.</a:t>
            </a:r>
          </a:p>
          <a:p>
            <a:pPr>
              <a:spcBef>
                <a:spcPts val="200"/>
              </a:spcBef>
            </a:pPr>
            <a:r>
              <a:rPr lang="fr-FR" b="1" dirty="0" smtClean="0"/>
              <a:t>Très élevée: </a:t>
            </a:r>
            <a:r>
              <a:rPr lang="fr-CA" sz="1200" dirty="0" smtClean="0"/>
              <a:t>très répandue; influe sur la cible dans la totalité ou la majorité (71-100 %) de ses occurrences et de sa population.</a:t>
            </a:r>
          </a:p>
          <a:p>
            <a:pPr>
              <a:spcBef>
                <a:spcPts val="200"/>
              </a:spcBef>
            </a:pPr>
            <a:r>
              <a:rPr lang="fr-FR" b="1" dirty="0" smtClean="0"/>
              <a:t>Élevée: </a:t>
            </a:r>
            <a:r>
              <a:rPr lang="fr-CA" sz="1200" dirty="0" smtClean="0"/>
              <a:t>très répandue; influe sur la cible dans bon nombre (31-70 %) de ses occurrences et de sa population.</a:t>
            </a:r>
          </a:p>
          <a:p>
            <a:pPr>
              <a:spcBef>
                <a:spcPts val="200"/>
              </a:spcBef>
            </a:pPr>
            <a:r>
              <a:rPr lang="fr-FR" b="1" dirty="0" smtClean="0"/>
              <a:t>Moyenne: </a:t>
            </a:r>
            <a:r>
              <a:rPr lang="fr-CA" sz="1200" dirty="0" smtClean="0"/>
              <a:t>restreinte; influe sur la cible dans certaines parties (11-30 %) de ses occurrences et de sa population.</a:t>
            </a:r>
          </a:p>
          <a:p>
            <a:pPr>
              <a:spcBef>
                <a:spcPts val="200"/>
              </a:spcBef>
            </a:pPr>
            <a:r>
              <a:rPr lang="fr-FR" b="1" dirty="0" smtClean="0"/>
              <a:t>Faible: </a:t>
            </a:r>
            <a:r>
              <a:rPr lang="fr-CA" sz="1200" dirty="0" smtClean="0"/>
              <a:t>très restreinte; influe sur la cible dans un petit nombre (1-10 %) de ses occurrences et sa population.</a:t>
            </a:r>
          </a:p>
          <a:p>
            <a:pPr>
              <a:spcBef>
                <a:spcPts val="200"/>
              </a:spcBef>
            </a:pPr>
            <a:endParaRPr lang="fr-CA" sz="1200" dirty="0" smtClean="0"/>
          </a:p>
          <a:p>
            <a:pPr>
              <a:spcBef>
                <a:spcPts val="200"/>
              </a:spcBef>
            </a:pPr>
            <a:r>
              <a:rPr lang="fr-FR" sz="1200" b="1" u="sng" dirty="0" smtClean="0"/>
              <a:t>Sévérité</a:t>
            </a:r>
            <a:r>
              <a:rPr lang="fr-FR" sz="1200" dirty="0" smtClean="0"/>
              <a:t> – Prévision du niveau de dommage à la cible de conservation dans les 10 prochaines</a:t>
            </a:r>
            <a:r>
              <a:rPr lang="fr-FR" sz="1200" baseline="0" dirty="0" smtClean="0"/>
              <a:t> années,</a:t>
            </a:r>
            <a:r>
              <a:rPr lang="fr-FR" sz="1200" dirty="0" smtClean="0"/>
              <a:t> si les conditions</a:t>
            </a:r>
            <a:r>
              <a:rPr lang="fr-FR" sz="1200" baseline="0" dirty="0" smtClean="0"/>
              <a:t> actuelles sont maintenues</a:t>
            </a:r>
            <a:r>
              <a:rPr lang="fr-FR" sz="1200" dirty="0" smtClean="0"/>
              <a:t>.</a:t>
            </a:r>
          </a:p>
          <a:p>
            <a:pPr>
              <a:spcBef>
                <a:spcPts val="200"/>
              </a:spcBef>
            </a:pPr>
            <a:r>
              <a:rPr lang="fr-FR" sz="1200" b="1" dirty="0" smtClean="0"/>
              <a:t>Très élevée:  </a:t>
            </a:r>
            <a:r>
              <a:rPr lang="fr-FR" sz="1200" b="0" dirty="0" smtClean="0"/>
              <a:t>Dans</a:t>
            </a:r>
            <a:r>
              <a:rPr lang="fr-FR" sz="1200" b="0" baseline="0" dirty="0" smtClean="0"/>
              <a:t> la portée établie, l</a:t>
            </a:r>
            <a:r>
              <a:rPr lang="fr-FR" sz="1200" dirty="0" smtClean="0"/>
              <a:t>a menace est susceptible de détruire ou d'éliminer la cible de conservation (réduction de 71 à 100%).</a:t>
            </a:r>
          </a:p>
          <a:p>
            <a:pPr>
              <a:spcBef>
                <a:spcPts val="200"/>
              </a:spcBef>
            </a:pPr>
            <a:r>
              <a:rPr lang="fr-FR" sz="1200" b="1" dirty="0" smtClean="0"/>
              <a:t>Élevée: </a:t>
            </a:r>
            <a:r>
              <a:rPr lang="fr-FR" sz="1200" b="0" dirty="0" smtClean="0"/>
              <a:t>Dans</a:t>
            </a:r>
            <a:r>
              <a:rPr lang="fr-FR" sz="1200" b="0" baseline="0" dirty="0" smtClean="0"/>
              <a:t> la portée établie, l</a:t>
            </a:r>
            <a:r>
              <a:rPr lang="fr-FR" sz="1200" dirty="0" smtClean="0"/>
              <a:t>a menace risque de dégrader sérieusement la cible de conservation (réduction de 31 à 70%).</a:t>
            </a:r>
          </a:p>
          <a:p>
            <a:pPr>
              <a:spcBef>
                <a:spcPts val="200"/>
              </a:spcBef>
            </a:pPr>
            <a:r>
              <a:rPr lang="fr-FR" sz="1200" b="1" dirty="0" smtClean="0"/>
              <a:t>Moyenne: </a:t>
            </a:r>
            <a:r>
              <a:rPr lang="fr-FR" sz="1200" b="0" dirty="0" smtClean="0"/>
              <a:t>Dans</a:t>
            </a:r>
            <a:r>
              <a:rPr lang="fr-FR" sz="1200" b="0" baseline="0" dirty="0" smtClean="0"/>
              <a:t> la portée établie, l</a:t>
            </a:r>
            <a:r>
              <a:rPr lang="fr-FR" sz="1200" dirty="0" smtClean="0"/>
              <a:t>a menace risque </a:t>
            </a:r>
            <a:r>
              <a:rPr lang="fr-CA" sz="1200" dirty="0" smtClean="0"/>
              <a:t>de dégrader modérément la cible (réduction de 11 à 30%)</a:t>
            </a:r>
            <a:endParaRPr lang="fr-FR" sz="1200" dirty="0" smtClean="0"/>
          </a:p>
          <a:p>
            <a:pPr>
              <a:spcBef>
                <a:spcPts val="200"/>
              </a:spcBef>
            </a:pPr>
            <a:r>
              <a:rPr lang="fr-FR" sz="1200" b="1" dirty="0" smtClean="0"/>
              <a:t>Faible: </a:t>
            </a:r>
            <a:r>
              <a:rPr lang="fr-FR" sz="1200" b="0" dirty="0" smtClean="0"/>
              <a:t>Dans</a:t>
            </a:r>
            <a:r>
              <a:rPr lang="fr-FR" sz="1200" b="0" baseline="0" dirty="0" smtClean="0"/>
              <a:t> la portée établie, l</a:t>
            </a:r>
            <a:r>
              <a:rPr lang="fr-FR" sz="1200" dirty="0" smtClean="0"/>
              <a:t>a menace risque  </a:t>
            </a:r>
            <a:r>
              <a:rPr lang="fr-CA" sz="1200" dirty="0" smtClean="0"/>
              <a:t>de dégrader légèrement la cible (réduction de 1 à 10%)</a:t>
            </a:r>
          </a:p>
          <a:p>
            <a:pPr>
              <a:spcBef>
                <a:spcPts val="200"/>
              </a:spcBef>
            </a:pPr>
            <a:endParaRPr lang="fr-CA" sz="1200" dirty="0" smtClean="0"/>
          </a:p>
          <a:p>
            <a:pPr>
              <a:spcBef>
                <a:spcPts val="200"/>
              </a:spcBef>
            </a:pPr>
            <a:r>
              <a:rPr lang="fr-FR" sz="1200" b="1" u="sng" dirty="0" smtClean="0"/>
              <a:t>Irréversibilité</a:t>
            </a:r>
            <a:r>
              <a:rPr lang="fr-FR" sz="1200" dirty="0" smtClean="0"/>
              <a:t> - La mesure dans laquelle les effets d'une menace peuvent être restaurés. Notez que l'irréversibilité fait référence aux «effets de la menace sur la cible» et non à la menace elle-même - on peut la considérer comme la capacité de la cible à «récupérer» des effets de la menace.</a:t>
            </a:r>
          </a:p>
          <a:p>
            <a:pPr marL="0" marR="0" lvl="0" indent="0" algn="l" defTabSz="914400" rtl="0" eaLnBrk="1" fontAlgn="auto" latinLnBrk="0" hangingPunct="1">
              <a:lnSpc>
                <a:spcPct val="100000"/>
              </a:lnSpc>
              <a:spcBef>
                <a:spcPts val="200"/>
              </a:spcBef>
              <a:spcAft>
                <a:spcPts val="0"/>
              </a:spcAft>
              <a:buClrTx/>
              <a:buSzTx/>
              <a:buFontTx/>
              <a:buNone/>
              <a:tabLst/>
              <a:defRPr/>
            </a:pPr>
            <a:r>
              <a:rPr lang="fr-FR" sz="1200" b="1" dirty="0" smtClean="0"/>
              <a:t>Très élevée: </a:t>
            </a:r>
            <a:r>
              <a:rPr lang="fr-CA" sz="1200" dirty="0" smtClean="0"/>
              <a:t>les effets sont irréversibles et il est très peu probable que la cible puisse être restaurée, ou alors cela prendrait plus de 100 ans. </a:t>
            </a:r>
            <a:r>
              <a:rPr lang="fr-FR" sz="1200" dirty="0" smtClean="0"/>
              <a:t>(par exemple, les milieux humides convertis en centre commercial).</a:t>
            </a:r>
          </a:p>
          <a:p>
            <a:pPr marL="0" marR="0" lvl="0" indent="0" algn="l" defTabSz="914400" rtl="0" eaLnBrk="1" fontAlgn="auto" latinLnBrk="0" hangingPunct="1">
              <a:lnSpc>
                <a:spcPct val="100000"/>
              </a:lnSpc>
              <a:spcBef>
                <a:spcPts val="200"/>
              </a:spcBef>
              <a:spcAft>
                <a:spcPts val="0"/>
              </a:spcAft>
              <a:buClrTx/>
              <a:buSzTx/>
              <a:buFontTx/>
              <a:buNone/>
              <a:tabLst/>
              <a:defRPr/>
            </a:pPr>
            <a:r>
              <a:rPr lang="fr-FR" sz="1200" b="1" dirty="0" smtClean="0"/>
              <a:t>Élevée: </a:t>
            </a:r>
            <a:r>
              <a:rPr lang="fr-CA" sz="1200" dirty="0" smtClean="0"/>
              <a:t>les effets peuvent techniquement être réversibles et la cible peut être restaurée, mais cela ne serait pas rentable et prendrait de 21 à 100 ans.</a:t>
            </a:r>
            <a:r>
              <a:rPr lang="fr-CA" sz="1200" baseline="0" dirty="0" smtClean="0"/>
              <a:t> </a:t>
            </a:r>
            <a:r>
              <a:rPr lang="fr-FR" sz="1200" dirty="0" smtClean="0"/>
              <a:t>(par exemple, les milieux humides convertis en agriculture).</a:t>
            </a:r>
          </a:p>
          <a:p>
            <a:pPr marL="0" marR="0" lvl="0" indent="0" algn="l" defTabSz="914400" rtl="0" eaLnBrk="1" fontAlgn="auto" latinLnBrk="0" hangingPunct="1">
              <a:lnSpc>
                <a:spcPct val="100000"/>
              </a:lnSpc>
              <a:spcBef>
                <a:spcPts val="200"/>
              </a:spcBef>
              <a:spcAft>
                <a:spcPts val="0"/>
              </a:spcAft>
              <a:buClrTx/>
              <a:buSzTx/>
              <a:buFontTx/>
              <a:buNone/>
              <a:tabLst/>
              <a:defRPr/>
            </a:pPr>
            <a:r>
              <a:rPr lang="fr-FR" sz="1200" b="1" dirty="0" smtClean="0"/>
              <a:t>Moyenne: </a:t>
            </a:r>
            <a:r>
              <a:rPr lang="fr-CA" sz="1200" dirty="0" smtClean="0"/>
              <a:t>les effets sont réversibles et la cible peut être restaurée avec un engagement raisonnable de ressources, ou d'ici 6 à 20 ans.</a:t>
            </a:r>
            <a:r>
              <a:rPr lang="fr-CA" sz="1200" baseline="0" dirty="0" smtClean="0"/>
              <a:t> </a:t>
            </a:r>
            <a:r>
              <a:rPr lang="fr-FR" sz="1200" dirty="0" smtClean="0"/>
              <a:t>(par exemple, le</a:t>
            </a:r>
            <a:r>
              <a:rPr lang="fr-FR" sz="1200" baseline="0" dirty="0" smtClean="0"/>
              <a:t> drainage </a:t>
            </a:r>
            <a:r>
              <a:rPr lang="fr-FR" sz="1200" dirty="0" smtClean="0"/>
              <a:t>des milieux humides).</a:t>
            </a:r>
          </a:p>
          <a:p>
            <a:pPr marL="0" marR="0" lvl="0" indent="0" algn="l" defTabSz="914400" rtl="0" eaLnBrk="1" fontAlgn="auto" latinLnBrk="0" hangingPunct="1">
              <a:lnSpc>
                <a:spcPct val="100000"/>
              </a:lnSpc>
              <a:spcBef>
                <a:spcPts val="200"/>
              </a:spcBef>
              <a:spcAft>
                <a:spcPts val="0"/>
              </a:spcAft>
              <a:buClrTx/>
              <a:buSzTx/>
              <a:buFontTx/>
              <a:buNone/>
              <a:tabLst/>
              <a:defRPr/>
            </a:pPr>
            <a:r>
              <a:rPr lang="fr-FR" sz="1200" b="1" dirty="0" smtClean="0"/>
              <a:t>Faible: </a:t>
            </a:r>
            <a:r>
              <a:rPr lang="fr-CA" sz="1200" dirty="0" smtClean="0"/>
              <a:t>les effets sont facilement réversibles et la cible peut facilement être restaurée à un coût relativement bas, ou d'ici 0 à 5 ans. </a:t>
            </a:r>
            <a:r>
              <a:rPr lang="fr-FR" sz="1200" dirty="0" smtClean="0"/>
              <a:t>(Ex., Les véhicules hors route dans les milieux humides).</a:t>
            </a:r>
          </a:p>
        </p:txBody>
      </p:sp>
    </p:spTree>
    <p:extLst>
      <p:ext uri="{BB962C8B-B14F-4D97-AF65-F5344CB8AC3E}">
        <p14:creationId xmlns:p14="http://schemas.microsoft.com/office/powerpoint/2010/main" val="431742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22426B-02B6-D349-9599-A4D7736BC2B0}" type="slidenum">
              <a:rPr lang="en-US" sz="1200"/>
              <a:pPr eaLnBrk="1" hangingPunct="1"/>
              <a:t>29</a:t>
            </a:fld>
            <a:endParaRPr lang="en-US" sz="12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b="1" u="sng" smtClean="0"/>
              <a:t>Méthodologie </a:t>
            </a:r>
            <a:r>
              <a:rPr lang="fr-FR" b="1" u="sng" dirty="0" smtClean="0"/>
              <a:t>de classement des menaces</a:t>
            </a:r>
          </a:p>
          <a:p>
            <a:endParaRPr lang="fr-FR" dirty="0" smtClean="0"/>
          </a:p>
          <a:p>
            <a:r>
              <a:rPr lang="fr-FR" b="1" dirty="0" smtClean="0"/>
              <a:t>Règle</a:t>
            </a:r>
            <a:r>
              <a:rPr lang="fr-FR" b="1" baseline="0" dirty="0" smtClean="0"/>
              <a:t> </a:t>
            </a:r>
            <a:r>
              <a:rPr lang="fr-FR" b="1" dirty="0" smtClean="0"/>
              <a:t>3-5-7 </a:t>
            </a:r>
          </a:p>
          <a:p>
            <a:r>
              <a:rPr lang="fr-FR" dirty="0" smtClean="0"/>
              <a:t>3 Élevé = 1 Très élevé</a:t>
            </a:r>
          </a:p>
          <a:p>
            <a:r>
              <a:rPr lang="fr-FR" dirty="0" smtClean="0"/>
              <a:t>5 Moyen = 1 élevé</a:t>
            </a:r>
          </a:p>
          <a:p>
            <a:r>
              <a:rPr lang="fr-FR" dirty="0" smtClean="0"/>
              <a:t>7 Faible = 1 Moyen</a:t>
            </a:r>
          </a:p>
          <a:p>
            <a:endParaRPr lang="fr-FR" dirty="0" smtClean="0"/>
          </a:p>
          <a:p>
            <a:r>
              <a:rPr lang="fr-FR" b="1" dirty="0" smtClean="0"/>
              <a:t>Critères de classement des menaces directes</a:t>
            </a:r>
          </a:p>
          <a:p>
            <a:endParaRPr lang="fr-FR" dirty="0" smtClean="0"/>
          </a:p>
          <a:p>
            <a:pPr>
              <a:spcBef>
                <a:spcPts val="200"/>
              </a:spcBef>
            </a:pPr>
            <a:r>
              <a:rPr lang="fr-FR" b="1" u="sng" dirty="0" smtClean="0"/>
              <a:t>Portée</a:t>
            </a:r>
            <a:r>
              <a:rPr lang="fr-FR" b="1" dirty="0" smtClean="0"/>
              <a:t> – </a:t>
            </a:r>
            <a:r>
              <a:rPr lang="fr-FR" b="0" dirty="0" smtClean="0"/>
              <a:t>Prévision</a:t>
            </a:r>
            <a:r>
              <a:rPr lang="fr-FR" b="0" baseline="0" dirty="0" smtClean="0"/>
              <a:t> de l</a:t>
            </a:r>
            <a:r>
              <a:rPr lang="fr-FR" b="0" dirty="0" smtClean="0"/>
              <a:t>’</a:t>
            </a:r>
            <a:r>
              <a:rPr lang="fr-FR" dirty="0" smtClean="0"/>
              <a:t>étendue spatiale de l'impact de la menace sur la cible de conservation</a:t>
            </a:r>
            <a:r>
              <a:rPr lang="fr-FR" baseline="0" dirty="0" smtClean="0"/>
              <a:t> </a:t>
            </a:r>
            <a:r>
              <a:rPr lang="fr-FR" dirty="0" smtClean="0"/>
              <a:t>au</a:t>
            </a:r>
            <a:r>
              <a:rPr lang="fr-FR" baseline="0" dirty="0" smtClean="0"/>
              <a:t> cours</a:t>
            </a:r>
            <a:r>
              <a:rPr lang="fr-FR" dirty="0" smtClean="0"/>
              <a:t> des 10 prochaines années, </a:t>
            </a:r>
            <a:r>
              <a:rPr lang="fr-FR" sz="1200" dirty="0" smtClean="0"/>
              <a:t>si les conditions</a:t>
            </a:r>
            <a:r>
              <a:rPr lang="fr-FR" sz="1200" baseline="0" dirty="0" smtClean="0"/>
              <a:t> actuelles sont maintenues</a:t>
            </a:r>
            <a:r>
              <a:rPr lang="fr-FR" sz="1200" dirty="0" smtClean="0"/>
              <a:t>.</a:t>
            </a:r>
          </a:p>
          <a:p>
            <a:pPr>
              <a:spcBef>
                <a:spcPts val="200"/>
              </a:spcBef>
            </a:pPr>
            <a:r>
              <a:rPr lang="fr-FR" b="1" dirty="0" smtClean="0"/>
              <a:t>Très élevée: </a:t>
            </a:r>
            <a:r>
              <a:rPr lang="fr-CA" sz="1200" dirty="0" smtClean="0"/>
              <a:t>très répandue; influe sur la cible dans la totalité ou la majorité (71-100 %) de ses occurrences et de sa population.</a:t>
            </a:r>
          </a:p>
          <a:p>
            <a:pPr>
              <a:spcBef>
                <a:spcPts val="200"/>
              </a:spcBef>
            </a:pPr>
            <a:r>
              <a:rPr lang="fr-FR" b="1" dirty="0" smtClean="0"/>
              <a:t>Élevée: </a:t>
            </a:r>
            <a:r>
              <a:rPr lang="fr-CA" sz="1200" dirty="0" smtClean="0"/>
              <a:t>très répandue; influe sur la cible dans bon nombre (31-70 %) de ses occurrences et de sa population.</a:t>
            </a:r>
          </a:p>
          <a:p>
            <a:pPr>
              <a:spcBef>
                <a:spcPts val="200"/>
              </a:spcBef>
            </a:pPr>
            <a:r>
              <a:rPr lang="fr-FR" b="1" dirty="0" smtClean="0"/>
              <a:t>Moyenne: </a:t>
            </a:r>
            <a:r>
              <a:rPr lang="fr-CA" sz="1200" dirty="0" smtClean="0"/>
              <a:t>restreinte; influe sur la cible dans certaines parties (11-30 %) de ses occurrences et de sa population.</a:t>
            </a:r>
          </a:p>
          <a:p>
            <a:pPr>
              <a:spcBef>
                <a:spcPts val="200"/>
              </a:spcBef>
            </a:pPr>
            <a:r>
              <a:rPr lang="fr-FR" b="1" dirty="0" smtClean="0"/>
              <a:t>Faible: </a:t>
            </a:r>
            <a:r>
              <a:rPr lang="fr-CA" sz="1200" dirty="0" smtClean="0"/>
              <a:t>très restreinte; influe sur la cible dans un petit nombre (1-10 %) de ses occurrences et sa population.</a:t>
            </a:r>
          </a:p>
          <a:p>
            <a:pPr>
              <a:spcBef>
                <a:spcPts val="200"/>
              </a:spcBef>
            </a:pPr>
            <a:endParaRPr lang="fr-CA" sz="1200" dirty="0" smtClean="0"/>
          </a:p>
          <a:p>
            <a:pPr>
              <a:spcBef>
                <a:spcPts val="200"/>
              </a:spcBef>
            </a:pPr>
            <a:r>
              <a:rPr lang="fr-FR" sz="1200" b="1" u="sng" dirty="0" smtClean="0"/>
              <a:t>Sévérité</a:t>
            </a:r>
            <a:r>
              <a:rPr lang="fr-FR" sz="1200" dirty="0" smtClean="0"/>
              <a:t> – Prévision du niveau de dommage à la cible de conservation dans les 10 prochaines</a:t>
            </a:r>
            <a:r>
              <a:rPr lang="fr-FR" sz="1200" baseline="0" dirty="0" smtClean="0"/>
              <a:t> années,</a:t>
            </a:r>
            <a:r>
              <a:rPr lang="fr-FR" sz="1200" dirty="0" smtClean="0"/>
              <a:t> si les conditions</a:t>
            </a:r>
            <a:r>
              <a:rPr lang="fr-FR" sz="1200" baseline="0" dirty="0" smtClean="0"/>
              <a:t> actuelles sont maintenues</a:t>
            </a:r>
            <a:r>
              <a:rPr lang="fr-FR" sz="1200" dirty="0" smtClean="0"/>
              <a:t>.</a:t>
            </a:r>
          </a:p>
          <a:p>
            <a:pPr>
              <a:spcBef>
                <a:spcPts val="200"/>
              </a:spcBef>
            </a:pPr>
            <a:r>
              <a:rPr lang="fr-FR" sz="1200" b="1" dirty="0" smtClean="0"/>
              <a:t>Très élevée:  </a:t>
            </a:r>
            <a:r>
              <a:rPr lang="fr-FR" sz="1200" b="0" dirty="0" smtClean="0"/>
              <a:t>Dans</a:t>
            </a:r>
            <a:r>
              <a:rPr lang="fr-FR" sz="1200" b="0" baseline="0" dirty="0" smtClean="0"/>
              <a:t> la portée établie, l</a:t>
            </a:r>
            <a:r>
              <a:rPr lang="fr-FR" sz="1200" dirty="0" smtClean="0"/>
              <a:t>a menace est susceptible de détruire ou d'éliminer la cible de conservation (réduction de 71 à 100%).</a:t>
            </a:r>
          </a:p>
          <a:p>
            <a:pPr>
              <a:spcBef>
                <a:spcPts val="200"/>
              </a:spcBef>
            </a:pPr>
            <a:r>
              <a:rPr lang="fr-FR" sz="1200" b="1" dirty="0" smtClean="0"/>
              <a:t>Élevée: </a:t>
            </a:r>
            <a:r>
              <a:rPr lang="fr-FR" sz="1200" b="0" dirty="0" smtClean="0"/>
              <a:t>Dans</a:t>
            </a:r>
            <a:r>
              <a:rPr lang="fr-FR" sz="1200" b="0" baseline="0" dirty="0" smtClean="0"/>
              <a:t> la portée établie, l</a:t>
            </a:r>
            <a:r>
              <a:rPr lang="fr-FR" sz="1200" dirty="0" smtClean="0"/>
              <a:t>a menace risque de dégrader sérieusement la cible de conservation (réduction de 31 à 70%).</a:t>
            </a:r>
          </a:p>
          <a:p>
            <a:pPr>
              <a:spcBef>
                <a:spcPts val="200"/>
              </a:spcBef>
            </a:pPr>
            <a:r>
              <a:rPr lang="fr-FR" sz="1200" b="1" dirty="0" smtClean="0"/>
              <a:t>Moyenne: </a:t>
            </a:r>
            <a:r>
              <a:rPr lang="fr-FR" sz="1200" b="0" dirty="0" smtClean="0"/>
              <a:t>Dans</a:t>
            </a:r>
            <a:r>
              <a:rPr lang="fr-FR" sz="1200" b="0" baseline="0" dirty="0" smtClean="0"/>
              <a:t> la portée établie, l</a:t>
            </a:r>
            <a:r>
              <a:rPr lang="fr-FR" sz="1200" dirty="0" smtClean="0"/>
              <a:t>a menace risque </a:t>
            </a:r>
            <a:r>
              <a:rPr lang="fr-CA" sz="1200" dirty="0" smtClean="0"/>
              <a:t>de dégrader modérément la cible (réduction de 11 à 30%)</a:t>
            </a:r>
            <a:endParaRPr lang="fr-FR" sz="1200" dirty="0" smtClean="0"/>
          </a:p>
          <a:p>
            <a:pPr>
              <a:spcBef>
                <a:spcPts val="200"/>
              </a:spcBef>
            </a:pPr>
            <a:r>
              <a:rPr lang="fr-FR" sz="1200" b="1" dirty="0" smtClean="0"/>
              <a:t>Faible: </a:t>
            </a:r>
            <a:r>
              <a:rPr lang="fr-FR" sz="1200" b="0" dirty="0" smtClean="0"/>
              <a:t>Dans</a:t>
            </a:r>
            <a:r>
              <a:rPr lang="fr-FR" sz="1200" b="0" baseline="0" dirty="0" smtClean="0"/>
              <a:t> la portée établie, l</a:t>
            </a:r>
            <a:r>
              <a:rPr lang="fr-FR" sz="1200" dirty="0" smtClean="0"/>
              <a:t>a menace risque  </a:t>
            </a:r>
            <a:r>
              <a:rPr lang="fr-CA" sz="1200" dirty="0" smtClean="0"/>
              <a:t>de dégrader légèrement la cible (réduction de 1 à 10%)</a:t>
            </a:r>
          </a:p>
          <a:p>
            <a:pPr>
              <a:spcBef>
                <a:spcPts val="200"/>
              </a:spcBef>
            </a:pPr>
            <a:endParaRPr lang="fr-CA" sz="1200" dirty="0" smtClean="0"/>
          </a:p>
          <a:p>
            <a:pPr>
              <a:spcBef>
                <a:spcPts val="200"/>
              </a:spcBef>
            </a:pPr>
            <a:r>
              <a:rPr lang="fr-FR" sz="1200" b="1" u="sng" dirty="0" smtClean="0"/>
              <a:t>Irréversibilité</a:t>
            </a:r>
            <a:r>
              <a:rPr lang="fr-FR" sz="1200" dirty="0" smtClean="0"/>
              <a:t> - La mesure dans laquelle les effets d'une menace peuvent être restaurés. Notez que l'irréversibilité fait référence aux «effets de la menace sur la cible» et non à la menace elle-même - on peut la considérer comme la capacité de la cible à «récupérer» des effets de la menace.</a:t>
            </a:r>
          </a:p>
          <a:p>
            <a:pPr marL="0" marR="0" lvl="0" indent="0" algn="l" defTabSz="914400" rtl="0" eaLnBrk="1" fontAlgn="auto" latinLnBrk="0" hangingPunct="1">
              <a:lnSpc>
                <a:spcPct val="100000"/>
              </a:lnSpc>
              <a:spcBef>
                <a:spcPts val="200"/>
              </a:spcBef>
              <a:spcAft>
                <a:spcPts val="0"/>
              </a:spcAft>
              <a:buClrTx/>
              <a:buSzTx/>
              <a:buFontTx/>
              <a:buNone/>
              <a:tabLst/>
              <a:defRPr/>
            </a:pPr>
            <a:r>
              <a:rPr lang="fr-FR" sz="1200" b="1" dirty="0" smtClean="0"/>
              <a:t>Très élevée: </a:t>
            </a:r>
            <a:r>
              <a:rPr lang="fr-CA" sz="1200" dirty="0" smtClean="0"/>
              <a:t>les effets sont irréversibles et il est très peu probable que la cible puisse être restaurée, ou alors cela prendrait plus de 100 ans. </a:t>
            </a:r>
            <a:r>
              <a:rPr lang="fr-FR" sz="1200" dirty="0" smtClean="0"/>
              <a:t>(par exemple, les milieux humides convertis en centre commercial).</a:t>
            </a:r>
          </a:p>
          <a:p>
            <a:pPr marL="0" marR="0" lvl="0" indent="0" algn="l" defTabSz="914400" rtl="0" eaLnBrk="1" fontAlgn="auto" latinLnBrk="0" hangingPunct="1">
              <a:lnSpc>
                <a:spcPct val="100000"/>
              </a:lnSpc>
              <a:spcBef>
                <a:spcPts val="200"/>
              </a:spcBef>
              <a:spcAft>
                <a:spcPts val="0"/>
              </a:spcAft>
              <a:buClrTx/>
              <a:buSzTx/>
              <a:buFontTx/>
              <a:buNone/>
              <a:tabLst/>
              <a:defRPr/>
            </a:pPr>
            <a:r>
              <a:rPr lang="fr-FR" sz="1200" b="1" dirty="0" smtClean="0"/>
              <a:t>Élevée: </a:t>
            </a:r>
            <a:r>
              <a:rPr lang="fr-CA" sz="1200" dirty="0" smtClean="0"/>
              <a:t>les effets peuvent techniquement être réversibles et la cible peut être restaurée, mais cela ne serait pas rentable et prendrait de 21 à 100 ans.</a:t>
            </a:r>
            <a:r>
              <a:rPr lang="fr-CA" sz="1200" baseline="0" dirty="0" smtClean="0"/>
              <a:t> </a:t>
            </a:r>
            <a:r>
              <a:rPr lang="fr-FR" sz="1200" dirty="0" smtClean="0"/>
              <a:t>(par exemple, les milieux humides convertis en agriculture).</a:t>
            </a:r>
          </a:p>
          <a:p>
            <a:pPr marL="0" marR="0" lvl="0" indent="0" algn="l" defTabSz="914400" rtl="0" eaLnBrk="1" fontAlgn="auto" latinLnBrk="0" hangingPunct="1">
              <a:lnSpc>
                <a:spcPct val="100000"/>
              </a:lnSpc>
              <a:spcBef>
                <a:spcPts val="200"/>
              </a:spcBef>
              <a:spcAft>
                <a:spcPts val="0"/>
              </a:spcAft>
              <a:buClrTx/>
              <a:buSzTx/>
              <a:buFontTx/>
              <a:buNone/>
              <a:tabLst/>
              <a:defRPr/>
            </a:pPr>
            <a:r>
              <a:rPr lang="fr-FR" sz="1200" b="1" dirty="0" smtClean="0"/>
              <a:t>Moyenne: </a:t>
            </a:r>
            <a:r>
              <a:rPr lang="fr-CA" sz="1200" dirty="0" smtClean="0"/>
              <a:t>les effets sont réversibles et la cible peut être restaurée avec un engagement raisonnable de ressources, ou d'ici 6 à 20 ans.</a:t>
            </a:r>
            <a:r>
              <a:rPr lang="fr-CA" sz="1200" baseline="0" dirty="0" smtClean="0"/>
              <a:t> </a:t>
            </a:r>
            <a:r>
              <a:rPr lang="fr-FR" sz="1200" dirty="0" smtClean="0"/>
              <a:t>(par exemple, le</a:t>
            </a:r>
            <a:r>
              <a:rPr lang="fr-FR" sz="1200" baseline="0" dirty="0" smtClean="0"/>
              <a:t> drainage </a:t>
            </a:r>
            <a:r>
              <a:rPr lang="fr-FR" sz="1200" dirty="0" smtClean="0"/>
              <a:t>des milieux humides).</a:t>
            </a:r>
          </a:p>
          <a:p>
            <a:pPr marL="0" marR="0" lvl="0" indent="0" algn="l" defTabSz="914400" rtl="0" eaLnBrk="1" fontAlgn="auto" latinLnBrk="0" hangingPunct="1">
              <a:lnSpc>
                <a:spcPct val="100000"/>
              </a:lnSpc>
              <a:spcBef>
                <a:spcPts val="200"/>
              </a:spcBef>
              <a:spcAft>
                <a:spcPts val="0"/>
              </a:spcAft>
              <a:buClrTx/>
              <a:buSzTx/>
              <a:buFontTx/>
              <a:buNone/>
              <a:tabLst/>
              <a:defRPr/>
            </a:pPr>
            <a:r>
              <a:rPr lang="fr-FR" sz="1200" b="1" dirty="0" smtClean="0"/>
              <a:t>Faible: </a:t>
            </a:r>
            <a:r>
              <a:rPr lang="fr-CA" sz="1200" dirty="0" smtClean="0"/>
              <a:t>les effets sont facilement réversibles et la cible peut facilement être restaurée à un coût relativement bas, ou d'ici 0 à 5 ans. </a:t>
            </a:r>
            <a:r>
              <a:rPr lang="fr-FR" sz="1200" dirty="0" smtClean="0"/>
              <a:t>(Ex., Les véhicules hors route dans les milieux humides).</a:t>
            </a:r>
          </a:p>
          <a:p>
            <a:endParaRPr lang="en-US" dirty="0"/>
          </a:p>
        </p:txBody>
      </p:sp>
    </p:spTree>
    <p:extLst>
      <p:ext uri="{BB962C8B-B14F-4D97-AF65-F5344CB8AC3E}">
        <p14:creationId xmlns:p14="http://schemas.microsoft.com/office/powerpoint/2010/main" val="319355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AE7F7FE-4EDF-4745-8D7E-82CBD8F278FF}" type="slidenum">
              <a:rPr lang="en-US" smtClean="0"/>
              <a:pPr/>
              <a:t>3</a:t>
            </a:fld>
            <a:endParaRPr lang="en-US" smtClean="0"/>
          </a:p>
        </p:txBody>
      </p:sp>
      <p:sp>
        <p:nvSpPr>
          <p:cNvPr id="30723" name="Rectangle 2"/>
          <p:cNvSpPr>
            <a:spLocks noGrp="1" noRot="1" noChangeAspect="1" noChangeArrowheads="1" noTextEdit="1"/>
          </p:cNvSpPr>
          <p:nvPr>
            <p:ph type="sldImg"/>
          </p:nvPr>
        </p:nvSpPr>
        <p:spPr>
          <a:ln/>
        </p:spPr>
      </p:sp>
      <p:sp>
        <p:nvSpPr>
          <p:cNvPr id="30724" name="Notes Placeholder 4"/>
          <p:cNvSpPr>
            <a:spLocks noGrp="1"/>
          </p:cNvSpPr>
          <p:nvPr>
            <p:ph type="body" idx="1"/>
          </p:nvPr>
        </p:nvSpPr>
        <p:spPr>
          <a:noFill/>
          <a:ln/>
        </p:spPr>
        <p:txBody>
          <a:bodyPr/>
          <a:lstStyle/>
          <a:p>
            <a:r>
              <a:rPr lang="fr-FR" dirty="0" smtClean="0"/>
              <a:t>Les chefs de tribus et les populations locales qui se partageant</a:t>
            </a:r>
            <a:r>
              <a:rPr lang="fr-FR" baseline="0" dirty="0" smtClean="0"/>
              <a:t> </a:t>
            </a:r>
            <a:r>
              <a:rPr lang="fr-FR" dirty="0" smtClean="0"/>
              <a:t>deux millions d'acres de terres communales se réunissent pour élaborer une approche partagée pour la gestion du précieux fourrage, des ressources fauniques et de l'eau dont ils dépendent tous, en utilisant cette méthode. Et comme l'a dit un des chefs</a:t>
            </a:r>
            <a:r>
              <a:rPr lang="fr-FR" baseline="0" dirty="0" smtClean="0"/>
              <a:t> de tribu</a:t>
            </a:r>
            <a:r>
              <a:rPr lang="fr-FR" dirty="0" smtClean="0"/>
              <a:t>: «L'atelier sur les normes ouvertes nous a montré comment aller de l’avant. En établissant des priorités avec nos voisins, il y a un espoir réel que nous puissions faire des progrès ».</a:t>
            </a:r>
            <a:endParaRPr lang="en-US" dirty="0" smtClean="0"/>
          </a:p>
        </p:txBody>
      </p:sp>
    </p:spTree>
    <p:extLst>
      <p:ext uri="{BB962C8B-B14F-4D97-AF65-F5344CB8AC3E}">
        <p14:creationId xmlns:p14="http://schemas.microsoft.com/office/powerpoint/2010/main" val="7668698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30</a:t>
            </a:fld>
            <a:endParaRPr lang="en-US" sz="1200"/>
          </a:p>
        </p:txBody>
      </p:sp>
    </p:spTree>
    <p:extLst>
      <p:ext uri="{BB962C8B-B14F-4D97-AF65-F5344CB8AC3E}">
        <p14:creationId xmlns:p14="http://schemas.microsoft.com/office/powerpoint/2010/main" val="18843637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Tree>
    <p:extLst>
      <p:ext uri="{BB962C8B-B14F-4D97-AF65-F5344CB8AC3E}">
        <p14:creationId xmlns:p14="http://schemas.microsoft.com/office/powerpoint/2010/main" val="537907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697406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87789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4199860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dirty="0" smtClean="0"/>
              <a:t>N'oubliez pas les opportunités - les facteurs qui peuvent contribuer à réduire votre menace directe. </a:t>
            </a:r>
          </a:p>
          <a:p>
            <a:r>
              <a:rPr lang="fr-FR" dirty="0" smtClean="0"/>
              <a:t>Ce sont des exemples de programmes de certification qui répondent à l'opportunité.</a:t>
            </a:r>
            <a:endParaRPr lang="en-US" dirty="0"/>
          </a:p>
        </p:txBody>
      </p:sp>
    </p:spTree>
    <p:extLst>
      <p:ext uri="{BB962C8B-B14F-4D97-AF65-F5344CB8AC3E}">
        <p14:creationId xmlns:p14="http://schemas.microsoft.com/office/powerpoint/2010/main" val="4251533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211D949D-C147-8E48-B617-90BACF7FF88B}" type="slidenum">
              <a:rPr lang="en-US" sz="1200">
                <a:latin typeface="Times New Roman" charset="0"/>
              </a:rPr>
              <a:pPr eaLnBrk="1" hangingPunct="1"/>
              <a:t>36</a:t>
            </a:fld>
            <a:endParaRPr lang="en-US" sz="1200">
              <a:latin typeface="Times New Roman"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Times New Roman" charset="0"/>
              </a:rPr>
              <a:t>Un </a:t>
            </a:r>
            <a:r>
              <a:rPr lang="en-US" dirty="0" err="1" smtClean="0">
                <a:latin typeface="Times New Roman" charset="0"/>
              </a:rPr>
              <a:t>exemple</a:t>
            </a:r>
            <a:r>
              <a:rPr lang="en-US" dirty="0" smtClean="0">
                <a:latin typeface="Times New Roman" charset="0"/>
              </a:rPr>
              <a:t> de </a:t>
            </a:r>
            <a:r>
              <a:rPr lang="en-US" dirty="0" err="1" smtClean="0">
                <a:latin typeface="Times New Roman" charset="0"/>
              </a:rPr>
              <a:t>modèle</a:t>
            </a:r>
            <a:r>
              <a:rPr lang="en-US" dirty="0" smtClean="0">
                <a:latin typeface="Times New Roman" charset="0"/>
              </a:rPr>
              <a:t> </a:t>
            </a:r>
            <a:r>
              <a:rPr lang="en-US" dirty="0" err="1" smtClean="0">
                <a:latin typeface="Times New Roman" charset="0"/>
              </a:rPr>
              <a:t>conceptuel</a:t>
            </a:r>
            <a:r>
              <a:rPr lang="en-US" baseline="0" dirty="0" smtClean="0">
                <a:latin typeface="Times New Roman" charset="0"/>
              </a:rPr>
              <a:t> </a:t>
            </a:r>
            <a:r>
              <a:rPr lang="en-US" baseline="0" dirty="0" err="1" smtClean="0">
                <a:latin typeface="Times New Roman" charset="0"/>
              </a:rPr>
              <a:t>complet</a:t>
            </a:r>
            <a:endParaRPr lang="en-US" dirty="0">
              <a:latin typeface="Times New Roman" charset="0"/>
            </a:endParaRPr>
          </a:p>
        </p:txBody>
      </p:sp>
    </p:spTree>
    <p:extLst>
      <p:ext uri="{BB962C8B-B14F-4D97-AF65-F5344CB8AC3E}">
        <p14:creationId xmlns:p14="http://schemas.microsoft.com/office/powerpoint/2010/main" val="1641796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37</a:t>
            </a:fld>
            <a:endParaRPr lang="en-US" sz="1200"/>
          </a:p>
        </p:txBody>
      </p:sp>
    </p:spTree>
    <p:extLst>
      <p:ext uri="{BB962C8B-B14F-4D97-AF65-F5344CB8AC3E}">
        <p14:creationId xmlns:p14="http://schemas.microsoft.com/office/powerpoint/2010/main" val="6777422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6681270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819680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3F63EFA-A030-48FA-A01F-3D91C90F1C6B}" type="slidenum">
              <a:rPr lang="en-US" smtClean="0"/>
              <a:pPr/>
              <a:t>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fr-FR" sz="1800" dirty="0" smtClean="0"/>
              <a:t>Dans l'estuaire </a:t>
            </a:r>
            <a:r>
              <a:rPr lang="fr-FR" sz="1800" dirty="0" err="1" smtClean="0"/>
              <a:t>Peconic</a:t>
            </a:r>
            <a:endParaRPr lang="fr-FR" sz="1800" dirty="0" smtClean="0"/>
          </a:p>
          <a:p>
            <a:endParaRPr lang="fr-FR" sz="1800" dirty="0" smtClean="0"/>
          </a:p>
          <a:p>
            <a:r>
              <a:rPr lang="fr-FR" sz="1800" dirty="0" smtClean="0"/>
              <a:t>Les ostréiculteurs, les pêcheurs, les conseillers municipaux, les ONG se sont réunis pour produire un plan pour leur</a:t>
            </a:r>
            <a:r>
              <a:rPr lang="fr-FR" sz="1800" baseline="0" dirty="0" smtClean="0"/>
              <a:t> </a:t>
            </a:r>
            <a:r>
              <a:rPr lang="fr-FR" sz="1800" dirty="0" smtClean="0"/>
              <a:t>estuaire selon le principe des normes ouvertes… et maintenant de nouveaux sanctuaires de frai ont été créés et la réglementation sur la récolte du pétoncle a été modifiée.</a:t>
            </a:r>
          </a:p>
          <a:p>
            <a:endParaRPr lang="fr-FR" sz="1800" dirty="0" smtClean="0"/>
          </a:p>
          <a:p>
            <a:r>
              <a:rPr lang="fr-FR" sz="1800" dirty="0" smtClean="0"/>
              <a:t>Les villes de </a:t>
            </a:r>
            <a:r>
              <a:rPr lang="fr-FR" sz="1800" dirty="0" err="1" smtClean="0"/>
              <a:t>Baymen</a:t>
            </a:r>
            <a:r>
              <a:rPr lang="fr-FR" sz="1800" dirty="0" smtClean="0"/>
              <a:t> et de Long Island se sont regroupées pour financer l'achat de palourdes qui ont été relâchées dans les nouveaux sanctuaires</a:t>
            </a:r>
          </a:p>
          <a:p>
            <a:endParaRPr lang="fr-FR" sz="1800" dirty="0" smtClean="0"/>
          </a:p>
          <a:p>
            <a:r>
              <a:rPr lang="fr-FR" sz="1800" dirty="0" smtClean="0"/>
              <a:t>Et les populations de pétoncles et de palourdes sont en augmentation dans l'estuaire.</a:t>
            </a:r>
            <a:endParaRPr lang="en-US" sz="1800" dirty="0" smtClean="0"/>
          </a:p>
        </p:txBody>
      </p:sp>
    </p:spTree>
    <p:extLst>
      <p:ext uri="{BB962C8B-B14F-4D97-AF65-F5344CB8AC3E}">
        <p14:creationId xmlns:p14="http://schemas.microsoft.com/office/powerpoint/2010/main" val="868524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40</a:t>
            </a:fld>
            <a:endParaRPr lang="en-US" sz="1200"/>
          </a:p>
        </p:txBody>
      </p:sp>
    </p:spTree>
    <p:extLst>
      <p:ext uri="{BB962C8B-B14F-4D97-AF65-F5344CB8AC3E}">
        <p14:creationId xmlns:p14="http://schemas.microsoft.com/office/powerpoint/2010/main" val="4171924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6EBE13-2235-1B4D-877A-3C2B4DA72513}" type="slidenum">
              <a:rPr lang="en-US" sz="1200"/>
              <a:pPr eaLnBrk="1" hangingPunct="1"/>
              <a:t>41</a:t>
            </a:fld>
            <a:endParaRPr lang="en-US" sz="12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s-GT"/>
          </a:p>
        </p:txBody>
      </p:sp>
    </p:spTree>
    <p:extLst>
      <p:ext uri="{BB962C8B-B14F-4D97-AF65-F5344CB8AC3E}">
        <p14:creationId xmlns:p14="http://schemas.microsoft.com/office/powerpoint/2010/main" val="2451764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955400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692195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670307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45</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9010233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46</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15903539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47</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3221388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48</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41585234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49</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57234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fr-FR" dirty="0" smtClean="0"/>
              <a:t>Au Monument national marin de </a:t>
            </a:r>
            <a:r>
              <a:rPr lang="fr-FR" dirty="0" err="1" smtClean="0"/>
              <a:t>Cayos</a:t>
            </a:r>
            <a:r>
              <a:rPr lang="fr-FR" dirty="0" smtClean="0"/>
              <a:t> </a:t>
            </a:r>
            <a:r>
              <a:rPr lang="fr-FR" dirty="0" err="1" smtClean="0"/>
              <a:t>Cochinos</a:t>
            </a:r>
            <a:r>
              <a:rPr lang="fr-FR" dirty="0" smtClean="0"/>
              <a:t>, les pêcheurs, les exploitants touristiques, les représentants du gouvernement et les ONG n'avaient même pas terminé leur plan d'aire protégée (qui utilisait le cadre des normes ouvertes) que le groupe avait déjà convenu et poussé pour</a:t>
            </a:r>
            <a:r>
              <a:rPr lang="fr-FR" baseline="0" dirty="0" smtClean="0"/>
              <a:t> </a:t>
            </a:r>
            <a:r>
              <a:rPr lang="fr-FR" dirty="0" smtClean="0"/>
              <a:t>l'expansion des limites du sanctuaire afin d’y inclure quatre zones de frai critiques.</a:t>
            </a:r>
          </a:p>
          <a:p>
            <a:endParaRPr lang="fr-FR" dirty="0" smtClean="0"/>
          </a:p>
          <a:p>
            <a:r>
              <a:rPr lang="fr-FR" dirty="0" smtClean="0"/>
              <a:t>Le processus a clairement révélé à tous qu'il était dans l'intérêt de protéger ces zones supplémentaires dans le sanctuaire.</a:t>
            </a:r>
            <a:endParaRPr lang="en-US" dirty="0" smtClean="0"/>
          </a:p>
        </p:txBody>
      </p:sp>
      <p:sp>
        <p:nvSpPr>
          <p:cNvPr id="32772" name="Slide Number Placeholder 3"/>
          <p:cNvSpPr>
            <a:spLocks noGrp="1"/>
          </p:cNvSpPr>
          <p:nvPr>
            <p:ph type="sldNum" sz="quarter" idx="5"/>
          </p:nvPr>
        </p:nvSpPr>
        <p:spPr>
          <a:noFill/>
        </p:spPr>
        <p:txBody>
          <a:bodyPr/>
          <a:lstStyle/>
          <a:p>
            <a:fld id="{33D65C0D-B4C1-4740-B0F4-7185190EF2B3}" type="slidenum">
              <a:rPr lang="en-US" smtClean="0"/>
              <a:pPr/>
              <a:t>5</a:t>
            </a:fld>
            <a:endParaRPr lang="en-US" smtClean="0"/>
          </a:p>
        </p:txBody>
      </p:sp>
    </p:spTree>
    <p:extLst>
      <p:ext uri="{BB962C8B-B14F-4D97-AF65-F5344CB8AC3E}">
        <p14:creationId xmlns:p14="http://schemas.microsoft.com/office/powerpoint/2010/main" val="26184119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F9288AA-579F-794A-83F1-3864F28D4B32}" type="slidenum">
              <a:rPr lang="en-US" sz="1200"/>
              <a:pPr eaLnBrk="1" hangingPunct="1"/>
              <a:t>50</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29463398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51</a:t>
            </a:fld>
            <a:endParaRPr lang="en-US" sz="1200"/>
          </a:p>
        </p:txBody>
      </p:sp>
    </p:spTree>
    <p:extLst>
      <p:ext uri="{BB962C8B-B14F-4D97-AF65-F5344CB8AC3E}">
        <p14:creationId xmlns:p14="http://schemas.microsoft.com/office/powerpoint/2010/main" val="3280851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p>
        </p:txBody>
      </p:sp>
      <p:sp>
        <p:nvSpPr>
          <p:cNvPr id="737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0171" indent="-280835" eaLnBrk="0" hangingPunct="0">
              <a:defRPr sz="2400">
                <a:solidFill>
                  <a:schemeClr val="tx1"/>
                </a:solidFill>
                <a:latin typeface="Arial" charset="0"/>
                <a:ea typeface="ＭＳ Ｐゴシック" charset="0"/>
              </a:defRPr>
            </a:lvl2pPr>
            <a:lvl3pPr marL="1123340" indent="-224668" eaLnBrk="0" hangingPunct="0">
              <a:defRPr sz="2400">
                <a:solidFill>
                  <a:schemeClr val="tx1"/>
                </a:solidFill>
                <a:latin typeface="Arial" charset="0"/>
                <a:ea typeface="ＭＳ Ｐゴシック" charset="0"/>
              </a:defRPr>
            </a:lvl3pPr>
            <a:lvl4pPr marL="1572677" indent="-224668" eaLnBrk="0" hangingPunct="0">
              <a:defRPr sz="2400">
                <a:solidFill>
                  <a:schemeClr val="tx1"/>
                </a:solidFill>
                <a:latin typeface="Arial" charset="0"/>
                <a:ea typeface="ＭＳ Ｐゴシック" charset="0"/>
              </a:defRPr>
            </a:lvl4pPr>
            <a:lvl5pPr marL="2022013" indent="-224668" eaLnBrk="0" hangingPunct="0">
              <a:defRPr sz="2400">
                <a:solidFill>
                  <a:schemeClr val="tx1"/>
                </a:solidFill>
                <a:latin typeface="Arial" charset="0"/>
                <a:ea typeface="ＭＳ Ｐゴシック" charset="0"/>
              </a:defRPr>
            </a:lvl5pPr>
            <a:lvl6pPr marL="2471349" indent="-224668" eaLnBrk="0" fontAlgn="base" hangingPunct="0">
              <a:spcBef>
                <a:spcPct val="0"/>
              </a:spcBef>
              <a:spcAft>
                <a:spcPct val="0"/>
              </a:spcAft>
              <a:defRPr sz="2400">
                <a:solidFill>
                  <a:schemeClr val="tx1"/>
                </a:solidFill>
                <a:latin typeface="Arial" charset="0"/>
                <a:ea typeface="ＭＳ Ｐゴシック" charset="0"/>
              </a:defRPr>
            </a:lvl6pPr>
            <a:lvl7pPr marL="2920685" indent="-224668" eaLnBrk="0" fontAlgn="base" hangingPunct="0">
              <a:spcBef>
                <a:spcPct val="0"/>
              </a:spcBef>
              <a:spcAft>
                <a:spcPct val="0"/>
              </a:spcAft>
              <a:defRPr sz="2400">
                <a:solidFill>
                  <a:schemeClr val="tx1"/>
                </a:solidFill>
                <a:latin typeface="Arial" charset="0"/>
                <a:ea typeface="ＭＳ Ｐゴシック" charset="0"/>
              </a:defRPr>
            </a:lvl7pPr>
            <a:lvl8pPr marL="3370021" indent="-224668" eaLnBrk="0" fontAlgn="base" hangingPunct="0">
              <a:spcBef>
                <a:spcPct val="0"/>
              </a:spcBef>
              <a:spcAft>
                <a:spcPct val="0"/>
              </a:spcAft>
              <a:defRPr sz="2400">
                <a:solidFill>
                  <a:schemeClr val="tx1"/>
                </a:solidFill>
                <a:latin typeface="Arial" charset="0"/>
                <a:ea typeface="ＭＳ Ｐゴシック" charset="0"/>
              </a:defRPr>
            </a:lvl8pPr>
            <a:lvl9pPr marL="3819357" indent="-22466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68E431E-E99D-0048-814D-9F1591F84062}" type="slidenum">
              <a:rPr lang="en-US" sz="1200"/>
              <a:pPr eaLnBrk="1" hangingPunct="1"/>
              <a:t>52</a:t>
            </a:fld>
            <a:endParaRPr lang="en-US" sz="1200"/>
          </a:p>
        </p:txBody>
      </p:sp>
    </p:spTree>
    <p:extLst>
      <p:ext uri="{BB962C8B-B14F-4D97-AF65-F5344CB8AC3E}">
        <p14:creationId xmlns:p14="http://schemas.microsoft.com/office/powerpoint/2010/main" val="335434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35459ABA-77B2-3D4E-98DA-1FA45A84EDAD}" type="slidenum">
              <a:rPr lang="en-US" sz="1200" b="0">
                <a:solidFill>
                  <a:schemeClr val="tx1"/>
                </a:solidFill>
                <a:latin typeface="Times New Roman" charset="0"/>
              </a:rPr>
              <a:pPr eaLnBrk="1" hangingPunct="1"/>
              <a:t>53</a:t>
            </a:fld>
            <a:endParaRPr lang="en-US" sz="1200" b="0">
              <a:solidFill>
                <a:schemeClr val="tx1"/>
              </a:solidFill>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315817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Il s'agit d'une diapositive d'introduction pour présenter les diapositives suivantes.</a:t>
            </a:r>
            <a:endParaRPr lang="en-US" dirty="0"/>
          </a:p>
        </p:txBody>
      </p:sp>
      <p:sp>
        <p:nvSpPr>
          <p:cNvPr id="4" name="Slide Number Placeholder 3"/>
          <p:cNvSpPr>
            <a:spLocks noGrp="1"/>
          </p:cNvSpPr>
          <p:nvPr>
            <p:ph type="sldNum" sz="quarter" idx="10"/>
          </p:nvPr>
        </p:nvSpPr>
        <p:spPr/>
        <p:txBody>
          <a:bodyPr/>
          <a:lstStyle/>
          <a:p>
            <a:fld id="{2302BD96-D319-4908-8D01-FC3C041B04EE}" type="slidenum">
              <a:rPr lang="en-US" smtClean="0"/>
              <a:pPr/>
              <a:t>54</a:t>
            </a:fld>
            <a:endParaRPr lang="en-US"/>
          </a:p>
        </p:txBody>
      </p:sp>
    </p:spTree>
    <p:extLst>
      <p:ext uri="{BB962C8B-B14F-4D97-AF65-F5344CB8AC3E}">
        <p14:creationId xmlns:p14="http://schemas.microsoft.com/office/powerpoint/2010/main" val="21262367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698D666-2D79-4BD4-8D37-2C13A0031C90}" type="slidenum">
              <a:rPr lang="en-US" smtClean="0"/>
              <a:pPr/>
              <a:t>55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spcBef>
                <a:spcPct val="0"/>
              </a:spcBef>
            </a:pPr>
            <a:endParaRPr lang="en-US" dirty="0" smtClean="0">
              <a:ea typeface="ＭＳ Ｐゴシック" pitchFamily="87" charset="-128"/>
            </a:endParaRPr>
          </a:p>
        </p:txBody>
      </p:sp>
    </p:spTree>
    <p:extLst>
      <p:ext uri="{BB962C8B-B14F-4D97-AF65-F5344CB8AC3E}">
        <p14:creationId xmlns:p14="http://schemas.microsoft.com/office/powerpoint/2010/main" val="34667520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1D263544-DD50-4689-8175-1364338D8288}" type="slidenum">
              <a:rPr lang="en-US" smtClean="0"/>
              <a:pPr/>
              <a:t>56</a:t>
            </a:fld>
            <a:endParaRPr lang="en-US" smtClean="0"/>
          </a:p>
        </p:txBody>
      </p:sp>
      <p:sp>
        <p:nvSpPr>
          <p:cNvPr id="193539" name="Rectangle 2"/>
          <p:cNvSpPr>
            <a:spLocks noGrp="1" noRot="1" noChangeAspect="1" noChangeArrowheads="1" noTextEdit="1"/>
          </p:cNvSpPr>
          <p:nvPr>
            <p:ph type="sldImg"/>
          </p:nvPr>
        </p:nvSpPr>
        <p:spPr>
          <a:xfrm>
            <a:off x="1150938" y="687388"/>
            <a:ext cx="4567237" cy="3425825"/>
          </a:xfrm>
          <a:ln/>
        </p:spPr>
      </p:sp>
      <p:sp>
        <p:nvSpPr>
          <p:cNvPr id="193540" name="Rectangle 3"/>
          <p:cNvSpPr>
            <a:spLocks noGrp="1" noChangeArrowheads="1"/>
          </p:cNvSpPr>
          <p:nvPr>
            <p:ph type="body" idx="1"/>
          </p:nvPr>
        </p:nvSpPr>
        <p:spPr>
          <a:xfrm>
            <a:off x="912813" y="4343400"/>
            <a:ext cx="5032375" cy="4114800"/>
          </a:xfrm>
          <a:noFill/>
          <a:ln/>
        </p:spPr>
        <p:txBody>
          <a:bodyPr/>
          <a:lstStyle/>
          <a:p>
            <a:pPr eaLnBrk="1" hangingPunct="1"/>
            <a:r>
              <a:rPr lang="fr-FR" dirty="0" smtClean="0"/>
              <a:t>Tout comme les médecins ont des termes standards pour décrire les maladies, les praticiens de la conservation ont besoin de termes standards pour décrire les menaces à la biodiversité et les stratégies de conservation.</a:t>
            </a:r>
          </a:p>
          <a:p>
            <a:pPr eaLnBrk="1" hangingPunct="1"/>
            <a:r>
              <a:rPr lang="fr-FR" dirty="0" smtClean="0"/>
              <a:t>Si nous utilisons des termes différents pour décrire les menaces auxquelles nous faisons face et les stratégies que nous mettons en œuvre, il sera plus difficile pour les personnes qui travaillent sur les mêmes menaces ou mettent en œuvre les mêmes stratégies de se trouver et d'apprendre les unes des autres. Par exemple, si j'appelle la menace « élevage de bétail » et vous l'appelez « pâturage », il sera plus difficile de nous trouver l’un et</a:t>
            </a:r>
            <a:r>
              <a:rPr lang="fr-FR" baseline="0" dirty="0" smtClean="0"/>
              <a:t> l’</a:t>
            </a:r>
            <a:r>
              <a:rPr lang="fr-FR" dirty="0" smtClean="0"/>
              <a:t>autre.</a:t>
            </a:r>
          </a:p>
          <a:p>
            <a:pPr eaLnBrk="1" hangingPunct="1"/>
            <a:endParaRPr lang="en-US" dirty="0" smtClean="0"/>
          </a:p>
        </p:txBody>
      </p:sp>
    </p:spTree>
    <p:extLst>
      <p:ext uri="{BB962C8B-B14F-4D97-AF65-F5344CB8AC3E}">
        <p14:creationId xmlns:p14="http://schemas.microsoft.com/office/powerpoint/2010/main" val="34353261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fr-FR" dirty="0" smtClean="0">
                <a:latin typeface="Times New Roman" charset="0"/>
              </a:rPr>
              <a:t>Pour répondre à ce besoin, le CMP et l'UICN ont travaillé ensemble à l'élaboration d'une taxonomie des actions de conservation et d'une taxonomie des menaces à la biodiversité. En utilisant cette taxonomie des actions de conservation, les groupes de conservation utilisent leur propre nom pour une stratégie (par exemple, la translocation d'espèces en voie de disparition), mais utilisent la taxonomie pour CLASSER leur stratégie dans la</a:t>
            </a:r>
            <a:r>
              <a:rPr lang="fr-FR" baseline="0" dirty="0" smtClean="0">
                <a:latin typeface="Times New Roman" charset="0"/>
              </a:rPr>
              <a:t> catégorie « </a:t>
            </a:r>
            <a:r>
              <a:rPr lang="fr-FR" dirty="0" smtClean="0">
                <a:latin typeface="Times New Roman" charset="0"/>
              </a:rPr>
              <a:t>gestion d’espèces ».</a:t>
            </a:r>
            <a:endParaRPr lang="en-US" dirty="0">
              <a:latin typeface="Times New Roman" charset="0"/>
            </a:endParaRPr>
          </a:p>
        </p:txBody>
      </p:sp>
      <p:sp>
        <p:nvSpPr>
          <p:cNvPr id="1208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9ADE2462-714F-1E45-BA46-A32F5FD019CF}" type="slidenum">
              <a:rPr lang="en-US" sz="1200" b="0">
                <a:solidFill>
                  <a:schemeClr val="tx1"/>
                </a:solidFill>
                <a:latin typeface="Times New Roman" charset="0"/>
              </a:rPr>
              <a:pPr eaLnBrk="1" hangingPunct="1"/>
              <a:t>57</a:t>
            </a:fld>
            <a:endParaRPr lang="en-US" sz="1200" b="0">
              <a:solidFill>
                <a:schemeClr val="tx1"/>
              </a:solidFill>
              <a:latin typeface="Times New Roman" charset="0"/>
            </a:endParaRPr>
          </a:p>
        </p:txBody>
      </p:sp>
    </p:spTree>
    <p:extLst>
      <p:ext uri="{BB962C8B-B14F-4D97-AF65-F5344CB8AC3E}">
        <p14:creationId xmlns:p14="http://schemas.microsoft.com/office/powerpoint/2010/main" val="12948241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cs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5138E719-486A-2545-8C10-006DE5FCEEAC}" type="slidenum">
              <a:rPr lang="en-US" sz="1200" b="0">
                <a:solidFill>
                  <a:schemeClr val="tx1"/>
                </a:solidFill>
                <a:latin typeface="Times New Roman" charset="0"/>
              </a:rPr>
              <a:pPr eaLnBrk="1" hangingPunct="1"/>
              <a:t>58</a:t>
            </a:fld>
            <a:endParaRPr lang="en-US" sz="1200" b="0">
              <a:solidFill>
                <a:schemeClr val="tx1"/>
              </a:solidFill>
              <a:latin typeface="Times New Roman" charset="0"/>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baseline="0" dirty="0" smtClean="0">
              <a:latin typeface="Times New Roman" charset="0"/>
            </a:endParaRPr>
          </a:p>
          <a:p>
            <a:pPr eaLnBrk="1" hangingPunct="1"/>
            <a:r>
              <a:rPr lang="fr-FR" dirty="0" smtClean="0">
                <a:latin typeface="Times New Roman" charset="0"/>
              </a:rPr>
              <a:t>Le logiciel </a:t>
            </a:r>
            <a:r>
              <a:rPr lang="fr-FR" dirty="0" err="1" smtClean="0">
                <a:latin typeface="Times New Roman" charset="0"/>
              </a:rPr>
              <a:t>Miradi</a:t>
            </a:r>
            <a:r>
              <a:rPr lang="fr-FR" dirty="0" smtClean="0">
                <a:latin typeface="Times New Roman" charset="0"/>
              </a:rPr>
              <a:t> a été développé comme un outil pour la mise en œuvre des normes ouvertes. Il a été développé par le CMP en partenariat avec </a:t>
            </a:r>
            <a:r>
              <a:rPr lang="fr-FR" dirty="0" err="1" smtClean="0">
                <a:latin typeface="Times New Roman" charset="0"/>
              </a:rPr>
              <a:t>Benetech</a:t>
            </a:r>
            <a:r>
              <a:rPr lang="fr-FR" dirty="0" smtClean="0">
                <a:latin typeface="Times New Roman" charset="0"/>
              </a:rPr>
              <a:t>, un</a:t>
            </a:r>
            <a:r>
              <a:rPr lang="fr-FR" baseline="0" dirty="0" smtClean="0">
                <a:latin typeface="Times New Roman" charset="0"/>
              </a:rPr>
              <a:t> développeur de</a:t>
            </a:r>
            <a:r>
              <a:rPr lang="fr-FR" dirty="0" smtClean="0">
                <a:latin typeface="Times New Roman" charset="0"/>
              </a:rPr>
              <a:t> logiciels à but non lucratif.</a:t>
            </a:r>
            <a:endParaRPr lang="en-US" dirty="0">
              <a:latin typeface="Times New Roman" charset="0"/>
            </a:endParaRPr>
          </a:p>
        </p:txBody>
      </p:sp>
    </p:spTree>
    <p:extLst>
      <p:ext uri="{BB962C8B-B14F-4D97-AF65-F5344CB8AC3E}">
        <p14:creationId xmlns:p14="http://schemas.microsoft.com/office/powerpoint/2010/main" val="24421142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Le Conservation Coaches Network (</a:t>
            </a:r>
            <a:r>
              <a:rPr lang="fr-FR" dirty="0" err="1" smtClean="0"/>
              <a:t>CCNet</a:t>
            </a:r>
            <a:r>
              <a:rPr lang="fr-FR" dirty="0" smtClean="0"/>
              <a:t>) est une ressource très importante. Il s'agit d'un réseau de praticiens de la conservation qui aident les groupes de conservation à appliquer les normes ouvertes.</a:t>
            </a:r>
            <a:endParaRPr lang="en-US" dirty="0"/>
          </a:p>
        </p:txBody>
      </p:sp>
      <p:sp>
        <p:nvSpPr>
          <p:cNvPr id="4" name="Slide Number Placeholder 3"/>
          <p:cNvSpPr>
            <a:spLocks noGrp="1"/>
          </p:cNvSpPr>
          <p:nvPr>
            <p:ph type="sldNum" sz="quarter" idx="10"/>
          </p:nvPr>
        </p:nvSpPr>
        <p:spPr/>
        <p:txBody>
          <a:bodyPr/>
          <a:lstStyle/>
          <a:p>
            <a:fld id="{2DDDC432-48C8-471A-A50E-AF0C27EDB5A0}" type="slidenum">
              <a:rPr lang="en-US" smtClean="0"/>
              <a:pPr/>
              <a:t>59</a:t>
            </a:fld>
            <a:endParaRPr lang="en-US"/>
          </a:p>
        </p:txBody>
      </p:sp>
    </p:spTree>
    <p:extLst>
      <p:ext uri="{BB962C8B-B14F-4D97-AF65-F5344CB8AC3E}">
        <p14:creationId xmlns:p14="http://schemas.microsoft.com/office/powerpoint/2010/main" val="377729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fr-FR" dirty="0" smtClean="0"/>
              <a:t>Quand vous pensez à l'élaboration d'un plan de conservation partagé pour cette magnifique espèce --- quelles sont certaines des choses que vous voudriez avoir dans votre plan d'action?</a:t>
            </a:r>
          </a:p>
          <a:p>
            <a:endParaRPr lang="fr-FR" dirty="0" smtClean="0"/>
          </a:p>
          <a:p>
            <a:r>
              <a:rPr lang="fr-FR" dirty="0" smtClean="0"/>
              <a:t>Laissez les participants discuter des éléments d'un bon plan d'action ...</a:t>
            </a:r>
            <a:endParaRPr lang="en-US" dirty="0" smtClean="0"/>
          </a:p>
        </p:txBody>
      </p:sp>
      <p:sp>
        <p:nvSpPr>
          <p:cNvPr id="33796" name="Slide Number Placeholder 3"/>
          <p:cNvSpPr>
            <a:spLocks noGrp="1"/>
          </p:cNvSpPr>
          <p:nvPr>
            <p:ph type="sldNum" sz="quarter" idx="5"/>
          </p:nvPr>
        </p:nvSpPr>
        <p:spPr>
          <a:noFill/>
        </p:spPr>
        <p:txBody>
          <a:bodyPr/>
          <a:lstStyle/>
          <a:p>
            <a:fld id="{10B6E770-D5F7-45BB-A8E1-47970E4F3238}" type="slidenum">
              <a:rPr lang="en-US" smtClean="0"/>
              <a:pPr/>
              <a:t>6</a:t>
            </a:fld>
            <a:endParaRPr lang="en-US" smtClean="0"/>
          </a:p>
        </p:txBody>
      </p:sp>
    </p:spTree>
    <p:extLst>
      <p:ext uri="{BB962C8B-B14F-4D97-AF65-F5344CB8AC3E}">
        <p14:creationId xmlns:p14="http://schemas.microsoft.com/office/powerpoint/2010/main" val="2412112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DDC432-48C8-471A-A50E-AF0C27EDB5A0}" type="slidenum">
              <a:rPr lang="en-US" smtClean="0"/>
              <a:pPr/>
              <a:t>60</a:t>
            </a:fld>
            <a:endParaRPr lang="en-US"/>
          </a:p>
        </p:txBody>
      </p:sp>
    </p:spTree>
    <p:extLst>
      <p:ext uri="{BB962C8B-B14F-4D97-AF65-F5344CB8AC3E}">
        <p14:creationId xmlns:p14="http://schemas.microsoft.com/office/powerpoint/2010/main" val="13644059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4C137A-AFF1-479B-A5F0-BA040329EFA6}" type="slidenum">
              <a:rPr lang="en-US" smtClean="0"/>
              <a:pPr/>
              <a:t>61</a:t>
            </a:fld>
            <a:endParaRPr lang="en-US" dirty="0"/>
          </a:p>
        </p:txBody>
      </p:sp>
    </p:spTree>
    <p:extLst>
      <p:ext uri="{BB962C8B-B14F-4D97-AF65-F5344CB8AC3E}">
        <p14:creationId xmlns:p14="http://schemas.microsoft.com/office/powerpoint/2010/main" val="33992857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Des cours universitaires basés sur les normes ouvertes ont été développés dans toutes ces universités pour donner aux étudiants diplômés (et dans certains cas aux étudiants de premier cycle) la possibilité d'apprendre à concevoir, planifier et suivre des projets de conservation, puisque</a:t>
            </a:r>
            <a:r>
              <a:rPr lang="fr-FR" baseline="0" dirty="0" smtClean="0"/>
              <a:t> ces derniers</a:t>
            </a:r>
            <a:r>
              <a:rPr lang="fr-FR" dirty="0" smtClean="0"/>
              <a:t> commencent tout juste leur carrière en conservation .</a:t>
            </a:r>
            <a:endParaRPr lang="en-US" dirty="0"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C7B887-9DB7-4B7C-A842-B63B7FD9BA62}" type="slidenum">
              <a:rPr lang="en-US"/>
              <a:pPr fontAlgn="base">
                <a:spcBef>
                  <a:spcPct val="0"/>
                </a:spcBef>
                <a:spcAft>
                  <a:spcPct val="0"/>
                </a:spcAft>
              </a:pPr>
              <a:t>62</a:t>
            </a:fld>
            <a:endParaRPr lang="en-US"/>
          </a:p>
        </p:txBody>
      </p:sp>
    </p:spTree>
    <p:extLst>
      <p:ext uri="{BB962C8B-B14F-4D97-AF65-F5344CB8AC3E}">
        <p14:creationId xmlns:p14="http://schemas.microsoft.com/office/powerpoint/2010/main" val="401146674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FR" dirty="0" smtClean="0"/>
              <a:t>Le réseau </a:t>
            </a:r>
            <a:r>
              <a:rPr lang="fr-FR" dirty="0" err="1" smtClean="0"/>
              <a:t>Teaching</a:t>
            </a:r>
            <a:r>
              <a:rPr lang="fr-FR" dirty="0" smtClean="0"/>
              <a:t> Adaptive Management (TAM) est une ressource pour les personnes qui travaillent à développer des cours universitaires basés sur les normes ouvertes. TAM a un site Web avec des programmes de cours passés et existants.</a:t>
            </a: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F7C437-2C4E-4283-BE1F-AC5B266D9A8F}" type="slidenum">
              <a:rPr lang="en-US"/>
              <a:pPr fontAlgn="base">
                <a:spcBef>
                  <a:spcPct val="0"/>
                </a:spcBef>
                <a:spcAft>
                  <a:spcPct val="0"/>
                </a:spcAft>
              </a:pPr>
              <a:t>63</a:t>
            </a:fld>
            <a:endParaRPr lang="en-US"/>
          </a:p>
        </p:txBody>
      </p:sp>
    </p:spTree>
    <p:extLst>
      <p:ext uri="{BB962C8B-B14F-4D97-AF65-F5344CB8AC3E}">
        <p14:creationId xmlns:p14="http://schemas.microsoft.com/office/powerpoint/2010/main" val="35863078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D2B1A4C-A417-43EB-B652-7AB20A78090E}" type="slidenum">
              <a:rPr lang="en-US" smtClean="0"/>
              <a:pPr/>
              <a:t>64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fr-FR" dirty="0" smtClean="0"/>
              <a:t>Ce processus a un but unique – réaliser des actions de conservation dans des endroits réels sur cette terre.</a:t>
            </a:r>
            <a:endParaRPr lang="en-US" dirty="0" smtClean="0"/>
          </a:p>
          <a:p>
            <a:pPr eaLnBrk="1" hangingPunct="1"/>
            <a:endParaRPr lang="en-US" dirty="0" smtClean="0"/>
          </a:p>
        </p:txBody>
      </p:sp>
    </p:spTree>
    <p:extLst>
      <p:ext uri="{BB962C8B-B14F-4D97-AF65-F5344CB8AC3E}">
        <p14:creationId xmlns:p14="http://schemas.microsoft.com/office/powerpoint/2010/main" val="2254947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fr-FR" dirty="0" smtClean="0">
                <a:latin typeface="Times New Roman" charset="0"/>
              </a:rPr>
              <a:t>Ce que tous ces projets - et beaucoup d'autres - ont en commun, c'est l'utilisation des normes ouvertes pour la pratique de la conservation du </a:t>
            </a:r>
            <a:r>
              <a:rPr lang="en-US" dirty="0" smtClean="0">
                <a:latin typeface="Times New Roman" charset="0"/>
              </a:rPr>
              <a:t>Conservation Measures Partnership</a:t>
            </a:r>
            <a:r>
              <a:rPr lang="fr-FR" dirty="0" smtClean="0">
                <a:latin typeface="Times New Roman" charset="0"/>
              </a:rPr>
              <a:t>.</a:t>
            </a:r>
            <a:endParaRPr lang="en-US" dirty="0">
              <a:latin typeface="Times New Roman" charset="0"/>
            </a:endParaRPr>
          </a:p>
        </p:txBody>
      </p:sp>
      <p:sp>
        <p:nvSpPr>
          <p:cNvPr id="102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D69EECA-8198-2347-82EE-3EF3D58EFC51}" type="slidenum">
              <a:rPr lang="en-US" sz="1200">
                <a:latin typeface="Times New Roman" charset="0"/>
                <a:cs typeface="Arial" charset="0"/>
              </a:rPr>
              <a:pPr eaLnBrk="1" hangingPunct="1"/>
              <a:t>7</a:t>
            </a:fld>
            <a:endParaRPr lang="en-US" sz="1200">
              <a:latin typeface="Times New Roman" charset="0"/>
              <a:cs typeface="Arial" charset="0"/>
            </a:endParaRPr>
          </a:p>
        </p:txBody>
      </p:sp>
    </p:spTree>
    <p:extLst>
      <p:ext uri="{BB962C8B-B14F-4D97-AF65-F5344CB8AC3E}">
        <p14:creationId xmlns:p14="http://schemas.microsoft.com/office/powerpoint/2010/main" val="4112960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35459ABA-77B2-3D4E-98DA-1FA45A84EDAD}" type="slidenum">
              <a:rPr lang="en-US" sz="1200" b="0">
                <a:solidFill>
                  <a:schemeClr val="tx1"/>
                </a:solidFill>
                <a:latin typeface="Times New Roman" charset="0"/>
              </a:rPr>
              <a:pPr eaLnBrk="1" hangingPunct="1"/>
              <a:t>8</a:t>
            </a:fld>
            <a:endParaRPr lang="en-US" sz="1200" b="0">
              <a:solidFill>
                <a:schemeClr val="tx1"/>
              </a:solidFill>
              <a:latin typeface="Times New Roman"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706290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pPr eaLnBrk="1" hangingPunct="1"/>
            <a:fld id="{63115A82-7EFB-0047-9688-CD64F8437362}" type="slidenum">
              <a:rPr lang="en-US" sz="1200" b="0">
                <a:solidFill>
                  <a:schemeClr val="tx1"/>
                </a:solidFill>
                <a:latin typeface="Times New Roman" charset="0"/>
              </a:rPr>
              <a:pPr eaLnBrk="1" hangingPunct="1"/>
              <a:t>9</a:t>
            </a:fld>
            <a:endParaRPr lang="en-US" sz="1200" b="0">
              <a:solidFill>
                <a:schemeClr val="tx1"/>
              </a:solidFill>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fr-FR" dirty="0" smtClean="0">
                <a:latin typeface="Times New Roman" charset="0"/>
              </a:rPr>
              <a:t>De nombreux professionnels de la conservation posent ces questions. La gestion adaptative est conçue pour aider à répondre à ces questions.</a:t>
            </a:r>
            <a:endParaRPr lang="en-US" dirty="0">
              <a:latin typeface="Times New Roman" charset="0"/>
            </a:endParaRPr>
          </a:p>
        </p:txBody>
      </p:sp>
    </p:spTree>
    <p:extLst>
      <p:ext uri="{BB962C8B-B14F-4D97-AF65-F5344CB8AC3E}">
        <p14:creationId xmlns:p14="http://schemas.microsoft.com/office/powerpoint/2010/main" val="2889284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CNet PP header blank-0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5" name="Rectangle 3"/>
          <p:cNvSpPr>
            <a:spLocks noGrp="1" noChangeArrowheads="1"/>
          </p:cNvSpPr>
          <p:nvPr>
            <p:ph type="ctrTitle"/>
          </p:nvPr>
        </p:nvSpPr>
        <p:spPr>
          <a:xfrm>
            <a:off x="304800" y="2819400"/>
            <a:ext cx="6477000" cy="1524000"/>
          </a:xfrm>
        </p:spPr>
        <p:txBody>
          <a:bodyPr/>
          <a:lstStyle>
            <a:lvl1pPr>
              <a:defRPr sz="4800" b="0"/>
            </a:lvl1pPr>
          </a:lstStyle>
          <a:p>
            <a:r>
              <a:rPr lang="en-US"/>
              <a:t>Click to edit Master title style</a:t>
            </a:r>
          </a:p>
        </p:txBody>
      </p:sp>
      <p:sp>
        <p:nvSpPr>
          <p:cNvPr id="120836" name="Rectangle 4"/>
          <p:cNvSpPr>
            <a:spLocks noGrp="1" noChangeArrowheads="1"/>
          </p:cNvSpPr>
          <p:nvPr>
            <p:ph type="subTitle" idx="1"/>
          </p:nvPr>
        </p:nvSpPr>
        <p:spPr>
          <a:xfrm>
            <a:off x="3886200" y="5715000"/>
            <a:ext cx="5105400" cy="1066800"/>
          </a:xfrm>
        </p:spPr>
        <p:txBody>
          <a:bodyPr/>
          <a:lstStyle>
            <a:lvl1pPr marL="0" indent="0">
              <a:buFontTx/>
              <a:buNone/>
              <a:defRPr sz="3200">
                <a:latin typeface="Garamond" pitchFamily="18" charset="0"/>
              </a:defRPr>
            </a:lvl1pPr>
          </a:lstStyle>
          <a:p>
            <a:r>
              <a:rPr lang="en-US"/>
              <a:t>Click to edit Master subtitle style</a:t>
            </a:r>
          </a:p>
        </p:txBody>
      </p:sp>
    </p:spTree>
    <p:extLst>
      <p:ext uri="{BB962C8B-B14F-4D97-AF65-F5344CB8AC3E}">
        <p14:creationId xmlns:p14="http://schemas.microsoft.com/office/powerpoint/2010/main" val="99059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9604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18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71600"/>
            <a:ext cx="6019800" cy="4418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2206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667000"/>
            <a:ext cx="3659188"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2778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27038" y="206375"/>
            <a:ext cx="8356600" cy="33210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8206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81013" y="22225"/>
            <a:ext cx="8302625" cy="9794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27038" y="1266825"/>
            <a:ext cx="4067175" cy="226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6613" y="12668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6613" y="2473325"/>
            <a:ext cx="4068762" cy="105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12273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2590800"/>
            <a:ext cx="3659188" cy="1484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7388" y="2590800"/>
            <a:ext cx="3660775" cy="1484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227513"/>
            <a:ext cx="7472363" cy="148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79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467600" cy="1371600"/>
          </a:xfrm>
        </p:spPr>
        <p:txBody>
          <a:bodyPr/>
          <a:lstStyle>
            <a:lvl1pPr>
              <a:defRPr sz="3600">
                <a:solidFill>
                  <a:schemeClr val="bg1"/>
                </a:solidFill>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2296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42147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97002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7231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343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391400" cy="1143000"/>
          </a:xfrm>
        </p:spPr>
        <p:txBody>
          <a:bodyPr/>
          <a:lstStyle>
            <a:lvl1pPr>
              <a:defRPr sz="3600">
                <a:solidFill>
                  <a:srgbClr val="FFFFFF"/>
                </a:solidFill>
                <a:latin typeface="+mn-lt"/>
              </a:defRPr>
            </a:lvl1pPr>
          </a:lstStyle>
          <a:p>
            <a:r>
              <a:rPr lang="en-US" smtClean="0"/>
              <a:t>Click to edit Master title style</a:t>
            </a:r>
            <a:endParaRPr lang="en-US"/>
          </a:p>
        </p:txBody>
      </p:sp>
    </p:spTree>
    <p:extLst>
      <p:ext uri="{BB962C8B-B14F-4D97-AF65-F5344CB8AC3E}">
        <p14:creationId xmlns:p14="http://schemas.microsoft.com/office/powerpoint/2010/main" val="1973384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31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18728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809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914400" y="2286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4"/>
          <p:cNvSpPr>
            <a:spLocks noGrp="1" noChangeArrowheads="1"/>
          </p:cNvSpPr>
          <p:nvPr>
            <p:ph type="body" idx="1"/>
          </p:nvPr>
        </p:nvSpPr>
        <p:spPr bwMode="auto">
          <a:xfrm>
            <a:off x="838200" y="1828800"/>
            <a:ext cx="7472363"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5"/>
          <p:cNvSpPr>
            <a:spLocks noChangeArrowheads="1"/>
          </p:cNvSpPr>
          <p:nvPr/>
        </p:nvSpPr>
        <p:spPr bwMode="auto">
          <a:xfrm>
            <a:off x="3276600" y="228600"/>
            <a:ext cx="5562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endParaRPr lang="en-US" sz="4000" b="1">
              <a:solidFill>
                <a:srgbClr val="000000"/>
              </a:solidFill>
              <a:latin typeface="Garamond" pitchFamily="18" charset="0"/>
              <a:ea typeface="MS PGothic" pitchFamily="34" charset="-128"/>
            </a:endParaRPr>
          </a:p>
        </p:txBody>
      </p:sp>
      <p:pic>
        <p:nvPicPr>
          <p:cNvPr id="1029" name="Picture 7" descr="CCNet PP header blank-02.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91440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637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Lst>
  <p:txStyles>
    <p:titleStyle>
      <a:lvl1pPr algn="l" rtl="0" eaLnBrk="0" fontAlgn="base" hangingPunct="0">
        <a:spcBef>
          <a:spcPct val="0"/>
        </a:spcBef>
        <a:spcAft>
          <a:spcPct val="0"/>
        </a:spcAft>
        <a:defRPr sz="4000" b="1">
          <a:solidFill>
            <a:schemeClr val="tx1"/>
          </a:solidFill>
          <a:latin typeface="+mj-lt"/>
          <a:ea typeface="MS PGothic" charset="0"/>
          <a:cs typeface="MS PGothic" charset="0"/>
        </a:defRPr>
      </a:lvl1pPr>
      <a:lvl2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2pPr>
      <a:lvl3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3pPr>
      <a:lvl4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4pPr>
      <a:lvl5pPr algn="l" rtl="0" eaLnBrk="0" fontAlgn="base" hangingPunct="0">
        <a:spcBef>
          <a:spcPct val="0"/>
        </a:spcBef>
        <a:spcAft>
          <a:spcPct val="0"/>
        </a:spcAft>
        <a:defRPr sz="4000" b="1">
          <a:solidFill>
            <a:schemeClr val="tx1"/>
          </a:solidFill>
          <a:latin typeface="Garamond" pitchFamily="18" charset="0"/>
          <a:ea typeface="MS PGothic" charset="0"/>
          <a:cs typeface="MS PGothic" charset="0"/>
        </a:defRPr>
      </a:lvl5pPr>
      <a:lvl6pPr marL="457200" algn="l" rtl="0" fontAlgn="base">
        <a:spcBef>
          <a:spcPct val="0"/>
        </a:spcBef>
        <a:spcAft>
          <a:spcPct val="0"/>
        </a:spcAft>
        <a:defRPr sz="4000" b="1">
          <a:solidFill>
            <a:schemeClr val="tx1"/>
          </a:solidFill>
          <a:latin typeface="Garamond" pitchFamily="18" charset="0"/>
        </a:defRPr>
      </a:lvl6pPr>
      <a:lvl7pPr marL="914400" algn="l" rtl="0" fontAlgn="base">
        <a:spcBef>
          <a:spcPct val="0"/>
        </a:spcBef>
        <a:spcAft>
          <a:spcPct val="0"/>
        </a:spcAft>
        <a:defRPr sz="4000" b="1">
          <a:solidFill>
            <a:schemeClr val="tx1"/>
          </a:solidFill>
          <a:latin typeface="Garamond" pitchFamily="18" charset="0"/>
        </a:defRPr>
      </a:lvl7pPr>
      <a:lvl8pPr marL="1371600" algn="l" rtl="0" fontAlgn="base">
        <a:spcBef>
          <a:spcPct val="0"/>
        </a:spcBef>
        <a:spcAft>
          <a:spcPct val="0"/>
        </a:spcAft>
        <a:defRPr sz="4000" b="1">
          <a:solidFill>
            <a:schemeClr val="tx1"/>
          </a:solidFill>
          <a:latin typeface="Garamond" pitchFamily="18" charset="0"/>
        </a:defRPr>
      </a:lvl8pPr>
      <a:lvl9pPr marL="1828800" algn="l" rtl="0" fontAlgn="base">
        <a:spcBef>
          <a:spcPct val="0"/>
        </a:spcBef>
        <a:spcAft>
          <a:spcPct val="0"/>
        </a:spcAft>
        <a:defRPr sz="4000" b="1">
          <a:solidFill>
            <a:schemeClr val="tx1"/>
          </a:solidFill>
          <a:latin typeface="Garamond" pitchFamily="18"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Microsoft_Visio_2003-2010_Drawing2.vsd"/></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Microsoft_Visio_2003-2010_Drawing3.vsd"/></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Microsoft_Visio_2003-2010_Drawing4.vsd"/></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1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oleObject" Target="../embeddings/oleObject1.bin"/><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 Type="http://schemas.openxmlformats.org/officeDocument/2006/relationships/notesSlide" Target="../notesSlides/notesSlide16.xml"/><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slideLayout" Target="../slideLayouts/slideLayout2.xml"/><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tags" Target="../tags/tag1.xml"/><Relationship Id="rId6" Type="http://schemas.openxmlformats.org/officeDocument/2006/relationships/image" Target="../media/image21.png"/><Relationship Id="rId11" Type="http://schemas.openxmlformats.org/officeDocument/2006/relationships/image" Target="../media/image26.png"/><Relationship Id="rId24" Type="http://schemas.openxmlformats.org/officeDocument/2006/relationships/image" Target="../media/image39.pn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png"/><Relationship Id="rId22"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3.emf"/><Relationship Id="rId5" Type="http://schemas.openxmlformats.org/officeDocument/2006/relationships/oleObject" Target="../embeddings/Microsoft_Visio_2003-2010_Drawing5.vsd"/><Relationship Id="rId4" Type="http://schemas.openxmlformats.org/officeDocument/2006/relationships/hyperlink" Target="http://www.conservationmeasures.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conservationmeasures.org/CMP/Site_Docs/CMP_Open_Standards_Version_2.0.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53.jpeg"/><Relationship Id="rId4" Type="http://schemas.openxmlformats.org/officeDocument/2006/relationships/image" Target="../media/image5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4.jpg"/></Relationships>
</file>

<file path=ppt/slides/_rels/slide3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3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8.jpg"/></Relationships>
</file>

<file path=ppt/slides/_rels/slide35.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3.emf"/><Relationship Id="rId5" Type="http://schemas.openxmlformats.org/officeDocument/2006/relationships/oleObject" Target="../embeddings/Microsoft_Visio_2003-2010_Drawing6.vsd"/><Relationship Id="rId4" Type="http://schemas.openxmlformats.org/officeDocument/2006/relationships/image" Target="../media/image74.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73.emf"/><Relationship Id="rId5" Type="http://schemas.openxmlformats.org/officeDocument/2006/relationships/oleObject" Target="../embeddings/Microsoft_Visio_2003-2010_Drawing7.vsd"/><Relationship Id="rId4" Type="http://schemas.openxmlformats.org/officeDocument/2006/relationships/image" Target="../media/image7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6.emf"/><Relationship Id="rId5" Type="http://schemas.openxmlformats.org/officeDocument/2006/relationships/oleObject" Target="../embeddings/Microsoft_Visio_2003-2010_Drawing8.vsd"/><Relationship Id="rId4" Type="http://schemas.openxmlformats.org/officeDocument/2006/relationships/image" Target="../media/image77.jpeg"/></Relationships>
</file>

<file path=ppt/slides/_rels/slide4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4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75.jpeg"/><Relationship Id="rId4" Type="http://schemas.openxmlformats.org/officeDocument/2006/relationships/image" Target="../media/image78.jpeg"/></Relationships>
</file>

<file path=ppt/slides/_rels/slide4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46.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4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48.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49.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8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4.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4.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png"/><Relationship Id="rId4" Type="http://schemas.openxmlformats.org/officeDocument/2006/relationships/image" Target="../media/image83.png"/><Relationship Id="rId9" Type="http://schemas.openxmlformats.org/officeDocument/2006/relationships/image" Target="../media/image88.png"/></Relationships>
</file>

<file path=ppt/slides/_rels/slide56.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2.png"/><Relationship Id="rId7" Type="http://schemas.openxmlformats.org/officeDocument/2006/relationships/image" Target="../media/image8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hyperlink" Target="http://www.miradishare.org/" TargetMode="External"/><Relationship Id="rId10" Type="http://schemas.openxmlformats.org/officeDocument/2006/relationships/image" Target="../media/image95.png"/><Relationship Id="rId4" Type="http://schemas.openxmlformats.org/officeDocument/2006/relationships/hyperlink" Target="http://www.miradi.org/" TargetMode="External"/><Relationship Id="rId9" Type="http://schemas.openxmlformats.org/officeDocument/2006/relationships/image" Target="../media/image88.png"/></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99.png"/></Relationships>
</file>

<file path=ppt/slides/_rels/slide6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maps.tnc.org/ccnet/" TargetMode="External"/></Relationships>
</file>

<file path=ppt/slides/_rels/slide62.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notesSlide" Target="../notesSlides/notesSlide62.xml"/><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6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19.jpeg"/><Relationship Id="rId3" Type="http://schemas.openxmlformats.org/officeDocument/2006/relationships/image" Target="../media/image114.jpeg"/><Relationship Id="rId7" Type="http://schemas.openxmlformats.org/officeDocument/2006/relationships/image" Target="../media/image118.jpeg"/><Relationship Id="rId12" Type="http://schemas.openxmlformats.org/officeDocument/2006/relationships/image" Target="../media/image123.jpe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117.jpeg"/><Relationship Id="rId11" Type="http://schemas.openxmlformats.org/officeDocument/2006/relationships/image" Target="../media/image122.jpeg"/><Relationship Id="rId5" Type="http://schemas.openxmlformats.org/officeDocument/2006/relationships/image" Target="../media/image116.jpeg"/><Relationship Id="rId10" Type="http://schemas.openxmlformats.org/officeDocument/2006/relationships/image" Target="../media/image121.jpeg"/><Relationship Id="rId4" Type="http://schemas.openxmlformats.org/officeDocument/2006/relationships/image" Target="../media/image115.jpeg"/><Relationship Id="rId9" Type="http://schemas.openxmlformats.org/officeDocument/2006/relationships/image" Target="../media/image12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Microsoft_Visio_2003-2010_Drawing1.vsd"/><Relationship Id="rId4" Type="http://schemas.openxmlformats.org/officeDocument/2006/relationships/hyperlink" Target="http://www.conservationmeasures.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0" y="5842000"/>
            <a:ext cx="9144000" cy="1033463"/>
          </a:xfrm>
          <a:prstGeom prst="rect">
            <a:avLst/>
          </a:prstGeom>
          <a:noFill/>
          <a:ln w="9525">
            <a:noFill/>
            <a:miter lim="800000"/>
            <a:headEnd/>
            <a:tailEnd/>
          </a:ln>
        </p:spPr>
        <p:txBody>
          <a:bodyPr/>
          <a:lstStyle/>
          <a:p>
            <a:pPr algn="ctr" eaLnBrk="0" fontAlgn="base" hangingPunct="0">
              <a:lnSpc>
                <a:spcPct val="80000"/>
              </a:lnSpc>
              <a:spcBef>
                <a:spcPct val="20000"/>
              </a:spcBef>
              <a:spcAft>
                <a:spcPct val="0"/>
              </a:spcAft>
              <a:buSzPct val="130000"/>
              <a:defRPr/>
            </a:pPr>
            <a:endParaRPr lang="en-US" sz="2000" b="1" kern="0" dirty="0">
              <a:solidFill>
                <a:srgbClr val="FFFFFF"/>
              </a:solidFill>
              <a:ea typeface="ＭＳ Ｐゴシック" pitchFamily="87" charset="-128"/>
            </a:endParaRPr>
          </a:p>
        </p:txBody>
      </p:sp>
      <p:sp>
        <p:nvSpPr>
          <p:cNvPr id="4" name="TextBox 5"/>
          <p:cNvSpPr txBox="1">
            <a:spLocks noChangeArrowheads="1"/>
          </p:cNvSpPr>
          <p:nvPr/>
        </p:nvSpPr>
        <p:spPr bwMode="auto">
          <a:xfrm>
            <a:off x="1752600" y="381000"/>
            <a:ext cx="73152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defRPr/>
            </a:pPr>
            <a:r>
              <a:rPr lang="en-US" sz="3600" b="1" dirty="0" smtClean="0">
                <a:solidFill>
                  <a:schemeClr val="bg1"/>
                </a:solidFill>
              </a:rPr>
              <a:t>Conservation </a:t>
            </a:r>
            <a:r>
              <a:rPr lang="en-US" sz="3600" b="1" dirty="0">
                <a:solidFill>
                  <a:schemeClr val="bg1"/>
                </a:solidFill>
              </a:rPr>
              <a:t>Coaches </a:t>
            </a:r>
            <a:r>
              <a:rPr lang="en-US" sz="3600" b="1" dirty="0" smtClean="0">
                <a:solidFill>
                  <a:schemeClr val="bg1"/>
                </a:solidFill>
              </a:rPr>
              <a:t>Network</a:t>
            </a:r>
            <a:endParaRPr lang="en-US" sz="3600" b="1" dirty="0">
              <a:solidFill>
                <a:schemeClr val="bg1"/>
              </a:solidFill>
            </a:endParaRPr>
          </a:p>
        </p:txBody>
      </p:sp>
      <p:sp>
        <p:nvSpPr>
          <p:cNvPr id="2" name="Rectangle 1"/>
          <p:cNvSpPr/>
          <p:nvPr/>
        </p:nvSpPr>
        <p:spPr>
          <a:xfrm>
            <a:off x="609600" y="2133600"/>
            <a:ext cx="7924800" cy="3600986"/>
          </a:xfrm>
          <a:prstGeom prst="rect">
            <a:avLst/>
          </a:prstGeom>
        </p:spPr>
        <p:txBody>
          <a:bodyPr wrap="square">
            <a:spAutoFit/>
          </a:bodyPr>
          <a:lstStyle/>
          <a:p>
            <a:pPr algn="ctr"/>
            <a:r>
              <a:rPr lang="en-US" sz="4400" b="1" dirty="0" smtClean="0">
                <a:solidFill>
                  <a:srgbClr val="008000"/>
                </a:solidFill>
              </a:rPr>
              <a:t>Les </a:t>
            </a:r>
            <a:r>
              <a:rPr lang="fr-FR" sz="4400" b="1" dirty="0">
                <a:solidFill>
                  <a:srgbClr val="008000"/>
                </a:solidFill>
              </a:rPr>
              <a:t>n</a:t>
            </a:r>
            <a:r>
              <a:rPr lang="fr-FR" sz="4400" b="1" dirty="0" smtClean="0">
                <a:solidFill>
                  <a:srgbClr val="008000"/>
                </a:solidFill>
              </a:rPr>
              <a:t>ormes </a:t>
            </a:r>
            <a:r>
              <a:rPr lang="fr-FR" sz="4400" b="1" dirty="0">
                <a:solidFill>
                  <a:srgbClr val="008000"/>
                </a:solidFill>
              </a:rPr>
              <a:t>o</a:t>
            </a:r>
            <a:r>
              <a:rPr lang="fr-FR" sz="4400" b="1" dirty="0" smtClean="0">
                <a:solidFill>
                  <a:srgbClr val="008000"/>
                </a:solidFill>
              </a:rPr>
              <a:t>uvertes </a:t>
            </a:r>
            <a:r>
              <a:rPr lang="fr-FR" sz="4400" b="1" dirty="0">
                <a:solidFill>
                  <a:srgbClr val="008000"/>
                </a:solidFill>
              </a:rPr>
              <a:t>pour la </a:t>
            </a:r>
            <a:r>
              <a:rPr lang="fr-FR" sz="4400" b="1" dirty="0" smtClean="0">
                <a:solidFill>
                  <a:srgbClr val="008000"/>
                </a:solidFill>
              </a:rPr>
              <a:t>pratique </a:t>
            </a:r>
            <a:r>
              <a:rPr lang="fr-FR" sz="4400" b="1" dirty="0">
                <a:solidFill>
                  <a:srgbClr val="008000"/>
                </a:solidFill>
              </a:rPr>
              <a:t>de la </a:t>
            </a:r>
            <a:r>
              <a:rPr lang="fr-FR" sz="4400" b="1" dirty="0" smtClean="0">
                <a:solidFill>
                  <a:srgbClr val="008000"/>
                </a:solidFill>
              </a:rPr>
              <a:t>conservation </a:t>
            </a:r>
            <a:r>
              <a:rPr lang="en-US" sz="4400" b="1" i="1" dirty="0">
                <a:solidFill>
                  <a:srgbClr val="000090"/>
                </a:solidFill>
              </a:rPr>
              <a:t/>
            </a:r>
            <a:br>
              <a:rPr lang="en-US" sz="4400" b="1" i="1" dirty="0">
                <a:solidFill>
                  <a:srgbClr val="000090"/>
                </a:solidFill>
              </a:rPr>
            </a:br>
            <a:r>
              <a:rPr lang="en-US" sz="4400" b="1" i="1" dirty="0">
                <a:solidFill>
                  <a:srgbClr val="000090"/>
                </a:solidFill>
              </a:rPr>
              <a:t/>
            </a:r>
            <a:br>
              <a:rPr lang="en-US" sz="4400" b="1" i="1" dirty="0">
                <a:solidFill>
                  <a:srgbClr val="000090"/>
                </a:solidFill>
              </a:rPr>
            </a:br>
            <a:r>
              <a:rPr lang="en-US" sz="3200" i="1" dirty="0">
                <a:solidFill>
                  <a:srgbClr val="000090"/>
                </a:solidFill>
              </a:rPr>
              <a:t> </a:t>
            </a:r>
            <a:r>
              <a:rPr lang="en-US" sz="3200" i="1" dirty="0" err="1" smtClean="0">
                <a:solidFill>
                  <a:srgbClr val="000090"/>
                </a:solidFill>
              </a:rPr>
              <a:t>Concevoir</a:t>
            </a:r>
            <a:r>
              <a:rPr lang="en-US" sz="3200" i="1" dirty="0" smtClean="0">
                <a:solidFill>
                  <a:srgbClr val="000090"/>
                </a:solidFill>
              </a:rPr>
              <a:t>, </a:t>
            </a:r>
            <a:r>
              <a:rPr lang="en-US" sz="3200" i="1" dirty="0" err="1">
                <a:solidFill>
                  <a:srgbClr val="000090"/>
                </a:solidFill>
              </a:rPr>
              <a:t>g</a:t>
            </a:r>
            <a:r>
              <a:rPr lang="en-US" sz="3200" i="1" dirty="0" err="1" smtClean="0">
                <a:solidFill>
                  <a:srgbClr val="000090"/>
                </a:solidFill>
              </a:rPr>
              <a:t>érer</a:t>
            </a:r>
            <a:r>
              <a:rPr lang="en-US" sz="3200" i="1" dirty="0" smtClean="0">
                <a:solidFill>
                  <a:srgbClr val="000090"/>
                </a:solidFill>
              </a:rPr>
              <a:t>, </a:t>
            </a:r>
            <a:r>
              <a:rPr lang="en-US" sz="3200" i="1" dirty="0" err="1" smtClean="0">
                <a:solidFill>
                  <a:srgbClr val="000090"/>
                </a:solidFill>
              </a:rPr>
              <a:t>suivre</a:t>
            </a:r>
            <a:r>
              <a:rPr lang="en-US" sz="3200" i="1" dirty="0" smtClean="0">
                <a:solidFill>
                  <a:srgbClr val="000090"/>
                </a:solidFill>
              </a:rPr>
              <a:t> et </a:t>
            </a:r>
            <a:r>
              <a:rPr lang="en-US" sz="3200" i="1" dirty="0" err="1" smtClean="0">
                <a:solidFill>
                  <a:srgbClr val="000090"/>
                </a:solidFill>
              </a:rPr>
              <a:t>apprendre</a:t>
            </a:r>
            <a:r>
              <a:rPr lang="en-US" sz="3200" i="1" dirty="0" smtClean="0">
                <a:solidFill>
                  <a:srgbClr val="000090"/>
                </a:solidFill>
              </a:rPr>
              <a:t> des </a:t>
            </a:r>
            <a:r>
              <a:rPr lang="en-US" sz="3200" i="1" dirty="0" err="1">
                <a:solidFill>
                  <a:srgbClr val="000090"/>
                </a:solidFill>
              </a:rPr>
              <a:t>p</a:t>
            </a:r>
            <a:r>
              <a:rPr lang="en-US" sz="3200" i="1" dirty="0" err="1" smtClean="0">
                <a:solidFill>
                  <a:srgbClr val="000090"/>
                </a:solidFill>
              </a:rPr>
              <a:t>rojets</a:t>
            </a:r>
            <a:r>
              <a:rPr lang="en-US" sz="3200" i="1" dirty="0" smtClean="0">
                <a:solidFill>
                  <a:srgbClr val="000090"/>
                </a:solidFill>
              </a:rPr>
              <a:t> et </a:t>
            </a:r>
            <a:r>
              <a:rPr lang="en-US" sz="3200" i="1" dirty="0" err="1" smtClean="0">
                <a:solidFill>
                  <a:srgbClr val="000090"/>
                </a:solidFill>
              </a:rPr>
              <a:t>programmes</a:t>
            </a:r>
            <a:r>
              <a:rPr lang="en-US" sz="3200" i="1" dirty="0" smtClean="0">
                <a:solidFill>
                  <a:srgbClr val="000090"/>
                </a:solidFill>
              </a:rPr>
              <a:t> de conservation à </a:t>
            </a:r>
            <a:r>
              <a:rPr lang="en-US" sz="3200" i="1" dirty="0" err="1" smtClean="0">
                <a:solidFill>
                  <a:srgbClr val="000090"/>
                </a:solidFill>
              </a:rPr>
              <a:t>toute</a:t>
            </a:r>
            <a:r>
              <a:rPr lang="en-US" sz="3200" i="1" dirty="0" smtClean="0">
                <a:solidFill>
                  <a:srgbClr val="000090"/>
                </a:solidFill>
              </a:rPr>
              <a:t> </a:t>
            </a:r>
            <a:r>
              <a:rPr lang="en-US" sz="3200" i="1" dirty="0" err="1" smtClean="0">
                <a:solidFill>
                  <a:srgbClr val="000090"/>
                </a:solidFill>
              </a:rPr>
              <a:t>échelle</a:t>
            </a:r>
            <a:endParaRPr lang="en-US" sz="4400" b="1" dirty="0"/>
          </a:p>
        </p:txBody>
      </p:sp>
    </p:spTree>
    <p:extLst>
      <p:ext uri="{BB962C8B-B14F-4D97-AF65-F5344CB8AC3E}">
        <p14:creationId xmlns:p14="http://schemas.microsoft.com/office/powerpoint/2010/main" val="32621244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dirty="0" err="1" smtClean="0">
                <a:latin typeface="Arial" charset="0"/>
              </a:rPr>
              <a:t>Qu’est-ce</a:t>
            </a:r>
            <a:r>
              <a:rPr lang="en-US" dirty="0" smtClean="0">
                <a:latin typeface="Arial" charset="0"/>
              </a:rPr>
              <a:t> que la </a:t>
            </a:r>
            <a:r>
              <a:rPr lang="en-US" dirty="0" err="1" smtClean="0">
                <a:latin typeface="Arial" charset="0"/>
              </a:rPr>
              <a:t>gestion</a:t>
            </a:r>
            <a:r>
              <a:rPr lang="en-US" dirty="0" smtClean="0">
                <a:latin typeface="Arial" charset="0"/>
              </a:rPr>
              <a:t> </a:t>
            </a:r>
            <a:r>
              <a:rPr lang="en-US" dirty="0" err="1" smtClean="0">
                <a:latin typeface="Arial" charset="0"/>
              </a:rPr>
              <a:t>adaptative</a:t>
            </a:r>
            <a:r>
              <a:rPr lang="en-US" dirty="0" smtClean="0">
                <a:latin typeface="Arial" charset="0"/>
              </a:rPr>
              <a:t>?</a:t>
            </a:r>
            <a:endParaRPr lang="en-US" dirty="0">
              <a:latin typeface="Arial" charset="0"/>
            </a:endParaRPr>
          </a:p>
        </p:txBody>
      </p:sp>
      <p:sp>
        <p:nvSpPr>
          <p:cNvPr id="28675" name="Rectangle 5"/>
          <p:cNvSpPr>
            <a:spLocks noGrp="1" noChangeArrowheads="1"/>
          </p:cNvSpPr>
          <p:nvPr>
            <p:ph type="body" idx="1"/>
          </p:nvPr>
        </p:nvSpPr>
        <p:spPr/>
        <p:txBody>
          <a:bodyPr/>
          <a:lstStyle/>
          <a:p>
            <a:pPr marL="0" algn="just" eaLnBrk="1" hangingPunct="1">
              <a:buNone/>
            </a:pPr>
            <a:r>
              <a:rPr lang="en-US" dirty="0" err="1">
                <a:solidFill>
                  <a:schemeClr val="accent2"/>
                </a:solidFill>
                <a:ea typeface="ＭＳ Ｐゴシック" pitchFamily="34" charset="-128"/>
              </a:rPr>
              <a:t>L’intégration</a:t>
            </a:r>
            <a:r>
              <a:rPr lang="en-US" dirty="0">
                <a:solidFill>
                  <a:schemeClr val="accent2"/>
                </a:solidFill>
                <a:ea typeface="ＭＳ Ｐゴシック" pitchFamily="34" charset="-128"/>
              </a:rPr>
              <a:t> </a:t>
            </a:r>
            <a:r>
              <a:rPr lang="en-US" dirty="0" err="1">
                <a:solidFill>
                  <a:schemeClr val="accent2"/>
                </a:solidFill>
                <a:ea typeface="ＭＳ Ｐゴシック" pitchFamily="34" charset="-128"/>
              </a:rPr>
              <a:t>systématique</a:t>
            </a:r>
            <a:r>
              <a:rPr lang="en-US" dirty="0">
                <a:solidFill>
                  <a:schemeClr val="accent2"/>
                </a:solidFill>
                <a:ea typeface="ＭＳ Ｐゴシック" pitchFamily="34" charset="-128"/>
              </a:rPr>
              <a:t> de la </a:t>
            </a:r>
            <a:r>
              <a:rPr lang="en-US" dirty="0" err="1">
                <a:solidFill>
                  <a:schemeClr val="accent2"/>
                </a:solidFill>
                <a:ea typeface="ＭＳ Ｐゴシック" pitchFamily="34" charset="-128"/>
              </a:rPr>
              <a:t>planification</a:t>
            </a:r>
            <a:r>
              <a:rPr lang="en-US" dirty="0">
                <a:solidFill>
                  <a:schemeClr val="accent2"/>
                </a:solidFill>
                <a:ea typeface="ＭＳ Ｐゴシック" pitchFamily="34" charset="-128"/>
              </a:rPr>
              <a:t>, de la </a:t>
            </a:r>
            <a:r>
              <a:rPr lang="en-US" dirty="0" err="1">
                <a:solidFill>
                  <a:schemeClr val="accent2"/>
                </a:solidFill>
                <a:ea typeface="ＭＳ Ｐゴシック" pitchFamily="34" charset="-128"/>
              </a:rPr>
              <a:t>mise</a:t>
            </a:r>
            <a:r>
              <a:rPr lang="en-US" dirty="0">
                <a:solidFill>
                  <a:schemeClr val="accent2"/>
                </a:solidFill>
                <a:ea typeface="ＭＳ Ｐゴシック" pitchFamily="34" charset="-128"/>
              </a:rPr>
              <a:t> </a:t>
            </a:r>
            <a:r>
              <a:rPr lang="en-US" dirty="0" err="1">
                <a:solidFill>
                  <a:schemeClr val="accent2"/>
                </a:solidFill>
                <a:ea typeface="ＭＳ Ｐゴシック" pitchFamily="34" charset="-128"/>
              </a:rPr>
              <a:t>en</a:t>
            </a:r>
            <a:r>
              <a:rPr lang="en-US" dirty="0">
                <a:solidFill>
                  <a:schemeClr val="accent2"/>
                </a:solidFill>
                <a:ea typeface="ＭＳ Ｐゴシック" pitchFamily="34" charset="-128"/>
              </a:rPr>
              <a:t> oeuvre, de la </a:t>
            </a:r>
            <a:r>
              <a:rPr lang="en-US" dirty="0" err="1">
                <a:solidFill>
                  <a:schemeClr val="accent2"/>
                </a:solidFill>
                <a:ea typeface="ＭＳ Ｐゴシック" pitchFamily="34" charset="-128"/>
              </a:rPr>
              <a:t>gestion</a:t>
            </a:r>
            <a:r>
              <a:rPr lang="en-US" dirty="0">
                <a:solidFill>
                  <a:schemeClr val="accent2"/>
                </a:solidFill>
                <a:ea typeface="ＭＳ Ｐゴシック" pitchFamily="34" charset="-128"/>
              </a:rPr>
              <a:t> et du </a:t>
            </a:r>
            <a:r>
              <a:rPr lang="en-US" dirty="0" err="1">
                <a:solidFill>
                  <a:schemeClr val="accent2"/>
                </a:solidFill>
                <a:ea typeface="ＭＳ Ｐゴシック" pitchFamily="34" charset="-128"/>
              </a:rPr>
              <a:t>suivi</a:t>
            </a:r>
            <a:r>
              <a:rPr lang="en-US" dirty="0">
                <a:solidFill>
                  <a:schemeClr val="accent2"/>
                </a:solidFill>
                <a:ea typeface="ＭＳ Ｐゴシック" pitchFamily="34" charset="-128"/>
              </a:rPr>
              <a:t> d’un </a:t>
            </a:r>
            <a:r>
              <a:rPr lang="en-US" dirty="0" err="1">
                <a:solidFill>
                  <a:schemeClr val="accent2"/>
                </a:solidFill>
                <a:ea typeface="ＭＳ Ｐゴシック" pitchFamily="34" charset="-128"/>
              </a:rPr>
              <a:t>projet</a:t>
            </a:r>
            <a:r>
              <a:rPr lang="en-US" dirty="0">
                <a:solidFill>
                  <a:schemeClr val="accent2"/>
                </a:solidFill>
                <a:ea typeface="ＭＳ Ｐゴシック" pitchFamily="34" charset="-128"/>
              </a:rPr>
              <a:t> </a:t>
            </a:r>
            <a:r>
              <a:rPr lang="en-US" dirty="0" err="1">
                <a:solidFill>
                  <a:schemeClr val="accent2"/>
                </a:solidFill>
                <a:ea typeface="ＭＳ Ｐゴシック" pitchFamily="34" charset="-128"/>
              </a:rPr>
              <a:t>ou</a:t>
            </a:r>
            <a:r>
              <a:rPr lang="en-US" dirty="0">
                <a:solidFill>
                  <a:schemeClr val="accent2"/>
                </a:solidFill>
                <a:ea typeface="ＭＳ Ｐゴシック" pitchFamily="34" charset="-128"/>
              </a:rPr>
              <a:t> d’un </a:t>
            </a:r>
            <a:r>
              <a:rPr lang="en-US" dirty="0" err="1">
                <a:solidFill>
                  <a:schemeClr val="accent2"/>
                </a:solidFill>
                <a:ea typeface="ＭＳ Ｐゴシック" pitchFamily="34" charset="-128"/>
              </a:rPr>
              <a:t>programme</a:t>
            </a:r>
            <a:r>
              <a:rPr lang="en-US" dirty="0">
                <a:solidFill>
                  <a:schemeClr val="accent2"/>
                </a:solidFill>
                <a:ea typeface="ＭＳ Ｐゴシック" pitchFamily="34" charset="-128"/>
              </a:rPr>
              <a:t> </a:t>
            </a:r>
            <a:r>
              <a:rPr lang="en-US" dirty="0" err="1">
                <a:solidFill>
                  <a:schemeClr val="accent2"/>
                </a:solidFill>
                <a:ea typeface="ＭＳ Ｐゴシック" pitchFamily="34" charset="-128"/>
              </a:rPr>
              <a:t>afin</a:t>
            </a:r>
            <a:r>
              <a:rPr lang="en-US" dirty="0">
                <a:solidFill>
                  <a:schemeClr val="accent2"/>
                </a:solidFill>
                <a:ea typeface="ＭＳ Ｐゴシック" pitchFamily="34" charset="-128"/>
              </a:rPr>
              <a:t> de </a:t>
            </a:r>
            <a:r>
              <a:rPr lang="en-US" dirty="0" err="1">
                <a:solidFill>
                  <a:schemeClr val="accent2"/>
                </a:solidFill>
                <a:ea typeface="ＭＳ Ｐゴシック" pitchFamily="34" charset="-128"/>
              </a:rPr>
              <a:t>fournir</a:t>
            </a:r>
            <a:r>
              <a:rPr lang="en-US" dirty="0">
                <a:solidFill>
                  <a:schemeClr val="accent2"/>
                </a:solidFill>
                <a:ea typeface="ＭＳ Ｐゴシック" pitchFamily="34" charset="-128"/>
              </a:rPr>
              <a:t> un cadre de travail pour :</a:t>
            </a:r>
          </a:p>
          <a:p>
            <a:pPr marL="0" eaLnBrk="1" hangingPunct="1">
              <a:buFont typeface="Arial" charset="0"/>
              <a:buNone/>
            </a:pPr>
            <a:endParaRPr lang="en-US" dirty="0">
              <a:solidFill>
                <a:schemeClr val="accent2"/>
              </a:solidFill>
              <a:ea typeface="ＭＳ Ｐゴシック" pitchFamily="34" charset="-128"/>
            </a:endParaRPr>
          </a:p>
          <a:p>
            <a:pPr lvl="1" eaLnBrk="1" hangingPunct="1">
              <a:buFontTx/>
              <a:buChar char="•"/>
            </a:pPr>
            <a:r>
              <a:rPr lang="en-US" dirty="0">
                <a:solidFill>
                  <a:schemeClr val="accent2"/>
                </a:solidFill>
                <a:ea typeface="ＭＳ Ｐゴシック" pitchFamily="34" charset="-128"/>
              </a:rPr>
              <a:t>Tester les suppositions de </a:t>
            </a:r>
            <a:r>
              <a:rPr lang="en-US" dirty="0" err="1">
                <a:solidFill>
                  <a:schemeClr val="accent2"/>
                </a:solidFill>
                <a:ea typeface="ＭＳ Ｐゴシック" pitchFamily="34" charset="-128"/>
              </a:rPr>
              <a:t>départ</a:t>
            </a:r>
            <a:endParaRPr lang="en-US" dirty="0">
              <a:solidFill>
                <a:schemeClr val="accent2"/>
              </a:solidFill>
              <a:ea typeface="ＭＳ Ｐゴシック" pitchFamily="34" charset="-128"/>
            </a:endParaRPr>
          </a:p>
          <a:p>
            <a:pPr lvl="1" eaLnBrk="1" hangingPunct="1">
              <a:buFontTx/>
              <a:buChar char="•"/>
            </a:pPr>
            <a:r>
              <a:rPr lang="en-US" dirty="0" err="1">
                <a:solidFill>
                  <a:schemeClr val="accent2"/>
                </a:solidFill>
                <a:ea typeface="ＭＳ Ｐゴシック" pitchFamily="34" charset="-128"/>
              </a:rPr>
              <a:t>Apprendre</a:t>
            </a:r>
            <a:r>
              <a:rPr lang="en-US" dirty="0">
                <a:solidFill>
                  <a:schemeClr val="accent2"/>
                </a:solidFill>
                <a:ea typeface="ＭＳ Ｐゴシック" pitchFamily="34" charset="-128"/>
              </a:rPr>
              <a:t> </a:t>
            </a:r>
            <a:r>
              <a:rPr lang="en-US" dirty="0" err="1">
                <a:solidFill>
                  <a:schemeClr val="accent2"/>
                </a:solidFill>
                <a:ea typeface="ＭＳ Ｐゴシック" pitchFamily="34" charset="-128"/>
              </a:rPr>
              <a:t>ce</a:t>
            </a:r>
            <a:r>
              <a:rPr lang="en-US" dirty="0">
                <a:solidFill>
                  <a:schemeClr val="accent2"/>
                </a:solidFill>
                <a:ea typeface="ＭＳ Ｐゴシック" pitchFamily="34" charset="-128"/>
              </a:rPr>
              <a:t> qui </a:t>
            </a:r>
            <a:r>
              <a:rPr lang="en-US" dirty="0" err="1">
                <a:solidFill>
                  <a:schemeClr val="accent2"/>
                </a:solidFill>
                <a:ea typeface="ＭＳ Ｐゴシック" pitchFamily="34" charset="-128"/>
              </a:rPr>
              <a:t>fonctionne</a:t>
            </a:r>
            <a:r>
              <a:rPr lang="en-US" dirty="0">
                <a:solidFill>
                  <a:schemeClr val="accent2"/>
                </a:solidFill>
                <a:ea typeface="ＭＳ Ｐゴシック" pitchFamily="34" charset="-128"/>
              </a:rPr>
              <a:t> </a:t>
            </a:r>
            <a:r>
              <a:rPr lang="en-US" dirty="0" err="1">
                <a:solidFill>
                  <a:schemeClr val="accent2"/>
                </a:solidFill>
                <a:ea typeface="ＭＳ Ｐゴシック" pitchFamily="34" charset="-128"/>
              </a:rPr>
              <a:t>ou</a:t>
            </a:r>
            <a:r>
              <a:rPr lang="en-US" dirty="0">
                <a:solidFill>
                  <a:schemeClr val="accent2"/>
                </a:solidFill>
                <a:ea typeface="ＭＳ Ｐゴシック" pitchFamily="34" charset="-128"/>
              </a:rPr>
              <a:t> pas</a:t>
            </a:r>
          </a:p>
          <a:p>
            <a:pPr lvl="1" eaLnBrk="1" hangingPunct="1">
              <a:buFontTx/>
              <a:buChar char="•"/>
            </a:pPr>
            <a:r>
              <a:rPr lang="en-US" dirty="0" err="1">
                <a:solidFill>
                  <a:schemeClr val="accent2"/>
                </a:solidFill>
                <a:ea typeface="ＭＳ Ｐゴシック" pitchFamily="34" charset="-128"/>
              </a:rPr>
              <a:t>S’adapter</a:t>
            </a:r>
            <a:endParaRPr lang="en-US" dirty="0">
              <a:solidFill>
                <a:schemeClr val="accent2"/>
              </a:solidFill>
              <a:ea typeface="ＭＳ Ｐゴシック" pitchFamily="34" charset="-128"/>
            </a:endParaRPr>
          </a:p>
          <a:p>
            <a:pPr lvl="1" eaLnBrk="1" hangingPunct="1"/>
            <a:endParaRPr lang="en-US" dirty="0">
              <a:latin typeface="Arial" charset="0"/>
            </a:endParaRPr>
          </a:p>
        </p:txBody>
      </p:sp>
    </p:spTree>
    <p:extLst>
      <p:ext uri="{BB962C8B-B14F-4D97-AF65-F5344CB8AC3E}">
        <p14:creationId xmlns:p14="http://schemas.microsoft.com/office/powerpoint/2010/main" val="202242284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dirty="0" smtClean="0">
                <a:latin typeface="Arial" charset="0"/>
              </a:rPr>
              <a:t>La </a:t>
            </a:r>
            <a:r>
              <a:rPr lang="en-US" dirty="0" err="1" smtClean="0">
                <a:latin typeface="Arial" charset="0"/>
              </a:rPr>
              <a:t>gestion</a:t>
            </a:r>
            <a:r>
              <a:rPr lang="en-US" dirty="0" smtClean="0">
                <a:latin typeface="Arial" charset="0"/>
              </a:rPr>
              <a:t> </a:t>
            </a:r>
            <a:r>
              <a:rPr lang="en-US" dirty="0" err="1" smtClean="0">
                <a:latin typeface="Arial" charset="0"/>
              </a:rPr>
              <a:t>adaptative</a:t>
            </a:r>
            <a:r>
              <a:rPr lang="en-US" dirty="0" smtClean="0">
                <a:latin typeface="Arial" charset="0"/>
              </a:rPr>
              <a:t> </a:t>
            </a:r>
            <a:r>
              <a:rPr lang="en-US" dirty="0">
                <a:latin typeface="Arial" charset="0"/>
              </a:rPr>
              <a:t/>
            </a:r>
            <a:br>
              <a:rPr lang="en-US" dirty="0">
                <a:latin typeface="Arial" charset="0"/>
              </a:rPr>
            </a:br>
            <a:r>
              <a:rPr lang="en-US" dirty="0">
                <a:latin typeface="Arial" charset="0"/>
              </a:rPr>
              <a:t>c</a:t>
            </a:r>
            <a:r>
              <a:rPr lang="en-US" dirty="0" smtClean="0">
                <a:latin typeface="Arial" charset="0"/>
              </a:rPr>
              <a:t>ombine </a:t>
            </a:r>
            <a:r>
              <a:rPr lang="en-US" dirty="0">
                <a:latin typeface="Arial" charset="0"/>
              </a:rPr>
              <a:t>Action </a:t>
            </a:r>
            <a:r>
              <a:rPr lang="en-US" dirty="0" smtClean="0">
                <a:latin typeface="Arial" charset="0"/>
              </a:rPr>
              <a:t>et </a:t>
            </a:r>
            <a:r>
              <a:rPr lang="en-US" dirty="0" err="1">
                <a:latin typeface="Arial" charset="0"/>
              </a:rPr>
              <a:t>R</a:t>
            </a:r>
            <a:r>
              <a:rPr lang="en-US" dirty="0" err="1" smtClean="0">
                <a:latin typeface="Arial" charset="0"/>
              </a:rPr>
              <a:t>echerche</a:t>
            </a:r>
            <a:endParaRPr lang="en-US" dirty="0">
              <a:latin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282037655"/>
              </p:ext>
            </p:extLst>
          </p:nvPr>
        </p:nvGraphicFramePr>
        <p:xfrm>
          <a:off x="649944" y="1648016"/>
          <a:ext cx="7375525" cy="3735388"/>
        </p:xfrm>
        <a:graphic>
          <a:graphicData uri="http://schemas.openxmlformats.org/presentationml/2006/ole">
            <mc:AlternateContent xmlns:mc="http://schemas.openxmlformats.org/markup-compatibility/2006">
              <mc:Choice xmlns:v="urn:schemas-microsoft-com:vml" Requires="v">
                <p:oleObj spid="_x0000_s84046" name="Visio" r:id="rId4" imgW="8277320" imgH="3724180" progId="Visio.Drawing.11">
                  <p:embed/>
                </p:oleObj>
              </mc:Choice>
              <mc:Fallback>
                <p:oleObj name="Visio" r:id="rId4" imgW="8277320" imgH="3724180" progId="Visio.Drawing.11">
                  <p:embed/>
                  <p:pic>
                    <p:nvPicPr>
                      <p:cNvPr id="0" name=""/>
                      <p:cNvPicPr>
                        <a:picLocks noChangeAspect="1" noChangeArrowheads="1"/>
                      </p:cNvPicPr>
                      <p:nvPr/>
                    </p:nvPicPr>
                    <p:blipFill>
                      <a:blip r:embed="rId5"/>
                      <a:srcRect/>
                      <a:stretch>
                        <a:fillRect/>
                      </a:stretch>
                    </p:blipFill>
                    <p:spPr bwMode="auto">
                      <a:xfrm>
                        <a:off x="649944" y="1648016"/>
                        <a:ext cx="7375525"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TextBox 4"/>
          <p:cNvSpPr txBox="1"/>
          <p:nvPr/>
        </p:nvSpPr>
        <p:spPr>
          <a:xfrm>
            <a:off x="867104" y="2128346"/>
            <a:ext cx="2033751" cy="1608082"/>
          </a:xfrm>
          <a:prstGeom prst="rect">
            <a:avLst/>
          </a:prstGeom>
          <a:solidFill>
            <a:srgbClr val="92D050"/>
          </a:solidFill>
          <a:ln>
            <a:noFill/>
          </a:ln>
          <a:effectLst>
            <a:outerShdw blurRad="50800" dist="38100" dir="2700000" algn="tl" rotWithShape="0">
              <a:prstClr val="black">
                <a:alpha val="40000"/>
              </a:prstClr>
            </a:outerShdw>
          </a:effectLst>
        </p:spPr>
        <p:txBody>
          <a:bodyPr wrap="square" rtlCol="0">
            <a:noAutofit/>
          </a:bodyPr>
          <a:lstStyle/>
          <a:p>
            <a:pPr algn="ctr"/>
            <a:endParaRPr lang="fr-FR" sz="2400" b="0" dirty="0" smtClean="0">
              <a:solidFill>
                <a:schemeClr val="tx1"/>
              </a:solidFill>
            </a:endParaRPr>
          </a:p>
          <a:p>
            <a:pPr algn="ctr"/>
            <a:r>
              <a:rPr lang="fr-FR" sz="2400" b="0" dirty="0" smtClean="0">
                <a:solidFill>
                  <a:schemeClr val="tx1"/>
                </a:solidFill>
              </a:rPr>
              <a:t>Pratique</a:t>
            </a:r>
          </a:p>
          <a:p>
            <a:pPr algn="ctr"/>
            <a:r>
              <a:rPr lang="fr-FR" sz="2400" dirty="0" smtClean="0"/>
              <a:t>Pure</a:t>
            </a:r>
            <a:endParaRPr lang="fr-FR" sz="2400" b="0" dirty="0" smtClean="0">
              <a:solidFill>
                <a:schemeClr val="tx1"/>
              </a:solidFill>
            </a:endParaRPr>
          </a:p>
          <a:p>
            <a:pPr algn="ctr"/>
            <a:endParaRPr lang="fr-FR" sz="2400" b="0" dirty="0">
              <a:solidFill>
                <a:schemeClr val="tx1"/>
              </a:solidFill>
            </a:endParaRPr>
          </a:p>
        </p:txBody>
      </p:sp>
      <p:sp>
        <p:nvSpPr>
          <p:cNvPr id="6" name="TextBox 5"/>
          <p:cNvSpPr txBox="1"/>
          <p:nvPr/>
        </p:nvSpPr>
        <p:spPr>
          <a:xfrm>
            <a:off x="1324303" y="4698124"/>
            <a:ext cx="1860331" cy="461665"/>
          </a:xfrm>
          <a:prstGeom prst="rect">
            <a:avLst/>
          </a:prstGeom>
          <a:solidFill>
            <a:schemeClr val="bg1"/>
          </a:solidFill>
        </p:spPr>
        <p:txBody>
          <a:bodyPr wrap="square" rtlCol="0">
            <a:spAutoFit/>
          </a:bodyPr>
          <a:lstStyle/>
          <a:p>
            <a:pPr algn="ctr"/>
            <a:r>
              <a:rPr lang="fr-FR" sz="2400" b="0" smtClean="0">
                <a:solidFill>
                  <a:schemeClr val="tx1"/>
                </a:solidFill>
              </a:rPr>
              <a:t>Résultats</a:t>
            </a:r>
          </a:p>
        </p:txBody>
      </p:sp>
      <p:sp>
        <p:nvSpPr>
          <p:cNvPr id="7" name="TextBox 6"/>
          <p:cNvSpPr txBox="1"/>
          <p:nvPr/>
        </p:nvSpPr>
        <p:spPr>
          <a:xfrm>
            <a:off x="5670331" y="4614041"/>
            <a:ext cx="2165131" cy="461665"/>
          </a:xfrm>
          <a:prstGeom prst="rect">
            <a:avLst/>
          </a:prstGeom>
          <a:solidFill>
            <a:schemeClr val="bg1"/>
          </a:solidFill>
        </p:spPr>
        <p:txBody>
          <a:bodyPr wrap="square" rtlCol="0">
            <a:spAutoFit/>
          </a:bodyPr>
          <a:lstStyle/>
          <a:p>
            <a:pPr algn="ctr"/>
            <a:r>
              <a:rPr lang="fr-FR" sz="2400" b="0" smtClean="0">
                <a:solidFill>
                  <a:schemeClr val="tx1"/>
                </a:solidFill>
              </a:rPr>
              <a:t>Connaissance</a:t>
            </a:r>
          </a:p>
        </p:txBody>
      </p:sp>
    </p:spTree>
    <p:extLst>
      <p:ext uri="{BB962C8B-B14F-4D97-AF65-F5344CB8AC3E}">
        <p14:creationId xmlns:p14="http://schemas.microsoft.com/office/powerpoint/2010/main" val="107536882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latin typeface="Arial" charset="0"/>
              </a:rPr>
              <a:t>La </a:t>
            </a:r>
            <a:r>
              <a:rPr lang="en-US" dirty="0" err="1">
                <a:latin typeface="Arial" charset="0"/>
              </a:rPr>
              <a:t>gestion</a:t>
            </a:r>
            <a:r>
              <a:rPr lang="en-US" dirty="0">
                <a:latin typeface="Arial" charset="0"/>
              </a:rPr>
              <a:t> </a:t>
            </a:r>
            <a:r>
              <a:rPr lang="en-US" dirty="0" err="1">
                <a:latin typeface="Arial" charset="0"/>
              </a:rPr>
              <a:t>adaptative</a:t>
            </a:r>
            <a:r>
              <a:rPr lang="en-US" dirty="0">
                <a:latin typeface="Arial" charset="0"/>
              </a:rPr>
              <a:t> </a:t>
            </a:r>
            <a:br>
              <a:rPr lang="en-US" dirty="0">
                <a:latin typeface="Arial" charset="0"/>
              </a:rPr>
            </a:br>
            <a:r>
              <a:rPr lang="en-US" dirty="0">
                <a:latin typeface="Arial" charset="0"/>
              </a:rPr>
              <a:t>combine Action et </a:t>
            </a:r>
            <a:r>
              <a:rPr lang="en-US" dirty="0" err="1">
                <a:latin typeface="Arial" charset="0"/>
              </a:rPr>
              <a:t>Recherche</a:t>
            </a:r>
            <a:endParaRPr lang="en-US" dirty="0">
              <a:latin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900208185"/>
              </p:ext>
            </p:extLst>
          </p:nvPr>
        </p:nvGraphicFramePr>
        <p:xfrm>
          <a:off x="649944" y="1648016"/>
          <a:ext cx="7375525" cy="3735388"/>
        </p:xfrm>
        <a:graphic>
          <a:graphicData uri="http://schemas.openxmlformats.org/presentationml/2006/ole">
            <mc:AlternateContent xmlns:mc="http://schemas.openxmlformats.org/markup-compatibility/2006">
              <mc:Choice xmlns:v="urn:schemas-microsoft-com:vml" Requires="v">
                <p:oleObj spid="_x0000_s86093" name="Visio" r:id="rId4" imgW="8277320" imgH="3724180" progId="Visio.Drawing.11">
                  <p:embed/>
                </p:oleObj>
              </mc:Choice>
              <mc:Fallback>
                <p:oleObj name="Visio" r:id="rId4" imgW="8277320" imgH="3724180" progId="Visio.Drawing.11">
                  <p:embed/>
                  <p:pic>
                    <p:nvPicPr>
                      <p:cNvPr id="0" name=""/>
                      <p:cNvPicPr>
                        <a:picLocks noChangeAspect="1" noChangeArrowheads="1"/>
                      </p:cNvPicPr>
                      <p:nvPr/>
                    </p:nvPicPr>
                    <p:blipFill>
                      <a:blip r:embed="rId5"/>
                      <a:srcRect/>
                      <a:stretch>
                        <a:fillRect/>
                      </a:stretch>
                    </p:blipFill>
                    <p:spPr bwMode="auto">
                      <a:xfrm>
                        <a:off x="649944" y="1648016"/>
                        <a:ext cx="7375525"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TextBox 4"/>
          <p:cNvSpPr txBox="1"/>
          <p:nvPr/>
        </p:nvSpPr>
        <p:spPr>
          <a:xfrm>
            <a:off x="867104" y="2128346"/>
            <a:ext cx="2033751" cy="1608082"/>
          </a:xfrm>
          <a:prstGeom prst="rect">
            <a:avLst/>
          </a:prstGeom>
          <a:solidFill>
            <a:schemeClr val="bg1">
              <a:lumMod val="75000"/>
            </a:schemeClr>
          </a:solidFill>
          <a:ln>
            <a:noFill/>
          </a:ln>
          <a:effectLst>
            <a:outerShdw blurRad="50800" dist="38100" dir="2700000" algn="tl" rotWithShape="0">
              <a:prstClr val="black">
                <a:alpha val="40000"/>
              </a:prstClr>
            </a:outerShdw>
          </a:effectLst>
        </p:spPr>
        <p:txBody>
          <a:bodyPr wrap="square" rtlCol="0">
            <a:noAutofit/>
          </a:bodyPr>
          <a:lstStyle/>
          <a:p>
            <a:pPr algn="ctr"/>
            <a:endParaRPr lang="fr-FR" sz="2400" b="0" dirty="0" smtClean="0">
              <a:solidFill>
                <a:schemeClr val="tx1"/>
              </a:solidFill>
            </a:endParaRPr>
          </a:p>
          <a:p>
            <a:pPr algn="ctr"/>
            <a:r>
              <a:rPr lang="fr-FR" sz="2400" b="0" dirty="0" smtClean="0">
                <a:solidFill>
                  <a:schemeClr val="tx1"/>
                </a:solidFill>
              </a:rPr>
              <a:t>Pratique Pure</a:t>
            </a:r>
          </a:p>
          <a:p>
            <a:pPr algn="ctr"/>
            <a:endParaRPr lang="fr-FR" sz="2400" b="0" dirty="0">
              <a:solidFill>
                <a:schemeClr val="tx1"/>
              </a:solidFill>
            </a:endParaRPr>
          </a:p>
        </p:txBody>
      </p:sp>
      <p:sp>
        <p:nvSpPr>
          <p:cNvPr id="6" name="TextBox 5"/>
          <p:cNvSpPr txBox="1"/>
          <p:nvPr/>
        </p:nvSpPr>
        <p:spPr>
          <a:xfrm>
            <a:off x="1324303" y="4698124"/>
            <a:ext cx="1860331" cy="461665"/>
          </a:xfrm>
          <a:prstGeom prst="rect">
            <a:avLst/>
          </a:prstGeom>
          <a:solidFill>
            <a:schemeClr val="bg1"/>
          </a:solidFill>
        </p:spPr>
        <p:txBody>
          <a:bodyPr wrap="square" rtlCol="0">
            <a:spAutoFit/>
          </a:bodyPr>
          <a:lstStyle/>
          <a:p>
            <a:pPr algn="ctr"/>
            <a:r>
              <a:rPr lang="fr-FR" sz="2400" b="0" smtClean="0">
                <a:solidFill>
                  <a:schemeClr val="tx1"/>
                </a:solidFill>
              </a:rPr>
              <a:t>Résultats</a:t>
            </a:r>
          </a:p>
        </p:txBody>
      </p:sp>
      <p:sp>
        <p:nvSpPr>
          <p:cNvPr id="7" name="TextBox 6"/>
          <p:cNvSpPr txBox="1"/>
          <p:nvPr/>
        </p:nvSpPr>
        <p:spPr>
          <a:xfrm>
            <a:off x="5670331" y="4614041"/>
            <a:ext cx="2165131" cy="461665"/>
          </a:xfrm>
          <a:prstGeom prst="rect">
            <a:avLst/>
          </a:prstGeom>
          <a:solidFill>
            <a:schemeClr val="bg1"/>
          </a:solidFill>
        </p:spPr>
        <p:txBody>
          <a:bodyPr wrap="square" rtlCol="0">
            <a:spAutoFit/>
          </a:bodyPr>
          <a:lstStyle/>
          <a:p>
            <a:pPr algn="ctr"/>
            <a:r>
              <a:rPr lang="fr-FR" sz="2400" b="0" smtClean="0">
                <a:solidFill>
                  <a:schemeClr val="tx1"/>
                </a:solidFill>
              </a:rPr>
              <a:t>Connaissance</a:t>
            </a:r>
          </a:p>
        </p:txBody>
      </p:sp>
      <p:sp>
        <p:nvSpPr>
          <p:cNvPr id="8" name="TextBox 7"/>
          <p:cNvSpPr txBox="1"/>
          <p:nvPr/>
        </p:nvSpPr>
        <p:spPr>
          <a:xfrm>
            <a:off x="5885794" y="2133603"/>
            <a:ext cx="2033751" cy="1608082"/>
          </a:xfrm>
          <a:prstGeom prst="rect">
            <a:avLst/>
          </a:prstGeom>
          <a:solidFill>
            <a:srgbClr val="92D050"/>
          </a:solidFill>
          <a:ln>
            <a:noFill/>
          </a:ln>
          <a:effectLst>
            <a:outerShdw blurRad="50800" dist="38100" dir="2700000" algn="tl" rotWithShape="0">
              <a:prstClr val="black">
                <a:alpha val="40000"/>
              </a:prstClr>
            </a:outerShdw>
          </a:effectLst>
        </p:spPr>
        <p:txBody>
          <a:bodyPr wrap="square" rtlCol="0">
            <a:noAutofit/>
          </a:bodyPr>
          <a:lstStyle/>
          <a:p>
            <a:pPr algn="ctr"/>
            <a:endParaRPr lang="fr-FR" sz="2400" b="0" dirty="0" smtClean="0">
              <a:solidFill>
                <a:schemeClr val="tx1"/>
              </a:solidFill>
            </a:endParaRPr>
          </a:p>
          <a:p>
            <a:pPr algn="ctr"/>
            <a:r>
              <a:rPr lang="fr-FR" sz="2400" b="0" dirty="0" smtClean="0">
                <a:solidFill>
                  <a:schemeClr val="tx1"/>
                </a:solidFill>
              </a:rPr>
              <a:t>Recherche Pure</a:t>
            </a:r>
          </a:p>
          <a:p>
            <a:pPr algn="ctr"/>
            <a:endParaRPr lang="fr-FR" sz="2400" b="0" dirty="0">
              <a:solidFill>
                <a:schemeClr val="tx1"/>
              </a:solidFill>
            </a:endParaRPr>
          </a:p>
        </p:txBody>
      </p:sp>
    </p:spTree>
    <p:extLst>
      <p:ext uri="{BB962C8B-B14F-4D97-AF65-F5344CB8AC3E}">
        <p14:creationId xmlns:p14="http://schemas.microsoft.com/office/powerpoint/2010/main" val="70945177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a:latin typeface="Arial" charset="0"/>
              </a:rPr>
              <a:t>La </a:t>
            </a:r>
            <a:r>
              <a:rPr lang="en-US" dirty="0" err="1">
                <a:latin typeface="Arial" charset="0"/>
              </a:rPr>
              <a:t>gestion</a:t>
            </a:r>
            <a:r>
              <a:rPr lang="en-US" dirty="0">
                <a:latin typeface="Arial" charset="0"/>
              </a:rPr>
              <a:t> </a:t>
            </a:r>
            <a:r>
              <a:rPr lang="en-US" dirty="0" err="1">
                <a:latin typeface="Arial" charset="0"/>
              </a:rPr>
              <a:t>adaptative</a:t>
            </a:r>
            <a:r>
              <a:rPr lang="en-US" dirty="0">
                <a:latin typeface="Arial" charset="0"/>
              </a:rPr>
              <a:t> </a:t>
            </a:r>
            <a:br>
              <a:rPr lang="en-US" dirty="0">
                <a:latin typeface="Arial" charset="0"/>
              </a:rPr>
            </a:br>
            <a:r>
              <a:rPr lang="en-US" dirty="0">
                <a:latin typeface="Arial" charset="0"/>
              </a:rPr>
              <a:t>combine Action et </a:t>
            </a:r>
            <a:r>
              <a:rPr lang="en-US" dirty="0" err="1">
                <a:latin typeface="Arial" charset="0"/>
              </a:rPr>
              <a:t>Recherche</a:t>
            </a:r>
            <a:endParaRPr lang="en-US" dirty="0">
              <a:latin typeface="Arial"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943218753"/>
              </p:ext>
            </p:extLst>
          </p:nvPr>
        </p:nvGraphicFramePr>
        <p:xfrm>
          <a:off x="649944" y="1648016"/>
          <a:ext cx="7375525" cy="3735388"/>
        </p:xfrm>
        <a:graphic>
          <a:graphicData uri="http://schemas.openxmlformats.org/presentationml/2006/ole">
            <mc:AlternateContent xmlns:mc="http://schemas.openxmlformats.org/markup-compatibility/2006">
              <mc:Choice xmlns:v="urn:schemas-microsoft-com:vml" Requires="v">
                <p:oleObj spid="_x0000_s88140" name="Visio" r:id="rId4" imgW="8277320" imgH="3724180" progId="Visio.Drawing.11">
                  <p:embed/>
                </p:oleObj>
              </mc:Choice>
              <mc:Fallback>
                <p:oleObj name="Visio" r:id="rId4" imgW="8277320" imgH="3724180" progId="Visio.Drawing.11">
                  <p:embed/>
                  <p:pic>
                    <p:nvPicPr>
                      <p:cNvPr id="0" name=""/>
                      <p:cNvPicPr>
                        <a:picLocks noChangeAspect="1" noChangeArrowheads="1"/>
                      </p:cNvPicPr>
                      <p:nvPr/>
                    </p:nvPicPr>
                    <p:blipFill>
                      <a:blip r:embed="rId5"/>
                      <a:srcRect/>
                      <a:stretch>
                        <a:fillRect/>
                      </a:stretch>
                    </p:blipFill>
                    <p:spPr bwMode="auto">
                      <a:xfrm>
                        <a:off x="649944" y="1648016"/>
                        <a:ext cx="7375525" cy="37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TextBox 4"/>
          <p:cNvSpPr txBox="1"/>
          <p:nvPr/>
        </p:nvSpPr>
        <p:spPr>
          <a:xfrm>
            <a:off x="867104" y="2128346"/>
            <a:ext cx="2033751" cy="1608082"/>
          </a:xfrm>
          <a:prstGeom prst="rect">
            <a:avLst/>
          </a:prstGeom>
          <a:solidFill>
            <a:schemeClr val="bg1">
              <a:lumMod val="75000"/>
            </a:schemeClr>
          </a:solidFill>
          <a:ln>
            <a:noFill/>
          </a:ln>
          <a:effectLst>
            <a:outerShdw blurRad="50800" dist="38100" dir="2700000" algn="tl" rotWithShape="0">
              <a:prstClr val="black">
                <a:alpha val="40000"/>
              </a:prstClr>
            </a:outerShdw>
          </a:effectLst>
        </p:spPr>
        <p:txBody>
          <a:bodyPr wrap="square" rtlCol="0">
            <a:noAutofit/>
          </a:bodyPr>
          <a:lstStyle/>
          <a:p>
            <a:pPr algn="ctr"/>
            <a:endParaRPr lang="fr-FR" sz="2400" b="0" dirty="0" smtClean="0">
              <a:solidFill>
                <a:schemeClr val="tx1"/>
              </a:solidFill>
            </a:endParaRPr>
          </a:p>
          <a:p>
            <a:pPr algn="ctr"/>
            <a:r>
              <a:rPr lang="fr-FR" sz="2400" b="0" dirty="0" smtClean="0">
                <a:solidFill>
                  <a:schemeClr val="tx1"/>
                </a:solidFill>
              </a:rPr>
              <a:t>Pratique Pure</a:t>
            </a:r>
          </a:p>
          <a:p>
            <a:pPr algn="ctr"/>
            <a:endParaRPr lang="fr-FR" sz="2400" b="0" dirty="0">
              <a:solidFill>
                <a:schemeClr val="tx1"/>
              </a:solidFill>
            </a:endParaRPr>
          </a:p>
        </p:txBody>
      </p:sp>
      <p:sp>
        <p:nvSpPr>
          <p:cNvPr id="6" name="TextBox 5"/>
          <p:cNvSpPr txBox="1"/>
          <p:nvPr/>
        </p:nvSpPr>
        <p:spPr>
          <a:xfrm>
            <a:off x="1324303" y="4698124"/>
            <a:ext cx="1860331" cy="461665"/>
          </a:xfrm>
          <a:prstGeom prst="rect">
            <a:avLst/>
          </a:prstGeom>
          <a:solidFill>
            <a:schemeClr val="bg1"/>
          </a:solidFill>
        </p:spPr>
        <p:txBody>
          <a:bodyPr wrap="square" rtlCol="0">
            <a:spAutoFit/>
          </a:bodyPr>
          <a:lstStyle/>
          <a:p>
            <a:pPr algn="ctr"/>
            <a:r>
              <a:rPr lang="fr-FR" sz="2400" b="0" smtClean="0">
                <a:solidFill>
                  <a:schemeClr val="tx1"/>
                </a:solidFill>
              </a:rPr>
              <a:t>Résultats</a:t>
            </a:r>
          </a:p>
        </p:txBody>
      </p:sp>
      <p:sp>
        <p:nvSpPr>
          <p:cNvPr id="7" name="TextBox 6"/>
          <p:cNvSpPr txBox="1"/>
          <p:nvPr/>
        </p:nvSpPr>
        <p:spPr>
          <a:xfrm>
            <a:off x="5670331" y="4614041"/>
            <a:ext cx="2165131" cy="461665"/>
          </a:xfrm>
          <a:prstGeom prst="rect">
            <a:avLst/>
          </a:prstGeom>
          <a:solidFill>
            <a:schemeClr val="bg1"/>
          </a:solidFill>
        </p:spPr>
        <p:txBody>
          <a:bodyPr wrap="square" rtlCol="0">
            <a:spAutoFit/>
          </a:bodyPr>
          <a:lstStyle/>
          <a:p>
            <a:pPr algn="ctr"/>
            <a:r>
              <a:rPr lang="fr-FR" sz="2400" b="0" smtClean="0">
                <a:solidFill>
                  <a:schemeClr val="tx1"/>
                </a:solidFill>
              </a:rPr>
              <a:t>Connaissance</a:t>
            </a:r>
          </a:p>
        </p:txBody>
      </p:sp>
      <p:sp>
        <p:nvSpPr>
          <p:cNvPr id="8" name="TextBox 7"/>
          <p:cNvSpPr txBox="1"/>
          <p:nvPr/>
        </p:nvSpPr>
        <p:spPr>
          <a:xfrm>
            <a:off x="3405353" y="2144112"/>
            <a:ext cx="2033751" cy="1608082"/>
          </a:xfrm>
          <a:prstGeom prst="rect">
            <a:avLst/>
          </a:prstGeom>
          <a:solidFill>
            <a:srgbClr val="92D050"/>
          </a:solidFill>
          <a:ln>
            <a:noFill/>
          </a:ln>
          <a:effectLst>
            <a:outerShdw blurRad="50800" dist="38100" dir="2700000" algn="tl" rotWithShape="0">
              <a:prstClr val="black">
                <a:alpha val="40000"/>
              </a:prstClr>
            </a:outerShdw>
          </a:effectLst>
        </p:spPr>
        <p:txBody>
          <a:bodyPr wrap="square" rtlCol="0">
            <a:noAutofit/>
          </a:bodyPr>
          <a:lstStyle/>
          <a:p>
            <a:pPr algn="ctr"/>
            <a:endParaRPr lang="fr-FR" sz="2400" b="0" dirty="0" smtClean="0">
              <a:solidFill>
                <a:schemeClr val="tx1"/>
              </a:solidFill>
            </a:endParaRPr>
          </a:p>
          <a:p>
            <a:pPr algn="ctr"/>
            <a:r>
              <a:rPr lang="fr-FR" sz="2400" b="0" dirty="0" smtClean="0">
                <a:solidFill>
                  <a:schemeClr val="tx1"/>
                </a:solidFill>
              </a:rPr>
              <a:t>Gestion Adaptative</a:t>
            </a:r>
          </a:p>
          <a:p>
            <a:pPr algn="ctr"/>
            <a:endParaRPr lang="fr-FR" sz="2400" b="0" dirty="0">
              <a:solidFill>
                <a:schemeClr val="tx1"/>
              </a:solidFill>
            </a:endParaRPr>
          </a:p>
        </p:txBody>
      </p:sp>
      <p:sp>
        <p:nvSpPr>
          <p:cNvPr id="9" name="TextBox 8"/>
          <p:cNvSpPr txBox="1"/>
          <p:nvPr/>
        </p:nvSpPr>
        <p:spPr>
          <a:xfrm>
            <a:off x="5885794" y="2133603"/>
            <a:ext cx="2033751" cy="1608082"/>
          </a:xfrm>
          <a:prstGeom prst="rect">
            <a:avLst/>
          </a:prstGeom>
          <a:solidFill>
            <a:schemeClr val="bg1">
              <a:lumMod val="75000"/>
            </a:schemeClr>
          </a:solidFill>
          <a:ln>
            <a:noFill/>
          </a:ln>
          <a:effectLst>
            <a:outerShdw blurRad="50800" dist="38100" dir="2700000" algn="tl" rotWithShape="0">
              <a:prstClr val="black">
                <a:alpha val="40000"/>
              </a:prstClr>
            </a:outerShdw>
          </a:effectLst>
        </p:spPr>
        <p:txBody>
          <a:bodyPr wrap="square" rtlCol="0">
            <a:noAutofit/>
          </a:bodyPr>
          <a:lstStyle/>
          <a:p>
            <a:pPr algn="ctr"/>
            <a:endParaRPr lang="fr-FR" sz="2400" b="0" dirty="0" smtClean="0">
              <a:solidFill>
                <a:schemeClr val="tx1"/>
              </a:solidFill>
            </a:endParaRPr>
          </a:p>
          <a:p>
            <a:pPr algn="ctr"/>
            <a:r>
              <a:rPr lang="fr-FR" sz="2400" b="0" dirty="0" smtClean="0">
                <a:solidFill>
                  <a:schemeClr val="tx1"/>
                </a:solidFill>
              </a:rPr>
              <a:t>Recherche Pure</a:t>
            </a:r>
          </a:p>
          <a:p>
            <a:pPr algn="ctr"/>
            <a:endParaRPr lang="fr-FR" sz="2400" b="0" dirty="0">
              <a:solidFill>
                <a:schemeClr val="tx1"/>
              </a:solidFill>
            </a:endParaRPr>
          </a:p>
        </p:txBody>
      </p:sp>
    </p:spTree>
    <p:extLst>
      <p:ext uri="{BB962C8B-B14F-4D97-AF65-F5344CB8AC3E}">
        <p14:creationId xmlns:p14="http://schemas.microsoft.com/office/powerpoint/2010/main" val="347360237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p:txBody>
          <a:bodyPr/>
          <a:lstStyle/>
          <a:p>
            <a:r>
              <a:rPr lang="en-US" dirty="0" smtClean="0">
                <a:latin typeface="Arial" charset="0"/>
              </a:rPr>
              <a:t>Le cycle de base de la </a:t>
            </a:r>
            <a:br>
              <a:rPr lang="en-US" dirty="0" smtClean="0">
                <a:latin typeface="Arial" charset="0"/>
              </a:rPr>
            </a:br>
            <a:r>
              <a:rPr lang="en-US" dirty="0" err="1" smtClean="0">
                <a:latin typeface="Arial" charset="0"/>
              </a:rPr>
              <a:t>gestion</a:t>
            </a:r>
            <a:r>
              <a:rPr lang="en-US" dirty="0" smtClean="0">
                <a:latin typeface="Arial" charset="0"/>
              </a:rPr>
              <a:t> de </a:t>
            </a:r>
            <a:r>
              <a:rPr lang="en-US" dirty="0" err="1" smtClean="0">
                <a:latin typeface="Arial" charset="0"/>
              </a:rPr>
              <a:t>projet</a:t>
            </a:r>
            <a:endParaRPr lang="en-US" dirty="0">
              <a:latin typeface="Arial" charset="0"/>
            </a:endParaRPr>
          </a:p>
        </p:txBody>
      </p:sp>
      <p:graphicFrame>
        <p:nvGraphicFramePr>
          <p:cNvPr id="4" name="Diagram 3"/>
          <p:cNvGraphicFramePr/>
          <p:nvPr>
            <p:extLst>
              <p:ext uri="{D42A27DB-BD31-4B8C-83A1-F6EECF244321}">
                <p14:modId xmlns:p14="http://schemas.microsoft.com/office/powerpoint/2010/main" val="3834412065"/>
              </p:ext>
            </p:extLst>
          </p:nvPr>
        </p:nvGraphicFramePr>
        <p:xfrm>
          <a:off x="762000" y="1676400"/>
          <a:ext cx="7425558" cy="48557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6320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2"/>
          <p:cNvSpPr>
            <a:spLocks noGrp="1" noChangeArrowheads="1"/>
          </p:cNvSpPr>
          <p:nvPr>
            <p:ph type="title"/>
          </p:nvPr>
        </p:nvSpPr>
        <p:spPr/>
        <p:txBody>
          <a:bodyPr/>
          <a:lstStyle/>
          <a:p>
            <a:pPr eaLnBrk="1" hangingPunct="1"/>
            <a:r>
              <a:rPr lang="en-US" dirty="0" smtClean="0">
                <a:latin typeface="Arial" charset="0"/>
              </a:rPr>
              <a:t>De </a:t>
            </a:r>
            <a:r>
              <a:rPr lang="en-US" dirty="0" err="1" smtClean="0">
                <a:latin typeface="Arial" charset="0"/>
              </a:rPr>
              <a:t>nombreuses</a:t>
            </a:r>
            <a:r>
              <a:rPr lang="en-US" dirty="0" smtClean="0">
                <a:latin typeface="Arial" charset="0"/>
              </a:rPr>
              <a:t> versions de la </a:t>
            </a:r>
            <a:r>
              <a:rPr lang="en-US" dirty="0" err="1" smtClean="0">
                <a:latin typeface="Arial" charset="0"/>
              </a:rPr>
              <a:t>gestion</a:t>
            </a:r>
            <a:r>
              <a:rPr lang="en-US" dirty="0" smtClean="0">
                <a:latin typeface="Arial" charset="0"/>
              </a:rPr>
              <a:t> </a:t>
            </a:r>
            <a:r>
              <a:rPr lang="en-US" dirty="0" err="1" smtClean="0">
                <a:latin typeface="Arial" charset="0"/>
              </a:rPr>
              <a:t>adaptative</a:t>
            </a:r>
            <a:endParaRPr lang="en-US" dirty="0">
              <a:latin typeface="Arial" charset="0"/>
            </a:endParaRPr>
          </a:p>
        </p:txBody>
      </p:sp>
      <p:graphicFrame>
        <p:nvGraphicFramePr>
          <p:cNvPr id="6146" name="Object 10"/>
          <p:cNvGraphicFramePr>
            <a:graphicFrameLocks noGrp="1" noChangeAspect="1"/>
          </p:cNvGraphicFramePr>
          <p:nvPr>
            <p:ph idx="1"/>
            <p:extLst>
              <p:ext uri="{D42A27DB-BD31-4B8C-83A1-F6EECF244321}">
                <p14:modId xmlns:p14="http://schemas.microsoft.com/office/powerpoint/2010/main" val="2273791547"/>
              </p:ext>
            </p:extLst>
          </p:nvPr>
        </p:nvGraphicFramePr>
        <p:xfrm>
          <a:off x="3200401" y="3961361"/>
          <a:ext cx="2667000" cy="2515639"/>
        </p:xfrm>
        <a:graphic>
          <a:graphicData uri="http://schemas.openxmlformats.org/presentationml/2006/ole">
            <mc:AlternateContent xmlns:mc="http://schemas.openxmlformats.org/markup-compatibility/2006">
              <mc:Choice xmlns:v="urn:schemas-microsoft-com:vml" Requires="v">
                <p:oleObj spid="_x0000_s94284" name="Visio" r:id="rId4" imgW="7482459" imgH="7058406" progId="">
                  <p:embed/>
                </p:oleObj>
              </mc:Choice>
              <mc:Fallback>
                <p:oleObj name="Visio" r:id="rId4" imgW="7482459" imgH="7058406" progId="">
                  <p:embed/>
                  <p:pic>
                    <p:nvPicPr>
                      <p:cNvPr id="0" name="Picture 2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1" y="3961361"/>
                        <a:ext cx="2667000" cy="251563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6148" name="Picture 3" descr="Project_Cyc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8938" y="1485900"/>
            <a:ext cx="2387600" cy="1931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49" name="Picture 4" descr="90char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569" y="2842417"/>
            <a:ext cx="1625600" cy="131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0" name="Picture 5" descr="cyc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4267200"/>
            <a:ext cx="2884488" cy="236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51" name="Rectangle 6"/>
          <p:cNvSpPr>
            <a:spLocks noChangeArrowheads="1"/>
          </p:cNvSpPr>
          <p:nvPr/>
        </p:nvSpPr>
        <p:spPr bwMode="auto">
          <a:xfrm>
            <a:off x="2379663" y="2195513"/>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p>
            <a:pPr algn="ctr"/>
            <a:endParaRPr lang="en-US"/>
          </a:p>
        </p:txBody>
      </p:sp>
      <p:pic>
        <p:nvPicPr>
          <p:cNvPr id="6152" name="Picture 7" descr="diagram"/>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7375" y="1339850"/>
            <a:ext cx="2309813" cy="177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3" name="Picture 8" descr="cyc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1524000"/>
            <a:ext cx="2554288" cy="206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54" name="Picture 9" descr="AMCyc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81000" y="3886200"/>
            <a:ext cx="2543175" cy="274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18442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ea typeface="ＭＳ Ｐゴシック" pitchFamily="34" charset="-128"/>
              </a:rPr>
              <a:t>Conservation Measures Partnership (CMP)</a:t>
            </a:r>
          </a:p>
        </p:txBody>
      </p:sp>
      <p:pic>
        <p:nvPicPr>
          <p:cNvPr id="11267" name="Picture 2" descr="TNCLogoPrimary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802" y="1818610"/>
            <a:ext cx="1716087"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8" name="Picture 1" descr="FOS logo.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3878" y="1782762"/>
            <a:ext cx="12065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6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3063" y="4852987"/>
            <a:ext cx="1885950"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0"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3788" y="5873750"/>
            <a:ext cx="1395412"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pic>
      <p:pic>
        <p:nvPicPr>
          <p:cNvPr id="1127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1013" y="5902325"/>
            <a:ext cx="1781175" cy="500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2" name="Picture 2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94595" y="1975754"/>
            <a:ext cx="1866900" cy="490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3" name="Picture 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31946" y="3016250"/>
            <a:ext cx="1328738" cy="669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4" name="Picture 2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24084" y="3022660"/>
            <a:ext cx="124460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5" name="Picture 2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63819" y="1912876"/>
            <a:ext cx="757237"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6" name="Picture 22"/>
          <p:cNvPicPr>
            <a:picLocks noChangeAspect="1" noChangeArrowheads="1"/>
          </p:cNvPicPr>
          <p:nvPr/>
        </p:nvPicPr>
        <p:blipFill>
          <a:blip r:embed="rId13" cstate="print">
            <a:extLst>
              <a:ext uri="{28A0092B-C50C-407E-A947-70E740481C1C}">
                <a14:useLocalDpi xmlns:a14="http://schemas.microsoft.com/office/drawing/2010/main" val="0"/>
              </a:ext>
            </a:extLst>
          </a:blip>
          <a:srcRect l="15141" t="10410" r="14195" b="10095"/>
          <a:stretch>
            <a:fillRect/>
          </a:stretch>
        </p:blipFill>
        <p:spPr bwMode="auto">
          <a:xfrm>
            <a:off x="7305926" y="1830930"/>
            <a:ext cx="511175"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7" name="Picture 2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4106" y="2832020"/>
            <a:ext cx="936625" cy="89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8" name="Picture 9"/>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65675" y="4835525"/>
            <a:ext cx="1422400"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79" name="Picture 3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49877" y="2843212"/>
            <a:ext cx="1247775" cy="88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80" name="Picture 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1813" y="5827712"/>
            <a:ext cx="1649412" cy="64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81" name="Picture 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89238" y="4708525"/>
            <a:ext cx="1441450" cy="763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82" name="Picture 2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713038" y="5857875"/>
            <a:ext cx="1658937" cy="58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83"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34988" y="4846637"/>
            <a:ext cx="1719262" cy="517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84" name="Picture 24"/>
          <p:cNvPicPr>
            <a:picLocks noChangeAspect="1" noChangeArrowheads="1"/>
          </p:cNvPicPr>
          <p:nvPr/>
        </p:nvPicPr>
        <p:blipFill>
          <a:blip r:embed="rId21" cstate="print">
            <a:extLst>
              <a:ext uri="{28A0092B-C50C-407E-A947-70E740481C1C}">
                <a14:useLocalDpi xmlns:a14="http://schemas.microsoft.com/office/drawing/2010/main" val="0"/>
              </a:ext>
            </a:extLst>
          </a:blip>
          <a:srcRect l="9708"/>
          <a:stretch>
            <a:fillRect/>
          </a:stretch>
        </p:blipFill>
        <p:spPr bwMode="auto">
          <a:xfrm>
            <a:off x="7754740" y="2954699"/>
            <a:ext cx="835025" cy="70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85" name="Picture 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154081" y="1965325"/>
            <a:ext cx="1843087" cy="588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86" name="Picture 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19350" y="4011612"/>
            <a:ext cx="1731963" cy="5048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1287" name="Group 1"/>
          <p:cNvGrpSpPr>
            <a:grpSpLocks/>
          </p:cNvGrpSpPr>
          <p:nvPr/>
        </p:nvGrpSpPr>
        <p:grpSpPr bwMode="auto">
          <a:xfrm>
            <a:off x="282575" y="3927475"/>
            <a:ext cx="1946275" cy="671512"/>
            <a:chOff x="219075" y="-739776"/>
            <a:chExt cx="2917825" cy="981076"/>
          </a:xfrm>
        </p:grpSpPr>
        <p:pic>
          <p:nvPicPr>
            <p:cNvPr id="11290" name="Picture 24" descr="Elap"/>
            <p:cNvPicPr>
              <a:picLocks noChangeAspect="1" noChangeArrowheads="1"/>
            </p:cNvPicPr>
            <p:nvPr/>
          </p:nvPicPr>
          <p:blipFill>
            <a:blip r:embed="rId24" cstate="print">
              <a:extLst>
                <a:ext uri="{28A0092B-C50C-407E-A947-70E740481C1C}">
                  <a14:useLocalDpi xmlns:a14="http://schemas.microsoft.com/office/drawing/2010/main" val="0"/>
                </a:ext>
              </a:extLst>
            </a:blip>
            <a:srcRect r="60712"/>
            <a:stretch>
              <a:fillRect/>
            </a:stretch>
          </p:blipFill>
          <p:spPr bwMode="auto">
            <a:xfrm>
              <a:off x="219075" y="-739775"/>
              <a:ext cx="2701925"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91" name="Picture 24" descr="Elap"/>
            <p:cNvPicPr>
              <a:picLocks noChangeAspect="1" noChangeArrowheads="1"/>
            </p:cNvPicPr>
            <p:nvPr/>
          </p:nvPicPr>
          <p:blipFill>
            <a:blip r:embed="rId24" cstate="print">
              <a:extLst>
                <a:ext uri="{28A0092B-C50C-407E-A947-70E740481C1C}">
                  <a14:useLocalDpi xmlns:a14="http://schemas.microsoft.com/office/drawing/2010/main" val="0"/>
                </a:ext>
              </a:extLst>
            </a:blip>
            <a:srcRect l="84650"/>
            <a:stretch>
              <a:fillRect/>
            </a:stretch>
          </p:blipFill>
          <p:spPr bwMode="auto">
            <a:xfrm>
              <a:off x="2081213" y="-739776"/>
              <a:ext cx="1055687" cy="981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11288" name="Picture 26" descr="http://www.catie.ac.cr/BANCOMEDIOS/IMAGENES/LOGOAZUL.GIF"/>
          <p:cNvPicPr>
            <a:picLocks noChangeAspect="1" noChangeArrowheads="1"/>
          </p:cNvPicPr>
          <p:nvPr/>
        </p:nvPicPr>
        <p:blipFill>
          <a:blip r:embed="rId25" cstate="print">
            <a:extLst>
              <a:ext uri="{28A0092B-C50C-407E-A947-70E740481C1C}">
                <a14:useLocalDpi xmlns:a14="http://schemas.microsoft.com/office/drawing/2010/main" val="0"/>
              </a:ext>
            </a:extLst>
          </a:blip>
          <a:srcRect l="8493" r="29796"/>
          <a:stretch>
            <a:fillRect/>
          </a:stretch>
        </p:blipFill>
        <p:spPr bwMode="auto">
          <a:xfrm>
            <a:off x="4341813" y="4049712"/>
            <a:ext cx="1828800" cy="42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289" name="Picture 28" descr="Wildlife Conservation Network"/>
          <p:cNvPicPr>
            <a:picLocks noChangeAspect="1" noChangeArrowheads="1"/>
          </p:cNvPicPr>
          <p:nvPr/>
        </p:nvPicPr>
        <p:blipFill>
          <a:blip r:embed="rId26" cstate="print">
            <a:extLst>
              <a:ext uri="{28A0092B-C50C-407E-A947-70E740481C1C}">
                <a14:useLocalDpi xmlns:a14="http://schemas.microsoft.com/office/drawing/2010/main" val="0"/>
              </a:ext>
            </a:extLst>
          </a:blip>
          <a:srcRect l="5289" t="20959" b="14276"/>
          <a:stretch>
            <a:fillRect/>
          </a:stretch>
        </p:blipFill>
        <p:spPr bwMode="auto">
          <a:xfrm>
            <a:off x="6361113" y="4000500"/>
            <a:ext cx="2559050" cy="525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46640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ea typeface="ＭＳ Ｐゴシック" pitchFamily="34" charset="-128"/>
              </a:rPr>
              <a:t>Les </a:t>
            </a:r>
            <a:r>
              <a:rPr lang="en-US" dirty="0" err="1" smtClean="0">
                <a:ea typeface="ＭＳ Ｐゴシック" pitchFamily="34" charset="-128"/>
              </a:rPr>
              <a:t>normes</a:t>
            </a:r>
            <a:r>
              <a:rPr lang="en-US" dirty="0" smtClean="0">
                <a:ea typeface="ＭＳ Ｐゴシック" pitchFamily="34" charset="-128"/>
              </a:rPr>
              <a:t> </a:t>
            </a:r>
            <a:r>
              <a:rPr lang="en-US" dirty="0" err="1" smtClean="0">
                <a:ea typeface="ＭＳ Ｐゴシック" pitchFamily="34" charset="-128"/>
              </a:rPr>
              <a:t>ouvertes</a:t>
            </a:r>
            <a:r>
              <a:rPr lang="en-US" dirty="0" smtClean="0">
                <a:ea typeface="ＭＳ Ｐゴシック" pitchFamily="34" charset="-128"/>
              </a:rPr>
              <a:t> pour la </a:t>
            </a:r>
            <a:r>
              <a:rPr lang="en-US" dirty="0" err="1" smtClean="0">
                <a:ea typeface="ＭＳ Ｐゴシック" pitchFamily="34" charset="-128"/>
              </a:rPr>
              <a:t>pratique</a:t>
            </a:r>
            <a:r>
              <a:rPr lang="en-US" dirty="0" smtClean="0">
                <a:ea typeface="ＭＳ Ｐゴシック" pitchFamily="34" charset="-128"/>
              </a:rPr>
              <a:t> de la conservation</a:t>
            </a:r>
          </a:p>
        </p:txBody>
      </p:sp>
      <p:sp>
        <p:nvSpPr>
          <p:cNvPr id="28675" name="Content Placeholder 2"/>
          <p:cNvSpPr>
            <a:spLocks noGrp="1"/>
          </p:cNvSpPr>
          <p:nvPr>
            <p:ph idx="1"/>
          </p:nvPr>
        </p:nvSpPr>
        <p:spPr>
          <a:xfrm>
            <a:off x="4343400" y="1600200"/>
            <a:ext cx="4668837" cy="5105400"/>
          </a:xfrm>
        </p:spPr>
        <p:txBody>
          <a:bodyPr/>
          <a:lstStyle/>
          <a:p>
            <a:r>
              <a:rPr lang="fr-FR" sz="2200" dirty="0">
                <a:solidFill>
                  <a:schemeClr val="accent2"/>
                </a:solidFill>
                <a:ea typeface="ＭＳ Ｐゴシック" pitchFamily="34" charset="-128"/>
              </a:rPr>
              <a:t>Développé par </a:t>
            </a:r>
            <a:r>
              <a:rPr lang="fr-FR" sz="2200" dirty="0" smtClean="0">
                <a:solidFill>
                  <a:schemeClr val="accent2"/>
                </a:solidFill>
                <a:ea typeface="ＭＳ Ｐゴシック" pitchFamily="34" charset="-128"/>
              </a:rPr>
              <a:t>des organismes </a:t>
            </a:r>
            <a:r>
              <a:rPr lang="fr-FR" sz="2200" dirty="0">
                <a:solidFill>
                  <a:schemeClr val="accent2"/>
                </a:solidFill>
                <a:ea typeface="ＭＳ Ｐゴシック" pitchFamily="34" charset="-128"/>
              </a:rPr>
              <a:t>et </a:t>
            </a:r>
            <a:r>
              <a:rPr lang="fr-FR" sz="2200" dirty="0" smtClean="0">
                <a:solidFill>
                  <a:schemeClr val="accent2"/>
                </a:solidFill>
                <a:ea typeface="ＭＳ Ｐゴシック" pitchFamily="34" charset="-128"/>
              </a:rPr>
              <a:t>agences de premier plan</a:t>
            </a:r>
          </a:p>
          <a:p>
            <a:pPr marL="0" indent="0">
              <a:buNone/>
            </a:pPr>
            <a:endParaRPr lang="fr-FR" sz="2200" dirty="0" smtClean="0">
              <a:solidFill>
                <a:schemeClr val="accent2"/>
              </a:solidFill>
              <a:ea typeface="ＭＳ Ｐゴシック" pitchFamily="34" charset="-128"/>
            </a:endParaRPr>
          </a:p>
          <a:p>
            <a:r>
              <a:rPr lang="fr-FR" sz="2200" dirty="0" smtClean="0">
                <a:solidFill>
                  <a:srgbClr val="008000"/>
                </a:solidFill>
                <a:ea typeface="ＭＳ Ｐゴシック" pitchFamily="34" charset="-128"/>
              </a:rPr>
              <a:t>Concept inspiré de </a:t>
            </a:r>
            <a:r>
              <a:rPr lang="fr-FR" sz="2200" dirty="0">
                <a:solidFill>
                  <a:srgbClr val="008000"/>
                </a:solidFill>
                <a:ea typeface="ＭＳ Ｐゴシック" pitchFamily="34" charset="-128"/>
              </a:rPr>
              <a:t>nombreux </a:t>
            </a:r>
            <a:r>
              <a:rPr lang="fr-FR" sz="2200" dirty="0" smtClean="0">
                <a:solidFill>
                  <a:srgbClr val="008000"/>
                </a:solidFill>
                <a:ea typeface="ＭＳ Ｐゴシック" pitchFamily="34" charset="-128"/>
              </a:rPr>
              <a:t>domaines</a:t>
            </a:r>
          </a:p>
          <a:p>
            <a:pPr marL="0" indent="0">
              <a:buNone/>
            </a:pPr>
            <a:endParaRPr lang="fr-FR" sz="2200" dirty="0" smtClean="0">
              <a:solidFill>
                <a:srgbClr val="008000"/>
              </a:solidFill>
              <a:ea typeface="ＭＳ Ｐゴシック" pitchFamily="34" charset="-128"/>
            </a:endParaRPr>
          </a:p>
          <a:p>
            <a:r>
              <a:rPr lang="en-US" sz="2200" dirty="0" err="1" smtClean="0">
                <a:solidFill>
                  <a:schemeClr val="accent2"/>
                </a:solidFill>
                <a:ea typeface="ＭＳ Ｐゴシック" pitchFamily="34" charset="-128"/>
              </a:rPr>
              <a:t>Logiciels</a:t>
            </a:r>
            <a:r>
              <a:rPr lang="en-US" sz="2200" dirty="0" smtClean="0">
                <a:solidFill>
                  <a:schemeClr val="accent2"/>
                </a:solidFill>
                <a:ea typeface="ＭＳ Ｐゴシック" pitchFamily="34" charset="-128"/>
              </a:rPr>
              <a:t> </a:t>
            </a:r>
            <a:r>
              <a:rPr lang="en-US" sz="2200" dirty="0" err="1" smtClean="0">
                <a:solidFill>
                  <a:schemeClr val="accent2"/>
                </a:solidFill>
                <a:ea typeface="ＭＳ Ｐゴシック" pitchFamily="34" charset="-128"/>
              </a:rPr>
              <a:t>libres</a:t>
            </a:r>
            <a:r>
              <a:rPr lang="en-US" sz="2200" dirty="0" smtClean="0">
                <a:solidFill>
                  <a:schemeClr val="accent2"/>
                </a:solidFill>
                <a:ea typeface="ＭＳ Ｐゴシック" pitchFamily="34" charset="-128"/>
              </a:rPr>
              <a:t> &amp; </a:t>
            </a:r>
            <a:r>
              <a:rPr lang="en-US" sz="2200" dirty="0" err="1">
                <a:solidFill>
                  <a:schemeClr val="accent2"/>
                </a:solidFill>
                <a:ea typeface="ＭＳ Ｐゴシック" pitchFamily="34" charset="-128"/>
              </a:rPr>
              <a:t>langage</a:t>
            </a:r>
            <a:r>
              <a:rPr lang="en-US" sz="2200" dirty="0">
                <a:solidFill>
                  <a:schemeClr val="accent2"/>
                </a:solidFill>
                <a:ea typeface="ＭＳ Ｐゴシック" pitchFamily="34" charset="-128"/>
              </a:rPr>
              <a:t> </a:t>
            </a:r>
            <a:r>
              <a:rPr lang="en-US" sz="2200" dirty="0" smtClean="0">
                <a:solidFill>
                  <a:schemeClr val="accent2"/>
                </a:solidFill>
                <a:ea typeface="ＭＳ Ｐゴシック" pitchFamily="34" charset="-128"/>
              </a:rPr>
              <a:t>courant</a:t>
            </a:r>
          </a:p>
          <a:p>
            <a:pPr marL="0" indent="0">
              <a:buNone/>
            </a:pPr>
            <a:endParaRPr lang="en-US" sz="2200" dirty="0" smtClean="0">
              <a:solidFill>
                <a:schemeClr val="accent2"/>
              </a:solidFill>
              <a:ea typeface="ＭＳ Ｐゴシック" pitchFamily="34" charset="-128"/>
            </a:endParaRPr>
          </a:p>
          <a:p>
            <a:r>
              <a:rPr lang="en-US" sz="2200" dirty="0" err="1" smtClean="0">
                <a:solidFill>
                  <a:srgbClr val="008000"/>
                </a:solidFill>
                <a:ea typeface="ＭＳ Ｐゴシック" pitchFamily="34" charset="-128"/>
              </a:rPr>
              <a:t>Utilisé</a:t>
            </a:r>
            <a:r>
              <a:rPr lang="en-US" sz="2200" dirty="0" smtClean="0">
                <a:solidFill>
                  <a:srgbClr val="008000"/>
                </a:solidFill>
                <a:ea typeface="ＭＳ Ｐゴシック" pitchFamily="34" charset="-128"/>
              </a:rPr>
              <a:t> à travers le monde</a:t>
            </a:r>
          </a:p>
          <a:p>
            <a:pPr lvl="1">
              <a:spcBef>
                <a:spcPct val="0"/>
              </a:spcBef>
              <a:buFont typeface="Arial" panose="020B0604020202020204" pitchFamily="34" charset="0"/>
              <a:buChar char="•"/>
            </a:pPr>
            <a:r>
              <a:rPr lang="en-US" sz="1600" dirty="0" err="1" smtClean="0">
                <a:solidFill>
                  <a:srgbClr val="008000"/>
                </a:solidFill>
                <a:ea typeface="ＭＳ Ｐゴシック" pitchFamily="34" charset="-128"/>
              </a:rPr>
              <a:t>Agences</a:t>
            </a:r>
            <a:r>
              <a:rPr lang="en-US" sz="1600" dirty="0" smtClean="0">
                <a:solidFill>
                  <a:srgbClr val="008000"/>
                </a:solidFill>
                <a:ea typeface="ＭＳ Ｐゴシック" pitchFamily="34" charset="-128"/>
              </a:rPr>
              <a:t> </a:t>
            </a:r>
            <a:r>
              <a:rPr lang="en-US" sz="1600" dirty="0" err="1" smtClean="0">
                <a:solidFill>
                  <a:srgbClr val="008000"/>
                </a:solidFill>
                <a:ea typeface="ＭＳ Ｐゴシック" pitchFamily="34" charset="-128"/>
              </a:rPr>
              <a:t>fauniques</a:t>
            </a:r>
            <a:r>
              <a:rPr lang="en-US" sz="1600" dirty="0" smtClean="0">
                <a:solidFill>
                  <a:srgbClr val="008000"/>
                </a:solidFill>
                <a:ea typeface="ＭＳ Ｐゴシック" pitchFamily="34" charset="-128"/>
              </a:rPr>
              <a:t> </a:t>
            </a:r>
            <a:r>
              <a:rPr lang="en-US" sz="1600" dirty="0" err="1" smtClean="0">
                <a:solidFill>
                  <a:srgbClr val="008000"/>
                </a:solidFill>
                <a:ea typeface="ＭＳ Ｐゴシック" pitchFamily="34" charset="-128"/>
              </a:rPr>
              <a:t>nationales</a:t>
            </a:r>
            <a:endParaRPr lang="en-US" sz="1600" dirty="0" smtClean="0">
              <a:solidFill>
                <a:srgbClr val="008000"/>
              </a:solidFill>
              <a:ea typeface="ＭＳ Ｐゴシック" pitchFamily="34" charset="-128"/>
            </a:endParaRPr>
          </a:p>
          <a:p>
            <a:pPr lvl="1">
              <a:spcBef>
                <a:spcPct val="0"/>
              </a:spcBef>
              <a:buFont typeface="Arial" panose="020B0604020202020204" pitchFamily="34" charset="0"/>
              <a:buChar char="•"/>
            </a:pPr>
            <a:r>
              <a:rPr lang="en-US" sz="1600" dirty="0" err="1" smtClean="0">
                <a:solidFill>
                  <a:srgbClr val="008000"/>
                </a:solidFill>
                <a:ea typeface="ＭＳ Ｐゴシック" pitchFamily="34" charset="-128"/>
              </a:rPr>
              <a:t>Parcs</a:t>
            </a:r>
            <a:r>
              <a:rPr lang="en-US" sz="1600" dirty="0" smtClean="0">
                <a:solidFill>
                  <a:srgbClr val="008000"/>
                </a:solidFill>
                <a:ea typeface="ＭＳ Ｐゴシック" pitchFamily="34" charset="-128"/>
              </a:rPr>
              <a:t> </a:t>
            </a:r>
            <a:r>
              <a:rPr lang="en-US" sz="1600" dirty="0" err="1" smtClean="0">
                <a:solidFill>
                  <a:srgbClr val="008000"/>
                </a:solidFill>
                <a:ea typeface="ＭＳ Ｐゴシック" pitchFamily="34" charset="-128"/>
              </a:rPr>
              <a:t>nationaux</a:t>
            </a:r>
            <a:endParaRPr lang="en-US" sz="1600" dirty="0" smtClean="0">
              <a:solidFill>
                <a:srgbClr val="008000"/>
              </a:solidFill>
              <a:ea typeface="ＭＳ Ｐゴシック" pitchFamily="34" charset="-128"/>
            </a:endParaRPr>
          </a:p>
          <a:p>
            <a:pPr lvl="1">
              <a:spcBef>
                <a:spcPct val="0"/>
              </a:spcBef>
              <a:buFont typeface="Arial" panose="020B0604020202020204" pitchFamily="34" charset="0"/>
              <a:buChar char="•"/>
            </a:pPr>
            <a:r>
              <a:rPr lang="en-US" sz="1600" dirty="0" err="1" smtClean="0">
                <a:solidFill>
                  <a:srgbClr val="008000"/>
                </a:solidFill>
                <a:ea typeface="ＭＳ Ｐゴシック" pitchFamily="34" charset="-128"/>
              </a:rPr>
              <a:t>Programmes</a:t>
            </a:r>
            <a:r>
              <a:rPr lang="en-US" sz="1600" dirty="0" smtClean="0">
                <a:solidFill>
                  <a:srgbClr val="008000"/>
                </a:solidFill>
                <a:ea typeface="ＭＳ Ｐゴシック" pitchFamily="34" charset="-128"/>
              </a:rPr>
              <a:t> de </a:t>
            </a:r>
            <a:r>
              <a:rPr lang="en-US" sz="1600" dirty="0" err="1" smtClean="0">
                <a:solidFill>
                  <a:srgbClr val="008000"/>
                </a:solidFill>
                <a:ea typeface="ＭＳ Ｐゴシック" pitchFamily="34" charset="-128"/>
              </a:rPr>
              <a:t>financement</a:t>
            </a:r>
            <a:endParaRPr lang="en-US" sz="1600" dirty="0">
              <a:solidFill>
                <a:srgbClr val="008000"/>
              </a:solidFill>
              <a:ea typeface="ＭＳ Ｐゴシック" pitchFamily="34" charset="-128"/>
            </a:endParaRPr>
          </a:p>
          <a:p>
            <a:pPr lvl="1">
              <a:spcBef>
                <a:spcPct val="0"/>
              </a:spcBef>
              <a:buFont typeface="Arial" panose="020B0604020202020204" pitchFamily="34" charset="0"/>
              <a:buChar char="•"/>
            </a:pPr>
            <a:r>
              <a:rPr lang="en-US" sz="1600" dirty="0" smtClean="0">
                <a:solidFill>
                  <a:srgbClr val="008000"/>
                </a:solidFill>
                <a:ea typeface="ＭＳ Ｐゴシック" pitchFamily="34" charset="-128"/>
              </a:rPr>
              <a:t>Formation </a:t>
            </a:r>
            <a:r>
              <a:rPr lang="en-US" sz="1600" dirty="0" err="1" smtClean="0">
                <a:solidFill>
                  <a:srgbClr val="008000"/>
                </a:solidFill>
                <a:ea typeface="ＭＳ Ｐゴシック" pitchFamily="34" charset="-128"/>
              </a:rPr>
              <a:t>académique</a:t>
            </a:r>
            <a:endParaRPr lang="en-US" sz="1600" dirty="0" smtClean="0">
              <a:solidFill>
                <a:srgbClr val="008000"/>
              </a:solidFill>
              <a:ea typeface="ＭＳ Ｐゴシック" pitchFamily="34" charset="-128"/>
            </a:endParaRPr>
          </a:p>
          <a:p>
            <a:endParaRPr lang="en-US" sz="2200" dirty="0" smtClean="0">
              <a:ea typeface="ＭＳ Ｐゴシック" pitchFamily="34" charset="-128"/>
            </a:endParaRPr>
          </a:p>
          <a:p>
            <a:endParaRPr lang="en-US" sz="2200" dirty="0" smtClean="0">
              <a:ea typeface="ＭＳ Ｐゴシック" pitchFamily="34" charset="-128"/>
            </a:endParaRPr>
          </a:p>
          <a:p>
            <a:endParaRPr lang="en-US" sz="2200" dirty="0" smtClean="0">
              <a:ea typeface="ＭＳ Ｐゴシック" pitchFamily="34" charset="-128"/>
            </a:endParaRPr>
          </a:p>
          <a:p>
            <a:endParaRPr lang="en-US" sz="2200" dirty="0" smtClean="0">
              <a:ea typeface="ＭＳ Ｐゴシック" pitchFamily="34" charset="-12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1752600"/>
            <a:ext cx="3670129" cy="47244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72359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defRPr/>
            </a:pPr>
            <a:r>
              <a:rPr lang="en-US" dirty="0" err="1" smtClean="0">
                <a:ea typeface="MS PGothic" pitchFamily="34" charset="-128"/>
              </a:rPr>
              <a:t>Quelle</a:t>
            </a:r>
            <a:r>
              <a:rPr lang="en-US" dirty="0" smtClean="0">
                <a:ea typeface="MS PGothic" pitchFamily="34" charset="-128"/>
              </a:rPr>
              <a:t> </a:t>
            </a:r>
            <a:r>
              <a:rPr lang="en-US" dirty="0" err="1" smtClean="0">
                <a:ea typeface="MS PGothic" pitchFamily="34" charset="-128"/>
              </a:rPr>
              <a:t>est</a:t>
            </a:r>
            <a:r>
              <a:rPr lang="en-US" dirty="0" smtClean="0">
                <a:ea typeface="MS PGothic" pitchFamily="34" charset="-128"/>
              </a:rPr>
              <a:t> </a:t>
            </a:r>
            <a:r>
              <a:rPr lang="en-US" dirty="0" err="1" smtClean="0">
                <a:ea typeface="MS PGothic" pitchFamily="34" charset="-128"/>
              </a:rPr>
              <a:t>notre</a:t>
            </a:r>
            <a:r>
              <a:rPr lang="en-US" dirty="0" smtClean="0">
                <a:ea typeface="MS PGothic" pitchFamily="34" charset="-128"/>
              </a:rPr>
              <a:t> </a:t>
            </a:r>
            <a:r>
              <a:rPr lang="en-US" dirty="0" err="1" smtClean="0">
                <a:ea typeface="MS PGothic" pitchFamily="34" charset="-128"/>
              </a:rPr>
              <a:t>approche</a:t>
            </a:r>
            <a:r>
              <a:rPr lang="en-US" dirty="0" smtClean="0">
                <a:ea typeface="MS PGothic" pitchFamily="34" charset="-128"/>
              </a:rPr>
              <a:t> de la </a:t>
            </a:r>
            <a:r>
              <a:rPr lang="en-US" dirty="0" err="1" smtClean="0">
                <a:ea typeface="MS PGothic" pitchFamily="34" charset="-128"/>
              </a:rPr>
              <a:t>gestion</a:t>
            </a:r>
            <a:r>
              <a:rPr lang="en-US" dirty="0" smtClean="0">
                <a:ea typeface="MS PGothic" pitchFamily="34" charset="-128"/>
              </a:rPr>
              <a:t> </a:t>
            </a:r>
            <a:r>
              <a:rPr lang="en-US" dirty="0" err="1" smtClean="0">
                <a:ea typeface="MS PGothic" pitchFamily="34" charset="-128"/>
              </a:rPr>
              <a:t>adaptative</a:t>
            </a:r>
            <a:r>
              <a:rPr lang="en-US" dirty="0" smtClean="0">
                <a:ea typeface="MS PGothic" pitchFamily="34" charset="-128"/>
              </a:rPr>
              <a:t>?</a:t>
            </a:r>
          </a:p>
        </p:txBody>
      </p:sp>
      <p:sp>
        <p:nvSpPr>
          <p:cNvPr id="9" name="Text Box 2"/>
          <p:cNvSpPr txBox="1">
            <a:spLocks noChangeArrowheads="1"/>
          </p:cNvSpPr>
          <p:nvPr/>
        </p:nvSpPr>
        <p:spPr bwMode="auto">
          <a:xfrm>
            <a:off x="0" y="6400800"/>
            <a:ext cx="4114800" cy="400110"/>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2000" dirty="0">
                <a:hlinkClick r:id="rId4"/>
              </a:rPr>
              <a:t>www.conservationmeasures.org</a:t>
            </a:r>
            <a:endParaRPr lang="en-US" sz="2000" dirty="0"/>
          </a:p>
        </p:txBody>
      </p:sp>
      <p:sp>
        <p:nvSpPr>
          <p:cNvPr id="7" name="Rounded Rectangle 3"/>
          <p:cNvSpPr>
            <a:spLocks noChangeArrowheads="1"/>
          </p:cNvSpPr>
          <p:nvPr/>
        </p:nvSpPr>
        <p:spPr bwMode="auto">
          <a:xfrm>
            <a:off x="3456262" y="1504006"/>
            <a:ext cx="2038350" cy="1190625"/>
          </a:xfrm>
          <a:prstGeom prst="roundRect">
            <a:avLst>
              <a:gd name="adj" fmla="val 16667"/>
            </a:avLst>
          </a:prstGeom>
          <a:noFill/>
          <a:ln w="9525">
            <a:noFill/>
            <a:round/>
            <a:headEnd/>
            <a:tailEnd/>
          </a:ln>
        </p:spPr>
        <p:txBody>
          <a:bodyPr anchor="ctr"/>
          <a:lstStyle/>
          <a:p>
            <a:pPr algn="ctr"/>
            <a:endParaRPr lang="nl-NL"/>
          </a:p>
        </p:txBody>
      </p:sp>
      <p:graphicFrame>
        <p:nvGraphicFramePr>
          <p:cNvPr id="8" name="Object 1"/>
          <p:cNvGraphicFramePr>
            <a:graphicFrameLocks noChangeAspect="1"/>
          </p:cNvGraphicFramePr>
          <p:nvPr>
            <p:extLst>
              <p:ext uri="{D42A27DB-BD31-4B8C-83A1-F6EECF244321}">
                <p14:modId xmlns:p14="http://schemas.microsoft.com/office/powerpoint/2010/main" val="2136025684"/>
              </p:ext>
            </p:extLst>
          </p:nvPr>
        </p:nvGraphicFramePr>
        <p:xfrm>
          <a:off x="1524000" y="1527653"/>
          <a:ext cx="5934075" cy="5295900"/>
        </p:xfrm>
        <a:graphic>
          <a:graphicData uri="http://schemas.openxmlformats.org/presentationml/2006/ole">
            <mc:AlternateContent xmlns:mc="http://schemas.openxmlformats.org/markup-compatibility/2006">
              <mc:Choice xmlns:v="urn:schemas-microsoft-com:vml" Requires="v">
                <p:oleObj spid="_x0000_s194594" name="Visio" r:id="rId5" imgW="7553230" imgH="6743700" progId="Visio.Drawing.11">
                  <p:embed/>
                </p:oleObj>
              </mc:Choice>
              <mc:Fallback>
                <p:oleObj name="Visio" r:id="rId5" imgW="7553230" imgH="6743700" progId="Visio.Drawing.11">
                  <p:embed/>
                  <p:pic>
                    <p:nvPicPr>
                      <p:cNvPr id="0" name=""/>
                      <p:cNvPicPr>
                        <a:picLocks noChangeAspect="1" noChangeArrowheads="1"/>
                      </p:cNvPicPr>
                      <p:nvPr/>
                    </p:nvPicPr>
                    <p:blipFill>
                      <a:blip r:embed="rId6"/>
                      <a:srcRect/>
                      <a:stretch>
                        <a:fillRect/>
                      </a:stretch>
                    </p:blipFill>
                    <p:spPr bwMode="auto">
                      <a:xfrm>
                        <a:off x="1524000" y="1527653"/>
                        <a:ext cx="5934075" cy="529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ounded Rectangle 9"/>
          <p:cNvSpPr>
            <a:spLocks noChangeArrowheads="1"/>
          </p:cNvSpPr>
          <p:nvPr/>
        </p:nvSpPr>
        <p:spPr bwMode="auto">
          <a:xfrm>
            <a:off x="3505200" y="1527653"/>
            <a:ext cx="1989413" cy="1166978"/>
          </a:xfrm>
          <a:prstGeom prst="roundRect">
            <a:avLst>
              <a:gd name="adj" fmla="val 9378"/>
            </a:avLst>
          </a:prstGeom>
          <a:noFill/>
          <a:ln w="57150">
            <a:solidFill>
              <a:srgbClr val="FF0000"/>
            </a:solidFill>
            <a:round/>
            <a:headEnd/>
            <a:tailEnd/>
          </a:ln>
        </p:spPr>
        <p:txBody>
          <a:bodyPr anchor="ctr"/>
          <a:lstStyle/>
          <a:p>
            <a:pPr algn="ctr"/>
            <a:endParaRPr lang="nl-NL"/>
          </a:p>
        </p:txBody>
      </p:sp>
      <p:sp>
        <p:nvSpPr>
          <p:cNvPr id="11" name="Rounded Rectangle 10"/>
          <p:cNvSpPr>
            <a:spLocks noChangeArrowheads="1"/>
          </p:cNvSpPr>
          <p:nvPr/>
        </p:nvSpPr>
        <p:spPr bwMode="auto">
          <a:xfrm>
            <a:off x="5334000" y="3048000"/>
            <a:ext cx="1981200" cy="1143000"/>
          </a:xfrm>
          <a:prstGeom prst="roundRect">
            <a:avLst>
              <a:gd name="adj" fmla="val 5504"/>
            </a:avLst>
          </a:prstGeom>
          <a:noFill/>
          <a:ln w="57150">
            <a:solidFill>
              <a:srgbClr val="FF0000"/>
            </a:solidFill>
            <a:round/>
            <a:headEnd/>
            <a:tailEnd/>
          </a:ln>
        </p:spPr>
        <p:txBody>
          <a:bodyPr anchor="ctr"/>
          <a:lstStyle/>
          <a:p>
            <a:pPr algn="ctr"/>
            <a:endParaRPr lang="nl-NL"/>
          </a:p>
        </p:txBody>
      </p:sp>
    </p:spTree>
    <p:extLst>
      <p:ext uri="{BB962C8B-B14F-4D97-AF65-F5344CB8AC3E}">
        <p14:creationId xmlns:p14="http://schemas.microsoft.com/office/powerpoint/2010/main" val="278861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s-AR" dirty="0" err="1" smtClean="0">
                <a:latin typeface="Arial" charset="0"/>
              </a:rPr>
              <a:t>Cette</a:t>
            </a:r>
            <a:r>
              <a:rPr lang="es-AR" dirty="0" smtClean="0">
                <a:latin typeface="Arial" charset="0"/>
              </a:rPr>
              <a:t> </a:t>
            </a:r>
            <a:r>
              <a:rPr lang="es-AR" dirty="0" err="1" smtClean="0">
                <a:latin typeface="Arial" charset="0"/>
              </a:rPr>
              <a:t>Présentation</a:t>
            </a:r>
            <a:endParaRPr lang="en-US" dirty="0">
              <a:latin typeface="Arial" charset="0"/>
            </a:endParaRPr>
          </a:p>
        </p:txBody>
      </p:sp>
      <p:sp>
        <p:nvSpPr>
          <p:cNvPr id="20483" name="Rectangle 5"/>
          <p:cNvSpPr>
            <a:spLocks noGrp="1" noChangeArrowheads="1"/>
          </p:cNvSpPr>
          <p:nvPr>
            <p:ph idx="1"/>
          </p:nvPr>
        </p:nvSpPr>
        <p:spPr/>
        <p:txBody>
          <a:bodyPr/>
          <a:lstStyle/>
          <a:p>
            <a:pPr eaLnBrk="1" hangingPunct="1"/>
            <a:r>
              <a:rPr lang="fr-FR" dirty="0">
                <a:solidFill>
                  <a:schemeClr val="bg1">
                    <a:lumMod val="65000"/>
                  </a:schemeClr>
                </a:solidFill>
                <a:latin typeface="Arial" charset="0"/>
              </a:rPr>
              <a:t>Qu’est-ce que la gestion adaptative</a:t>
            </a:r>
            <a:r>
              <a:rPr lang="fr-FR" dirty="0" smtClean="0">
                <a:solidFill>
                  <a:schemeClr val="bg1">
                    <a:lumMod val="65000"/>
                  </a:schemeClr>
                </a:solidFill>
                <a:latin typeface="Arial" charset="0"/>
              </a:rPr>
              <a:t>?</a:t>
            </a:r>
          </a:p>
          <a:p>
            <a:pPr marL="0" indent="0" eaLnBrk="1" hangingPunct="1">
              <a:buNone/>
            </a:pPr>
            <a:endParaRPr lang="fr-FR" dirty="0">
              <a:solidFill>
                <a:schemeClr val="accent2"/>
              </a:solidFill>
              <a:latin typeface="Arial" charset="0"/>
            </a:endParaRPr>
          </a:p>
          <a:p>
            <a:pPr eaLnBrk="1" hangingPunct="1"/>
            <a:r>
              <a:rPr lang="es-ES" b="1" dirty="0" err="1">
                <a:solidFill>
                  <a:srgbClr val="008000"/>
                </a:solidFill>
                <a:latin typeface="Arial" charset="0"/>
              </a:rPr>
              <a:t>Bref</a:t>
            </a:r>
            <a:r>
              <a:rPr lang="es-ES" b="1" dirty="0">
                <a:solidFill>
                  <a:srgbClr val="008000"/>
                </a:solidFill>
                <a:latin typeface="Arial" charset="0"/>
              </a:rPr>
              <a:t> </a:t>
            </a:r>
            <a:r>
              <a:rPr lang="es-ES" b="1" dirty="0" err="1">
                <a:solidFill>
                  <a:srgbClr val="008000"/>
                </a:solidFill>
                <a:latin typeface="Arial" charset="0"/>
              </a:rPr>
              <a:t>résumé</a:t>
            </a:r>
            <a:r>
              <a:rPr lang="es-ES" b="1" dirty="0">
                <a:solidFill>
                  <a:srgbClr val="008000"/>
                </a:solidFill>
                <a:latin typeface="Arial" charset="0"/>
              </a:rPr>
              <a:t> des </a:t>
            </a:r>
            <a:r>
              <a:rPr lang="fr-FR" b="1" dirty="0">
                <a:solidFill>
                  <a:srgbClr val="008000"/>
                </a:solidFill>
                <a:ea typeface="ＭＳ Ｐゴシック" pitchFamily="34" charset="-128"/>
              </a:rPr>
              <a:t>N</a:t>
            </a:r>
            <a:r>
              <a:rPr lang="fr-FR" b="1" dirty="0" smtClean="0">
                <a:solidFill>
                  <a:srgbClr val="008000"/>
                </a:solidFill>
                <a:ea typeface="ＭＳ Ｐゴシック" pitchFamily="34" charset="-128"/>
              </a:rPr>
              <a:t>ormes </a:t>
            </a:r>
            <a:r>
              <a:rPr lang="fr-FR" b="1" dirty="0">
                <a:solidFill>
                  <a:srgbClr val="008000"/>
                </a:solidFill>
                <a:ea typeface="ＭＳ Ｐゴシック" pitchFamily="34" charset="-128"/>
              </a:rPr>
              <a:t>o</a:t>
            </a:r>
            <a:r>
              <a:rPr lang="fr-FR" b="1" dirty="0" smtClean="0">
                <a:solidFill>
                  <a:srgbClr val="008000"/>
                </a:solidFill>
                <a:ea typeface="ＭＳ Ｐゴシック" pitchFamily="34" charset="-128"/>
              </a:rPr>
              <a:t>uvertes </a:t>
            </a:r>
            <a:r>
              <a:rPr lang="fr-FR" b="1" dirty="0">
                <a:solidFill>
                  <a:srgbClr val="008000"/>
                </a:solidFill>
                <a:ea typeface="ＭＳ Ｐゴシック" pitchFamily="34" charset="-128"/>
              </a:rPr>
              <a:t>pour la </a:t>
            </a:r>
            <a:r>
              <a:rPr lang="fr-FR" b="1" dirty="0" smtClean="0">
                <a:solidFill>
                  <a:srgbClr val="008000"/>
                </a:solidFill>
                <a:ea typeface="ＭＳ Ｐゴシック" pitchFamily="34" charset="-128"/>
              </a:rPr>
              <a:t>pratique </a:t>
            </a:r>
            <a:r>
              <a:rPr lang="fr-FR" b="1" dirty="0">
                <a:solidFill>
                  <a:srgbClr val="008000"/>
                </a:solidFill>
                <a:ea typeface="ＭＳ Ｐゴシック" pitchFamily="34" charset="-128"/>
              </a:rPr>
              <a:t>de la </a:t>
            </a:r>
            <a:r>
              <a:rPr lang="fr-FR" b="1" dirty="0" smtClean="0">
                <a:solidFill>
                  <a:srgbClr val="008000"/>
                </a:solidFill>
                <a:ea typeface="ＭＳ Ｐゴシック" pitchFamily="34" charset="-128"/>
              </a:rPr>
              <a:t>conservation </a:t>
            </a:r>
          </a:p>
          <a:p>
            <a:pPr marL="0" indent="0" eaLnBrk="1" hangingPunct="1">
              <a:buNone/>
            </a:pPr>
            <a:endParaRPr lang="es-ES" b="1" dirty="0">
              <a:solidFill>
                <a:srgbClr val="008000"/>
              </a:solidFill>
              <a:latin typeface="Arial" charset="0"/>
            </a:endParaRPr>
          </a:p>
          <a:p>
            <a:pPr eaLnBrk="1" hangingPunct="1">
              <a:buFont typeface="Arial" charset="0"/>
              <a:buNone/>
            </a:pPr>
            <a:endParaRPr lang="es-ES" dirty="0">
              <a:latin typeface="Arial" charset="0"/>
            </a:endParaRPr>
          </a:p>
        </p:txBody>
      </p:sp>
    </p:spTree>
    <p:extLst>
      <p:ext uri="{BB962C8B-B14F-4D97-AF65-F5344CB8AC3E}">
        <p14:creationId xmlns:p14="http://schemas.microsoft.com/office/powerpoint/2010/main" val="1406443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fade">
                                      <p:cBhvr>
                                        <p:cTn id="7" dur="5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dirty="0" smtClean="0">
                <a:ea typeface="MS PGothic" pitchFamily="34" charset="-128"/>
              </a:rPr>
              <a:t>Droits </a:t>
            </a:r>
            <a:r>
              <a:rPr lang="en-US" dirty="0" err="1" smtClean="0">
                <a:ea typeface="MS PGothic" pitchFamily="34" charset="-128"/>
              </a:rPr>
              <a:t>d’auteur</a:t>
            </a:r>
            <a:endParaRPr lang="en-US" dirty="0" smtClean="0">
              <a:ea typeface="MS PGothic" pitchFamily="34" charset="-128"/>
            </a:endParaRPr>
          </a:p>
        </p:txBody>
      </p:sp>
      <p:sp>
        <p:nvSpPr>
          <p:cNvPr id="7170" name="Rectangle 9"/>
          <p:cNvSpPr>
            <a:spLocks noChangeArrowheads="1"/>
          </p:cNvSpPr>
          <p:nvPr/>
        </p:nvSpPr>
        <p:spPr bwMode="auto">
          <a:xfrm>
            <a:off x="457200" y="1524000"/>
            <a:ext cx="8296275" cy="4468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342900" indent="-342900" eaLnBrk="0" hangingPunct="0">
              <a:lnSpc>
                <a:spcPct val="80000"/>
              </a:lnSpc>
              <a:spcBef>
                <a:spcPct val="20000"/>
              </a:spcBef>
              <a:buSzPct val="130000"/>
            </a:pPr>
            <a:endParaRPr lang="en-US" sz="2400" dirty="0"/>
          </a:p>
          <a:p>
            <a:pPr marL="342900" indent="-342900" eaLnBrk="0" hangingPunct="0">
              <a:lnSpc>
                <a:spcPct val="80000"/>
              </a:lnSpc>
              <a:spcBef>
                <a:spcPct val="20000"/>
              </a:spcBef>
              <a:buSzPct val="130000"/>
            </a:pPr>
            <a:r>
              <a:rPr lang="en-US" altLang="zh-CN" sz="2400" dirty="0">
                <a:ea typeface="宋体" charset="-122"/>
                <a:cs typeface="Arial" charset="0"/>
              </a:rPr>
              <a:t>© </a:t>
            </a:r>
            <a:r>
              <a:rPr lang="en-US" altLang="zh-CN" sz="2400" dirty="0" smtClean="0">
                <a:cs typeface="Arial" pitchFamily="34" charset="0"/>
              </a:rPr>
              <a:t>Conservation </a:t>
            </a:r>
            <a:r>
              <a:rPr lang="en-US" altLang="zh-CN" sz="2400" dirty="0">
                <a:cs typeface="Arial" pitchFamily="34" charset="0"/>
              </a:rPr>
              <a:t>Coaches Network, 2012</a:t>
            </a:r>
          </a:p>
          <a:p>
            <a:pPr marL="342900" indent="-342900" eaLnBrk="0" hangingPunct="0">
              <a:lnSpc>
                <a:spcPct val="80000"/>
              </a:lnSpc>
              <a:spcBef>
                <a:spcPct val="20000"/>
              </a:spcBef>
              <a:buSzPct val="130000"/>
            </a:pPr>
            <a:endParaRPr lang="en-US" i="1" dirty="0"/>
          </a:p>
          <a:p>
            <a:pPr marL="342900" indent="-342900" algn="just" eaLnBrk="0" hangingPunct="0">
              <a:lnSpc>
                <a:spcPct val="80000"/>
              </a:lnSpc>
              <a:spcBef>
                <a:spcPct val="20000"/>
              </a:spcBef>
              <a:buSzPct val="130000"/>
            </a:pPr>
            <a:r>
              <a:rPr lang="en-US" i="1" dirty="0" err="1" smtClean="0"/>
              <a:t>Cette</a:t>
            </a:r>
            <a:r>
              <a:rPr lang="en-US" i="1" dirty="0" smtClean="0"/>
              <a:t> </a:t>
            </a:r>
            <a:r>
              <a:rPr lang="en-US" i="1" dirty="0" err="1" smtClean="0"/>
              <a:t>présentation</a:t>
            </a:r>
            <a:r>
              <a:rPr lang="en-US" i="1" dirty="0" smtClean="0"/>
              <a:t> a </a:t>
            </a:r>
            <a:r>
              <a:rPr lang="en-US" i="1" dirty="0" err="1" smtClean="0"/>
              <a:t>été</a:t>
            </a:r>
            <a:r>
              <a:rPr lang="en-US" i="1" dirty="0" smtClean="0"/>
              <a:t> </a:t>
            </a:r>
            <a:r>
              <a:rPr lang="en-US" i="1" dirty="0" err="1" smtClean="0"/>
              <a:t>développée</a:t>
            </a:r>
            <a:r>
              <a:rPr lang="en-US" i="1" dirty="0" smtClean="0"/>
              <a:t> à </a:t>
            </a:r>
            <a:r>
              <a:rPr lang="en-US" i="1" dirty="0" err="1" smtClean="0"/>
              <a:t>partir</a:t>
            </a:r>
            <a:r>
              <a:rPr lang="en-US" i="1" dirty="0" smtClean="0"/>
              <a:t> de </a:t>
            </a:r>
            <a:r>
              <a:rPr lang="en-US" i="1" dirty="0" err="1" smtClean="0"/>
              <a:t>matériel</a:t>
            </a:r>
            <a:r>
              <a:rPr lang="en-US" i="1" dirty="0" smtClean="0"/>
              <a:t> </a:t>
            </a:r>
            <a:r>
              <a:rPr lang="en-US" i="1" dirty="0" err="1" smtClean="0"/>
              <a:t>provenant</a:t>
            </a:r>
            <a:r>
              <a:rPr lang="en-US" i="1" dirty="0" smtClean="0"/>
              <a:t> de </a:t>
            </a:r>
            <a:r>
              <a:rPr lang="en-US" i="1" dirty="0"/>
              <a:t>Foundations of Success (FOS), The Nature Conservancy (TNC</a:t>
            </a:r>
            <a:r>
              <a:rPr lang="en-US" i="1" dirty="0" smtClean="0"/>
              <a:t>) et </a:t>
            </a:r>
            <a:r>
              <a:rPr lang="en-US" i="1" dirty="0"/>
              <a:t>World Wildlife Fund (WWF).  </a:t>
            </a:r>
          </a:p>
          <a:p>
            <a:pPr marL="342900" indent="-342900" algn="just" eaLnBrk="0" hangingPunct="0">
              <a:lnSpc>
                <a:spcPct val="80000"/>
              </a:lnSpc>
              <a:spcBef>
                <a:spcPct val="20000"/>
              </a:spcBef>
              <a:buSzPct val="130000"/>
            </a:pPr>
            <a:endParaRPr lang="en-US" i="1" dirty="0"/>
          </a:p>
          <a:p>
            <a:pPr marL="342900" indent="-342900" algn="just" eaLnBrk="0" hangingPunct="0">
              <a:lnSpc>
                <a:spcPct val="80000"/>
              </a:lnSpc>
              <a:spcBef>
                <a:spcPct val="20000"/>
              </a:spcBef>
              <a:buSzPct val="130000"/>
            </a:pPr>
            <a:r>
              <a:rPr lang="en-US" i="1" dirty="0" err="1"/>
              <a:t>CCNet</a:t>
            </a:r>
            <a:r>
              <a:rPr lang="en-US" i="1" dirty="0"/>
              <a:t> </a:t>
            </a:r>
            <a:r>
              <a:rPr lang="fr-FR" i="1" dirty="0">
                <a:ea typeface="ＭＳ Ｐゴシック" pitchFamily="87" charset="-128"/>
              </a:rPr>
              <a:t>recommande</a:t>
            </a:r>
            <a:r>
              <a:rPr lang="en-US" i="1" dirty="0">
                <a:ea typeface="ＭＳ Ｐゴシック" pitchFamily="87" charset="-128"/>
              </a:rPr>
              <a:t> </a:t>
            </a:r>
            <a:r>
              <a:rPr lang="fr-FR" i="1" dirty="0">
                <a:ea typeface="ＭＳ Ｐゴシック" pitchFamily="87" charset="-128"/>
              </a:rPr>
              <a:t>instamment</a:t>
            </a:r>
            <a:r>
              <a:rPr lang="en-US" i="1" dirty="0">
                <a:ea typeface="ＭＳ Ｐゴシック" pitchFamily="87" charset="-128"/>
              </a:rPr>
              <a:t> </a:t>
            </a:r>
            <a:r>
              <a:rPr lang="fr-FR" i="1" dirty="0">
                <a:ea typeface="ＭＳ Ｐゴシック" pitchFamily="87" charset="-128"/>
              </a:rPr>
              <a:t>que</a:t>
            </a:r>
            <a:r>
              <a:rPr lang="en-US" i="1" dirty="0">
                <a:ea typeface="ＭＳ Ｐゴシック" pitchFamily="87" charset="-128"/>
              </a:rPr>
              <a:t> </a:t>
            </a:r>
            <a:r>
              <a:rPr lang="en-US" i="1" dirty="0" err="1">
                <a:ea typeface="ＭＳ Ｐゴシック" pitchFamily="87" charset="-128"/>
              </a:rPr>
              <a:t>cette</a:t>
            </a:r>
            <a:r>
              <a:rPr lang="en-US" i="1" dirty="0">
                <a:ea typeface="ＭＳ Ｐゴシック" pitchFamily="87" charset="-128"/>
              </a:rPr>
              <a:t> </a:t>
            </a:r>
            <a:r>
              <a:rPr lang="en-US" i="1" dirty="0" err="1">
                <a:ea typeface="ＭＳ Ｐゴシック" pitchFamily="87" charset="-128"/>
              </a:rPr>
              <a:t>présentation</a:t>
            </a:r>
            <a:r>
              <a:rPr lang="en-US" i="1" dirty="0">
                <a:ea typeface="ＭＳ Ｐゴシック" pitchFamily="87" charset="-128"/>
              </a:rPr>
              <a:t> </a:t>
            </a:r>
            <a:r>
              <a:rPr lang="en-US" i="1" dirty="0" err="1">
                <a:ea typeface="ＭＳ Ｐゴシック" pitchFamily="87" charset="-128"/>
              </a:rPr>
              <a:t>soit</a:t>
            </a:r>
            <a:r>
              <a:rPr lang="en-US" i="1" dirty="0">
                <a:ea typeface="ＭＳ Ｐゴシック" pitchFamily="87" charset="-128"/>
              </a:rPr>
              <a:t> </a:t>
            </a:r>
            <a:r>
              <a:rPr lang="en-US" i="1" dirty="0" err="1">
                <a:ea typeface="ＭＳ Ｐゴシック" pitchFamily="87" charset="-128"/>
              </a:rPr>
              <a:t>donnée</a:t>
            </a:r>
            <a:r>
              <a:rPr lang="en-US" i="1" dirty="0">
                <a:ea typeface="ＭＳ Ｐゴシック" pitchFamily="87" charset="-128"/>
              </a:rPr>
              <a:t> par des experts </a:t>
            </a:r>
            <a:r>
              <a:rPr lang="en-US" i="1" dirty="0" err="1">
                <a:ea typeface="ＭＳ Ｐゴシック" pitchFamily="87" charset="-128"/>
              </a:rPr>
              <a:t>familiarisés</a:t>
            </a:r>
            <a:r>
              <a:rPr lang="en-US" i="1" dirty="0">
                <a:ea typeface="ＭＳ Ｐゴシック" pitchFamily="87" charset="-128"/>
              </a:rPr>
              <a:t> aux </a:t>
            </a:r>
            <a:r>
              <a:rPr lang="en-US" i="1" dirty="0" err="1">
                <a:ea typeface="ＭＳ Ｐゴシック" pitchFamily="87" charset="-128"/>
              </a:rPr>
              <a:t>processus</a:t>
            </a:r>
            <a:r>
              <a:rPr lang="en-US" i="1" dirty="0">
                <a:ea typeface="ＭＳ Ｐゴシック" pitchFamily="87" charset="-128"/>
              </a:rPr>
              <a:t> de </a:t>
            </a:r>
            <a:r>
              <a:rPr lang="en-US" i="1" dirty="0" err="1">
                <a:ea typeface="ＭＳ Ｐゴシック" pitchFamily="87" charset="-128"/>
              </a:rPr>
              <a:t>gestion</a:t>
            </a:r>
            <a:r>
              <a:rPr lang="en-US" i="1" dirty="0">
                <a:ea typeface="ＭＳ Ｐゴシック" pitchFamily="87" charset="-128"/>
              </a:rPr>
              <a:t> </a:t>
            </a:r>
            <a:r>
              <a:rPr lang="en-US" i="1" dirty="0" err="1">
                <a:ea typeface="ＭＳ Ｐゴシック" pitchFamily="87" charset="-128"/>
              </a:rPr>
              <a:t>adaptative</a:t>
            </a:r>
            <a:r>
              <a:rPr lang="en-US" i="1" dirty="0">
                <a:ea typeface="ＭＳ Ｐゴシック" pitchFamily="87" charset="-128"/>
              </a:rPr>
              <a:t> </a:t>
            </a:r>
            <a:r>
              <a:rPr lang="en-US" i="1" dirty="0" err="1">
                <a:ea typeface="ＭＳ Ｐゴシック" pitchFamily="87" charset="-128"/>
              </a:rPr>
              <a:t>tels</a:t>
            </a:r>
            <a:r>
              <a:rPr lang="en-US" i="1" dirty="0">
                <a:ea typeface="ＭＳ Ｐゴシック" pitchFamily="87" charset="-128"/>
              </a:rPr>
              <a:t> que </a:t>
            </a:r>
            <a:r>
              <a:rPr lang="en-US" i="1" dirty="0" err="1">
                <a:ea typeface="ＭＳ Ｐゴシック" pitchFamily="87" charset="-128"/>
              </a:rPr>
              <a:t>présentés</a:t>
            </a:r>
            <a:r>
              <a:rPr lang="en-US" i="1" dirty="0">
                <a:ea typeface="ＭＳ Ｐゴシック" pitchFamily="87" charset="-128"/>
              </a:rPr>
              <a:t> par le Conservation Measures Partnership’s </a:t>
            </a:r>
            <a:r>
              <a:rPr lang="en-US" altLang="ja-JP" dirty="0" smtClean="0">
                <a:hlinkClick r:id="rId3"/>
              </a:rPr>
              <a:t>Open </a:t>
            </a:r>
            <a:r>
              <a:rPr lang="en-US" altLang="ja-JP" dirty="0">
                <a:hlinkClick r:id="rId3"/>
              </a:rPr>
              <a:t>Standards for the Practice of Conservation</a:t>
            </a:r>
            <a:r>
              <a:rPr lang="en-US" altLang="ja-JP" dirty="0"/>
              <a:t>.</a:t>
            </a:r>
          </a:p>
          <a:p>
            <a:pPr marL="342900" indent="-342900" algn="just" eaLnBrk="0" hangingPunct="0">
              <a:lnSpc>
                <a:spcPct val="80000"/>
              </a:lnSpc>
              <a:spcBef>
                <a:spcPct val="20000"/>
              </a:spcBef>
              <a:buSzPct val="130000"/>
            </a:pPr>
            <a:endParaRPr lang="en-US" dirty="0"/>
          </a:p>
          <a:p>
            <a:pPr marL="342900" indent="-342900" algn="just" eaLnBrk="0" hangingPunct="0">
              <a:lnSpc>
                <a:spcPct val="80000"/>
              </a:lnSpc>
              <a:spcBef>
                <a:spcPct val="20000"/>
              </a:spcBef>
              <a:buSzPct val="130000"/>
            </a:pPr>
            <a:r>
              <a:rPr lang="fr-FR" i="1" dirty="0"/>
              <a:t>Sous</a:t>
            </a:r>
            <a:r>
              <a:rPr lang="en-US" i="1" dirty="0"/>
              <a:t> </a:t>
            </a:r>
            <a:r>
              <a:rPr lang="en-US" i="1" dirty="0" err="1"/>
              <a:t>cette</a:t>
            </a:r>
            <a:r>
              <a:rPr lang="en-US" i="1" dirty="0"/>
              <a:t> </a:t>
            </a:r>
            <a:r>
              <a:rPr lang="en-US" i="1" dirty="0" err="1"/>
              <a:t>licence</a:t>
            </a:r>
            <a:r>
              <a:rPr lang="en-US" i="1" dirty="0"/>
              <a:t>, </a:t>
            </a:r>
            <a:r>
              <a:rPr lang="en-US" i="1" dirty="0" err="1"/>
              <a:t>vous</a:t>
            </a:r>
            <a:r>
              <a:rPr lang="en-US" i="1" dirty="0"/>
              <a:t> </a:t>
            </a:r>
            <a:r>
              <a:rPr lang="en-US" i="1" dirty="0" err="1"/>
              <a:t>êtes</a:t>
            </a:r>
            <a:r>
              <a:rPr lang="en-US" i="1" dirty="0"/>
              <a:t> </a:t>
            </a:r>
            <a:r>
              <a:rPr lang="en-US" i="1" dirty="0" err="1"/>
              <a:t>libre</a:t>
            </a:r>
            <a:r>
              <a:rPr lang="en-US" i="1" dirty="0"/>
              <a:t> de </a:t>
            </a:r>
            <a:r>
              <a:rPr lang="fr-FR" i="1" dirty="0"/>
              <a:t>distribuer et de communiquer l'œuvre ainsi que de </a:t>
            </a:r>
            <a:r>
              <a:rPr lang="fr-FR" i="1" dirty="0" smtClean="0"/>
              <a:t>l’adapter. </a:t>
            </a:r>
            <a:r>
              <a:rPr lang="fr-FR" i="1" dirty="0"/>
              <a:t>Vous devez attribuer </a:t>
            </a:r>
            <a:r>
              <a:rPr lang="fr-FR" i="1" dirty="0" smtClean="0"/>
              <a:t>l‘œuvre à</a:t>
            </a:r>
            <a:r>
              <a:rPr lang="en-US" i="1" dirty="0" smtClean="0"/>
              <a:t> </a:t>
            </a:r>
            <a:r>
              <a:rPr lang="en-US" i="1" dirty="0" err="1"/>
              <a:t>CCNet</a:t>
            </a:r>
            <a:r>
              <a:rPr lang="en-US" i="1" dirty="0"/>
              <a:t> </a:t>
            </a:r>
            <a:r>
              <a:rPr lang="en-US" i="1" dirty="0" err="1" smtClean="0"/>
              <a:t>ou</a:t>
            </a:r>
            <a:r>
              <a:rPr lang="en-US" i="1" dirty="0" smtClean="0"/>
              <a:t> </a:t>
            </a:r>
            <a:r>
              <a:rPr lang="en-US" i="1" dirty="0"/>
              <a:t>FOS, TNC </a:t>
            </a:r>
            <a:r>
              <a:rPr lang="en-US" i="1" dirty="0" smtClean="0"/>
              <a:t>et </a:t>
            </a:r>
            <a:r>
              <a:rPr lang="en-US" i="1" dirty="0"/>
              <a:t>WWF. </a:t>
            </a:r>
            <a:r>
              <a:rPr lang="en-US" i="1" dirty="0" smtClean="0"/>
              <a:t>Si </a:t>
            </a:r>
            <a:r>
              <a:rPr lang="en-US" i="1" dirty="0" err="1" smtClean="0"/>
              <a:t>vous</a:t>
            </a:r>
            <a:r>
              <a:rPr lang="en-US" i="1" dirty="0" smtClean="0"/>
              <a:t> </a:t>
            </a:r>
            <a:r>
              <a:rPr lang="en-US" i="1" dirty="0" err="1" smtClean="0"/>
              <a:t>altérez</a:t>
            </a:r>
            <a:r>
              <a:rPr lang="en-US" i="1" dirty="0" smtClean="0"/>
              <a:t>, </a:t>
            </a:r>
            <a:r>
              <a:rPr lang="en-US" i="1" dirty="0" err="1" smtClean="0"/>
              <a:t>transformez</a:t>
            </a:r>
            <a:r>
              <a:rPr lang="en-US" i="1" dirty="0" smtClean="0"/>
              <a:t>, </a:t>
            </a:r>
            <a:r>
              <a:rPr lang="en-US" i="1" dirty="0" err="1" smtClean="0"/>
              <a:t>ou</a:t>
            </a:r>
            <a:r>
              <a:rPr lang="en-US" i="1" dirty="0" smtClean="0"/>
              <a:t> </a:t>
            </a:r>
            <a:r>
              <a:rPr lang="en-US" i="1" dirty="0" err="1" smtClean="0"/>
              <a:t>modifiez</a:t>
            </a:r>
            <a:r>
              <a:rPr lang="en-US" i="1" dirty="0" smtClean="0"/>
              <a:t> </a:t>
            </a:r>
            <a:r>
              <a:rPr lang="en-US" i="1" dirty="0" err="1" smtClean="0"/>
              <a:t>significativement</a:t>
            </a:r>
            <a:r>
              <a:rPr lang="en-US" i="1" dirty="0" smtClean="0"/>
              <a:t> </a:t>
            </a:r>
            <a:r>
              <a:rPr lang="en-US" i="1" dirty="0" err="1" smtClean="0"/>
              <a:t>cet</a:t>
            </a:r>
            <a:r>
              <a:rPr lang="en-US" i="1" dirty="0" smtClean="0"/>
              <a:t> oeuvre, </a:t>
            </a:r>
            <a:r>
              <a:rPr lang="en-US" i="1" dirty="0" err="1" smtClean="0"/>
              <a:t>il</a:t>
            </a:r>
            <a:r>
              <a:rPr lang="en-US" i="1" dirty="0" smtClean="0"/>
              <a:t> </a:t>
            </a:r>
            <a:r>
              <a:rPr lang="en-US" i="1" dirty="0" err="1" smtClean="0"/>
              <a:t>serait</a:t>
            </a:r>
            <a:r>
              <a:rPr lang="en-US" i="1" dirty="0" smtClean="0"/>
              <a:t> </a:t>
            </a:r>
            <a:r>
              <a:rPr lang="en-US" i="1" dirty="0" err="1" smtClean="0"/>
              <a:t>approprié</a:t>
            </a:r>
            <a:r>
              <a:rPr lang="en-US" i="1" dirty="0" smtClean="0"/>
              <a:t> de </a:t>
            </a:r>
            <a:r>
              <a:rPr lang="en-US" i="1" dirty="0" err="1" smtClean="0"/>
              <a:t>retirer</a:t>
            </a:r>
            <a:r>
              <a:rPr lang="en-US" i="1" dirty="0" smtClean="0"/>
              <a:t> le logo de </a:t>
            </a:r>
            <a:r>
              <a:rPr lang="en-US" i="1" dirty="0" err="1" smtClean="0"/>
              <a:t>CCNet</a:t>
            </a:r>
            <a:r>
              <a:rPr lang="en-US" i="1" dirty="0" smtClean="0"/>
              <a:t>.</a:t>
            </a:r>
            <a:endParaRPr lang="en-US" i="1" dirty="0"/>
          </a:p>
          <a:p>
            <a:pPr marL="342900" indent="-342900" eaLnBrk="0" hangingPunct="0">
              <a:lnSpc>
                <a:spcPct val="80000"/>
              </a:lnSpc>
              <a:spcBef>
                <a:spcPct val="20000"/>
              </a:spcBef>
              <a:buSzPct val="130000"/>
            </a:pPr>
            <a:endParaRPr lang="en-US" dirty="0"/>
          </a:p>
        </p:txBody>
      </p:sp>
    </p:spTree>
    <p:extLst>
      <p:ext uri="{BB962C8B-B14F-4D97-AF65-F5344CB8AC3E}">
        <p14:creationId xmlns:p14="http://schemas.microsoft.com/office/powerpoint/2010/main" val="2812181333"/>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err="1" smtClean="0">
                <a:latin typeface="Arial" charset="0"/>
              </a:rPr>
              <a:t>Bref</a:t>
            </a:r>
            <a:r>
              <a:rPr lang="en-US" dirty="0" smtClean="0">
                <a:latin typeface="Arial" charset="0"/>
              </a:rPr>
              <a:t> résumé des </a:t>
            </a:r>
            <a:r>
              <a:rPr lang="en-US" dirty="0" err="1">
                <a:latin typeface="Arial" charset="0"/>
              </a:rPr>
              <a:t>N</a:t>
            </a:r>
            <a:r>
              <a:rPr lang="en-US" dirty="0" err="1" smtClean="0">
                <a:latin typeface="Arial" charset="0"/>
              </a:rPr>
              <a:t>ormes</a:t>
            </a:r>
            <a:r>
              <a:rPr lang="en-US" dirty="0" smtClean="0">
                <a:latin typeface="Arial" charset="0"/>
              </a:rPr>
              <a:t> </a:t>
            </a:r>
            <a:r>
              <a:rPr lang="en-US" dirty="0" err="1" smtClean="0">
                <a:latin typeface="Arial" charset="0"/>
              </a:rPr>
              <a:t>ouvertes</a:t>
            </a:r>
            <a:endParaRPr lang="en-US" dirty="0">
              <a:latin typeface="Arial" charset="0"/>
            </a:endParaRPr>
          </a:p>
        </p:txBody>
      </p:sp>
      <p:sp>
        <p:nvSpPr>
          <p:cNvPr id="3" name="Content Placeholder 2"/>
          <p:cNvSpPr>
            <a:spLocks noGrp="1"/>
          </p:cNvSpPr>
          <p:nvPr>
            <p:ph idx="1"/>
          </p:nvPr>
        </p:nvSpPr>
        <p:spPr>
          <a:xfrm>
            <a:off x="417940" y="1495907"/>
            <a:ext cx="7348532" cy="5234847"/>
          </a:xfrm>
        </p:spPr>
        <p:txBody>
          <a:bodyPr>
            <a:noAutofit/>
          </a:bodyPr>
          <a:lstStyle/>
          <a:p>
            <a:pPr marL="457200" indent="-457200">
              <a:lnSpc>
                <a:spcPct val="120000"/>
              </a:lnSpc>
              <a:buFontTx/>
              <a:buAutoNum type="arabicPeriod"/>
              <a:defRPr/>
            </a:pPr>
            <a:r>
              <a:rPr lang="en-US" sz="1500" dirty="0" err="1" smtClean="0">
                <a:solidFill>
                  <a:schemeClr val="accent2"/>
                </a:solidFill>
                <a:ea typeface="+mn-ea"/>
                <a:cs typeface="+mn-cs"/>
              </a:rPr>
              <a:t>Cibler</a:t>
            </a:r>
            <a:r>
              <a:rPr lang="en-US" sz="1500" dirty="0" smtClean="0">
                <a:solidFill>
                  <a:schemeClr val="accent2"/>
                </a:solidFill>
                <a:ea typeface="+mn-ea"/>
                <a:cs typeface="+mn-cs"/>
              </a:rPr>
              <a:t> </a:t>
            </a:r>
            <a:r>
              <a:rPr lang="en-US" sz="1500" dirty="0" err="1" smtClean="0">
                <a:solidFill>
                  <a:schemeClr val="accent2"/>
                </a:solidFill>
                <a:ea typeface="+mn-ea"/>
                <a:cs typeface="+mn-cs"/>
              </a:rPr>
              <a:t>ce</a:t>
            </a:r>
            <a:r>
              <a:rPr lang="en-US" sz="1500" dirty="0" smtClean="0">
                <a:solidFill>
                  <a:schemeClr val="accent2"/>
                </a:solidFill>
                <a:ea typeface="+mn-ea"/>
                <a:cs typeface="+mn-cs"/>
              </a:rPr>
              <a:t> que </a:t>
            </a:r>
            <a:r>
              <a:rPr lang="en-US" sz="1500" dirty="0" err="1" smtClean="0">
                <a:solidFill>
                  <a:schemeClr val="accent2"/>
                </a:solidFill>
                <a:ea typeface="+mn-ea"/>
                <a:cs typeface="+mn-cs"/>
              </a:rPr>
              <a:t>l’on</a:t>
            </a:r>
            <a:r>
              <a:rPr lang="en-US" sz="1500" dirty="0" smtClean="0">
                <a:solidFill>
                  <a:schemeClr val="accent2"/>
                </a:solidFill>
                <a:ea typeface="+mn-ea"/>
                <a:cs typeface="+mn-cs"/>
              </a:rPr>
              <a:t> </a:t>
            </a:r>
            <a:r>
              <a:rPr lang="en-US" sz="1500" dirty="0" err="1" smtClean="0">
                <a:solidFill>
                  <a:schemeClr val="accent2"/>
                </a:solidFill>
                <a:ea typeface="+mn-ea"/>
                <a:cs typeface="+mn-cs"/>
              </a:rPr>
              <a:t>veut</a:t>
            </a:r>
            <a:r>
              <a:rPr lang="en-US" sz="1500" dirty="0" smtClean="0">
                <a:solidFill>
                  <a:schemeClr val="accent2"/>
                </a:solidFill>
                <a:ea typeface="+mn-ea"/>
                <a:cs typeface="+mn-cs"/>
              </a:rPr>
              <a:t> conserver</a:t>
            </a:r>
          </a:p>
          <a:p>
            <a:pPr marL="457200" indent="-457200">
              <a:lnSpc>
                <a:spcPct val="120000"/>
              </a:lnSpc>
              <a:buFontTx/>
              <a:buAutoNum type="arabicPeriod"/>
              <a:defRPr/>
            </a:pPr>
            <a:endParaRPr lang="en-US" sz="1500" dirty="0" smtClean="0">
              <a:solidFill>
                <a:schemeClr val="accent2"/>
              </a:solidFill>
              <a:ea typeface="+mn-ea"/>
              <a:cs typeface="+mn-cs"/>
            </a:endParaRPr>
          </a:p>
          <a:p>
            <a:pPr marL="457200" indent="-457200">
              <a:lnSpc>
                <a:spcPct val="120000"/>
              </a:lnSpc>
              <a:buFontTx/>
              <a:buAutoNum type="arabicPeriod"/>
              <a:defRPr/>
            </a:pPr>
            <a:r>
              <a:rPr lang="en-US" sz="1500" dirty="0" err="1" smtClean="0">
                <a:solidFill>
                  <a:srgbClr val="008000"/>
                </a:solidFill>
                <a:ea typeface="+mn-ea"/>
                <a:cs typeface="+mn-cs"/>
              </a:rPr>
              <a:t>Comprendre</a:t>
            </a:r>
            <a:r>
              <a:rPr lang="en-US" sz="1500" dirty="0" smtClean="0">
                <a:solidFill>
                  <a:srgbClr val="008000"/>
                </a:solidFill>
                <a:ea typeface="+mn-ea"/>
                <a:cs typeface="+mn-cs"/>
              </a:rPr>
              <a:t> la situation </a:t>
            </a:r>
            <a:r>
              <a:rPr lang="en-US" sz="1500" dirty="0" err="1" smtClean="0">
                <a:solidFill>
                  <a:srgbClr val="008000"/>
                </a:solidFill>
                <a:ea typeface="+mn-ea"/>
                <a:cs typeface="+mn-cs"/>
              </a:rPr>
              <a:t>actuelle</a:t>
            </a:r>
            <a:r>
              <a:rPr lang="en-US" sz="1500" dirty="0" smtClean="0">
                <a:solidFill>
                  <a:srgbClr val="008000"/>
                </a:solidFill>
                <a:ea typeface="+mn-ea"/>
                <a:cs typeface="+mn-cs"/>
              </a:rPr>
              <a:t> et </a:t>
            </a:r>
            <a:r>
              <a:rPr lang="en-US" sz="1500" dirty="0" err="1" smtClean="0">
                <a:solidFill>
                  <a:srgbClr val="008000"/>
                </a:solidFill>
                <a:ea typeface="+mn-ea"/>
                <a:cs typeface="+mn-cs"/>
              </a:rPr>
              <a:t>celle</a:t>
            </a:r>
            <a:r>
              <a:rPr lang="en-US" sz="1500" dirty="0" smtClean="0">
                <a:solidFill>
                  <a:srgbClr val="008000"/>
                </a:solidFill>
                <a:ea typeface="+mn-ea"/>
                <a:cs typeface="+mn-cs"/>
              </a:rPr>
              <a:t> </a:t>
            </a:r>
            <a:r>
              <a:rPr lang="en-US" sz="1500" dirty="0" err="1" smtClean="0">
                <a:solidFill>
                  <a:srgbClr val="008000"/>
                </a:solidFill>
                <a:ea typeface="+mn-ea"/>
                <a:cs typeface="+mn-cs"/>
              </a:rPr>
              <a:t>souhaitée</a:t>
            </a:r>
            <a:endParaRPr lang="en-US" sz="1500" dirty="0" smtClean="0">
              <a:solidFill>
                <a:srgbClr val="008000"/>
              </a:solidFill>
              <a:ea typeface="+mn-ea"/>
              <a:cs typeface="+mn-cs"/>
            </a:endParaRPr>
          </a:p>
          <a:p>
            <a:pPr marL="457200" indent="-457200">
              <a:lnSpc>
                <a:spcPct val="120000"/>
              </a:lnSpc>
              <a:buFontTx/>
              <a:buAutoNum type="arabicPeriod"/>
              <a:defRPr/>
            </a:pPr>
            <a:endParaRPr lang="en-US" sz="1500" dirty="0">
              <a:solidFill>
                <a:srgbClr val="008000"/>
              </a:solidFill>
              <a:ea typeface="+mn-ea"/>
              <a:cs typeface="+mn-cs"/>
            </a:endParaRPr>
          </a:p>
          <a:p>
            <a:pPr marL="457200" indent="-457200">
              <a:lnSpc>
                <a:spcPct val="120000"/>
              </a:lnSpc>
              <a:buFontTx/>
              <a:buAutoNum type="arabicPeriod"/>
              <a:defRPr/>
            </a:pPr>
            <a:r>
              <a:rPr lang="en-US" sz="1500" dirty="0" smtClean="0">
                <a:solidFill>
                  <a:schemeClr val="accent2"/>
                </a:solidFill>
                <a:ea typeface="+mn-ea"/>
                <a:cs typeface="+mn-cs"/>
              </a:rPr>
              <a:t>Identifier et </a:t>
            </a:r>
            <a:r>
              <a:rPr lang="en-US" sz="1500" dirty="0" err="1" smtClean="0">
                <a:solidFill>
                  <a:schemeClr val="accent2"/>
                </a:solidFill>
                <a:ea typeface="+mn-ea"/>
                <a:cs typeface="+mn-cs"/>
              </a:rPr>
              <a:t>prioriser</a:t>
            </a:r>
            <a:r>
              <a:rPr lang="en-US" sz="1500" dirty="0" smtClean="0">
                <a:solidFill>
                  <a:schemeClr val="accent2"/>
                </a:solidFill>
                <a:ea typeface="+mn-ea"/>
                <a:cs typeface="+mn-cs"/>
              </a:rPr>
              <a:t> les menaces</a:t>
            </a:r>
          </a:p>
          <a:p>
            <a:pPr marL="457200" indent="-457200">
              <a:lnSpc>
                <a:spcPct val="120000"/>
              </a:lnSpc>
              <a:buFontTx/>
              <a:buAutoNum type="arabicPeriod"/>
              <a:defRPr/>
            </a:pPr>
            <a:endParaRPr lang="en-US" sz="1500" dirty="0" smtClean="0">
              <a:ea typeface="+mn-ea"/>
              <a:cs typeface="+mn-cs"/>
            </a:endParaRPr>
          </a:p>
          <a:p>
            <a:pPr marL="457200" indent="-457200">
              <a:lnSpc>
                <a:spcPct val="120000"/>
              </a:lnSpc>
              <a:buFontTx/>
              <a:buAutoNum type="arabicPeriod"/>
              <a:defRPr/>
            </a:pPr>
            <a:r>
              <a:rPr lang="en-US" sz="1500" dirty="0" err="1" smtClean="0">
                <a:solidFill>
                  <a:srgbClr val="008000"/>
                </a:solidFill>
                <a:ea typeface="+mn-ea"/>
                <a:cs typeface="+mn-cs"/>
              </a:rPr>
              <a:t>Développer</a:t>
            </a:r>
            <a:r>
              <a:rPr lang="en-US" sz="1500" dirty="0" smtClean="0">
                <a:solidFill>
                  <a:srgbClr val="008000"/>
                </a:solidFill>
                <a:ea typeface="+mn-ea"/>
                <a:cs typeface="+mn-cs"/>
              </a:rPr>
              <a:t> un </a:t>
            </a:r>
            <a:r>
              <a:rPr lang="en-US" sz="1500" dirty="0" err="1" smtClean="0">
                <a:solidFill>
                  <a:srgbClr val="008000"/>
                </a:solidFill>
                <a:ea typeface="+mn-ea"/>
                <a:cs typeface="+mn-cs"/>
              </a:rPr>
              <a:t>modèle</a:t>
            </a:r>
            <a:r>
              <a:rPr lang="en-US" sz="1500" dirty="0" smtClean="0">
                <a:solidFill>
                  <a:srgbClr val="008000"/>
                </a:solidFill>
                <a:ea typeface="+mn-ea"/>
                <a:cs typeface="+mn-cs"/>
              </a:rPr>
              <a:t> </a:t>
            </a:r>
            <a:r>
              <a:rPr lang="en-US" sz="1500" dirty="0" err="1" smtClean="0">
                <a:solidFill>
                  <a:srgbClr val="008000"/>
                </a:solidFill>
                <a:ea typeface="+mn-ea"/>
                <a:cs typeface="+mn-cs"/>
              </a:rPr>
              <a:t>général</a:t>
            </a:r>
            <a:r>
              <a:rPr lang="en-US" sz="1500" dirty="0" smtClean="0">
                <a:solidFill>
                  <a:srgbClr val="008000"/>
                </a:solidFill>
                <a:ea typeface="+mn-ea"/>
                <a:cs typeface="+mn-cs"/>
              </a:rPr>
              <a:t> du </a:t>
            </a:r>
            <a:r>
              <a:rPr lang="en-US" sz="1500" dirty="0" err="1" smtClean="0">
                <a:solidFill>
                  <a:srgbClr val="008000"/>
                </a:solidFill>
                <a:ea typeface="+mn-ea"/>
                <a:cs typeface="+mn-cs"/>
              </a:rPr>
              <a:t>système</a:t>
            </a:r>
            <a:r>
              <a:rPr lang="en-US" sz="1500" dirty="0" smtClean="0">
                <a:solidFill>
                  <a:srgbClr val="008000"/>
                </a:solidFill>
                <a:ea typeface="+mn-ea"/>
                <a:cs typeface="+mn-cs"/>
              </a:rPr>
              <a:t> </a:t>
            </a:r>
            <a:r>
              <a:rPr lang="en-US" sz="1500" dirty="0" err="1" smtClean="0">
                <a:solidFill>
                  <a:srgbClr val="008000"/>
                </a:solidFill>
                <a:ea typeface="+mn-ea"/>
                <a:cs typeface="+mn-cs"/>
              </a:rPr>
              <a:t>écologique-socioéconomique</a:t>
            </a:r>
            <a:endParaRPr lang="en-US" sz="1500" dirty="0" smtClean="0">
              <a:solidFill>
                <a:srgbClr val="008000"/>
              </a:solidFill>
              <a:ea typeface="+mn-ea"/>
              <a:cs typeface="+mn-cs"/>
            </a:endParaRPr>
          </a:p>
          <a:p>
            <a:pPr marL="457200" indent="-457200">
              <a:lnSpc>
                <a:spcPct val="120000"/>
              </a:lnSpc>
              <a:buFontTx/>
              <a:buAutoNum type="arabicPeriod"/>
              <a:defRPr/>
            </a:pPr>
            <a:endParaRPr lang="en-US" sz="1500" dirty="0" smtClean="0">
              <a:ea typeface="+mn-ea"/>
              <a:cs typeface="+mn-cs"/>
            </a:endParaRPr>
          </a:p>
          <a:p>
            <a:pPr marL="457200" indent="-457200">
              <a:lnSpc>
                <a:spcPct val="120000"/>
              </a:lnSpc>
              <a:buFontTx/>
              <a:buAutoNum type="arabicPeriod"/>
              <a:defRPr/>
            </a:pPr>
            <a:r>
              <a:rPr lang="en-US" sz="1500" dirty="0" smtClean="0">
                <a:solidFill>
                  <a:schemeClr val="accent2"/>
                </a:solidFill>
                <a:ea typeface="+mn-ea"/>
                <a:cs typeface="+mn-cs"/>
              </a:rPr>
              <a:t>Identifier des strategies </a:t>
            </a:r>
            <a:r>
              <a:rPr lang="en-US" sz="1500" dirty="0" err="1" smtClean="0">
                <a:solidFill>
                  <a:schemeClr val="accent2"/>
                </a:solidFill>
                <a:ea typeface="+mn-ea"/>
                <a:cs typeface="+mn-cs"/>
              </a:rPr>
              <a:t>basées</a:t>
            </a:r>
            <a:r>
              <a:rPr lang="en-US" sz="1500" dirty="0" smtClean="0">
                <a:solidFill>
                  <a:schemeClr val="accent2"/>
                </a:solidFill>
                <a:ea typeface="+mn-ea"/>
                <a:cs typeface="+mn-cs"/>
              </a:rPr>
              <a:t> sur le </a:t>
            </a:r>
            <a:r>
              <a:rPr lang="en-US" sz="1500" dirty="0" err="1" smtClean="0">
                <a:solidFill>
                  <a:schemeClr val="accent2"/>
                </a:solidFill>
                <a:ea typeface="+mn-ea"/>
                <a:cs typeface="+mn-cs"/>
              </a:rPr>
              <a:t>modèle</a:t>
            </a:r>
            <a:r>
              <a:rPr lang="en-US" sz="1500" dirty="0" smtClean="0">
                <a:solidFill>
                  <a:schemeClr val="accent2"/>
                </a:solidFill>
                <a:ea typeface="+mn-ea"/>
                <a:cs typeface="+mn-cs"/>
              </a:rPr>
              <a:t> </a:t>
            </a:r>
            <a:r>
              <a:rPr lang="en-US" sz="1500" dirty="0" err="1" smtClean="0">
                <a:solidFill>
                  <a:schemeClr val="accent2"/>
                </a:solidFill>
                <a:ea typeface="+mn-ea"/>
                <a:cs typeface="+mn-cs"/>
              </a:rPr>
              <a:t>général</a:t>
            </a:r>
            <a:r>
              <a:rPr lang="en-US" sz="1500" dirty="0" smtClean="0">
                <a:solidFill>
                  <a:schemeClr val="accent2"/>
                </a:solidFill>
                <a:ea typeface="+mn-ea"/>
                <a:cs typeface="+mn-cs"/>
              </a:rPr>
              <a:t> </a:t>
            </a:r>
          </a:p>
          <a:p>
            <a:pPr marL="457200" indent="-457200">
              <a:lnSpc>
                <a:spcPct val="120000"/>
              </a:lnSpc>
              <a:buFontTx/>
              <a:buAutoNum type="arabicPeriod"/>
              <a:defRPr/>
            </a:pPr>
            <a:endParaRPr lang="en-US" sz="1500" dirty="0" smtClean="0">
              <a:ea typeface="+mn-ea"/>
              <a:cs typeface="+mn-cs"/>
            </a:endParaRPr>
          </a:p>
          <a:p>
            <a:pPr marL="457200" indent="-457200">
              <a:lnSpc>
                <a:spcPct val="120000"/>
              </a:lnSpc>
              <a:buFontTx/>
              <a:buAutoNum type="arabicPeriod"/>
              <a:defRPr/>
            </a:pPr>
            <a:r>
              <a:rPr lang="en-US" sz="1500" dirty="0" err="1" smtClean="0">
                <a:solidFill>
                  <a:srgbClr val="008000"/>
                </a:solidFill>
                <a:ea typeface="+mn-ea"/>
                <a:cs typeface="+mn-cs"/>
              </a:rPr>
              <a:t>Définir</a:t>
            </a:r>
            <a:r>
              <a:rPr lang="en-US" sz="1500" dirty="0" smtClean="0">
                <a:solidFill>
                  <a:srgbClr val="008000"/>
                </a:solidFill>
                <a:ea typeface="+mn-ea"/>
                <a:cs typeface="+mn-cs"/>
              </a:rPr>
              <a:t> les </a:t>
            </a:r>
            <a:r>
              <a:rPr lang="en-US" sz="1500" dirty="0" err="1" smtClean="0">
                <a:solidFill>
                  <a:srgbClr val="008000"/>
                </a:solidFill>
                <a:ea typeface="+mn-ea"/>
                <a:cs typeface="+mn-cs"/>
              </a:rPr>
              <a:t>théories</a:t>
            </a:r>
            <a:r>
              <a:rPr lang="en-US" sz="1500" dirty="0" smtClean="0">
                <a:solidFill>
                  <a:srgbClr val="008000"/>
                </a:solidFill>
                <a:ea typeface="+mn-ea"/>
                <a:cs typeface="+mn-cs"/>
              </a:rPr>
              <a:t> du </a:t>
            </a:r>
            <a:r>
              <a:rPr lang="en-US" sz="1500" dirty="0" err="1" smtClean="0">
                <a:solidFill>
                  <a:srgbClr val="008000"/>
                </a:solidFill>
                <a:ea typeface="+mn-ea"/>
                <a:cs typeface="+mn-cs"/>
              </a:rPr>
              <a:t>changement</a:t>
            </a:r>
            <a:r>
              <a:rPr lang="en-US" sz="1500" dirty="0" smtClean="0">
                <a:solidFill>
                  <a:srgbClr val="008000"/>
                </a:solidFill>
                <a:ea typeface="+mn-ea"/>
                <a:cs typeface="+mn-cs"/>
              </a:rPr>
              <a:t> </a:t>
            </a:r>
            <a:r>
              <a:rPr lang="en-US" sz="1500" dirty="0" err="1" smtClean="0">
                <a:solidFill>
                  <a:srgbClr val="008000"/>
                </a:solidFill>
                <a:ea typeface="+mn-ea"/>
                <a:cs typeface="+mn-cs"/>
              </a:rPr>
              <a:t>afin</a:t>
            </a:r>
            <a:r>
              <a:rPr lang="en-US" sz="1500" dirty="0" smtClean="0">
                <a:solidFill>
                  <a:srgbClr val="008000"/>
                </a:solidFill>
                <a:ea typeface="+mn-ea"/>
                <a:cs typeface="+mn-cs"/>
              </a:rPr>
              <a:t> de </a:t>
            </a:r>
            <a:r>
              <a:rPr lang="en-US" sz="1500" dirty="0" err="1" smtClean="0">
                <a:solidFill>
                  <a:srgbClr val="008000"/>
                </a:solidFill>
                <a:ea typeface="+mn-ea"/>
                <a:cs typeface="+mn-cs"/>
              </a:rPr>
              <a:t>démontrer</a:t>
            </a:r>
            <a:r>
              <a:rPr lang="en-US" sz="1500" dirty="0" smtClean="0">
                <a:solidFill>
                  <a:srgbClr val="008000"/>
                </a:solidFill>
                <a:ea typeface="+mn-ea"/>
                <a:cs typeface="+mn-cs"/>
              </a:rPr>
              <a:t> le </a:t>
            </a:r>
            <a:r>
              <a:rPr lang="en-US" sz="1500" dirty="0">
                <a:solidFill>
                  <a:srgbClr val="008000"/>
                </a:solidFill>
                <a:ea typeface="+mn-ea"/>
                <a:cs typeface="+mn-cs"/>
              </a:rPr>
              <a:t> </a:t>
            </a:r>
            <a:r>
              <a:rPr lang="en-US" sz="1500" dirty="0" smtClean="0">
                <a:solidFill>
                  <a:srgbClr val="008000"/>
                </a:solidFill>
                <a:ea typeface="+mn-ea"/>
                <a:cs typeface="+mn-cs"/>
              </a:rPr>
              <a:t>            </a:t>
            </a:r>
            <a:r>
              <a:rPr lang="en-US" sz="1500" dirty="0" err="1" smtClean="0">
                <a:solidFill>
                  <a:srgbClr val="008000"/>
                </a:solidFill>
                <a:ea typeface="+mn-ea"/>
                <a:cs typeface="+mn-cs"/>
              </a:rPr>
              <a:t>fonctionnement</a:t>
            </a:r>
            <a:r>
              <a:rPr lang="en-US" sz="1500" dirty="0" smtClean="0">
                <a:solidFill>
                  <a:srgbClr val="008000"/>
                </a:solidFill>
                <a:ea typeface="+mn-ea"/>
                <a:cs typeface="+mn-cs"/>
              </a:rPr>
              <a:t> des </a:t>
            </a:r>
            <a:r>
              <a:rPr lang="en-US" sz="1500" dirty="0" err="1" smtClean="0">
                <a:solidFill>
                  <a:srgbClr val="008000"/>
                </a:solidFill>
                <a:ea typeface="+mn-ea"/>
                <a:cs typeface="+mn-cs"/>
              </a:rPr>
              <a:t>stratégies</a:t>
            </a:r>
            <a:r>
              <a:rPr lang="en-US" sz="1500" dirty="0" smtClean="0">
                <a:solidFill>
                  <a:srgbClr val="008000"/>
                </a:solidFill>
                <a:ea typeface="+mn-ea"/>
                <a:cs typeface="+mn-cs"/>
              </a:rPr>
              <a:t> </a:t>
            </a:r>
          </a:p>
          <a:p>
            <a:pPr marL="457200" indent="-457200">
              <a:lnSpc>
                <a:spcPct val="120000"/>
              </a:lnSpc>
              <a:buFontTx/>
              <a:buAutoNum type="arabicPeriod"/>
              <a:defRPr/>
            </a:pPr>
            <a:endParaRPr lang="en-US" sz="1500" dirty="0" smtClean="0">
              <a:solidFill>
                <a:srgbClr val="008000"/>
              </a:solidFill>
              <a:ea typeface="+mn-ea"/>
              <a:cs typeface="+mn-cs"/>
            </a:endParaRPr>
          </a:p>
          <a:p>
            <a:pPr marL="457200" indent="-457200">
              <a:lnSpc>
                <a:spcPct val="120000"/>
              </a:lnSpc>
              <a:buFontTx/>
              <a:buAutoNum type="arabicPeriod"/>
              <a:defRPr/>
            </a:pPr>
            <a:r>
              <a:rPr lang="en-US" sz="1500" dirty="0" err="1" smtClean="0">
                <a:solidFill>
                  <a:schemeClr val="accent2"/>
                </a:solidFill>
                <a:ea typeface="+mn-ea"/>
                <a:cs typeface="+mn-cs"/>
              </a:rPr>
              <a:t>Mettre</a:t>
            </a:r>
            <a:r>
              <a:rPr lang="en-US" sz="1500" dirty="0" smtClean="0">
                <a:solidFill>
                  <a:schemeClr val="accent2"/>
                </a:solidFill>
                <a:ea typeface="+mn-ea"/>
                <a:cs typeface="+mn-cs"/>
              </a:rPr>
              <a:t> </a:t>
            </a:r>
            <a:r>
              <a:rPr lang="en-US" sz="1500" dirty="0" err="1" smtClean="0">
                <a:solidFill>
                  <a:schemeClr val="accent2"/>
                </a:solidFill>
                <a:ea typeface="+mn-ea"/>
                <a:cs typeface="+mn-cs"/>
              </a:rPr>
              <a:t>en</a:t>
            </a:r>
            <a:r>
              <a:rPr lang="en-US" sz="1500" dirty="0" smtClean="0">
                <a:solidFill>
                  <a:schemeClr val="accent2"/>
                </a:solidFill>
                <a:ea typeface="+mn-ea"/>
                <a:cs typeface="+mn-cs"/>
              </a:rPr>
              <a:t> oeuvre les </a:t>
            </a:r>
            <a:r>
              <a:rPr lang="en-US" sz="1500" dirty="0" err="1" smtClean="0">
                <a:solidFill>
                  <a:schemeClr val="accent2"/>
                </a:solidFill>
                <a:ea typeface="+mn-ea"/>
                <a:cs typeface="+mn-cs"/>
              </a:rPr>
              <a:t>stratégies</a:t>
            </a:r>
            <a:r>
              <a:rPr lang="en-US" sz="1500" dirty="0" smtClean="0">
                <a:solidFill>
                  <a:schemeClr val="accent2"/>
                </a:solidFill>
                <a:ea typeface="+mn-ea"/>
                <a:cs typeface="+mn-cs"/>
              </a:rPr>
              <a:t> tout </a:t>
            </a:r>
            <a:r>
              <a:rPr lang="en-US" sz="1500" dirty="0" err="1" smtClean="0">
                <a:solidFill>
                  <a:schemeClr val="accent2"/>
                </a:solidFill>
                <a:ea typeface="+mn-ea"/>
                <a:cs typeface="+mn-cs"/>
              </a:rPr>
              <a:t>en</a:t>
            </a:r>
            <a:r>
              <a:rPr lang="en-US" sz="1500" dirty="0" smtClean="0">
                <a:solidFill>
                  <a:schemeClr val="accent2"/>
                </a:solidFill>
                <a:ea typeface="+mn-ea"/>
                <a:cs typeface="+mn-cs"/>
              </a:rPr>
              <a:t> </a:t>
            </a:r>
            <a:r>
              <a:rPr lang="en-US" sz="1500" dirty="0" err="1" smtClean="0">
                <a:solidFill>
                  <a:schemeClr val="accent2"/>
                </a:solidFill>
                <a:ea typeface="+mn-ea"/>
                <a:cs typeface="+mn-cs"/>
              </a:rPr>
              <a:t>faisant</a:t>
            </a:r>
            <a:r>
              <a:rPr lang="en-US" sz="1500" dirty="0" smtClean="0">
                <a:solidFill>
                  <a:schemeClr val="accent2"/>
                </a:solidFill>
                <a:ea typeface="+mn-ea"/>
                <a:cs typeface="+mn-cs"/>
              </a:rPr>
              <a:t> </a:t>
            </a:r>
            <a:r>
              <a:rPr lang="en-US" sz="1500" dirty="0" err="1" smtClean="0">
                <a:solidFill>
                  <a:schemeClr val="accent2"/>
                </a:solidFill>
                <a:ea typeface="+mn-ea"/>
                <a:cs typeface="+mn-cs"/>
              </a:rPr>
              <a:t>leur</a:t>
            </a:r>
            <a:r>
              <a:rPr lang="en-US" sz="1500" dirty="0" smtClean="0">
                <a:solidFill>
                  <a:schemeClr val="accent2"/>
                </a:solidFill>
                <a:ea typeface="+mn-ea"/>
                <a:cs typeface="+mn-cs"/>
              </a:rPr>
              <a:t> </a:t>
            </a:r>
            <a:r>
              <a:rPr lang="en-US" sz="1500" dirty="0" err="1" smtClean="0">
                <a:solidFill>
                  <a:schemeClr val="accent2"/>
                </a:solidFill>
                <a:ea typeface="+mn-ea"/>
                <a:cs typeface="+mn-cs"/>
              </a:rPr>
              <a:t>suivi</a:t>
            </a:r>
            <a:endParaRPr lang="en-US" sz="1500" dirty="0" smtClean="0">
              <a:solidFill>
                <a:schemeClr val="accent2"/>
              </a:solidFill>
              <a:ea typeface="+mn-ea"/>
              <a:cs typeface="+mn-cs"/>
            </a:endParaRPr>
          </a:p>
          <a:p>
            <a:pPr marL="457200" indent="-457200">
              <a:lnSpc>
                <a:spcPct val="120000"/>
              </a:lnSpc>
              <a:buFontTx/>
              <a:buAutoNum type="arabicPeriod"/>
              <a:defRPr/>
            </a:pPr>
            <a:endParaRPr lang="en-US" sz="1500" dirty="0" smtClean="0">
              <a:ea typeface="+mn-ea"/>
              <a:cs typeface="+mn-cs"/>
            </a:endParaRPr>
          </a:p>
          <a:p>
            <a:pPr marL="457200" indent="-457200">
              <a:lnSpc>
                <a:spcPct val="120000"/>
              </a:lnSpc>
              <a:buFontTx/>
              <a:buAutoNum type="arabicPeriod"/>
              <a:defRPr/>
            </a:pPr>
            <a:r>
              <a:rPr lang="en-US" sz="1500" dirty="0" err="1" smtClean="0">
                <a:solidFill>
                  <a:srgbClr val="008000"/>
                </a:solidFill>
                <a:ea typeface="+mn-ea"/>
                <a:cs typeface="+mn-cs"/>
              </a:rPr>
              <a:t>Ajuster</a:t>
            </a:r>
            <a:endParaRPr lang="en-US" sz="1500" dirty="0" smtClean="0">
              <a:solidFill>
                <a:srgbClr val="008000"/>
              </a:solidFill>
              <a:ea typeface="+mn-ea"/>
              <a:cs typeface="+mn-cs"/>
            </a:endParaRPr>
          </a:p>
        </p:txBody>
      </p:sp>
      <p:grpSp>
        <p:nvGrpSpPr>
          <p:cNvPr id="184" name="Group 179"/>
          <p:cNvGrpSpPr>
            <a:grpSpLocks/>
          </p:cNvGrpSpPr>
          <p:nvPr/>
        </p:nvGrpSpPr>
        <p:grpSpPr bwMode="auto">
          <a:xfrm>
            <a:off x="3930471" y="1436858"/>
            <a:ext cx="272536" cy="484370"/>
            <a:chOff x="5829300" y="2220913"/>
            <a:chExt cx="1457325" cy="2968625"/>
          </a:xfrm>
        </p:grpSpPr>
        <p:sp>
          <p:nvSpPr>
            <p:cNvPr id="197"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98"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01"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2"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05"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8"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211" name="Group 28"/>
          <p:cNvGrpSpPr>
            <a:grpSpLocks/>
          </p:cNvGrpSpPr>
          <p:nvPr/>
        </p:nvGrpSpPr>
        <p:grpSpPr bwMode="auto">
          <a:xfrm>
            <a:off x="5504852" y="2162272"/>
            <a:ext cx="852487" cy="228600"/>
            <a:chOff x="214313" y="1935163"/>
            <a:chExt cx="8153400" cy="1174750"/>
          </a:xfrm>
        </p:grpSpPr>
        <p:sp>
          <p:nvSpPr>
            <p:cNvPr id="212"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215"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220"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223"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224"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pic>
        <p:nvPicPr>
          <p:cNvPr id="227"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925" y="2654687"/>
            <a:ext cx="1382713" cy="6906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234" name="Group 60"/>
          <p:cNvGrpSpPr>
            <a:grpSpLocks/>
          </p:cNvGrpSpPr>
          <p:nvPr/>
        </p:nvGrpSpPr>
        <p:grpSpPr bwMode="auto">
          <a:xfrm>
            <a:off x="3930471" y="2706226"/>
            <a:ext cx="691278" cy="538193"/>
            <a:chOff x="3873500" y="2220913"/>
            <a:chExt cx="3413125" cy="2968625"/>
          </a:xfrm>
        </p:grpSpPr>
        <p:sp>
          <p:nvSpPr>
            <p:cNvPr id="241"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43"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47"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49"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3"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1"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62"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5"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69"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72"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73"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76"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82"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5"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88"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9"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90"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291"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92"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98"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299" name="Group 167"/>
          <p:cNvGrpSpPr>
            <a:grpSpLocks/>
          </p:cNvGrpSpPr>
          <p:nvPr/>
        </p:nvGrpSpPr>
        <p:grpSpPr bwMode="auto">
          <a:xfrm>
            <a:off x="7373713" y="3335588"/>
            <a:ext cx="926077" cy="523269"/>
            <a:chOff x="2436813" y="2220913"/>
            <a:chExt cx="4849812" cy="2968625"/>
          </a:xfrm>
        </p:grpSpPr>
        <p:sp>
          <p:nvSpPr>
            <p:cNvPr id="306"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07"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11"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15"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18"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319"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20"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21"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22"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323"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24"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25"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26"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27"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28"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29"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30"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31"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32"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33"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34"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35"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36"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37"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38"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39"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40"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41"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42"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343"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44"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45"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46"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47"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48"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49"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50"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51"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352" name="Group 248"/>
          <p:cNvGrpSpPr>
            <a:grpSpLocks/>
          </p:cNvGrpSpPr>
          <p:nvPr/>
        </p:nvGrpSpPr>
        <p:grpSpPr bwMode="auto">
          <a:xfrm>
            <a:off x="5563970" y="3834604"/>
            <a:ext cx="1200472" cy="744178"/>
            <a:chOff x="904875" y="2220913"/>
            <a:chExt cx="6381750" cy="4375150"/>
          </a:xfrm>
        </p:grpSpPr>
        <p:grpSp>
          <p:nvGrpSpPr>
            <p:cNvPr id="353" name="Group 242"/>
            <p:cNvGrpSpPr>
              <a:grpSpLocks/>
            </p:cNvGrpSpPr>
            <p:nvPr/>
          </p:nvGrpSpPr>
          <p:grpSpPr bwMode="auto">
            <a:xfrm>
              <a:off x="904875" y="2220913"/>
              <a:ext cx="6381750" cy="4162425"/>
              <a:chOff x="904875" y="2220913"/>
              <a:chExt cx="6381750" cy="4162425"/>
            </a:xfrm>
          </p:grpSpPr>
          <p:sp>
            <p:nvSpPr>
              <p:cNvPr id="358" name="Line 2"/>
              <p:cNvSpPr>
                <a:spLocks noChangeShapeType="1"/>
              </p:cNvSpPr>
              <p:nvPr/>
            </p:nvSpPr>
            <p:spPr bwMode="auto">
              <a:xfrm flipH="1">
                <a:off x="4359713" y="5109686"/>
                <a:ext cx="15527"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359" name="Freeform 4"/>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60" name="Freeform 5"/>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61" name="Freeform 7"/>
              <p:cNvSpPr>
                <a:spLocks/>
              </p:cNvSpPr>
              <p:nvPr/>
            </p:nvSpPr>
            <p:spPr bwMode="auto">
              <a:xfrm>
                <a:off x="5151609" y="3279010"/>
                <a:ext cx="652150"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62" name="Freeform 8"/>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63" name="Line 9"/>
              <p:cNvSpPr>
                <a:spLocks noChangeShapeType="1"/>
              </p:cNvSpPr>
              <p:nvPr/>
            </p:nvSpPr>
            <p:spPr bwMode="auto">
              <a:xfrm>
                <a:off x="3715329" y="3279010"/>
                <a:ext cx="287254"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364" name="Freeform 10"/>
              <p:cNvSpPr>
                <a:spLocks/>
              </p:cNvSpPr>
              <p:nvPr/>
            </p:nvSpPr>
            <p:spPr bwMode="auto">
              <a:xfrm>
                <a:off x="3979295" y="3186639"/>
                <a:ext cx="209617"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65" name="Freeform 11"/>
              <p:cNvSpPr>
                <a:spLocks/>
              </p:cNvSpPr>
              <p:nvPr/>
            </p:nvSpPr>
            <p:spPr bwMode="auto">
              <a:xfrm>
                <a:off x="2372209" y="3279010"/>
                <a:ext cx="19409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66" name="Freeform 12"/>
              <p:cNvSpPr>
                <a:spLocks/>
              </p:cNvSpPr>
              <p:nvPr/>
            </p:nvSpPr>
            <p:spPr bwMode="auto">
              <a:xfrm>
                <a:off x="2543010" y="3186639"/>
                <a:ext cx="209622"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67" name="Freeform 13"/>
              <p:cNvSpPr>
                <a:spLocks/>
              </p:cNvSpPr>
              <p:nvPr/>
            </p:nvSpPr>
            <p:spPr bwMode="auto">
              <a:xfrm>
                <a:off x="3870603" y="3950818"/>
                <a:ext cx="481349" cy="22673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68" name="Freeform 14"/>
              <p:cNvSpPr>
                <a:spLocks/>
              </p:cNvSpPr>
              <p:nvPr/>
            </p:nvSpPr>
            <p:spPr bwMode="auto">
              <a:xfrm>
                <a:off x="4243260" y="4152360"/>
                <a:ext cx="217383" cy="193147"/>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69" name="Line 15"/>
              <p:cNvSpPr>
                <a:spLocks noChangeShapeType="1"/>
              </p:cNvSpPr>
              <p:nvPr/>
            </p:nvSpPr>
            <p:spPr bwMode="auto">
              <a:xfrm>
                <a:off x="3397016" y="4622625"/>
                <a:ext cx="287259"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370" name="Freeform 16"/>
              <p:cNvSpPr>
                <a:spLocks/>
              </p:cNvSpPr>
              <p:nvPr/>
            </p:nvSpPr>
            <p:spPr bwMode="auto">
              <a:xfrm>
                <a:off x="3660981" y="4530254"/>
                <a:ext cx="209622"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71" name="Freeform 17"/>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72" name="Freeform 18"/>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73" name="Freeform 21"/>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74" name="Freeform 22"/>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75" name="Freeform 25"/>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76" name="Freeform 26"/>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77" name="Freeform 28"/>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78" name="Freeform 29"/>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79" name="Freeform 31"/>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80" name="Freeform 32"/>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81" name="Freeform 35"/>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82" name="Freeform 36"/>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83" name="Freeform 38"/>
              <p:cNvSpPr>
                <a:spLocks/>
              </p:cNvSpPr>
              <p:nvPr/>
            </p:nvSpPr>
            <p:spPr bwMode="auto">
              <a:xfrm>
                <a:off x="5353465" y="2582012"/>
                <a:ext cx="450294" cy="696998"/>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84" name="Freeform 39"/>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85" name="Freeform 40"/>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86" name="Freeform 41"/>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87" name="Freeform 43"/>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88" name="Freeform 44"/>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89" name="Freeform 47"/>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90" name="Freeform 48"/>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91" name="Line 50"/>
              <p:cNvSpPr>
                <a:spLocks noChangeShapeType="1"/>
              </p:cNvSpPr>
              <p:nvPr/>
            </p:nvSpPr>
            <p:spPr bwMode="auto">
              <a:xfrm>
                <a:off x="4833300" y="4622625"/>
                <a:ext cx="962697"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392" name="Freeform 51"/>
              <p:cNvSpPr>
                <a:spLocks/>
              </p:cNvSpPr>
              <p:nvPr/>
            </p:nvSpPr>
            <p:spPr bwMode="auto">
              <a:xfrm>
                <a:off x="5772704" y="4530254"/>
                <a:ext cx="217383" cy="193142"/>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93" name="Freeform 52"/>
              <p:cNvSpPr>
                <a:spLocks/>
              </p:cNvSpPr>
              <p:nvPr/>
            </p:nvSpPr>
            <p:spPr bwMode="auto">
              <a:xfrm>
                <a:off x="4670260" y="3564528"/>
                <a:ext cx="1125737" cy="106649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94" name="Freeform 53"/>
              <p:cNvSpPr>
                <a:spLocks/>
              </p:cNvSpPr>
              <p:nvPr/>
            </p:nvSpPr>
            <p:spPr bwMode="auto">
              <a:xfrm>
                <a:off x="5772704" y="4530254"/>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95" name="Freeform 55"/>
              <p:cNvSpPr>
                <a:spLocks/>
              </p:cNvSpPr>
              <p:nvPr/>
            </p:nvSpPr>
            <p:spPr bwMode="auto">
              <a:xfrm>
                <a:off x="3505707" y="5638737"/>
                <a:ext cx="1467339" cy="74738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96" name="Freeform 56"/>
              <p:cNvSpPr>
                <a:spLocks/>
              </p:cNvSpPr>
              <p:nvPr/>
            </p:nvSpPr>
            <p:spPr bwMode="auto">
              <a:xfrm>
                <a:off x="3505707" y="5655532"/>
                <a:ext cx="1467339" cy="730588"/>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97" name="Freeform 67"/>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98" name="Freeform 68"/>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99" name="Freeform 69"/>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00" name="Freeform 70"/>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401" name="Freeform 72"/>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02" name="Freeform 73"/>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403" name="Freeform 76"/>
              <p:cNvSpPr>
                <a:spLocks/>
              </p:cNvSpPr>
              <p:nvPr/>
            </p:nvSpPr>
            <p:spPr bwMode="auto">
              <a:xfrm flipV="1">
                <a:off x="4266549" y="4874553"/>
                <a:ext cx="209622" cy="235133"/>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
          <p:nvSpPr>
            <p:cNvPr id="354" name="Line 2"/>
            <p:cNvSpPr>
              <a:spLocks noChangeShapeType="1"/>
            </p:cNvSpPr>
            <p:nvPr/>
          </p:nvSpPr>
          <p:spPr bwMode="auto">
            <a:xfrm flipH="1">
              <a:off x="6564600" y="5319628"/>
              <a:ext cx="23294"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355" name="Freeform 55"/>
            <p:cNvSpPr>
              <a:spLocks/>
            </p:cNvSpPr>
            <p:nvPr/>
          </p:nvSpPr>
          <p:spPr bwMode="auto">
            <a:xfrm>
              <a:off x="5718360" y="5848674"/>
              <a:ext cx="1459573" cy="747389"/>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56" name="Freeform 56"/>
            <p:cNvSpPr>
              <a:spLocks/>
            </p:cNvSpPr>
            <p:nvPr/>
          </p:nvSpPr>
          <p:spPr bwMode="auto">
            <a:xfrm>
              <a:off x="5718360" y="5865470"/>
              <a:ext cx="1459573" cy="73059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57" name="Freeform 76"/>
            <p:cNvSpPr>
              <a:spLocks/>
            </p:cNvSpPr>
            <p:nvPr/>
          </p:nvSpPr>
          <p:spPr bwMode="auto">
            <a:xfrm flipV="1">
              <a:off x="6479202" y="5092891"/>
              <a:ext cx="209617" cy="226738"/>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404" name="Group 319"/>
          <p:cNvGrpSpPr>
            <a:grpSpLocks/>
          </p:cNvGrpSpPr>
          <p:nvPr/>
        </p:nvGrpSpPr>
        <p:grpSpPr bwMode="auto">
          <a:xfrm>
            <a:off x="5840896" y="4669624"/>
            <a:ext cx="1622186" cy="679699"/>
            <a:chOff x="298450" y="2133600"/>
            <a:chExt cx="8555038" cy="3776663"/>
          </a:xfrm>
        </p:grpSpPr>
        <p:sp>
          <p:nvSpPr>
            <p:cNvPr id="405" name="Freeform 28"/>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06" name="Freeform 29"/>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nvGrpSpPr>
            <p:cNvPr id="407" name="Group 318"/>
            <p:cNvGrpSpPr>
              <a:grpSpLocks/>
            </p:cNvGrpSpPr>
            <p:nvPr/>
          </p:nvGrpSpPr>
          <p:grpSpPr bwMode="auto">
            <a:xfrm>
              <a:off x="298450" y="2133600"/>
              <a:ext cx="8555038" cy="3776663"/>
              <a:chOff x="298450" y="2133600"/>
              <a:chExt cx="8555038" cy="3776663"/>
            </a:xfrm>
          </p:grpSpPr>
          <p:sp>
            <p:nvSpPr>
              <p:cNvPr id="408" name="Line 2"/>
              <p:cNvSpPr>
                <a:spLocks noChangeShapeType="1"/>
              </p:cNvSpPr>
              <p:nvPr/>
            </p:nvSpPr>
            <p:spPr bwMode="auto">
              <a:xfrm>
                <a:off x="4761948" y="4863810"/>
                <a:ext cx="0" cy="322592"/>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409" name="Freeform 76"/>
              <p:cNvSpPr>
                <a:spLocks/>
              </p:cNvSpPr>
              <p:nvPr/>
            </p:nvSpPr>
            <p:spPr bwMode="auto">
              <a:xfrm flipV="1">
                <a:off x="4652054" y="4635639"/>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nvGrpSpPr>
              <p:cNvPr id="410" name="Group 317"/>
              <p:cNvGrpSpPr>
                <a:grpSpLocks/>
              </p:cNvGrpSpPr>
              <p:nvPr/>
            </p:nvGrpSpPr>
            <p:grpSpPr bwMode="auto">
              <a:xfrm>
                <a:off x="298450" y="2133600"/>
                <a:ext cx="8555038" cy="3776663"/>
                <a:chOff x="298450" y="2133600"/>
                <a:chExt cx="8555038" cy="3776663"/>
              </a:xfrm>
            </p:grpSpPr>
            <p:grpSp>
              <p:nvGrpSpPr>
                <p:cNvPr id="411" name="Group 306"/>
                <p:cNvGrpSpPr>
                  <a:grpSpLocks/>
                </p:cNvGrpSpPr>
                <p:nvPr/>
              </p:nvGrpSpPr>
              <p:grpSpPr bwMode="auto">
                <a:xfrm>
                  <a:off x="298450" y="2133600"/>
                  <a:ext cx="8555038" cy="3676650"/>
                  <a:chOff x="298450" y="2133600"/>
                  <a:chExt cx="8555038" cy="3676650"/>
                </a:xfrm>
              </p:grpSpPr>
              <p:sp>
                <p:nvSpPr>
                  <p:cNvPr id="416" name="AutoShape 3"/>
                  <p:cNvSpPr>
                    <a:spLocks noChangeAspect="1" noChangeArrowheads="1" noTextEdit="1"/>
                  </p:cNvSpPr>
                  <p:nvPr/>
                </p:nvSpPr>
                <p:spPr bwMode="auto">
                  <a:xfrm>
                    <a:off x="611236" y="2133600"/>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17" name="Freeform 4"/>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18" name="Freeform 5"/>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419" name="Freeform 7"/>
                  <p:cNvSpPr>
                    <a:spLocks/>
                  </p:cNvSpPr>
                  <p:nvPr/>
                </p:nvSpPr>
                <p:spPr bwMode="auto">
                  <a:xfrm>
                    <a:off x="6706275" y="3282335"/>
                    <a:ext cx="650929"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20" name="Freeform 8"/>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21" name="Freeform 10"/>
                  <p:cNvSpPr>
                    <a:spLocks/>
                  </p:cNvSpPr>
                  <p:nvPr/>
                </p:nvSpPr>
                <p:spPr bwMode="auto">
                  <a:xfrm>
                    <a:off x="5531228" y="318791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22" name="Freeform 11"/>
                  <p:cNvSpPr>
                    <a:spLocks/>
                  </p:cNvSpPr>
                  <p:nvPr/>
                </p:nvSpPr>
                <p:spPr bwMode="auto">
                  <a:xfrm>
                    <a:off x="2073705" y="3258728"/>
                    <a:ext cx="19443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23" name="Freeform 12"/>
                  <p:cNvSpPr>
                    <a:spLocks/>
                  </p:cNvSpPr>
                  <p:nvPr/>
                </p:nvSpPr>
                <p:spPr bwMode="auto">
                  <a:xfrm>
                    <a:off x="2158241" y="318004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24" name="Freeform 21"/>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25" name="Freeform 22"/>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26" name="Freeform 28"/>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27" name="Freeform 29"/>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28" name="Freeform 39"/>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29" name="Freeform 40"/>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30" name="Freeform 41"/>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31" name="Freeform 43"/>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32" name="Freeform 44"/>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433" name="Freeform 47"/>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34" name="Freeform 48"/>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435" name="Freeform 51"/>
                  <p:cNvSpPr>
                    <a:spLocks/>
                  </p:cNvSpPr>
                  <p:nvPr/>
                </p:nvSpPr>
                <p:spPr bwMode="auto">
                  <a:xfrm>
                    <a:off x="7331841" y="4533352"/>
                    <a:ext cx="211343" cy="18883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36" name="Freeform 52"/>
                  <p:cNvSpPr>
                    <a:spLocks/>
                  </p:cNvSpPr>
                  <p:nvPr/>
                </p:nvSpPr>
                <p:spPr bwMode="auto">
                  <a:xfrm>
                    <a:off x="6224423" y="3565584"/>
                    <a:ext cx="1132782" cy="1062184"/>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37" name="Freeform 53"/>
                  <p:cNvSpPr>
                    <a:spLocks/>
                  </p:cNvSpPr>
                  <p:nvPr/>
                </p:nvSpPr>
                <p:spPr bwMode="auto">
                  <a:xfrm>
                    <a:off x="7331841" y="4533352"/>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38" name="Freeform 61"/>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39" name="Freeform 62"/>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40" name="Freeform 64"/>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41" name="Freeform 65"/>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42" name="Freeform 69"/>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43" name="Freeform 70"/>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444" name="AutoShape 3"/>
                  <p:cNvSpPr>
                    <a:spLocks noChangeAspect="1" noChangeArrowheads="1" noTextEdit="1"/>
                  </p:cNvSpPr>
                  <p:nvPr/>
                </p:nvSpPr>
                <p:spPr bwMode="auto">
                  <a:xfrm>
                    <a:off x="687315" y="2361771"/>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45" name="AutoShape 3"/>
                  <p:cNvSpPr>
                    <a:spLocks noChangeAspect="1" noChangeArrowheads="1" noTextEdit="1"/>
                  </p:cNvSpPr>
                  <p:nvPr/>
                </p:nvSpPr>
                <p:spPr bwMode="auto">
                  <a:xfrm>
                    <a:off x="839480" y="2511266"/>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46" name="Line 9"/>
                  <p:cNvSpPr>
                    <a:spLocks noChangeShapeType="1"/>
                  </p:cNvSpPr>
                  <p:nvPr/>
                </p:nvSpPr>
                <p:spPr bwMode="auto">
                  <a:xfrm>
                    <a:off x="5235349" y="3290200"/>
                    <a:ext cx="295878"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447" name="Freeform 28"/>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48" name="Freeform 29"/>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49" name="Freeform 12"/>
                  <p:cNvSpPr>
                    <a:spLocks/>
                  </p:cNvSpPr>
                  <p:nvPr/>
                </p:nvSpPr>
                <p:spPr bwMode="auto">
                  <a:xfrm>
                    <a:off x="4111024" y="3203654"/>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50" name="Freeform 7"/>
                  <p:cNvSpPr>
                    <a:spLocks/>
                  </p:cNvSpPr>
                  <p:nvPr/>
                </p:nvSpPr>
                <p:spPr bwMode="auto">
                  <a:xfrm>
                    <a:off x="3654530" y="3274464"/>
                    <a:ext cx="650924" cy="7871"/>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51" name="AutoShape 3"/>
                  <p:cNvSpPr>
                    <a:spLocks noChangeAspect="1" noChangeArrowheads="1" noTextEdit="1"/>
                  </p:cNvSpPr>
                  <p:nvPr/>
                </p:nvSpPr>
                <p:spPr bwMode="auto">
                  <a:xfrm>
                    <a:off x="991645" y="2668627"/>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52" name="AutoShape 3"/>
                  <p:cNvSpPr>
                    <a:spLocks noChangeAspect="1" noChangeArrowheads="1" noTextEdit="1"/>
                  </p:cNvSpPr>
                  <p:nvPr/>
                </p:nvSpPr>
                <p:spPr bwMode="auto">
                  <a:xfrm>
                    <a:off x="1143809" y="2818118"/>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53" name="Freeform 64"/>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54" name="Freeform 65"/>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sp>
              <p:nvSpPr>
                <p:cNvPr id="412" name="Freeform 55"/>
                <p:cNvSpPr>
                  <a:spLocks/>
                </p:cNvSpPr>
                <p:nvPr/>
              </p:nvSpPr>
              <p:spPr bwMode="auto">
                <a:xfrm>
                  <a:off x="3958859" y="5162796"/>
                  <a:ext cx="1470926" cy="747467"/>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13" name="Freeform 56"/>
                <p:cNvSpPr>
                  <a:spLocks/>
                </p:cNvSpPr>
                <p:nvPr/>
              </p:nvSpPr>
              <p:spPr bwMode="auto">
                <a:xfrm>
                  <a:off x="3958859" y="5178532"/>
                  <a:ext cx="1470926" cy="731731"/>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14" name="Line 2"/>
                <p:cNvSpPr>
                  <a:spLocks noChangeShapeType="1"/>
                </p:cNvSpPr>
                <p:nvPr/>
              </p:nvSpPr>
              <p:spPr bwMode="auto">
                <a:xfrm flipH="1">
                  <a:off x="4728134" y="3809492"/>
                  <a:ext cx="16907" cy="22817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415" name="Freeform 76"/>
                <p:cNvSpPr>
                  <a:spLocks/>
                </p:cNvSpPr>
                <p:nvPr/>
              </p:nvSpPr>
              <p:spPr bwMode="auto">
                <a:xfrm flipV="1">
                  <a:off x="4635147" y="3581321"/>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grpSp>
    </p:spTree>
    <p:custDataLst>
      <p:tags r:id="rId1"/>
    </p:custDataLst>
    <p:extLst>
      <p:ext uri="{BB962C8B-B14F-4D97-AF65-F5344CB8AC3E}">
        <p14:creationId xmlns:p14="http://schemas.microsoft.com/office/powerpoint/2010/main" val="208072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
                                        </p:tgtEl>
                                        <p:attrNameLst>
                                          <p:attrName>style.visibility</p:attrName>
                                        </p:attrNameLst>
                                      </p:cBhvr>
                                      <p:to>
                                        <p:strVal val="visible"/>
                                      </p:to>
                                    </p:set>
                                    <p:animEffect transition="in" filter="fade">
                                      <p:cBhvr>
                                        <p:cTn id="10" dur="500"/>
                                        <p:tgtEl>
                                          <p:spTgt spid="1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1"/>
                                        </p:tgtEl>
                                        <p:attrNameLst>
                                          <p:attrName>style.visibility</p:attrName>
                                        </p:attrNameLst>
                                      </p:cBhvr>
                                      <p:to>
                                        <p:strVal val="visible"/>
                                      </p:to>
                                    </p:set>
                                    <p:animEffect transition="in" filter="fade">
                                      <p:cBhvr>
                                        <p:cTn id="18" dur="500"/>
                                        <p:tgtEl>
                                          <p:spTgt spid="2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34"/>
                                        </p:tgtEl>
                                        <p:attrNameLst>
                                          <p:attrName>style.visibility</p:attrName>
                                        </p:attrNameLst>
                                      </p:cBhvr>
                                      <p:to>
                                        <p:strVal val="visible"/>
                                      </p:to>
                                    </p:set>
                                    <p:animEffect transition="in" filter="fade">
                                      <p:cBhvr>
                                        <p:cTn id="26" dur="500"/>
                                        <p:tgtEl>
                                          <p:spTgt spid="234"/>
                                        </p:tgtEl>
                                      </p:cBhvr>
                                    </p:animEffect>
                                  </p:childTnLst>
                                </p:cTn>
                              </p:par>
                              <p:par>
                                <p:cTn id="27" presetID="10" presetClass="entr" presetSubtype="0" fill="hold" nodeType="withEffect">
                                  <p:stCondLst>
                                    <p:cond delay="0"/>
                                  </p:stCondLst>
                                  <p:childTnLst>
                                    <p:set>
                                      <p:cBhvr>
                                        <p:cTn id="28" dur="1" fill="hold">
                                          <p:stCondLst>
                                            <p:cond delay="0"/>
                                          </p:stCondLst>
                                        </p:cTn>
                                        <p:tgtEl>
                                          <p:spTgt spid="227"/>
                                        </p:tgtEl>
                                        <p:attrNameLst>
                                          <p:attrName>style.visibility</p:attrName>
                                        </p:attrNameLst>
                                      </p:cBhvr>
                                      <p:to>
                                        <p:strVal val="visible"/>
                                      </p:to>
                                    </p:set>
                                    <p:animEffect transition="in" filter="fade">
                                      <p:cBhvr>
                                        <p:cTn id="29" dur="500"/>
                                        <p:tgtEl>
                                          <p:spTgt spid="22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99"/>
                                        </p:tgtEl>
                                        <p:attrNameLst>
                                          <p:attrName>style.visibility</p:attrName>
                                        </p:attrNameLst>
                                      </p:cBhvr>
                                      <p:to>
                                        <p:strVal val="visible"/>
                                      </p:to>
                                    </p:set>
                                    <p:animEffect transition="in" filter="fade">
                                      <p:cBhvr>
                                        <p:cTn id="37" dur="500"/>
                                        <p:tgtEl>
                                          <p:spTgt spid="29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52"/>
                                        </p:tgtEl>
                                        <p:attrNameLst>
                                          <p:attrName>style.visibility</p:attrName>
                                        </p:attrNameLst>
                                      </p:cBhvr>
                                      <p:to>
                                        <p:strVal val="visible"/>
                                      </p:to>
                                    </p:set>
                                    <p:animEffect transition="in" filter="fade">
                                      <p:cBhvr>
                                        <p:cTn id="45" dur="500"/>
                                        <p:tgtEl>
                                          <p:spTgt spid="352"/>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fade">
                                      <p:cBhvr>
                                        <p:cTn id="50" dur="500"/>
                                        <p:tgtEl>
                                          <p:spTgt spid="3">
                                            <p:txEl>
                                              <p:pRg st="10" end="10"/>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404"/>
                                        </p:tgtEl>
                                        <p:attrNameLst>
                                          <p:attrName>style.visibility</p:attrName>
                                        </p:attrNameLst>
                                      </p:cBhvr>
                                      <p:to>
                                        <p:strVal val="visible"/>
                                      </p:to>
                                    </p:set>
                                    <p:animEffect transition="in" filter="fade">
                                      <p:cBhvr>
                                        <p:cTn id="53" dur="500"/>
                                        <p:tgtEl>
                                          <p:spTgt spid="40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500"/>
                                        <p:tgtEl>
                                          <p:spTgt spid="3">
                                            <p:txEl>
                                              <p:pRg st="12" end="12"/>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err="1">
                <a:latin typeface="Arial" charset="0"/>
              </a:rPr>
              <a:t>Bref</a:t>
            </a:r>
            <a:r>
              <a:rPr lang="en-US" dirty="0">
                <a:latin typeface="Arial" charset="0"/>
              </a:rPr>
              <a:t> résumé des </a:t>
            </a:r>
            <a:r>
              <a:rPr lang="en-US" dirty="0" err="1">
                <a:latin typeface="Arial" charset="0"/>
              </a:rPr>
              <a:t>N</a:t>
            </a:r>
            <a:r>
              <a:rPr lang="en-US" dirty="0" err="1" smtClean="0">
                <a:latin typeface="Arial" charset="0"/>
              </a:rPr>
              <a:t>ormes</a:t>
            </a:r>
            <a:r>
              <a:rPr lang="en-US" dirty="0" smtClean="0">
                <a:latin typeface="Arial" charset="0"/>
              </a:rPr>
              <a:t> </a:t>
            </a:r>
            <a:r>
              <a:rPr lang="en-US" dirty="0" err="1">
                <a:latin typeface="Arial" charset="0"/>
              </a:rPr>
              <a:t>ouvertes</a:t>
            </a:r>
            <a:endParaRPr lang="en-US" dirty="0">
              <a:latin typeface="Arial" charset="0"/>
            </a:endParaRPr>
          </a:p>
        </p:txBody>
      </p:sp>
      <p:sp>
        <p:nvSpPr>
          <p:cNvPr id="12" name="Content Placeholder 2"/>
          <p:cNvSpPr>
            <a:spLocks noGrp="1"/>
          </p:cNvSpPr>
          <p:nvPr>
            <p:ph idx="1"/>
          </p:nvPr>
        </p:nvSpPr>
        <p:spPr>
          <a:xfrm>
            <a:off x="417940" y="1495907"/>
            <a:ext cx="7348532" cy="5234847"/>
          </a:xfrm>
        </p:spPr>
        <p:txBody>
          <a:bodyPr>
            <a:noAutofit/>
          </a:bodyPr>
          <a:lstStyle/>
          <a:p>
            <a:pPr marL="457200" indent="-457200">
              <a:lnSpc>
                <a:spcPct val="120000"/>
              </a:lnSpc>
              <a:buFontTx/>
              <a:buAutoNum type="arabicPeriod"/>
              <a:defRPr/>
            </a:pPr>
            <a:r>
              <a:rPr lang="en-US" sz="1500" dirty="0" err="1" smtClean="0">
                <a:solidFill>
                  <a:schemeClr val="accent2"/>
                </a:solidFill>
                <a:ea typeface="+mn-ea"/>
                <a:cs typeface="+mn-cs"/>
              </a:rPr>
              <a:t>Cibler</a:t>
            </a:r>
            <a:r>
              <a:rPr lang="en-US" sz="1500" dirty="0" smtClean="0">
                <a:solidFill>
                  <a:schemeClr val="accent2"/>
                </a:solidFill>
                <a:ea typeface="+mn-ea"/>
                <a:cs typeface="+mn-cs"/>
              </a:rPr>
              <a:t> </a:t>
            </a:r>
            <a:r>
              <a:rPr lang="en-US" sz="1500" dirty="0" err="1" smtClean="0">
                <a:solidFill>
                  <a:schemeClr val="accent2"/>
                </a:solidFill>
                <a:ea typeface="+mn-ea"/>
                <a:cs typeface="+mn-cs"/>
              </a:rPr>
              <a:t>ce</a:t>
            </a:r>
            <a:r>
              <a:rPr lang="en-US" sz="1500" dirty="0" smtClean="0">
                <a:solidFill>
                  <a:schemeClr val="accent2"/>
                </a:solidFill>
                <a:ea typeface="+mn-ea"/>
                <a:cs typeface="+mn-cs"/>
              </a:rPr>
              <a:t> que </a:t>
            </a:r>
            <a:r>
              <a:rPr lang="en-US" sz="1500" dirty="0" err="1" smtClean="0">
                <a:solidFill>
                  <a:schemeClr val="accent2"/>
                </a:solidFill>
                <a:ea typeface="+mn-ea"/>
                <a:cs typeface="+mn-cs"/>
              </a:rPr>
              <a:t>l’on</a:t>
            </a:r>
            <a:r>
              <a:rPr lang="en-US" sz="1500" dirty="0" smtClean="0">
                <a:solidFill>
                  <a:schemeClr val="accent2"/>
                </a:solidFill>
                <a:ea typeface="+mn-ea"/>
                <a:cs typeface="+mn-cs"/>
              </a:rPr>
              <a:t> </a:t>
            </a:r>
            <a:r>
              <a:rPr lang="en-US" sz="1500" dirty="0" err="1" smtClean="0">
                <a:solidFill>
                  <a:schemeClr val="accent2"/>
                </a:solidFill>
                <a:ea typeface="+mn-ea"/>
                <a:cs typeface="+mn-cs"/>
              </a:rPr>
              <a:t>veut</a:t>
            </a:r>
            <a:r>
              <a:rPr lang="en-US" sz="1500" dirty="0" smtClean="0">
                <a:solidFill>
                  <a:schemeClr val="accent2"/>
                </a:solidFill>
                <a:ea typeface="+mn-ea"/>
                <a:cs typeface="+mn-cs"/>
              </a:rPr>
              <a:t> conserver</a:t>
            </a:r>
          </a:p>
          <a:p>
            <a:pPr marL="457200" indent="-457200">
              <a:lnSpc>
                <a:spcPct val="120000"/>
              </a:lnSpc>
              <a:buFontTx/>
              <a:buAutoNum type="arabicPeriod"/>
              <a:defRPr/>
            </a:pPr>
            <a:endParaRPr lang="en-US" sz="1500" dirty="0" smtClean="0">
              <a:solidFill>
                <a:schemeClr val="accent2"/>
              </a:solidFill>
              <a:ea typeface="+mn-ea"/>
              <a:cs typeface="+mn-cs"/>
            </a:endParaRPr>
          </a:p>
        </p:txBody>
      </p:sp>
      <p:grpSp>
        <p:nvGrpSpPr>
          <p:cNvPr id="13" name="Group 179"/>
          <p:cNvGrpSpPr>
            <a:grpSpLocks/>
          </p:cNvGrpSpPr>
          <p:nvPr/>
        </p:nvGrpSpPr>
        <p:grpSpPr bwMode="auto">
          <a:xfrm>
            <a:off x="3930471" y="1436858"/>
            <a:ext cx="272536" cy="484370"/>
            <a:chOff x="5829300" y="2220913"/>
            <a:chExt cx="1457325" cy="2968625"/>
          </a:xfrm>
        </p:grpSpPr>
        <p:sp>
          <p:nvSpPr>
            <p:cNvPr id="14"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8"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9"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spTree>
    <p:custDataLst>
      <p:tags r:id="rId1"/>
    </p:custDataLst>
    <p:extLst>
      <p:ext uri="{BB962C8B-B14F-4D97-AF65-F5344CB8AC3E}">
        <p14:creationId xmlns:p14="http://schemas.microsoft.com/office/powerpoint/2010/main" val="647520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descr="TCPCREEKFRANCO0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6318" y="1987550"/>
            <a:ext cx="3049587"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327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2804" y="1987550"/>
            <a:ext cx="1690687" cy="24288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32772" name="Picture 4" descr="DSC_0027-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3491" y="1981201"/>
            <a:ext cx="2149475" cy="2439988"/>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32773" name="Picture 6" descr="tietoncany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9800" y="4421188"/>
            <a:ext cx="3657600" cy="17557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32774" name="Picture 7" descr="halawaFall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176" y="1981201"/>
            <a:ext cx="2266950" cy="4195762"/>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pic>
        <p:nvPicPr>
          <p:cNvPr id="32775" name="Picture 8" descr="Moloka'i’s native upland fores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1200" y="4421188"/>
            <a:ext cx="3352800" cy="1755775"/>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pPr marL="457200" indent="-457200">
              <a:lnSpc>
                <a:spcPct val="110000"/>
              </a:lnSpc>
              <a:buFontTx/>
              <a:buAutoNum type="arabicPeriod"/>
              <a:defRPr/>
            </a:pPr>
            <a:r>
              <a:rPr lang="en-US" dirty="0" err="1" smtClean="0"/>
              <a:t>Cibler</a:t>
            </a:r>
            <a:r>
              <a:rPr lang="en-US" dirty="0" smtClean="0"/>
              <a:t> </a:t>
            </a:r>
            <a:r>
              <a:rPr lang="en-US" dirty="0" err="1"/>
              <a:t>ce</a:t>
            </a:r>
            <a:r>
              <a:rPr lang="en-US" dirty="0"/>
              <a:t> que </a:t>
            </a:r>
            <a:r>
              <a:rPr lang="en-US" dirty="0" err="1"/>
              <a:t>l’on</a:t>
            </a:r>
            <a:r>
              <a:rPr lang="en-US" dirty="0"/>
              <a:t> </a:t>
            </a:r>
            <a:r>
              <a:rPr lang="en-US" dirty="0" err="1"/>
              <a:t>veut</a:t>
            </a:r>
            <a:r>
              <a:rPr lang="en-US" dirty="0"/>
              <a:t> conserver</a:t>
            </a:r>
          </a:p>
        </p:txBody>
      </p:sp>
    </p:spTree>
    <p:extLst>
      <p:ext uri="{BB962C8B-B14F-4D97-AF65-F5344CB8AC3E}">
        <p14:creationId xmlns:p14="http://schemas.microsoft.com/office/powerpoint/2010/main" val="350691574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52400" y="1708838"/>
            <a:ext cx="8686800" cy="4724400"/>
          </a:xfrm>
        </p:spPr>
        <p:txBody>
          <a:bodyPr/>
          <a:lstStyle/>
          <a:p>
            <a:pPr eaLnBrk="1" hangingPunct="1">
              <a:buClr>
                <a:srgbClr val="E5501B"/>
              </a:buClr>
            </a:pPr>
            <a:r>
              <a:rPr lang="en-US" sz="1400" dirty="0" err="1" smtClean="0">
                <a:solidFill>
                  <a:schemeClr val="accent2"/>
                </a:solidFill>
                <a:latin typeface="Arial" charset="0"/>
              </a:rPr>
              <a:t>Mouette</a:t>
            </a:r>
            <a:r>
              <a:rPr lang="en-US" sz="1400" dirty="0" smtClean="0">
                <a:solidFill>
                  <a:schemeClr val="accent2"/>
                </a:solidFill>
                <a:latin typeface="Arial" charset="0"/>
              </a:rPr>
              <a:t> </a:t>
            </a:r>
            <a:r>
              <a:rPr lang="en-US" sz="1400" dirty="0" err="1" smtClean="0">
                <a:solidFill>
                  <a:schemeClr val="accent2"/>
                </a:solidFill>
                <a:latin typeface="Arial" charset="0"/>
              </a:rPr>
              <a:t>tridactyle</a:t>
            </a:r>
            <a:endParaRPr lang="en-US" sz="1400" dirty="0">
              <a:solidFill>
                <a:schemeClr val="accent2"/>
              </a:solidFill>
              <a:latin typeface="Arial" charset="0"/>
            </a:endParaRPr>
          </a:p>
          <a:p>
            <a:pPr eaLnBrk="1" hangingPunct="1">
              <a:buClr>
                <a:srgbClr val="E5501B"/>
              </a:buClr>
            </a:pPr>
            <a:r>
              <a:rPr lang="en-US" sz="1400" dirty="0" smtClean="0">
                <a:solidFill>
                  <a:schemeClr val="accent2"/>
                </a:solidFill>
                <a:latin typeface="Arial" charset="0"/>
              </a:rPr>
              <a:t>Cormorant</a:t>
            </a:r>
          </a:p>
          <a:p>
            <a:pPr eaLnBrk="1" hangingPunct="1">
              <a:buClr>
                <a:srgbClr val="E5501B"/>
              </a:buClr>
            </a:pPr>
            <a:r>
              <a:rPr lang="en-US" sz="1400" dirty="0" smtClean="0">
                <a:solidFill>
                  <a:schemeClr val="accent2"/>
                </a:solidFill>
                <a:latin typeface="Arial" charset="0"/>
              </a:rPr>
              <a:t>Guillemot</a:t>
            </a:r>
          </a:p>
          <a:p>
            <a:pPr marL="0" indent="0" eaLnBrk="1" hangingPunct="1">
              <a:buClr>
                <a:srgbClr val="E5501B"/>
              </a:buClr>
              <a:buNone/>
            </a:pPr>
            <a:endParaRPr lang="en-US" sz="1400" dirty="0">
              <a:solidFill>
                <a:schemeClr val="accent2"/>
              </a:solidFill>
              <a:latin typeface="Arial" charset="0"/>
            </a:endParaRPr>
          </a:p>
          <a:p>
            <a:pPr eaLnBrk="1" hangingPunct="1">
              <a:buClr>
                <a:srgbClr val="E5501B"/>
              </a:buClr>
            </a:pPr>
            <a:r>
              <a:rPr lang="fr-FR" sz="1400" dirty="0">
                <a:solidFill>
                  <a:srgbClr val="008000"/>
                </a:solidFill>
                <a:latin typeface="Arial" charset="0"/>
              </a:rPr>
              <a:t>Otarie à fourrure du </a:t>
            </a:r>
            <a:r>
              <a:rPr lang="fr-FR" sz="1400" dirty="0" smtClean="0">
                <a:solidFill>
                  <a:srgbClr val="008000"/>
                </a:solidFill>
                <a:latin typeface="Arial" charset="0"/>
              </a:rPr>
              <a:t>Nord</a:t>
            </a:r>
          </a:p>
          <a:p>
            <a:pPr eaLnBrk="1" hangingPunct="1">
              <a:buClr>
                <a:srgbClr val="E5501B"/>
              </a:buClr>
            </a:pPr>
            <a:r>
              <a:rPr lang="nb-NO" sz="1400" dirty="0">
                <a:solidFill>
                  <a:srgbClr val="008000"/>
                </a:solidFill>
                <a:latin typeface="Arial" charset="0"/>
              </a:rPr>
              <a:t>Lion de mer de </a:t>
            </a:r>
            <a:r>
              <a:rPr lang="nb-NO" sz="1400" dirty="0" smtClean="0">
                <a:solidFill>
                  <a:srgbClr val="008000"/>
                </a:solidFill>
                <a:latin typeface="Arial" charset="0"/>
              </a:rPr>
              <a:t>Steller</a:t>
            </a:r>
          </a:p>
          <a:p>
            <a:pPr eaLnBrk="1" hangingPunct="1">
              <a:buClr>
                <a:srgbClr val="E5501B"/>
              </a:buClr>
            </a:pPr>
            <a:r>
              <a:rPr lang="en-US" sz="1400" dirty="0" err="1">
                <a:solidFill>
                  <a:srgbClr val="008000"/>
                </a:solidFill>
                <a:latin typeface="Arial" charset="0"/>
              </a:rPr>
              <a:t>Phoque</a:t>
            </a:r>
            <a:r>
              <a:rPr lang="en-US" sz="1400" dirty="0">
                <a:solidFill>
                  <a:srgbClr val="008000"/>
                </a:solidFill>
                <a:latin typeface="Arial" charset="0"/>
              </a:rPr>
              <a:t> </a:t>
            </a:r>
            <a:r>
              <a:rPr lang="en-US" sz="1400" dirty="0" err="1" smtClean="0">
                <a:solidFill>
                  <a:srgbClr val="008000"/>
                </a:solidFill>
                <a:latin typeface="Arial" charset="0"/>
              </a:rPr>
              <a:t>commun</a:t>
            </a:r>
            <a:endParaRPr lang="en-US" sz="1400" dirty="0" smtClean="0">
              <a:solidFill>
                <a:srgbClr val="008000"/>
              </a:solidFill>
              <a:latin typeface="Arial" charset="0"/>
            </a:endParaRPr>
          </a:p>
          <a:p>
            <a:pPr marL="0" indent="0" eaLnBrk="1" hangingPunct="1">
              <a:buClr>
                <a:srgbClr val="E5501B"/>
              </a:buClr>
              <a:buNone/>
            </a:pPr>
            <a:endParaRPr lang="en-US" sz="1400" dirty="0" smtClean="0">
              <a:solidFill>
                <a:srgbClr val="008000"/>
              </a:solidFill>
              <a:latin typeface="Arial" charset="0"/>
            </a:endParaRPr>
          </a:p>
          <a:p>
            <a:pPr eaLnBrk="1" hangingPunct="1">
              <a:buClr>
                <a:srgbClr val="E5501B"/>
              </a:buClr>
            </a:pPr>
            <a:r>
              <a:rPr lang="en-US" sz="1400" dirty="0" err="1" smtClean="0">
                <a:solidFill>
                  <a:schemeClr val="accent2"/>
                </a:solidFill>
                <a:latin typeface="Arial" charset="0"/>
              </a:rPr>
              <a:t>Saumon</a:t>
            </a:r>
            <a:r>
              <a:rPr lang="en-US" sz="1400" dirty="0" smtClean="0">
                <a:solidFill>
                  <a:schemeClr val="accent2"/>
                </a:solidFill>
                <a:latin typeface="Arial" charset="0"/>
              </a:rPr>
              <a:t> du </a:t>
            </a:r>
            <a:r>
              <a:rPr lang="en-US" sz="1400" dirty="0" err="1" smtClean="0">
                <a:solidFill>
                  <a:schemeClr val="accent2"/>
                </a:solidFill>
                <a:latin typeface="Arial" charset="0"/>
              </a:rPr>
              <a:t>Pacifique</a:t>
            </a:r>
            <a:endParaRPr lang="en-US" sz="1400" dirty="0">
              <a:solidFill>
                <a:schemeClr val="accent2"/>
              </a:solidFill>
              <a:latin typeface="Arial" charset="0"/>
            </a:endParaRPr>
          </a:p>
          <a:p>
            <a:pPr eaLnBrk="1" hangingPunct="1">
              <a:buClr>
                <a:srgbClr val="E5501B"/>
              </a:buClr>
            </a:pPr>
            <a:r>
              <a:rPr lang="en-US" sz="1400" dirty="0" err="1">
                <a:solidFill>
                  <a:schemeClr val="accent2"/>
                </a:solidFill>
                <a:latin typeface="Arial" charset="0"/>
              </a:rPr>
              <a:t>Goberge</a:t>
            </a:r>
            <a:r>
              <a:rPr lang="en-US" sz="1400" dirty="0">
                <a:solidFill>
                  <a:schemeClr val="accent2"/>
                </a:solidFill>
                <a:latin typeface="Arial" charset="0"/>
              </a:rPr>
              <a:t> de </a:t>
            </a:r>
            <a:r>
              <a:rPr lang="en-US" sz="1400" dirty="0" err="1" smtClean="0">
                <a:solidFill>
                  <a:schemeClr val="accent2"/>
                </a:solidFill>
                <a:latin typeface="Arial" charset="0"/>
              </a:rPr>
              <a:t>l'Alaska</a:t>
            </a:r>
            <a:endParaRPr lang="en-US" sz="1400" dirty="0" smtClean="0">
              <a:solidFill>
                <a:schemeClr val="accent2"/>
              </a:solidFill>
              <a:latin typeface="Arial" charset="0"/>
            </a:endParaRPr>
          </a:p>
          <a:p>
            <a:pPr marL="0" indent="0" eaLnBrk="1" hangingPunct="1">
              <a:buClr>
                <a:srgbClr val="E5501B"/>
              </a:buClr>
              <a:buNone/>
            </a:pPr>
            <a:endParaRPr lang="en-US" sz="1400" dirty="0" smtClean="0">
              <a:solidFill>
                <a:schemeClr val="accent2"/>
              </a:solidFill>
              <a:latin typeface="Arial" charset="0"/>
            </a:endParaRPr>
          </a:p>
          <a:p>
            <a:pPr eaLnBrk="1" hangingPunct="1">
              <a:buClr>
                <a:srgbClr val="E5501B"/>
              </a:buClr>
            </a:pPr>
            <a:r>
              <a:rPr lang="en-US" sz="1400" dirty="0">
                <a:solidFill>
                  <a:srgbClr val="008000"/>
                </a:solidFill>
                <a:latin typeface="Arial" charset="0"/>
              </a:rPr>
              <a:t>Eider à </a:t>
            </a:r>
            <a:r>
              <a:rPr lang="en-US" sz="1400" dirty="0" smtClean="0">
                <a:solidFill>
                  <a:srgbClr val="008000"/>
                </a:solidFill>
                <a:latin typeface="Arial" charset="0"/>
              </a:rPr>
              <a:t>lunettes</a:t>
            </a:r>
          </a:p>
          <a:p>
            <a:pPr eaLnBrk="1" hangingPunct="1">
              <a:buClr>
                <a:srgbClr val="E5501B"/>
              </a:buClr>
            </a:pPr>
            <a:r>
              <a:rPr lang="en-US" sz="1400" dirty="0" smtClean="0">
                <a:solidFill>
                  <a:srgbClr val="008000"/>
                </a:solidFill>
                <a:latin typeface="Arial" charset="0"/>
              </a:rPr>
              <a:t>Morse</a:t>
            </a:r>
            <a:endParaRPr lang="en-US" sz="1400" dirty="0">
              <a:solidFill>
                <a:srgbClr val="008000"/>
              </a:solidFill>
              <a:latin typeface="Arial" charset="0"/>
            </a:endParaRPr>
          </a:p>
          <a:p>
            <a:pPr eaLnBrk="1" hangingPunct="1">
              <a:buClr>
                <a:srgbClr val="E5501B"/>
              </a:buClr>
            </a:pPr>
            <a:r>
              <a:rPr lang="en-US" sz="1400" dirty="0" smtClean="0">
                <a:solidFill>
                  <a:srgbClr val="008000"/>
                </a:solidFill>
                <a:latin typeface="Arial" charset="0"/>
              </a:rPr>
              <a:t>Ours </a:t>
            </a:r>
            <a:r>
              <a:rPr lang="en-US" sz="1400" dirty="0" err="1" smtClean="0">
                <a:solidFill>
                  <a:srgbClr val="008000"/>
                </a:solidFill>
                <a:latin typeface="Arial" charset="0"/>
              </a:rPr>
              <a:t>polaire</a:t>
            </a:r>
            <a:endParaRPr lang="en-US" sz="1400" dirty="0" smtClean="0">
              <a:solidFill>
                <a:srgbClr val="008000"/>
              </a:solidFill>
              <a:latin typeface="Arial" charset="0"/>
            </a:endParaRPr>
          </a:p>
          <a:p>
            <a:pPr marL="0" indent="0" eaLnBrk="1" hangingPunct="1">
              <a:buClr>
                <a:srgbClr val="E5501B"/>
              </a:buClr>
              <a:buNone/>
            </a:pPr>
            <a:endParaRPr lang="en-US" sz="1400" dirty="0">
              <a:solidFill>
                <a:srgbClr val="008000"/>
              </a:solidFill>
              <a:latin typeface="Arial" charset="0"/>
            </a:endParaRPr>
          </a:p>
          <a:p>
            <a:pPr eaLnBrk="1" hangingPunct="1">
              <a:buClr>
                <a:srgbClr val="E5501B"/>
              </a:buClr>
            </a:pPr>
            <a:r>
              <a:rPr lang="en-US" sz="1400" dirty="0" err="1" smtClean="0">
                <a:solidFill>
                  <a:schemeClr val="accent2"/>
                </a:solidFill>
                <a:latin typeface="Arial" charset="0"/>
              </a:rPr>
              <a:t>Loutre</a:t>
            </a:r>
            <a:r>
              <a:rPr lang="en-US" sz="1400" dirty="0" smtClean="0">
                <a:solidFill>
                  <a:schemeClr val="accent2"/>
                </a:solidFill>
                <a:latin typeface="Arial" charset="0"/>
              </a:rPr>
              <a:t> de </a:t>
            </a:r>
            <a:r>
              <a:rPr lang="en-US" sz="1400" dirty="0" err="1" smtClean="0">
                <a:solidFill>
                  <a:schemeClr val="accent2"/>
                </a:solidFill>
                <a:latin typeface="Arial" charset="0"/>
              </a:rPr>
              <a:t>mer</a:t>
            </a:r>
            <a:endParaRPr lang="en-US" sz="1400" dirty="0">
              <a:solidFill>
                <a:schemeClr val="accent2"/>
              </a:solidFill>
              <a:latin typeface="Arial" charset="0"/>
            </a:endParaRPr>
          </a:p>
          <a:p>
            <a:pPr eaLnBrk="1" hangingPunct="1">
              <a:buClr>
                <a:srgbClr val="E5501B"/>
              </a:buClr>
            </a:pPr>
            <a:r>
              <a:rPr lang="en-US" sz="1400" dirty="0" err="1" smtClean="0">
                <a:solidFill>
                  <a:schemeClr val="accent2"/>
                </a:solidFill>
                <a:latin typeface="Arial" charset="0"/>
              </a:rPr>
              <a:t>Forêt</a:t>
            </a:r>
            <a:r>
              <a:rPr lang="en-US" sz="1400" dirty="0" smtClean="0">
                <a:solidFill>
                  <a:schemeClr val="accent2"/>
                </a:solidFill>
                <a:latin typeface="Arial" charset="0"/>
              </a:rPr>
              <a:t> de </a:t>
            </a:r>
            <a:r>
              <a:rPr lang="en-US" sz="1400" dirty="0" err="1" smtClean="0">
                <a:solidFill>
                  <a:schemeClr val="accent2"/>
                </a:solidFill>
                <a:latin typeface="Arial" charset="0"/>
              </a:rPr>
              <a:t>laminaires</a:t>
            </a:r>
            <a:endParaRPr lang="en-US" sz="1400" dirty="0">
              <a:solidFill>
                <a:schemeClr val="accent2"/>
              </a:solidFill>
              <a:latin typeface="Arial" charset="0"/>
            </a:endParaRPr>
          </a:p>
        </p:txBody>
      </p:sp>
      <p:sp>
        <p:nvSpPr>
          <p:cNvPr id="19459" name="Rectangle 4"/>
          <p:cNvSpPr>
            <a:spLocks noChangeArrowheads="1"/>
          </p:cNvSpPr>
          <p:nvPr/>
        </p:nvSpPr>
        <p:spPr bwMode="auto">
          <a:xfrm>
            <a:off x="4756406" y="1708838"/>
            <a:ext cx="2349656" cy="3598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rgbClr val="E5501B"/>
              </a:buClr>
              <a:buFontTx/>
              <a:buChar char="•"/>
            </a:pPr>
            <a:r>
              <a:rPr lang="en-US" sz="1400" dirty="0" err="1" smtClean="0">
                <a:solidFill>
                  <a:srgbClr val="008000"/>
                </a:solidFill>
              </a:rPr>
              <a:t>Orque</a:t>
            </a:r>
            <a:endParaRPr lang="en-US" sz="1400" dirty="0" smtClean="0">
              <a:solidFill>
                <a:srgbClr val="008000"/>
              </a:solidFill>
            </a:endParaRPr>
          </a:p>
          <a:p>
            <a:pPr marL="342900" indent="-342900">
              <a:spcBef>
                <a:spcPct val="20000"/>
              </a:spcBef>
              <a:buClr>
                <a:srgbClr val="E5501B"/>
              </a:buClr>
              <a:buFontTx/>
              <a:buChar char="•"/>
            </a:pPr>
            <a:r>
              <a:rPr lang="en-US" sz="1400" dirty="0" err="1" smtClean="0">
                <a:solidFill>
                  <a:srgbClr val="008000"/>
                </a:solidFill>
              </a:rPr>
              <a:t>Baleine</a:t>
            </a:r>
            <a:r>
              <a:rPr lang="en-US" sz="1400" dirty="0" smtClean="0">
                <a:solidFill>
                  <a:srgbClr val="008000"/>
                </a:solidFill>
              </a:rPr>
              <a:t> </a:t>
            </a:r>
            <a:r>
              <a:rPr lang="en-US" sz="1400" dirty="0" err="1" smtClean="0">
                <a:solidFill>
                  <a:srgbClr val="008000"/>
                </a:solidFill>
              </a:rPr>
              <a:t>grise</a:t>
            </a:r>
            <a:endParaRPr lang="en-US" sz="1400" dirty="0">
              <a:solidFill>
                <a:srgbClr val="008000"/>
              </a:solidFill>
            </a:endParaRPr>
          </a:p>
          <a:p>
            <a:pPr marL="342900" indent="-342900">
              <a:spcBef>
                <a:spcPct val="20000"/>
              </a:spcBef>
              <a:buClr>
                <a:srgbClr val="E5501B"/>
              </a:buClr>
              <a:buFontTx/>
              <a:buChar char="•"/>
            </a:pPr>
            <a:r>
              <a:rPr lang="en-US" sz="1400" dirty="0" err="1" smtClean="0">
                <a:solidFill>
                  <a:srgbClr val="008000"/>
                </a:solidFill>
              </a:rPr>
              <a:t>Béluga</a:t>
            </a:r>
            <a:r>
              <a:rPr lang="en-US" sz="1400" dirty="0" smtClean="0">
                <a:solidFill>
                  <a:srgbClr val="008000"/>
                </a:solidFill>
              </a:rPr>
              <a:t> </a:t>
            </a:r>
          </a:p>
          <a:p>
            <a:pPr>
              <a:spcBef>
                <a:spcPct val="20000"/>
              </a:spcBef>
              <a:buClr>
                <a:srgbClr val="E5501B"/>
              </a:buClr>
            </a:pPr>
            <a:endParaRPr lang="en-US" sz="1400" dirty="0" smtClean="0">
              <a:solidFill>
                <a:srgbClr val="008000"/>
              </a:solidFill>
            </a:endParaRPr>
          </a:p>
          <a:p>
            <a:pPr marL="342900" indent="-342900">
              <a:spcBef>
                <a:spcPct val="20000"/>
              </a:spcBef>
              <a:buClr>
                <a:srgbClr val="E5501B"/>
              </a:buClr>
              <a:buFontTx/>
              <a:buChar char="•"/>
            </a:pPr>
            <a:r>
              <a:rPr lang="en-US" sz="1400" dirty="0" err="1" smtClean="0">
                <a:solidFill>
                  <a:schemeClr val="accent2"/>
                </a:solidFill>
              </a:rPr>
              <a:t>Sébastes</a:t>
            </a:r>
            <a:endParaRPr lang="en-US" sz="1400" dirty="0">
              <a:solidFill>
                <a:schemeClr val="accent2"/>
              </a:solidFill>
            </a:endParaRPr>
          </a:p>
          <a:p>
            <a:pPr marL="342900" indent="-342900">
              <a:spcBef>
                <a:spcPct val="20000"/>
              </a:spcBef>
              <a:buClr>
                <a:srgbClr val="E5501B"/>
              </a:buClr>
              <a:buFontTx/>
              <a:buChar char="•"/>
            </a:pPr>
            <a:r>
              <a:rPr lang="en-US" sz="1400" dirty="0" err="1" smtClean="0">
                <a:solidFill>
                  <a:schemeClr val="accent2"/>
                </a:solidFill>
              </a:rPr>
              <a:t>Crabes</a:t>
            </a:r>
            <a:endParaRPr lang="en-US" sz="1400" dirty="0">
              <a:solidFill>
                <a:schemeClr val="accent2"/>
              </a:solidFill>
            </a:endParaRPr>
          </a:p>
          <a:p>
            <a:pPr marL="342900" indent="-342900">
              <a:spcBef>
                <a:spcPct val="20000"/>
              </a:spcBef>
              <a:buClr>
                <a:srgbClr val="E5501B"/>
              </a:buClr>
              <a:buFontTx/>
              <a:buChar char="•"/>
            </a:pPr>
            <a:r>
              <a:rPr lang="en-US" sz="1400" dirty="0" err="1" smtClean="0">
                <a:solidFill>
                  <a:schemeClr val="accent2"/>
                </a:solidFill>
              </a:rPr>
              <a:t>Jardins</a:t>
            </a:r>
            <a:r>
              <a:rPr lang="en-US" sz="1400" dirty="0" smtClean="0">
                <a:solidFill>
                  <a:schemeClr val="accent2"/>
                </a:solidFill>
              </a:rPr>
              <a:t> de </a:t>
            </a:r>
            <a:r>
              <a:rPr lang="en-US" sz="1400" dirty="0" err="1" smtClean="0">
                <a:solidFill>
                  <a:schemeClr val="accent2"/>
                </a:solidFill>
              </a:rPr>
              <a:t>corail</a:t>
            </a:r>
            <a:r>
              <a:rPr lang="en-US" sz="1400" dirty="0" smtClean="0">
                <a:solidFill>
                  <a:schemeClr val="accent2"/>
                </a:solidFill>
              </a:rPr>
              <a:t> et </a:t>
            </a:r>
            <a:r>
              <a:rPr lang="en-US" sz="1400" dirty="0" err="1" smtClean="0">
                <a:solidFill>
                  <a:schemeClr val="accent2"/>
                </a:solidFill>
              </a:rPr>
              <a:t>d’éponges</a:t>
            </a:r>
            <a:endParaRPr lang="en-US" sz="1400" dirty="0" smtClean="0">
              <a:solidFill>
                <a:schemeClr val="accent2"/>
              </a:solidFill>
            </a:endParaRPr>
          </a:p>
          <a:p>
            <a:pPr>
              <a:spcBef>
                <a:spcPct val="20000"/>
              </a:spcBef>
              <a:buClr>
                <a:srgbClr val="E5501B"/>
              </a:buClr>
            </a:pPr>
            <a:endParaRPr lang="en-US" sz="1400" dirty="0">
              <a:solidFill>
                <a:schemeClr val="accent2"/>
              </a:solidFill>
            </a:endParaRPr>
          </a:p>
          <a:p>
            <a:pPr marL="342900" indent="-342900">
              <a:spcBef>
                <a:spcPct val="20000"/>
              </a:spcBef>
              <a:buClr>
                <a:srgbClr val="E5501B"/>
              </a:buClr>
              <a:buFontTx/>
              <a:buChar char="•"/>
            </a:pPr>
            <a:r>
              <a:rPr lang="en-US" sz="1400" dirty="0" err="1" smtClean="0">
                <a:solidFill>
                  <a:srgbClr val="008000"/>
                </a:solidFill>
              </a:rPr>
              <a:t>Poissons</a:t>
            </a:r>
            <a:r>
              <a:rPr lang="en-US" sz="1400" dirty="0" smtClean="0">
                <a:solidFill>
                  <a:srgbClr val="008000"/>
                </a:solidFill>
              </a:rPr>
              <a:t> </a:t>
            </a:r>
            <a:r>
              <a:rPr lang="en-US" sz="1400" dirty="0" err="1" smtClean="0">
                <a:solidFill>
                  <a:srgbClr val="008000"/>
                </a:solidFill>
              </a:rPr>
              <a:t>juvéniles</a:t>
            </a:r>
            <a:endParaRPr lang="en-US" sz="1400" dirty="0">
              <a:solidFill>
                <a:srgbClr val="008000"/>
              </a:solidFill>
            </a:endParaRPr>
          </a:p>
          <a:p>
            <a:pPr marL="342900" indent="-342900">
              <a:spcBef>
                <a:spcPct val="20000"/>
              </a:spcBef>
              <a:buClr>
                <a:srgbClr val="E5501B"/>
              </a:buClr>
              <a:buFontTx/>
              <a:buChar char="•"/>
            </a:pPr>
            <a:r>
              <a:rPr lang="en-US" sz="1400" dirty="0" err="1" smtClean="0">
                <a:solidFill>
                  <a:srgbClr val="008000"/>
                </a:solidFill>
              </a:rPr>
              <a:t>Hareng</a:t>
            </a:r>
            <a:endParaRPr lang="en-US" sz="1400" dirty="0">
              <a:solidFill>
                <a:srgbClr val="008000"/>
              </a:solidFill>
            </a:endParaRPr>
          </a:p>
          <a:p>
            <a:pPr marL="342900" indent="-342900">
              <a:spcBef>
                <a:spcPct val="20000"/>
              </a:spcBef>
              <a:buClr>
                <a:srgbClr val="E5501B"/>
              </a:buClr>
              <a:buFontTx/>
              <a:buChar char="•"/>
            </a:pPr>
            <a:r>
              <a:rPr lang="en-US" sz="1400" dirty="0" err="1">
                <a:solidFill>
                  <a:srgbClr val="008000"/>
                </a:solidFill>
              </a:rPr>
              <a:t>Bécasseau</a:t>
            </a:r>
            <a:r>
              <a:rPr lang="en-US" sz="1400" dirty="0">
                <a:solidFill>
                  <a:srgbClr val="008000"/>
                </a:solidFill>
              </a:rPr>
              <a:t> des </a:t>
            </a:r>
            <a:r>
              <a:rPr lang="en-US" sz="1400" dirty="0" err="1" smtClean="0">
                <a:solidFill>
                  <a:srgbClr val="008000"/>
                </a:solidFill>
              </a:rPr>
              <a:t>Aléoutiennes</a:t>
            </a:r>
            <a:endParaRPr lang="en-US" sz="1400" dirty="0" smtClean="0">
              <a:solidFill>
                <a:srgbClr val="008000"/>
              </a:solidFill>
            </a:endParaRPr>
          </a:p>
          <a:p>
            <a:pPr>
              <a:spcBef>
                <a:spcPct val="20000"/>
              </a:spcBef>
              <a:buClr>
                <a:srgbClr val="E5501B"/>
              </a:buClr>
            </a:pPr>
            <a:endParaRPr lang="en-US" sz="1400" dirty="0" smtClean="0">
              <a:solidFill>
                <a:srgbClr val="008000"/>
              </a:solidFill>
            </a:endParaRPr>
          </a:p>
          <a:p>
            <a:pPr marL="342900" indent="-342900">
              <a:spcBef>
                <a:spcPct val="20000"/>
              </a:spcBef>
              <a:buClr>
                <a:srgbClr val="E5501B"/>
              </a:buClr>
              <a:buFontTx/>
              <a:buChar char="•"/>
            </a:pPr>
            <a:r>
              <a:rPr lang="en-US" sz="1400" dirty="0" err="1">
                <a:solidFill>
                  <a:schemeClr val="accent2"/>
                </a:solidFill>
              </a:rPr>
              <a:t>Musaraigne</a:t>
            </a:r>
            <a:r>
              <a:rPr lang="en-US" sz="1400" dirty="0">
                <a:solidFill>
                  <a:schemeClr val="accent2"/>
                </a:solidFill>
              </a:rPr>
              <a:t> de </a:t>
            </a:r>
            <a:r>
              <a:rPr lang="en-US" sz="1400" dirty="0" err="1">
                <a:solidFill>
                  <a:schemeClr val="accent2"/>
                </a:solidFill>
              </a:rPr>
              <a:t>l'Ile</a:t>
            </a:r>
            <a:r>
              <a:rPr lang="en-US" sz="1400" dirty="0">
                <a:solidFill>
                  <a:schemeClr val="accent2"/>
                </a:solidFill>
              </a:rPr>
              <a:t> </a:t>
            </a:r>
            <a:r>
              <a:rPr lang="en-US" sz="1400" dirty="0" smtClean="0">
                <a:solidFill>
                  <a:schemeClr val="accent2"/>
                </a:solidFill>
              </a:rPr>
              <a:t>Pribilof</a:t>
            </a:r>
          </a:p>
          <a:p>
            <a:pPr marL="342900" indent="-342900">
              <a:spcBef>
                <a:spcPct val="20000"/>
              </a:spcBef>
              <a:buClr>
                <a:srgbClr val="E5501B"/>
              </a:buClr>
              <a:buFontTx/>
              <a:buChar char="•"/>
            </a:pPr>
            <a:r>
              <a:rPr lang="en-US" sz="1400" dirty="0" err="1" smtClean="0">
                <a:solidFill>
                  <a:schemeClr val="accent2"/>
                </a:solidFill>
              </a:rPr>
              <a:t>Renard</a:t>
            </a:r>
            <a:r>
              <a:rPr lang="en-US" sz="1400" dirty="0" smtClean="0">
                <a:solidFill>
                  <a:schemeClr val="accent2"/>
                </a:solidFill>
              </a:rPr>
              <a:t> </a:t>
            </a:r>
            <a:r>
              <a:rPr lang="en-US" sz="1400" dirty="0" err="1" smtClean="0">
                <a:solidFill>
                  <a:schemeClr val="accent2"/>
                </a:solidFill>
              </a:rPr>
              <a:t>arctique</a:t>
            </a:r>
            <a:endParaRPr lang="en-US" sz="1400" dirty="0">
              <a:solidFill>
                <a:schemeClr val="accent2"/>
              </a:solidFill>
            </a:endParaRPr>
          </a:p>
          <a:p>
            <a:pPr marL="342900" indent="-342900">
              <a:spcBef>
                <a:spcPct val="20000"/>
              </a:spcBef>
              <a:buClr>
                <a:srgbClr val="E5501B"/>
              </a:buClr>
              <a:buFontTx/>
              <a:buChar char="•"/>
            </a:pPr>
            <a:r>
              <a:rPr lang="en-US" sz="1400" dirty="0" smtClean="0">
                <a:solidFill>
                  <a:schemeClr val="accent2"/>
                </a:solidFill>
              </a:rPr>
              <a:t>Brome des </a:t>
            </a:r>
            <a:r>
              <a:rPr lang="en-US" sz="1400" dirty="0" err="1" smtClean="0">
                <a:solidFill>
                  <a:schemeClr val="accent2"/>
                </a:solidFill>
              </a:rPr>
              <a:t>Aléoutiennes</a:t>
            </a:r>
            <a:endParaRPr lang="en-US" sz="1400" dirty="0">
              <a:solidFill>
                <a:schemeClr val="accent2"/>
              </a:solidFill>
            </a:endParaRPr>
          </a:p>
          <a:p>
            <a:pPr marL="342900" indent="-342900">
              <a:spcBef>
                <a:spcPct val="20000"/>
              </a:spcBef>
              <a:buClr>
                <a:srgbClr val="E5501B"/>
              </a:buClr>
              <a:buFontTx/>
              <a:buChar char="•"/>
            </a:pPr>
            <a:r>
              <a:rPr lang="en-US" sz="1400" dirty="0" err="1" smtClean="0">
                <a:solidFill>
                  <a:schemeClr val="accent2"/>
                </a:solidFill>
              </a:rPr>
              <a:t>Passereaux</a:t>
            </a:r>
            <a:endParaRPr lang="en-US" sz="1400" dirty="0">
              <a:solidFill>
                <a:schemeClr val="accent2"/>
              </a:solidFill>
            </a:endParaRPr>
          </a:p>
        </p:txBody>
      </p:sp>
      <p:grpSp>
        <p:nvGrpSpPr>
          <p:cNvPr id="19460" name="Group 6"/>
          <p:cNvGrpSpPr>
            <a:grpSpLocks/>
          </p:cNvGrpSpPr>
          <p:nvPr/>
        </p:nvGrpSpPr>
        <p:grpSpPr bwMode="auto">
          <a:xfrm>
            <a:off x="2644515" y="1606550"/>
            <a:ext cx="1985964" cy="4470400"/>
            <a:chOff x="1385" y="803"/>
            <a:chExt cx="1251" cy="2816"/>
          </a:xfrm>
        </p:grpSpPr>
        <p:sp>
          <p:nvSpPr>
            <p:cNvPr id="19467" name="Rectangle 7"/>
            <p:cNvSpPr>
              <a:spLocks noChangeArrowheads="1"/>
            </p:cNvSpPr>
            <p:nvPr/>
          </p:nvSpPr>
          <p:spPr bwMode="auto">
            <a:xfrm>
              <a:off x="1385" y="803"/>
              <a:ext cx="1251" cy="2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81000" indent="-381000">
                <a:spcBef>
                  <a:spcPct val="20000"/>
                </a:spcBef>
                <a:buClr>
                  <a:schemeClr val="bg1"/>
                </a:buClr>
                <a:buFontTx/>
                <a:buChar char="•"/>
              </a:pPr>
              <a:endParaRPr lang="en-US" sz="1400" b="1" dirty="0">
                <a:solidFill>
                  <a:schemeClr val="accent2"/>
                </a:solidFill>
              </a:endParaRPr>
            </a:p>
            <a:p>
              <a:pPr marL="381000" indent="-381000">
                <a:spcBef>
                  <a:spcPct val="20000"/>
                </a:spcBef>
                <a:buClr>
                  <a:schemeClr val="bg1"/>
                </a:buClr>
                <a:buFontTx/>
                <a:buChar char="•"/>
              </a:pPr>
              <a:r>
                <a:rPr lang="en-US" sz="1400" b="1" dirty="0">
                  <a:solidFill>
                    <a:schemeClr val="accent2"/>
                  </a:solidFill>
                </a:rPr>
                <a:t>1.  </a:t>
              </a:r>
              <a:r>
                <a:rPr lang="en-US" sz="1400" b="1" dirty="0" err="1" smtClean="0">
                  <a:solidFill>
                    <a:schemeClr val="accent2"/>
                  </a:solidFill>
                </a:rPr>
                <a:t>Oiseaux</a:t>
              </a:r>
              <a:r>
                <a:rPr lang="en-US" sz="1400" b="1" dirty="0" smtClean="0">
                  <a:solidFill>
                    <a:schemeClr val="accent2"/>
                  </a:solidFill>
                </a:rPr>
                <a:t> </a:t>
              </a:r>
              <a:r>
                <a:rPr lang="en-US" sz="1400" b="1" dirty="0" err="1" smtClean="0">
                  <a:solidFill>
                    <a:schemeClr val="accent2"/>
                  </a:solidFill>
                </a:rPr>
                <a:t>marins</a:t>
              </a:r>
              <a:endParaRPr lang="en-US" sz="1400" b="1" dirty="0">
                <a:solidFill>
                  <a:schemeClr val="accent2"/>
                </a:solidFill>
              </a:endParaRPr>
            </a:p>
            <a:p>
              <a:pPr marL="381000" indent="-381000">
                <a:spcBef>
                  <a:spcPct val="20000"/>
                </a:spcBef>
                <a:buClr>
                  <a:schemeClr val="bg1"/>
                </a:buClr>
                <a:buFontTx/>
                <a:buChar char="•"/>
              </a:pPr>
              <a:endParaRPr lang="en-US" sz="1400" b="1" dirty="0" smtClean="0"/>
            </a:p>
            <a:p>
              <a:pPr marL="381000" indent="-381000">
                <a:spcBef>
                  <a:spcPct val="20000"/>
                </a:spcBef>
                <a:buClr>
                  <a:schemeClr val="bg1"/>
                </a:buClr>
                <a:buFontTx/>
                <a:buChar char="•"/>
              </a:pPr>
              <a:endParaRPr lang="en-US" sz="1400" b="1" dirty="0" smtClean="0"/>
            </a:p>
            <a:p>
              <a:pPr marL="381000" indent="-381000">
                <a:spcBef>
                  <a:spcPct val="20000"/>
                </a:spcBef>
                <a:buClr>
                  <a:schemeClr val="bg1"/>
                </a:buClr>
                <a:buFontTx/>
                <a:buChar char="•"/>
              </a:pPr>
              <a:r>
                <a:rPr lang="en-US" sz="1400" b="1" dirty="0" smtClean="0">
                  <a:solidFill>
                    <a:srgbClr val="008000"/>
                  </a:solidFill>
                </a:rPr>
                <a:t>2</a:t>
              </a:r>
              <a:r>
                <a:rPr lang="en-US" sz="1400" b="1" dirty="0">
                  <a:solidFill>
                    <a:srgbClr val="008000"/>
                  </a:solidFill>
                </a:rPr>
                <a:t>.  </a:t>
              </a:r>
              <a:r>
                <a:rPr lang="en-US" sz="1400" b="1" dirty="0" err="1" smtClean="0">
                  <a:solidFill>
                    <a:srgbClr val="008000"/>
                  </a:solidFill>
                </a:rPr>
                <a:t>Pinnipèdes</a:t>
              </a:r>
              <a:endParaRPr lang="en-US" sz="1400" b="1" dirty="0">
                <a:solidFill>
                  <a:srgbClr val="008000"/>
                </a:solidFill>
              </a:endParaRPr>
            </a:p>
            <a:p>
              <a:pPr marL="381000" indent="-381000">
                <a:spcBef>
                  <a:spcPct val="20000"/>
                </a:spcBef>
                <a:buClr>
                  <a:schemeClr val="bg1"/>
                </a:buClr>
                <a:buFontTx/>
                <a:buChar char="•"/>
              </a:pPr>
              <a:endParaRPr lang="en-US" sz="1400" b="1" dirty="0" smtClean="0"/>
            </a:p>
            <a:p>
              <a:pPr marL="381000" indent="-381000">
                <a:spcBef>
                  <a:spcPct val="20000"/>
                </a:spcBef>
                <a:buClr>
                  <a:schemeClr val="bg1"/>
                </a:buClr>
                <a:buFontTx/>
                <a:buChar char="•"/>
              </a:pPr>
              <a:endParaRPr lang="en-US" sz="1400" b="1" dirty="0" smtClean="0"/>
            </a:p>
            <a:p>
              <a:pPr marL="381000" indent="-381000">
                <a:spcBef>
                  <a:spcPct val="20000"/>
                </a:spcBef>
                <a:buClr>
                  <a:schemeClr val="bg1"/>
                </a:buClr>
                <a:buFontTx/>
                <a:buChar char="•"/>
              </a:pPr>
              <a:endParaRPr lang="en-US" sz="1400" b="1" dirty="0"/>
            </a:p>
            <a:p>
              <a:pPr marL="381000" indent="-381000">
                <a:spcBef>
                  <a:spcPct val="20000"/>
                </a:spcBef>
                <a:buClr>
                  <a:schemeClr val="bg1"/>
                </a:buClr>
                <a:buFontTx/>
                <a:buChar char="•"/>
              </a:pPr>
              <a:r>
                <a:rPr lang="en-US" sz="1400" b="1" dirty="0" smtClean="0">
                  <a:solidFill>
                    <a:schemeClr val="accent2"/>
                  </a:solidFill>
                </a:rPr>
                <a:t>3</a:t>
              </a:r>
              <a:r>
                <a:rPr lang="en-US" sz="1400" b="1" dirty="0">
                  <a:solidFill>
                    <a:schemeClr val="accent2"/>
                  </a:solidFill>
                </a:rPr>
                <a:t>.  </a:t>
              </a:r>
              <a:r>
                <a:rPr lang="en-US" sz="1400" b="1" dirty="0" err="1" smtClean="0">
                  <a:solidFill>
                    <a:schemeClr val="accent2"/>
                  </a:solidFill>
                </a:rPr>
                <a:t>Poissons</a:t>
              </a:r>
              <a:r>
                <a:rPr lang="en-US" sz="1400" b="1" dirty="0" smtClean="0">
                  <a:solidFill>
                    <a:schemeClr val="accent2"/>
                  </a:solidFill>
                </a:rPr>
                <a:t> </a:t>
              </a:r>
              <a:r>
                <a:rPr lang="en-US" sz="1400" b="1" dirty="0" err="1" smtClean="0">
                  <a:solidFill>
                    <a:schemeClr val="accent2"/>
                  </a:solidFill>
                </a:rPr>
                <a:t>pélagiques</a:t>
              </a:r>
              <a:endParaRPr lang="en-US" sz="1400" b="1" dirty="0">
                <a:solidFill>
                  <a:schemeClr val="accent2"/>
                </a:solidFill>
              </a:endParaRPr>
            </a:p>
            <a:p>
              <a:pPr marL="381000" indent="-381000">
                <a:spcBef>
                  <a:spcPct val="20000"/>
                </a:spcBef>
                <a:buClr>
                  <a:schemeClr val="bg1"/>
                </a:buClr>
                <a:buFontTx/>
                <a:buChar char="•"/>
              </a:pPr>
              <a:endParaRPr lang="en-US" sz="1400" b="1" dirty="0"/>
            </a:p>
            <a:p>
              <a:pPr marL="381000" indent="-381000">
                <a:spcBef>
                  <a:spcPct val="20000"/>
                </a:spcBef>
                <a:buClr>
                  <a:schemeClr val="bg1"/>
                </a:buClr>
                <a:buFontTx/>
                <a:buChar char="•"/>
              </a:pPr>
              <a:r>
                <a:rPr lang="en-US" sz="1400" b="1" dirty="0">
                  <a:solidFill>
                    <a:srgbClr val="008000"/>
                  </a:solidFill>
                </a:rPr>
                <a:t>4. </a:t>
              </a:r>
              <a:r>
                <a:rPr lang="en-US" sz="1400" b="1" dirty="0" err="1" smtClean="0">
                  <a:solidFill>
                    <a:srgbClr val="008000"/>
                  </a:solidFill>
                </a:rPr>
                <a:t>Écosystème</a:t>
              </a:r>
              <a:r>
                <a:rPr lang="en-US" sz="1400" b="1" dirty="0" smtClean="0">
                  <a:solidFill>
                    <a:srgbClr val="008000"/>
                  </a:solidFill>
                </a:rPr>
                <a:t> de glace marine</a:t>
              </a:r>
            </a:p>
            <a:p>
              <a:pPr marL="381000" indent="-381000">
                <a:spcBef>
                  <a:spcPct val="20000"/>
                </a:spcBef>
                <a:buClr>
                  <a:schemeClr val="bg1"/>
                </a:buClr>
                <a:buFontTx/>
                <a:buChar char="•"/>
              </a:pPr>
              <a:endParaRPr lang="en-US" sz="1400" b="1" dirty="0" smtClean="0">
                <a:solidFill>
                  <a:srgbClr val="008000"/>
                </a:solidFill>
              </a:endParaRPr>
            </a:p>
            <a:p>
              <a:pPr marL="381000" indent="-381000">
                <a:spcBef>
                  <a:spcPct val="20000"/>
                </a:spcBef>
                <a:buClr>
                  <a:schemeClr val="bg1"/>
                </a:buClr>
                <a:buFontTx/>
                <a:buChar char="•"/>
              </a:pPr>
              <a:endParaRPr lang="en-US" sz="1400" b="1" dirty="0">
                <a:solidFill>
                  <a:srgbClr val="008000"/>
                </a:solidFill>
              </a:endParaRPr>
            </a:p>
            <a:p>
              <a:pPr marL="381000" indent="-381000">
                <a:spcBef>
                  <a:spcPct val="20000"/>
                </a:spcBef>
                <a:buClr>
                  <a:schemeClr val="bg1"/>
                </a:buClr>
                <a:buFontTx/>
                <a:buChar char="•"/>
              </a:pPr>
              <a:r>
                <a:rPr lang="en-US" sz="1400" b="1" dirty="0" smtClean="0">
                  <a:solidFill>
                    <a:schemeClr val="accent2"/>
                  </a:solidFill>
                </a:rPr>
                <a:t>5</a:t>
              </a:r>
              <a:r>
                <a:rPr lang="en-US" sz="1400" b="1" dirty="0">
                  <a:solidFill>
                    <a:schemeClr val="accent2"/>
                  </a:solidFill>
                </a:rPr>
                <a:t>.  </a:t>
              </a:r>
              <a:r>
                <a:rPr lang="en-US" sz="1400" b="1" dirty="0" err="1" smtClean="0">
                  <a:solidFill>
                    <a:schemeClr val="accent2"/>
                  </a:solidFill>
                </a:rPr>
                <a:t>Loutre</a:t>
              </a:r>
              <a:r>
                <a:rPr lang="en-US" sz="1400" b="1" dirty="0" smtClean="0">
                  <a:solidFill>
                    <a:schemeClr val="accent2"/>
                  </a:solidFill>
                </a:rPr>
                <a:t> de </a:t>
              </a:r>
              <a:r>
                <a:rPr lang="en-US" sz="1400" b="1" dirty="0" err="1" smtClean="0">
                  <a:solidFill>
                    <a:schemeClr val="accent2"/>
                  </a:solidFill>
                </a:rPr>
                <a:t>mer</a:t>
              </a:r>
              <a:endParaRPr lang="en-US" sz="1400" b="1" dirty="0">
                <a:solidFill>
                  <a:schemeClr val="accent2"/>
                </a:solidFill>
              </a:endParaRPr>
            </a:p>
          </p:txBody>
        </p:sp>
        <p:sp>
          <p:nvSpPr>
            <p:cNvPr id="19468" name="AutoShape 8"/>
            <p:cNvSpPr>
              <a:spLocks noChangeArrowheads="1"/>
            </p:cNvSpPr>
            <p:nvPr/>
          </p:nvSpPr>
          <p:spPr bwMode="auto">
            <a:xfrm>
              <a:off x="1413" y="1020"/>
              <a:ext cx="167" cy="272"/>
            </a:xfrm>
            <a:prstGeom prst="rightArrow">
              <a:avLst>
                <a:gd name="adj1" fmla="val 49898"/>
                <a:gd name="adj2" fmla="val 37750"/>
              </a:avLst>
            </a:prstGeom>
            <a:solidFill>
              <a:srgbClr val="FF6969"/>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eaLnBrk="0" hangingPunct="0">
                <a:buFont typeface="Wingdings" charset="0"/>
                <a:buChar char="ü"/>
              </a:pPr>
              <a:endParaRPr lang="en-US"/>
            </a:p>
          </p:txBody>
        </p:sp>
        <p:sp>
          <p:nvSpPr>
            <p:cNvPr id="19469" name="AutoShape 9"/>
            <p:cNvSpPr>
              <a:spLocks noChangeArrowheads="1"/>
            </p:cNvSpPr>
            <p:nvPr/>
          </p:nvSpPr>
          <p:spPr bwMode="auto">
            <a:xfrm>
              <a:off x="1414" y="1568"/>
              <a:ext cx="167" cy="272"/>
            </a:xfrm>
            <a:prstGeom prst="rightArrow">
              <a:avLst>
                <a:gd name="adj1" fmla="val 49898"/>
                <a:gd name="adj2" fmla="val 37750"/>
              </a:avLst>
            </a:prstGeom>
            <a:solidFill>
              <a:srgbClr val="FF6969"/>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eaLnBrk="0" hangingPunct="0">
                <a:buFont typeface="Wingdings" charset="0"/>
                <a:buChar char="ü"/>
              </a:pPr>
              <a:endParaRPr lang="en-US"/>
            </a:p>
          </p:txBody>
        </p:sp>
        <p:sp>
          <p:nvSpPr>
            <p:cNvPr id="19470" name="AutoShape 10"/>
            <p:cNvSpPr>
              <a:spLocks noChangeArrowheads="1"/>
            </p:cNvSpPr>
            <p:nvPr/>
          </p:nvSpPr>
          <p:spPr bwMode="auto">
            <a:xfrm>
              <a:off x="1397" y="2192"/>
              <a:ext cx="167" cy="272"/>
            </a:xfrm>
            <a:prstGeom prst="rightArrow">
              <a:avLst>
                <a:gd name="adj1" fmla="val 49898"/>
                <a:gd name="adj2" fmla="val 37750"/>
              </a:avLst>
            </a:prstGeom>
            <a:solidFill>
              <a:srgbClr val="FF6969"/>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eaLnBrk="0" hangingPunct="0">
                <a:buFont typeface="Wingdings" charset="0"/>
                <a:buChar char="ü"/>
              </a:pPr>
              <a:endParaRPr lang="en-US"/>
            </a:p>
          </p:txBody>
        </p:sp>
        <p:sp>
          <p:nvSpPr>
            <p:cNvPr id="19471" name="AutoShape 11"/>
            <p:cNvSpPr>
              <a:spLocks noChangeArrowheads="1"/>
            </p:cNvSpPr>
            <p:nvPr/>
          </p:nvSpPr>
          <p:spPr bwMode="auto">
            <a:xfrm>
              <a:off x="1413" y="3347"/>
              <a:ext cx="167" cy="272"/>
            </a:xfrm>
            <a:prstGeom prst="rightArrow">
              <a:avLst>
                <a:gd name="adj1" fmla="val 49898"/>
                <a:gd name="adj2" fmla="val 37750"/>
              </a:avLst>
            </a:prstGeom>
            <a:solidFill>
              <a:srgbClr val="FF6969"/>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eaLnBrk="0" hangingPunct="0">
                <a:buFont typeface="Wingdings" charset="0"/>
                <a:buChar char="ü"/>
              </a:pPr>
              <a:endParaRPr lang="en-US"/>
            </a:p>
          </p:txBody>
        </p:sp>
        <p:sp>
          <p:nvSpPr>
            <p:cNvPr id="19472" name="AutoShape 12"/>
            <p:cNvSpPr>
              <a:spLocks noChangeArrowheads="1"/>
            </p:cNvSpPr>
            <p:nvPr/>
          </p:nvSpPr>
          <p:spPr bwMode="auto">
            <a:xfrm>
              <a:off x="1413" y="2712"/>
              <a:ext cx="167" cy="272"/>
            </a:xfrm>
            <a:prstGeom prst="rightArrow">
              <a:avLst>
                <a:gd name="adj1" fmla="val 49898"/>
                <a:gd name="adj2" fmla="val 37750"/>
              </a:avLst>
            </a:prstGeom>
            <a:solidFill>
              <a:srgbClr val="FF6969"/>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eaLnBrk="0" hangingPunct="0">
                <a:buFont typeface="Wingdings" charset="0"/>
                <a:buChar char="ü"/>
              </a:pPr>
              <a:endParaRPr lang="en-US"/>
            </a:p>
          </p:txBody>
        </p:sp>
      </p:grpSp>
      <p:grpSp>
        <p:nvGrpSpPr>
          <p:cNvPr id="19461" name="Group 13"/>
          <p:cNvGrpSpPr>
            <a:grpSpLocks/>
          </p:cNvGrpSpPr>
          <p:nvPr/>
        </p:nvGrpSpPr>
        <p:grpSpPr bwMode="auto">
          <a:xfrm>
            <a:off x="6980545" y="1708838"/>
            <a:ext cx="2065399" cy="4824412"/>
            <a:chOff x="4150" y="801"/>
            <a:chExt cx="1533" cy="3039"/>
          </a:xfrm>
        </p:grpSpPr>
        <p:sp>
          <p:nvSpPr>
            <p:cNvPr id="19462" name="Rectangle 14"/>
            <p:cNvSpPr>
              <a:spLocks noChangeArrowheads="1"/>
            </p:cNvSpPr>
            <p:nvPr/>
          </p:nvSpPr>
          <p:spPr bwMode="auto">
            <a:xfrm>
              <a:off x="4150" y="801"/>
              <a:ext cx="1533" cy="3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81000" indent="-381000">
                <a:spcBef>
                  <a:spcPct val="20000"/>
                </a:spcBef>
                <a:buClr>
                  <a:schemeClr val="bg1"/>
                </a:buClr>
                <a:buFontTx/>
                <a:buChar char="•"/>
              </a:pPr>
              <a:endParaRPr lang="en-US" sz="1400" b="1" dirty="0"/>
            </a:p>
            <a:p>
              <a:pPr marL="381000" indent="-381000">
                <a:spcBef>
                  <a:spcPct val="20000"/>
                </a:spcBef>
                <a:buClr>
                  <a:schemeClr val="bg1"/>
                </a:buClr>
                <a:buFontTx/>
                <a:buChar char="•"/>
              </a:pPr>
              <a:r>
                <a:rPr lang="en-US" sz="1400" b="1" dirty="0">
                  <a:solidFill>
                    <a:srgbClr val="008000"/>
                  </a:solidFill>
                </a:rPr>
                <a:t>6.  </a:t>
              </a:r>
              <a:r>
                <a:rPr lang="en-US" sz="1400" b="1" dirty="0" err="1" smtClean="0">
                  <a:solidFill>
                    <a:srgbClr val="008000"/>
                  </a:solidFill>
                </a:rPr>
                <a:t>Baleines</a:t>
              </a:r>
              <a:endParaRPr lang="en-US" sz="1400" b="1" dirty="0">
                <a:solidFill>
                  <a:srgbClr val="008000"/>
                </a:solidFill>
              </a:endParaRPr>
            </a:p>
            <a:p>
              <a:pPr marL="381000" indent="-381000">
                <a:spcBef>
                  <a:spcPct val="20000"/>
                </a:spcBef>
                <a:buClr>
                  <a:schemeClr val="bg1"/>
                </a:buClr>
                <a:buFontTx/>
                <a:buChar char="•"/>
              </a:pPr>
              <a:endParaRPr lang="en-US" sz="1400" b="1" dirty="0"/>
            </a:p>
            <a:p>
              <a:pPr>
                <a:spcBef>
                  <a:spcPct val="20000"/>
                </a:spcBef>
                <a:buClr>
                  <a:schemeClr val="bg1"/>
                </a:buClr>
              </a:pPr>
              <a:endParaRPr lang="en-US" sz="1400" b="1" dirty="0" smtClean="0"/>
            </a:p>
            <a:p>
              <a:pPr>
                <a:spcBef>
                  <a:spcPct val="20000"/>
                </a:spcBef>
                <a:buClr>
                  <a:schemeClr val="bg1"/>
                </a:buClr>
              </a:pPr>
              <a:endParaRPr lang="en-US" sz="1400" b="1" dirty="0"/>
            </a:p>
            <a:p>
              <a:pPr marL="381000" indent="-381000">
                <a:spcBef>
                  <a:spcPct val="20000"/>
                </a:spcBef>
                <a:buClr>
                  <a:schemeClr val="bg1"/>
                </a:buClr>
                <a:buFontTx/>
                <a:buChar char="•"/>
              </a:pPr>
              <a:r>
                <a:rPr lang="en-US" sz="1400" b="1" dirty="0">
                  <a:solidFill>
                    <a:schemeClr val="accent2"/>
                  </a:solidFill>
                </a:rPr>
                <a:t>7.  </a:t>
              </a:r>
              <a:r>
                <a:rPr lang="en-US" sz="1400" b="1" dirty="0" err="1" smtClean="0">
                  <a:solidFill>
                    <a:schemeClr val="accent2"/>
                  </a:solidFill>
                </a:rPr>
                <a:t>Poissons</a:t>
              </a:r>
              <a:r>
                <a:rPr lang="en-US" sz="1400" b="1" dirty="0" smtClean="0">
                  <a:solidFill>
                    <a:schemeClr val="accent2"/>
                  </a:solidFill>
                </a:rPr>
                <a:t> et </a:t>
              </a:r>
              <a:r>
                <a:rPr lang="en-US" sz="1400" b="1" dirty="0" err="1" smtClean="0">
                  <a:solidFill>
                    <a:schemeClr val="accent2"/>
                  </a:solidFill>
                </a:rPr>
                <a:t>crabes</a:t>
              </a:r>
              <a:r>
                <a:rPr lang="en-US" sz="1400" b="1" dirty="0" smtClean="0">
                  <a:solidFill>
                    <a:schemeClr val="accent2"/>
                  </a:solidFill>
                </a:rPr>
                <a:t> de fond</a:t>
              </a:r>
            </a:p>
            <a:p>
              <a:pPr marL="381000" indent="-381000">
                <a:spcBef>
                  <a:spcPct val="20000"/>
                </a:spcBef>
                <a:buClr>
                  <a:schemeClr val="bg1"/>
                </a:buClr>
                <a:buFontTx/>
                <a:buChar char="•"/>
              </a:pPr>
              <a:endParaRPr lang="en-US" sz="1400" b="1" dirty="0" smtClean="0"/>
            </a:p>
            <a:p>
              <a:pPr marL="381000" indent="-381000">
                <a:spcBef>
                  <a:spcPct val="20000"/>
                </a:spcBef>
                <a:buClr>
                  <a:schemeClr val="bg1"/>
                </a:buClr>
                <a:buFontTx/>
                <a:buChar char="•"/>
              </a:pPr>
              <a:endParaRPr lang="en-US" sz="1400" b="1" dirty="0" smtClean="0"/>
            </a:p>
            <a:p>
              <a:pPr marL="381000" indent="-381000">
                <a:spcBef>
                  <a:spcPct val="20000"/>
                </a:spcBef>
                <a:buClr>
                  <a:schemeClr val="bg1"/>
                </a:buClr>
                <a:buFontTx/>
                <a:buChar char="•"/>
              </a:pPr>
              <a:endParaRPr lang="en-US" sz="1400" b="1" dirty="0"/>
            </a:p>
            <a:p>
              <a:pPr marL="381000" indent="-381000">
                <a:spcBef>
                  <a:spcPct val="20000"/>
                </a:spcBef>
                <a:buClr>
                  <a:schemeClr val="bg1"/>
                </a:buClr>
                <a:buFontTx/>
                <a:buChar char="•"/>
              </a:pPr>
              <a:r>
                <a:rPr lang="en-US" sz="1400" b="1" dirty="0">
                  <a:solidFill>
                    <a:srgbClr val="008000"/>
                  </a:solidFill>
                </a:rPr>
                <a:t>8.  </a:t>
              </a:r>
              <a:r>
                <a:rPr lang="en-US" sz="1400" b="1" dirty="0" err="1" smtClean="0">
                  <a:solidFill>
                    <a:srgbClr val="008000"/>
                  </a:solidFill>
                </a:rPr>
                <a:t>Lagunes</a:t>
              </a:r>
              <a:r>
                <a:rPr lang="en-US" sz="1400" b="1" dirty="0" smtClean="0">
                  <a:solidFill>
                    <a:srgbClr val="008000"/>
                  </a:solidFill>
                </a:rPr>
                <a:t> </a:t>
              </a:r>
              <a:r>
                <a:rPr lang="en-US" sz="1400" b="1" dirty="0" err="1" smtClean="0">
                  <a:solidFill>
                    <a:srgbClr val="008000"/>
                  </a:solidFill>
                </a:rPr>
                <a:t>côtières</a:t>
              </a:r>
              <a:endParaRPr lang="en-US" sz="1400" b="1" dirty="0"/>
            </a:p>
            <a:p>
              <a:pPr marL="381000" indent="-381000">
                <a:spcBef>
                  <a:spcPct val="20000"/>
                </a:spcBef>
                <a:buClr>
                  <a:schemeClr val="bg1"/>
                </a:buClr>
                <a:buFontTx/>
                <a:buChar char="•"/>
              </a:pPr>
              <a:endParaRPr lang="en-US" sz="1400" b="1" dirty="0" smtClean="0"/>
            </a:p>
            <a:p>
              <a:pPr marL="381000" indent="-381000">
                <a:spcBef>
                  <a:spcPct val="20000"/>
                </a:spcBef>
                <a:buClr>
                  <a:schemeClr val="bg1"/>
                </a:buClr>
                <a:buFontTx/>
                <a:buChar char="•"/>
              </a:pPr>
              <a:endParaRPr lang="en-US" sz="1400" b="1" dirty="0" smtClean="0"/>
            </a:p>
            <a:p>
              <a:pPr marL="381000" indent="-381000">
                <a:spcBef>
                  <a:spcPct val="20000"/>
                </a:spcBef>
                <a:buClr>
                  <a:schemeClr val="bg1"/>
                </a:buClr>
                <a:buFontTx/>
                <a:buChar char="•"/>
              </a:pPr>
              <a:endParaRPr lang="en-US" sz="1400" b="1" dirty="0"/>
            </a:p>
            <a:p>
              <a:pPr marL="381000" indent="-381000">
                <a:spcBef>
                  <a:spcPct val="20000"/>
                </a:spcBef>
                <a:buClr>
                  <a:schemeClr val="bg1"/>
                </a:buClr>
                <a:buFontTx/>
                <a:buChar char="•"/>
              </a:pPr>
              <a:r>
                <a:rPr lang="en-US" sz="1400" b="1" dirty="0">
                  <a:solidFill>
                    <a:schemeClr val="accent2"/>
                  </a:solidFill>
                </a:rPr>
                <a:t>9.  </a:t>
              </a:r>
              <a:r>
                <a:rPr lang="en-US" sz="1400" b="1" dirty="0" err="1" smtClean="0">
                  <a:solidFill>
                    <a:schemeClr val="accent2"/>
                  </a:solidFill>
                </a:rPr>
                <a:t>Toundra</a:t>
              </a:r>
              <a:r>
                <a:rPr lang="en-US" sz="1400" b="1" dirty="0" smtClean="0">
                  <a:solidFill>
                    <a:schemeClr val="accent2"/>
                  </a:solidFill>
                </a:rPr>
                <a:t> </a:t>
              </a:r>
              <a:r>
                <a:rPr lang="en-US" sz="1400" b="1" dirty="0" err="1" smtClean="0">
                  <a:solidFill>
                    <a:schemeClr val="accent2"/>
                  </a:solidFill>
                </a:rPr>
                <a:t>insulaire</a:t>
              </a:r>
              <a:r>
                <a:rPr lang="en-US" sz="1400" b="1" dirty="0" smtClean="0">
                  <a:solidFill>
                    <a:schemeClr val="accent2"/>
                  </a:solidFill>
                </a:rPr>
                <a:t> maritime</a:t>
              </a:r>
              <a:endParaRPr lang="en-US" sz="1400" b="1" dirty="0">
                <a:solidFill>
                  <a:schemeClr val="accent2"/>
                </a:solidFill>
              </a:endParaRPr>
            </a:p>
          </p:txBody>
        </p:sp>
        <p:sp>
          <p:nvSpPr>
            <p:cNvPr id="19463" name="AutoShape 15"/>
            <p:cNvSpPr>
              <a:spLocks noChangeArrowheads="1"/>
            </p:cNvSpPr>
            <p:nvPr/>
          </p:nvSpPr>
          <p:spPr bwMode="auto">
            <a:xfrm>
              <a:off x="4169" y="935"/>
              <a:ext cx="172" cy="272"/>
            </a:xfrm>
            <a:prstGeom prst="rightArrow">
              <a:avLst>
                <a:gd name="adj1" fmla="val 49898"/>
                <a:gd name="adj2" fmla="val 37750"/>
              </a:avLst>
            </a:prstGeom>
            <a:solidFill>
              <a:srgbClr val="FF6969"/>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eaLnBrk="0" hangingPunct="0">
                <a:buFont typeface="Wingdings" charset="0"/>
                <a:buChar char="ü"/>
              </a:pPr>
              <a:endParaRPr lang="en-US"/>
            </a:p>
          </p:txBody>
        </p:sp>
        <p:sp>
          <p:nvSpPr>
            <p:cNvPr id="19464" name="AutoShape 16"/>
            <p:cNvSpPr>
              <a:spLocks noChangeArrowheads="1"/>
            </p:cNvSpPr>
            <p:nvPr/>
          </p:nvSpPr>
          <p:spPr bwMode="auto">
            <a:xfrm>
              <a:off x="4170" y="1605"/>
              <a:ext cx="172" cy="272"/>
            </a:xfrm>
            <a:prstGeom prst="rightArrow">
              <a:avLst>
                <a:gd name="adj1" fmla="val 49898"/>
                <a:gd name="adj2" fmla="val 37750"/>
              </a:avLst>
            </a:prstGeom>
            <a:solidFill>
              <a:srgbClr val="FF6969"/>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eaLnBrk="0" hangingPunct="0">
                <a:buFont typeface="Wingdings" charset="0"/>
                <a:buChar char="ü"/>
              </a:pPr>
              <a:endParaRPr lang="en-US"/>
            </a:p>
          </p:txBody>
        </p:sp>
        <p:sp>
          <p:nvSpPr>
            <p:cNvPr id="19465" name="AutoShape 17"/>
            <p:cNvSpPr>
              <a:spLocks noChangeArrowheads="1"/>
            </p:cNvSpPr>
            <p:nvPr/>
          </p:nvSpPr>
          <p:spPr bwMode="auto">
            <a:xfrm>
              <a:off x="4170" y="2417"/>
              <a:ext cx="172" cy="272"/>
            </a:xfrm>
            <a:prstGeom prst="rightArrow">
              <a:avLst>
                <a:gd name="adj1" fmla="val 49898"/>
                <a:gd name="adj2" fmla="val 37750"/>
              </a:avLst>
            </a:prstGeom>
            <a:solidFill>
              <a:srgbClr val="FF6969"/>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eaLnBrk="0" hangingPunct="0">
                <a:buFont typeface="Wingdings" charset="0"/>
                <a:buChar char="ü"/>
              </a:pPr>
              <a:endParaRPr lang="en-US"/>
            </a:p>
          </p:txBody>
        </p:sp>
        <p:sp>
          <p:nvSpPr>
            <p:cNvPr id="19466" name="AutoShape 18"/>
            <p:cNvSpPr>
              <a:spLocks noChangeArrowheads="1"/>
            </p:cNvSpPr>
            <p:nvPr/>
          </p:nvSpPr>
          <p:spPr bwMode="auto">
            <a:xfrm>
              <a:off x="4169" y="3182"/>
              <a:ext cx="172" cy="272"/>
            </a:xfrm>
            <a:prstGeom prst="rightArrow">
              <a:avLst>
                <a:gd name="adj1" fmla="val 49898"/>
                <a:gd name="adj2" fmla="val 37750"/>
              </a:avLst>
            </a:prstGeom>
            <a:solidFill>
              <a:srgbClr val="FF6969"/>
            </a:solidFill>
            <a:ln w="9525">
              <a:noFill/>
              <a:miter lim="800000"/>
              <a:headEnd/>
              <a:tailEnd/>
            </a:ln>
            <a:effectLst>
              <a:outerShdw blurRad="50800" dist="38100" dir="2700000" algn="tl" rotWithShape="0">
                <a:prstClr val="black">
                  <a:alpha val="40000"/>
                </a:prstClr>
              </a:outerShdw>
            </a:effectLst>
          </p:spPr>
          <p:txBody>
            <a:bodyPr anchor="ctr">
              <a:spAutoFit/>
            </a:bodyPr>
            <a:lstStyle/>
            <a:p>
              <a:pPr eaLnBrk="0" hangingPunct="0">
                <a:buFont typeface="Wingdings" charset="0"/>
                <a:buChar char="ü"/>
              </a:pPr>
              <a:endParaRPr lang="en-US"/>
            </a:p>
          </p:txBody>
        </p:sp>
      </p:grpSp>
      <p:sp>
        <p:nvSpPr>
          <p:cNvPr id="19" name="Title 1"/>
          <p:cNvSpPr>
            <a:spLocks noGrp="1"/>
          </p:cNvSpPr>
          <p:nvPr>
            <p:ph type="title"/>
          </p:nvPr>
        </p:nvSpPr>
        <p:spPr>
          <a:xfrm>
            <a:off x="1676400" y="0"/>
            <a:ext cx="7467600" cy="1371600"/>
          </a:xfrm>
        </p:spPr>
        <p:txBody>
          <a:bodyPr/>
          <a:lstStyle/>
          <a:p>
            <a:pPr marL="457200" indent="-457200">
              <a:lnSpc>
                <a:spcPct val="110000"/>
              </a:lnSpc>
              <a:buFontTx/>
              <a:buAutoNum type="arabicPeriod"/>
              <a:defRPr/>
            </a:pPr>
            <a:r>
              <a:rPr lang="en-US" dirty="0" err="1" smtClean="0"/>
              <a:t>Cibler</a:t>
            </a:r>
            <a:r>
              <a:rPr lang="en-US" dirty="0" smtClean="0"/>
              <a:t> </a:t>
            </a:r>
            <a:r>
              <a:rPr lang="en-US" dirty="0" err="1"/>
              <a:t>ce</a:t>
            </a:r>
            <a:r>
              <a:rPr lang="en-US" dirty="0"/>
              <a:t> que </a:t>
            </a:r>
            <a:r>
              <a:rPr lang="en-US" dirty="0" err="1"/>
              <a:t>l’on</a:t>
            </a:r>
            <a:r>
              <a:rPr lang="en-US" dirty="0"/>
              <a:t> </a:t>
            </a:r>
            <a:r>
              <a:rPr lang="en-US" dirty="0" err="1"/>
              <a:t>veut</a:t>
            </a:r>
            <a:r>
              <a:rPr lang="en-US" dirty="0"/>
              <a:t> conserver</a:t>
            </a:r>
          </a:p>
        </p:txBody>
      </p:sp>
    </p:spTree>
    <p:extLst>
      <p:ext uri="{BB962C8B-B14F-4D97-AF65-F5344CB8AC3E}">
        <p14:creationId xmlns:p14="http://schemas.microsoft.com/office/powerpoint/2010/main" val="347523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err="1">
                <a:latin typeface="Arial" charset="0"/>
              </a:rPr>
              <a:t>Bref</a:t>
            </a:r>
            <a:r>
              <a:rPr lang="en-US" dirty="0">
                <a:latin typeface="Arial" charset="0"/>
              </a:rPr>
              <a:t> résumé des </a:t>
            </a:r>
            <a:r>
              <a:rPr lang="en-US" dirty="0" err="1">
                <a:latin typeface="Arial" charset="0"/>
              </a:rPr>
              <a:t>normes</a:t>
            </a:r>
            <a:r>
              <a:rPr lang="en-US" dirty="0">
                <a:latin typeface="Arial" charset="0"/>
              </a:rPr>
              <a:t> </a:t>
            </a:r>
            <a:r>
              <a:rPr lang="en-US" dirty="0" err="1">
                <a:latin typeface="Arial" charset="0"/>
              </a:rPr>
              <a:t>ouvertes</a:t>
            </a:r>
            <a:endParaRPr lang="en-US" dirty="0">
              <a:latin typeface="Arial" charset="0"/>
            </a:endParaRPr>
          </a:p>
        </p:txBody>
      </p:sp>
      <p:sp>
        <p:nvSpPr>
          <p:cNvPr id="11" name="Content Placeholder 2"/>
          <p:cNvSpPr>
            <a:spLocks noGrp="1"/>
          </p:cNvSpPr>
          <p:nvPr>
            <p:ph idx="1"/>
          </p:nvPr>
        </p:nvSpPr>
        <p:spPr>
          <a:xfrm>
            <a:off x="417940" y="1495907"/>
            <a:ext cx="7348532" cy="5234847"/>
          </a:xfrm>
        </p:spPr>
        <p:txBody>
          <a:bodyPr>
            <a:noAutofit/>
          </a:bodyPr>
          <a:lstStyle/>
          <a:p>
            <a:pPr marL="457200" indent="-457200">
              <a:lnSpc>
                <a:spcPct val="120000"/>
              </a:lnSpc>
              <a:buFontTx/>
              <a:buAutoNum type="arabicPeriod"/>
              <a:defRPr/>
            </a:pPr>
            <a:r>
              <a:rPr lang="en-US" sz="1500" dirty="0" err="1" smtClean="0">
                <a:solidFill>
                  <a:schemeClr val="bg1">
                    <a:lumMod val="75000"/>
                  </a:schemeClr>
                </a:solidFill>
                <a:ea typeface="+mn-ea"/>
                <a:cs typeface="+mn-cs"/>
              </a:rPr>
              <a:t>Cibler</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ce</a:t>
            </a:r>
            <a:r>
              <a:rPr lang="en-US" sz="1500" dirty="0" smtClean="0">
                <a:solidFill>
                  <a:schemeClr val="bg1">
                    <a:lumMod val="75000"/>
                  </a:schemeClr>
                </a:solidFill>
                <a:ea typeface="+mn-ea"/>
                <a:cs typeface="+mn-cs"/>
              </a:rPr>
              <a:t> que </a:t>
            </a:r>
            <a:r>
              <a:rPr lang="en-US" sz="1500" dirty="0" err="1" smtClean="0">
                <a:solidFill>
                  <a:schemeClr val="bg1">
                    <a:lumMod val="75000"/>
                  </a:schemeClr>
                </a:solidFill>
                <a:ea typeface="+mn-ea"/>
                <a:cs typeface="+mn-cs"/>
              </a:rPr>
              <a:t>l’on</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veut</a:t>
            </a:r>
            <a:r>
              <a:rPr lang="en-US" sz="1500" dirty="0" smtClean="0">
                <a:solidFill>
                  <a:schemeClr val="bg1">
                    <a:lumMod val="75000"/>
                  </a:schemeClr>
                </a:solidFill>
                <a:ea typeface="+mn-ea"/>
                <a:cs typeface="+mn-cs"/>
              </a:rPr>
              <a:t> conserver</a:t>
            </a:r>
          </a:p>
          <a:p>
            <a:pPr marL="457200" indent="-457200">
              <a:lnSpc>
                <a:spcPct val="120000"/>
              </a:lnSpc>
              <a:buFontTx/>
              <a:buAutoNum type="arabicPeriod"/>
              <a:defRPr/>
            </a:pPr>
            <a:endParaRPr lang="en-US" sz="1500" dirty="0" smtClean="0">
              <a:solidFill>
                <a:schemeClr val="accent2"/>
              </a:solidFill>
              <a:ea typeface="+mn-ea"/>
              <a:cs typeface="+mn-cs"/>
            </a:endParaRPr>
          </a:p>
          <a:p>
            <a:pPr marL="457200" indent="-457200">
              <a:lnSpc>
                <a:spcPct val="120000"/>
              </a:lnSpc>
              <a:buFontTx/>
              <a:buAutoNum type="arabicPeriod"/>
              <a:defRPr/>
            </a:pPr>
            <a:r>
              <a:rPr lang="en-US" sz="1500" dirty="0" err="1" smtClean="0">
                <a:solidFill>
                  <a:srgbClr val="008000"/>
                </a:solidFill>
                <a:ea typeface="+mn-ea"/>
                <a:cs typeface="+mn-cs"/>
              </a:rPr>
              <a:t>Comprendre</a:t>
            </a:r>
            <a:r>
              <a:rPr lang="en-US" sz="1500" dirty="0" smtClean="0">
                <a:solidFill>
                  <a:srgbClr val="008000"/>
                </a:solidFill>
                <a:ea typeface="+mn-ea"/>
                <a:cs typeface="+mn-cs"/>
              </a:rPr>
              <a:t> la situation </a:t>
            </a:r>
            <a:r>
              <a:rPr lang="en-US" sz="1500" dirty="0" err="1" smtClean="0">
                <a:solidFill>
                  <a:srgbClr val="008000"/>
                </a:solidFill>
                <a:ea typeface="+mn-ea"/>
                <a:cs typeface="+mn-cs"/>
              </a:rPr>
              <a:t>actuelle</a:t>
            </a:r>
            <a:r>
              <a:rPr lang="en-US" sz="1500" dirty="0" smtClean="0">
                <a:solidFill>
                  <a:srgbClr val="008000"/>
                </a:solidFill>
                <a:ea typeface="+mn-ea"/>
                <a:cs typeface="+mn-cs"/>
              </a:rPr>
              <a:t> et </a:t>
            </a:r>
            <a:r>
              <a:rPr lang="en-US" sz="1500" dirty="0" err="1" smtClean="0">
                <a:solidFill>
                  <a:srgbClr val="008000"/>
                </a:solidFill>
                <a:ea typeface="+mn-ea"/>
                <a:cs typeface="+mn-cs"/>
              </a:rPr>
              <a:t>celle</a:t>
            </a:r>
            <a:r>
              <a:rPr lang="en-US" sz="1500" dirty="0" smtClean="0">
                <a:solidFill>
                  <a:srgbClr val="008000"/>
                </a:solidFill>
                <a:ea typeface="+mn-ea"/>
                <a:cs typeface="+mn-cs"/>
              </a:rPr>
              <a:t> </a:t>
            </a:r>
            <a:r>
              <a:rPr lang="en-US" sz="1500" dirty="0" err="1" smtClean="0">
                <a:solidFill>
                  <a:srgbClr val="008000"/>
                </a:solidFill>
                <a:ea typeface="+mn-ea"/>
                <a:cs typeface="+mn-cs"/>
              </a:rPr>
              <a:t>souhaitée</a:t>
            </a:r>
            <a:endParaRPr lang="en-US" sz="1500" dirty="0" smtClean="0">
              <a:solidFill>
                <a:srgbClr val="008000"/>
              </a:solidFill>
              <a:ea typeface="+mn-ea"/>
              <a:cs typeface="+mn-cs"/>
            </a:endParaRPr>
          </a:p>
          <a:p>
            <a:pPr marL="457200" indent="-457200">
              <a:lnSpc>
                <a:spcPct val="120000"/>
              </a:lnSpc>
              <a:buFontTx/>
              <a:buAutoNum type="arabicPeriod"/>
              <a:defRPr/>
            </a:pPr>
            <a:endParaRPr lang="en-US" sz="1500" dirty="0">
              <a:solidFill>
                <a:srgbClr val="008000"/>
              </a:solidFill>
              <a:ea typeface="+mn-ea"/>
              <a:cs typeface="+mn-cs"/>
            </a:endParaRPr>
          </a:p>
        </p:txBody>
      </p:sp>
      <p:grpSp>
        <p:nvGrpSpPr>
          <p:cNvPr id="19" name="Group 28"/>
          <p:cNvGrpSpPr>
            <a:grpSpLocks/>
          </p:cNvGrpSpPr>
          <p:nvPr/>
        </p:nvGrpSpPr>
        <p:grpSpPr bwMode="auto">
          <a:xfrm>
            <a:off x="5504852" y="2162272"/>
            <a:ext cx="852487" cy="228600"/>
            <a:chOff x="214313" y="1935163"/>
            <a:chExt cx="8153400" cy="1174750"/>
          </a:xfrm>
        </p:grpSpPr>
        <p:sp>
          <p:nvSpPr>
            <p:cNvPr id="20"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21"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22" name="Rectangle 5"/>
            <p:cNvSpPr>
              <a:spLocks noChangeArrowheads="1"/>
            </p:cNvSpPr>
            <p:nvPr/>
          </p:nvSpPr>
          <p:spPr bwMode="auto">
            <a:xfrm>
              <a:off x="6234110" y="2497136"/>
              <a:ext cx="2125664" cy="609601"/>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23"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24"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grpSp>
        <p:nvGrpSpPr>
          <p:cNvPr id="25" name="Group 179"/>
          <p:cNvGrpSpPr>
            <a:grpSpLocks/>
          </p:cNvGrpSpPr>
          <p:nvPr/>
        </p:nvGrpSpPr>
        <p:grpSpPr bwMode="auto">
          <a:xfrm>
            <a:off x="3930471" y="1436858"/>
            <a:ext cx="272536" cy="484370"/>
            <a:chOff x="5829300" y="2220913"/>
            <a:chExt cx="1457325" cy="2968625"/>
          </a:xfrm>
        </p:grpSpPr>
        <p:sp>
          <p:nvSpPr>
            <p:cNvPr id="26"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7"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8"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9"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0"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1"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spTree>
    <p:custDataLst>
      <p:tags r:id="rId1"/>
    </p:custDataLst>
    <p:extLst>
      <p:ext uri="{BB962C8B-B14F-4D97-AF65-F5344CB8AC3E}">
        <p14:creationId xmlns:p14="http://schemas.microsoft.com/office/powerpoint/2010/main" val="24165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sz="half" idx="1"/>
          </p:nvPr>
        </p:nvSpPr>
        <p:spPr>
          <a:xfrm>
            <a:off x="228600" y="1524000"/>
            <a:ext cx="8686800" cy="1524000"/>
          </a:xfrm>
        </p:spPr>
        <p:txBody>
          <a:bodyPr>
            <a:noAutofit/>
          </a:bodyPr>
          <a:lstStyle/>
          <a:p>
            <a:pPr marL="0" indent="0" eaLnBrk="1" hangingPunct="1">
              <a:buFontTx/>
              <a:buNone/>
            </a:pPr>
            <a:r>
              <a:rPr lang="en-US" sz="2400" dirty="0" smtClean="0">
                <a:solidFill>
                  <a:schemeClr val="accent2"/>
                </a:solidFill>
              </a:rPr>
              <a:t>Que </a:t>
            </a:r>
            <a:r>
              <a:rPr lang="en-US" sz="2400" dirty="0" err="1" smtClean="0">
                <a:solidFill>
                  <a:schemeClr val="accent2"/>
                </a:solidFill>
              </a:rPr>
              <a:t>voulez-vous</a:t>
            </a:r>
            <a:r>
              <a:rPr lang="en-US" sz="2400" dirty="0" smtClean="0">
                <a:solidFill>
                  <a:schemeClr val="accent2"/>
                </a:solidFill>
              </a:rPr>
              <a:t> conserver?  </a:t>
            </a:r>
          </a:p>
          <a:p>
            <a:pPr marL="0" indent="0" eaLnBrk="1" hangingPunct="1">
              <a:buFontTx/>
              <a:buNone/>
            </a:pPr>
            <a:r>
              <a:rPr lang="en-US" sz="2400" dirty="0" err="1" smtClean="0">
                <a:solidFill>
                  <a:srgbClr val="008000"/>
                </a:solidFill>
              </a:rPr>
              <a:t>Quel</a:t>
            </a:r>
            <a:r>
              <a:rPr lang="en-US" sz="2400" dirty="0" smtClean="0">
                <a:solidFill>
                  <a:srgbClr val="008000"/>
                </a:solidFill>
              </a:rPr>
              <a:t> </a:t>
            </a:r>
            <a:r>
              <a:rPr lang="en-US" sz="2400" dirty="0" err="1" smtClean="0">
                <a:solidFill>
                  <a:srgbClr val="008000"/>
                </a:solidFill>
              </a:rPr>
              <a:t>est</a:t>
            </a:r>
            <a:r>
              <a:rPr lang="en-US" sz="2400" dirty="0" smtClean="0">
                <a:solidFill>
                  <a:srgbClr val="008000"/>
                </a:solidFill>
              </a:rPr>
              <a:t> </a:t>
            </a:r>
            <a:r>
              <a:rPr lang="en-US" sz="2400" dirty="0" err="1" smtClean="0">
                <a:solidFill>
                  <a:srgbClr val="008000"/>
                </a:solidFill>
              </a:rPr>
              <a:t>votre</a:t>
            </a:r>
            <a:r>
              <a:rPr lang="en-US" sz="2400" dirty="0" smtClean="0">
                <a:solidFill>
                  <a:srgbClr val="008000"/>
                </a:solidFill>
              </a:rPr>
              <a:t> </a:t>
            </a:r>
            <a:r>
              <a:rPr lang="en-US" sz="2400" dirty="0" err="1" smtClean="0">
                <a:solidFill>
                  <a:srgbClr val="008000"/>
                </a:solidFill>
              </a:rPr>
              <a:t>meilleure</a:t>
            </a:r>
            <a:r>
              <a:rPr lang="en-US" sz="2400" dirty="0" smtClean="0">
                <a:solidFill>
                  <a:srgbClr val="008000"/>
                </a:solidFill>
              </a:rPr>
              <a:t> estimation de son </a:t>
            </a:r>
            <a:r>
              <a:rPr lang="en-US" sz="2400" dirty="0" err="1" smtClean="0">
                <a:solidFill>
                  <a:srgbClr val="008000"/>
                </a:solidFill>
              </a:rPr>
              <a:t>état</a:t>
            </a:r>
            <a:r>
              <a:rPr lang="en-US" sz="2400" dirty="0" smtClean="0">
                <a:solidFill>
                  <a:srgbClr val="008000"/>
                </a:solidFill>
              </a:rPr>
              <a:t> de santé?</a:t>
            </a:r>
          </a:p>
        </p:txBody>
      </p:sp>
      <p:graphicFrame>
        <p:nvGraphicFramePr>
          <p:cNvPr id="65591" name="Group 55"/>
          <p:cNvGraphicFramePr>
            <a:graphicFrameLocks noGrp="1"/>
          </p:cNvGraphicFramePr>
          <p:nvPr>
            <p:ph sz="quarter" idx="2"/>
            <p:extLst>
              <p:ext uri="{D42A27DB-BD31-4B8C-83A1-F6EECF244321}">
                <p14:modId xmlns:p14="http://schemas.microsoft.com/office/powerpoint/2010/main" val="1534518317"/>
              </p:ext>
            </p:extLst>
          </p:nvPr>
        </p:nvGraphicFramePr>
        <p:xfrm>
          <a:off x="3198628" y="2791637"/>
          <a:ext cx="5715000" cy="3276600"/>
        </p:xfrm>
        <a:graphic>
          <a:graphicData uri="http://schemas.openxmlformats.org/drawingml/2006/table">
            <a:tbl>
              <a:tblPr/>
              <a:tblGrid>
                <a:gridCol w="266437"/>
                <a:gridCol w="1549479"/>
                <a:gridCol w="1072248"/>
                <a:gridCol w="1072248"/>
                <a:gridCol w="840188"/>
                <a:gridCol w="914400"/>
              </a:tblGrid>
              <a:tr h="423927">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charset="0"/>
                          <a:ea typeface="Times New Roman" pitchFamily="18" charset="0"/>
                          <a:cs typeface="Arial" charset="0"/>
                        </a:rPr>
                        <a:t>Sommaire</a:t>
                      </a:r>
                      <a:r>
                        <a:rPr kumimoji="0" lang="en-US" sz="1600" b="1" i="0" u="none" strike="noStrike" cap="none" normalizeH="0" baseline="0" dirty="0" smtClean="0">
                          <a:ln>
                            <a:noFill/>
                          </a:ln>
                          <a:solidFill>
                            <a:schemeClr val="tx1"/>
                          </a:solidFill>
                          <a:effectLst/>
                          <a:latin typeface="Arial" charset="0"/>
                          <a:ea typeface="Times New Roman" pitchFamily="18" charset="0"/>
                          <a:cs typeface="Arial" charset="0"/>
                        </a:rPr>
                        <a:t> de la </a:t>
                      </a:r>
                      <a:r>
                        <a:rPr kumimoji="0" lang="en-US" sz="1600" b="1" i="0" u="none" strike="noStrike" cap="none" normalizeH="0" baseline="0" dirty="0" err="1" smtClean="0">
                          <a:ln>
                            <a:noFill/>
                          </a:ln>
                          <a:solidFill>
                            <a:schemeClr val="tx1"/>
                          </a:solidFill>
                          <a:effectLst/>
                          <a:latin typeface="Arial" charset="0"/>
                          <a:ea typeface="Times New Roman" pitchFamily="18" charset="0"/>
                          <a:cs typeface="Arial" charset="0"/>
                        </a:rPr>
                        <a:t>viabilité</a:t>
                      </a:r>
                      <a:endParaRPr kumimoji="0" lang="en-US" sz="16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0808">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1" u="none" strike="noStrike" cap="none" normalizeH="0" baseline="0" dirty="0" smtClean="0">
                          <a:ln>
                            <a:noFill/>
                          </a:ln>
                          <a:solidFill>
                            <a:schemeClr val="tx1"/>
                          </a:solidFill>
                          <a:effectLst/>
                          <a:latin typeface="Arial" charset="0"/>
                          <a:ea typeface="Times New Roman" pitchFamily="18" charset="0"/>
                          <a:cs typeface="Arial" charset="0"/>
                        </a:rPr>
                        <a:t>Est de </a:t>
                      </a:r>
                      <a:r>
                        <a:rPr kumimoji="0" lang="en-US" sz="900" b="1" i="1" u="none" strike="noStrike" cap="none" normalizeH="0" baseline="0" dirty="0" err="1" smtClean="0">
                          <a:ln>
                            <a:noFill/>
                          </a:ln>
                          <a:solidFill>
                            <a:schemeClr val="tx1"/>
                          </a:solidFill>
                          <a:effectLst/>
                          <a:latin typeface="Arial" charset="0"/>
                          <a:ea typeface="Times New Roman" pitchFamily="18" charset="0"/>
                          <a:cs typeface="Arial" charset="0"/>
                        </a:rPr>
                        <a:t>l’île</a:t>
                      </a:r>
                      <a:r>
                        <a:rPr kumimoji="0" lang="en-US" sz="900" b="1" i="1" u="none" strike="noStrike" cap="none" normalizeH="0" baseline="0" dirty="0" smtClean="0">
                          <a:ln>
                            <a:noFill/>
                          </a:ln>
                          <a:solidFill>
                            <a:schemeClr val="tx1"/>
                          </a:solidFill>
                          <a:effectLst/>
                          <a:latin typeface="Arial" charset="0"/>
                          <a:ea typeface="Times New Roman" pitchFamily="18" charset="0"/>
                          <a:cs typeface="Arial" charset="0"/>
                        </a:rPr>
                        <a:t> Molokai</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5110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ea typeface="Times New Roman" pitchFamily="18" charset="0"/>
                          <a:cs typeface="Arial" charset="0"/>
                        </a:rPr>
                        <a:t>Cibles</a:t>
                      </a:r>
                      <a:endParaRPr kumimoji="0" lang="en-US" sz="18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Contexte</a:t>
                      </a: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paysager</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Condition</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Taille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Rang de </a:t>
                      </a: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viabilité</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508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rPr>
                        <a:t>1</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Forêts</a:t>
                      </a: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et </a:t>
                      </a: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falaises</a:t>
                      </a: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de la </a:t>
                      </a: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côte</a:t>
                      </a: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nord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Passable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Bon</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Passable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Passable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55110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rPr>
                        <a:t>2</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Forêt</a:t>
                      </a: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humide</a:t>
                      </a: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de </a:t>
                      </a: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montagne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Passable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Très</a:t>
                      </a: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 bon</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Passable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ea typeface="Times New Roman" pitchFamily="18" charset="0"/>
                          <a:cs typeface="Arial" charset="0"/>
                        </a:rPr>
                        <a:t>Bon</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5087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ea typeface="Times New Roman" pitchFamily="18" charset="0"/>
                          <a:cs typeface="Arial" charset="0"/>
                        </a:rPr>
                        <a:t>3</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Forêt</a:t>
                      </a: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mésique</a:t>
                      </a: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et </a:t>
                      </a: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arbustaie</a:t>
                      </a: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de la </a:t>
                      </a: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côte</a:t>
                      </a:r>
                      <a:r>
                        <a:rPr kumimoji="0" lang="en-US" sz="900" b="0" i="0" u="none" strike="noStrike" cap="none" normalizeH="0" baseline="0" dirty="0" smtClean="0">
                          <a:ln>
                            <a:noFill/>
                          </a:ln>
                          <a:solidFill>
                            <a:schemeClr val="tx1"/>
                          </a:solidFill>
                          <a:effectLst/>
                          <a:latin typeface="Arial" charset="0"/>
                          <a:ea typeface="Times New Roman" pitchFamily="18" charset="0"/>
                          <a:cs typeface="Arial" charset="0"/>
                        </a:rPr>
                        <a:t> </a:t>
                      </a:r>
                      <a:r>
                        <a:rPr kumimoji="0" lang="en-US" sz="900" b="0" i="0" u="none" strike="noStrike" cap="none" normalizeH="0" baseline="0" dirty="0" err="1" smtClean="0">
                          <a:ln>
                            <a:noFill/>
                          </a:ln>
                          <a:solidFill>
                            <a:schemeClr val="tx1"/>
                          </a:solidFill>
                          <a:effectLst/>
                          <a:latin typeface="Arial" charset="0"/>
                          <a:ea typeface="Times New Roman" pitchFamily="18" charset="0"/>
                          <a:cs typeface="Arial" charset="0"/>
                        </a:rPr>
                        <a:t>sud</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Faible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Bon</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Arial" charset="0"/>
                          <a:ea typeface="Times New Roman" pitchFamily="18" charset="0"/>
                          <a:cs typeface="Arial" charset="0"/>
                        </a:rPr>
                        <a:t>Faible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ea typeface="Times New Roman" pitchFamily="18" charset="0"/>
                          <a:cs typeface="Arial" charset="0"/>
                        </a:rPr>
                        <a:t>Passable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342233">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ea typeface="Times New Roman" pitchFamily="18" charset="0"/>
                          <a:cs typeface="Arial" charset="0"/>
                        </a:rPr>
                        <a:t>Rang de </a:t>
                      </a:r>
                      <a:r>
                        <a:rPr kumimoji="0" lang="en-US" sz="900" b="1" i="0" u="none" strike="noStrike" cap="none" normalizeH="0" baseline="0" dirty="0" err="1" smtClean="0">
                          <a:ln>
                            <a:noFill/>
                          </a:ln>
                          <a:solidFill>
                            <a:schemeClr val="tx1"/>
                          </a:solidFill>
                          <a:effectLst/>
                          <a:latin typeface="Arial" charset="0"/>
                          <a:ea typeface="Times New Roman" pitchFamily="18" charset="0"/>
                          <a:cs typeface="Arial" charset="0"/>
                        </a:rPr>
                        <a:t>viabilité</a:t>
                      </a:r>
                      <a:r>
                        <a:rPr kumimoji="0" lang="en-US" sz="900" b="1" i="0" u="none" strike="noStrike" cap="none" normalizeH="0" baseline="0" dirty="0" smtClean="0">
                          <a:ln>
                            <a:noFill/>
                          </a:ln>
                          <a:solidFill>
                            <a:schemeClr val="tx1"/>
                          </a:solidFill>
                          <a:effectLst/>
                          <a:latin typeface="Arial" charset="0"/>
                          <a:ea typeface="Times New Roman" pitchFamily="18" charset="0"/>
                          <a:cs typeface="Arial" charset="0"/>
                        </a:rPr>
                        <a:t> global</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ea typeface="Times New Roman" pitchFamily="18" charset="0"/>
                          <a:cs typeface="Arial" charset="0"/>
                        </a:rPr>
                        <a:t>Passable</a:t>
                      </a:r>
                      <a:endParaRPr kumimoji="0" lang="en-US" sz="1400" b="0" i="0" u="none" strike="noStrike" cap="none" normalizeH="0" baseline="0" dirty="0" smtClean="0">
                        <a:ln>
                          <a:noFill/>
                        </a:ln>
                        <a:solidFill>
                          <a:schemeClr val="tx1"/>
                        </a:solidFill>
                        <a:effectLst/>
                        <a:latin typeface="Arial" charset="0"/>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pic>
        <p:nvPicPr>
          <p:cNvPr id="9220" name="Picture 6" descr="DSC_0027-1"/>
          <p:cNvPicPr>
            <a:picLocks noChangeAspect="1" noChangeArrowheads="1"/>
          </p:cNvPicPr>
          <p:nvPr/>
        </p:nvPicPr>
        <p:blipFill>
          <a:blip r:embed="rId3" cstate="print"/>
          <a:srcRect/>
          <a:stretch>
            <a:fillRect/>
          </a:stretch>
        </p:blipFill>
        <p:spPr bwMode="auto">
          <a:xfrm>
            <a:off x="228600" y="4429937"/>
            <a:ext cx="1430338" cy="1752600"/>
          </a:xfrm>
          <a:prstGeom prst="rect">
            <a:avLst/>
          </a:prstGeom>
          <a:ln>
            <a:noFill/>
          </a:ln>
          <a:effectLst>
            <a:outerShdw blurRad="292100" dist="139700" dir="2700000" algn="tl" rotWithShape="0">
              <a:srgbClr val="333333">
                <a:alpha val="65000"/>
              </a:srgbClr>
            </a:outerShdw>
          </a:effectLst>
        </p:spPr>
      </p:pic>
      <p:pic>
        <p:nvPicPr>
          <p:cNvPr id="9221" name="Picture 8" descr="Moloka'i’s native upland forests"/>
          <p:cNvPicPr>
            <a:picLocks noChangeAspect="1" noChangeArrowheads="1"/>
          </p:cNvPicPr>
          <p:nvPr/>
        </p:nvPicPr>
        <p:blipFill>
          <a:blip r:embed="rId4" cstate="print"/>
          <a:srcRect/>
          <a:stretch>
            <a:fillRect/>
          </a:stretch>
        </p:blipFill>
        <p:spPr bwMode="auto">
          <a:xfrm>
            <a:off x="228600" y="2683687"/>
            <a:ext cx="2743200" cy="1746250"/>
          </a:xfrm>
          <a:prstGeom prst="rect">
            <a:avLst/>
          </a:prstGeom>
          <a:ln>
            <a:noFill/>
          </a:ln>
          <a:effectLst>
            <a:outerShdw blurRad="292100" dist="139700" dir="2700000" algn="tl" rotWithShape="0">
              <a:srgbClr val="333333">
                <a:alpha val="65000"/>
              </a:srgbClr>
            </a:outerShdw>
          </a:effectLst>
        </p:spPr>
      </p:pic>
      <p:pic>
        <p:nvPicPr>
          <p:cNvPr id="9222" name="Picture 9"/>
          <p:cNvPicPr>
            <a:picLocks noChangeAspect="1" noChangeArrowheads="1"/>
          </p:cNvPicPr>
          <p:nvPr/>
        </p:nvPicPr>
        <p:blipFill>
          <a:blip r:embed="rId5" cstate="print"/>
          <a:srcRect/>
          <a:stretch>
            <a:fillRect/>
          </a:stretch>
        </p:blipFill>
        <p:spPr bwMode="auto">
          <a:xfrm>
            <a:off x="1521223" y="4426762"/>
            <a:ext cx="1447800" cy="1758950"/>
          </a:xfrm>
          <a:prstGeom prst="rect">
            <a:avLst/>
          </a:prstGeom>
          <a:ln>
            <a:noFill/>
          </a:ln>
          <a:effectLst>
            <a:outerShdw blurRad="292100" dist="139700" dir="2700000" algn="tl" rotWithShape="0">
              <a:srgbClr val="333333">
                <a:alpha val="65000"/>
              </a:srgbClr>
            </a:outerShdw>
          </a:effectLst>
        </p:spPr>
      </p:pic>
      <p:sp>
        <p:nvSpPr>
          <p:cNvPr id="13" name="Oval 12"/>
          <p:cNvSpPr/>
          <p:nvPr/>
        </p:nvSpPr>
        <p:spPr>
          <a:xfrm>
            <a:off x="4800600" y="2791637"/>
            <a:ext cx="9906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3577338" y="3657600"/>
            <a:ext cx="9906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itle 1"/>
          <p:cNvSpPr>
            <a:spLocks noGrp="1"/>
          </p:cNvSpPr>
          <p:nvPr>
            <p:ph type="title"/>
          </p:nvPr>
        </p:nvSpPr>
        <p:spPr>
          <a:xfrm>
            <a:off x="1676400" y="0"/>
            <a:ext cx="7467600" cy="1371600"/>
          </a:xfrm>
        </p:spPr>
        <p:txBody>
          <a:bodyPr/>
          <a:lstStyle/>
          <a:p>
            <a:pPr marL="514350" indent="-514350">
              <a:buFont typeface="+mj-lt"/>
              <a:buAutoNum type="arabicPeriod" startAt="2"/>
            </a:pPr>
            <a:r>
              <a:rPr lang="en-US" sz="3100" dirty="0" err="1" smtClean="0">
                <a:solidFill>
                  <a:srgbClr val="FFFFFF"/>
                </a:solidFill>
                <a:latin typeface="+mn-lt"/>
              </a:rPr>
              <a:t>Comprendre</a:t>
            </a:r>
            <a:r>
              <a:rPr lang="en-US" sz="3100" dirty="0" smtClean="0">
                <a:solidFill>
                  <a:srgbClr val="FFFFFF"/>
                </a:solidFill>
                <a:latin typeface="+mn-lt"/>
              </a:rPr>
              <a:t> </a:t>
            </a:r>
            <a:r>
              <a:rPr lang="en-US" sz="3100" dirty="0" err="1" smtClean="0">
                <a:solidFill>
                  <a:srgbClr val="FFFFFF"/>
                </a:solidFill>
                <a:latin typeface="+mn-lt"/>
              </a:rPr>
              <a:t>l’état</a:t>
            </a:r>
            <a:r>
              <a:rPr lang="en-US" sz="3100" dirty="0" smtClean="0">
                <a:solidFill>
                  <a:srgbClr val="FFFFFF"/>
                </a:solidFill>
                <a:latin typeface="+mn-lt"/>
              </a:rPr>
              <a:t> </a:t>
            </a:r>
            <a:r>
              <a:rPr lang="en-US" sz="3100" dirty="0" err="1" smtClean="0">
                <a:solidFill>
                  <a:srgbClr val="FFFFFF"/>
                </a:solidFill>
                <a:latin typeface="+mn-lt"/>
              </a:rPr>
              <a:t>actuel</a:t>
            </a:r>
            <a:r>
              <a:rPr lang="en-US" sz="3100" dirty="0" smtClean="0">
                <a:solidFill>
                  <a:srgbClr val="FFFFFF"/>
                </a:solidFill>
                <a:latin typeface="+mn-lt"/>
              </a:rPr>
              <a:t> et </a:t>
            </a:r>
            <a:r>
              <a:rPr lang="en-US" sz="3100" dirty="0" err="1" smtClean="0">
                <a:solidFill>
                  <a:srgbClr val="FFFFFF"/>
                </a:solidFill>
                <a:latin typeface="+mn-lt"/>
              </a:rPr>
              <a:t>souhaité</a:t>
            </a:r>
            <a:r>
              <a:rPr lang="en-US" sz="3100" dirty="0" smtClean="0">
                <a:solidFill>
                  <a:srgbClr val="FFFFFF"/>
                </a:solidFill>
                <a:latin typeface="+mn-lt"/>
              </a:rPr>
              <a:t> de </a:t>
            </a:r>
            <a:r>
              <a:rPr lang="en-US" sz="3100" dirty="0" err="1" smtClean="0">
                <a:solidFill>
                  <a:srgbClr val="FFFFFF"/>
                </a:solidFill>
                <a:latin typeface="+mn-lt"/>
              </a:rPr>
              <a:t>ce</a:t>
            </a:r>
            <a:r>
              <a:rPr lang="en-US" sz="3100" dirty="0" smtClean="0">
                <a:solidFill>
                  <a:srgbClr val="FFFFFF"/>
                </a:solidFill>
                <a:latin typeface="+mn-lt"/>
              </a:rPr>
              <a:t> que </a:t>
            </a:r>
            <a:r>
              <a:rPr lang="en-US" sz="3100" dirty="0" err="1" smtClean="0">
                <a:solidFill>
                  <a:srgbClr val="FFFFFF"/>
                </a:solidFill>
                <a:latin typeface="+mn-lt"/>
              </a:rPr>
              <a:t>l’on</a:t>
            </a:r>
            <a:r>
              <a:rPr lang="en-US" sz="3100" dirty="0" smtClean="0">
                <a:solidFill>
                  <a:srgbClr val="FFFFFF"/>
                </a:solidFill>
                <a:latin typeface="+mn-lt"/>
              </a:rPr>
              <a:t> </a:t>
            </a:r>
            <a:r>
              <a:rPr lang="en-US" sz="3100" dirty="0" err="1" smtClean="0">
                <a:solidFill>
                  <a:srgbClr val="FFFFFF"/>
                </a:solidFill>
                <a:latin typeface="+mn-lt"/>
              </a:rPr>
              <a:t>veut</a:t>
            </a:r>
            <a:r>
              <a:rPr lang="en-US" sz="3100" dirty="0" smtClean="0">
                <a:solidFill>
                  <a:srgbClr val="FFFFFF"/>
                </a:solidFill>
                <a:latin typeface="+mn-lt"/>
              </a:rPr>
              <a:t> conserver</a:t>
            </a:r>
            <a:endParaRPr lang="en-US" sz="3100" dirty="0">
              <a:solidFill>
                <a:srgbClr val="FFFFFF"/>
              </a:solidFill>
              <a:latin typeface="+mn-lt"/>
            </a:endParaRPr>
          </a:p>
        </p:txBody>
      </p:sp>
    </p:spTree>
    <p:extLst>
      <p:ext uri="{BB962C8B-B14F-4D97-AF65-F5344CB8AC3E}">
        <p14:creationId xmlns:p14="http://schemas.microsoft.com/office/powerpoint/2010/main" val="872002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593725" y="10350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23554" name="Text Box 3"/>
          <p:cNvSpPr txBox="1">
            <a:spLocks noChangeArrowheads="1"/>
          </p:cNvSpPr>
          <p:nvPr/>
        </p:nvSpPr>
        <p:spPr bwMode="auto">
          <a:xfrm>
            <a:off x="822325" y="27114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23555" name="Rectangle 4"/>
          <p:cNvSpPr>
            <a:spLocks noChangeArrowheads="1"/>
          </p:cNvSpPr>
          <p:nvPr/>
        </p:nvSpPr>
        <p:spPr bwMode="auto">
          <a:xfrm>
            <a:off x="457200" y="3276600"/>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23556" name="Rectangle 5"/>
          <p:cNvSpPr>
            <a:spLocks noChangeArrowheads="1"/>
          </p:cNvSpPr>
          <p:nvPr/>
        </p:nvSpPr>
        <p:spPr bwMode="auto">
          <a:xfrm>
            <a:off x="6477000" y="3273425"/>
            <a:ext cx="2125662" cy="609600"/>
          </a:xfrm>
          <a:prstGeom prst="rect">
            <a:avLst/>
          </a:prstGeom>
          <a:solidFill>
            <a:srgbClr val="008000"/>
          </a:solidFill>
          <a:ln w="9525">
            <a:solidFill>
              <a:schemeClr val="tx1"/>
            </a:solidFill>
            <a:miter lim="800000"/>
            <a:headEnd/>
            <a:tailEnd/>
          </a:ln>
        </p:spPr>
        <p:txBody>
          <a:bodyPr wrap="none" anchor="ctr"/>
          <a:lstStyle/>
          <a:p>
            <a:pPr defTabSz="912813"/>
            <a:endParaRPr lang="en-US"/>
          </a:p>
        </p:txBody>
      </p:sp>
      <p:sp>
        <p:nvSpPr>
          <p:cNvPr id="23557" name="Rectangle 6"/>
          <p:cNvSpPr>
            <a:spLocks noChangeArrowheads="1"/>
          </p:cNvSpPr>
          <p:nvPr/>
        </p:nvSpPr>
        <p:spPr bwMode="auto">
          <a:xfrm>
            <a:off x="457200" y="3276600"/>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23558" name="Rectangle 7"/>
          <p:cNvSpPr>
            <a:spLocks noChangeArrowheads="1"/>
          </p:cNvSpPr>
          <p:nvPr/>
        </p:nvSpPr>
        <p:spPr bwMode="auto">
          <a:xfrm>
            <a:off x="457200" y="3276600"/>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nvGrpSpPr>
          <p:cNvPr id="23559" name="Group 8"/>
          <p:cNvGrpSpPr>
            <a:grpSpLocks/>
          </p:cNvGrpSpPr>
          <p:nvPr/>
        </p:nvGrpSpPr>
        <p:grpSpPr bwMode="auto">
          <a:xfrm>
            <a:off x="5333992" y="3967165"/>
            <a:ext cx="1274767" cy="1616076"/>
            <a:chOff x="3182" y="2627"/>
            <a:chExt cx="803" cy="1018"/>
          </a:xfrm>
        </p:grpSpPr>
        <p:sp>
          <p:nvSpPr>
            <p:cNvPr id="23578" name="Text Box 9"/>
            <p:cNvSpPr txBox="1">
              <a:spLocks noChangeArrowheads="1"/>
            </p:cNvSpPr>
            <p:nvPr/>
          </p:nvSpPr>
          <p:spPr bwMode="auto">
            <a:xfrm>
              <a:off x="3182" y="3122"/>
              <a:ext cx="803"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err="1" smtClean="0"/>
                <a:t>État</a:t>
              </a:r>
              <a:r>
                <a:rPr lang="en-US" sz="1600" dirty="0" smtClean="0"/>
                <a:t> </a:t>
              </a:r>
              <a:r>
                <a:rPr lang="en-US" sz="1600" dirty="0" err="1" smtClean="0"/>
                <a:t>souhaité</a:t>
              </a:r>
              <a:r>
                <a:rPr lang="en-US" sz="1600" dirty="0" smtClean="0"/>
                <a:t> à long </a:t>
              </a:r>
              <a:r>
                <a:rPr lang="en-US" sz="1600" dirty="0" err="1" smtClean="0"/>
                <a:t>terme</a:t>
              </a:r>
              <a:r>
                <a:rPr lang="en-US" sz="1600" dirty="0" smtClean="0"/>
                <a:t> </a:t>
              </a:r>
              <a:endParaRPr lang="en-US" sz="1600" dirty="0"/>
            </a:p>
          </p:txBody>
        </p:sp>
        <p:sp>
          <p:nvSpPr>
            <p:cNvPr id="23579" name="Line 10"/>
            <p:cNvSpPr>
              <a:spLocks noChangeShapeType="1"/>
            </p:cNvSpPr>
            <p:nvPr/>
          </p:nvSpPr>
          <p:spPr bwMode="auto">
            <a:xfrm flipH="1" flipV="1">
              <a:off x="3518" y="2627"/>
              <a:ext cx="0" cy="42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60" name="Group 11"/>
          <p:cNvGrpSpPr>
            <a:grpSpLocks/>
          </p:cNvGrpSpPr>
          <p:nvPr/>
        </p:nvGrpSpPr>
        <p:grpSpPr bwMode="auto">
          <a:xfrm>
            <a:off x="935876" y="3967166"/>
            <a:ext cx="1154114" cy="1168401"/>
            <a:chOff x="597" y="2674"/>
            <a:chExt cx="727" cy="736"/>
          </a:xfrm>
        </p:grpSpPr>
        <p:sp>
          <p:nvSpPr>
            <p:cNvPr id="23576" name="Text Box 12"/>
            <p:cNvSpPr txBox="1">
              <a:spLocks noChangeArrowheads="1"/>
            </p:cNvSpPr>
            <p:nvPr/>
          </p:nvSpPr>
          <p:spPr bwMode="auto">
            <a:xfrm>
              <a:off x="597" y="3197"/>
              <a:ext cx="727"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err="1" smtClean="0"/>
                <a:t>État</a:t>
              </a:r>
              <a:r>
                <a:rPr lang="en-US" sz="1600" dirty="0" smtClean="0"/>
                <a:t> </a:t>
              </a:r>
              <a:r>
                <a:rPr lang="en-US" sz="1600" dirty="0" err="1" smtClean="0"/>
                <a:t>actuel</a:t>
              </a:r>
              <a:endParaRPr lang="en-US" sz="1600" dirty="0"/>
            </a:p>
          </p:txBody>
        </p:sp>
        <p:sp>
          <p:nvSpPr>
            <p:cNvPr id="23577" name="Line 13"/>
            <p:cNvSpPr>
              <a:spLocks noChangeShapeType="1"/>
            </p:cNvSpPr>
            <p:nvPr/>
          </p:nvSpPr>
          <p:spPr bwMode="auto">
            <a:xfrm flipV="1">
              <a:off x="967" y="2674"/>
              <a:ext cx="0" cy="42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23575" name="Line 17"/>
          <p:cNvSpPr>
            <a:spLocks noChangeShapeType="1"/>
          </p:cNvSpPr>
          <p:nvPr/>
        </p:nvSpPr>
        <p:spPr bwMode="auto">
          <a:xfrm flipH="1" flipV="1">
            <a:off x="4724401" y="3967162"/>
            <a:ext cx="0" cy="666752"/>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nvGrpSpPr>
          <p:cNvPr id="23562" name="Group 18"/>
          <p:cNvGrpSpPr>
            <a:grpSpLocks/>
          </p:cNvGrpSpPr>
          <p:nvPr/>
        </p:nvGrpSpPr>
        <p:grpSpPr bwMode="auto">
          <a:xfrm>
            <a:off x="2500361" y="3969590"/>
            <a:ext cx="1614486" cy="1636804"/>
            <a:chOff x="1431" y="2590"/>
            <a:chExt cx="1017" cy="1782"/>
          </a:xfrm>
        </p:grpSpPr>
        <p:sp>
          <p:nvSpPr>
            <p:cNvPr id="23572" name="Text Box 19"/>
            <p:cNvSpPr txBox="1">
              <a:spLocks noChangeArrowheads="1"/>
            </p:cNvSpPr>
            <p:nvPr/>
          </p:nvSpPr>
          <p:spPr bwMode="auto">
            <a:xfrm>
              <a:off x="1431" y="3467"/>
              <a:ext cx="1017" cy="9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err="1" smtClean="0"/>
                <a:t>Objectif</a:t>
              </a:r>
              <a:r>
                <a:rPr lang="en-US" sz="1600" dirty="0" smtClean="0"/>
                <a:t> </a:t>
              </a:r>
              <a:r>
                <a:rPr lang="en-US" sz="1600" dirty="0" err="1" smtClean="0"/>
                <a:t>intermédiaire</a:t>
              </a:r>
              <a:r>
                <a:rPr lang="en-US" sz="1600" dirty="0" smtClean="0"/>
                <a:t> de 5 </a:t>
              </a:r>
              <a:r>
                <a:rPr lang="en-US" sz="1600" dirty="0" err="1" smtClean="0"/>
                <a:t>ans</a:t>
              </a:r>
              <a:endParaRPr lang="en-US" sz="1600" dirty="0"/>
            </a:p>
          </p:txBody>
        </p:sp>
        <p:sp>
          <p:nvSpPr>
            <p:cNvPr id="23573" name="Line 20"/>
            <p:cNvSpPr>
              <a:spLocks noChangeShapeType="1"/>
            </p:cNvSpPr>
            <p:nvPr/>
          </p:nvSpPr>
          <p:spPr bwMode="auto">
            <a:xfrm flipV="1">
              <a:off x="1968" y="2590"/>
              <a:ext cx="0" cy="723"/>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grpSp>
        <p:nvGrpSpPr>
          <p:cNvPr id="23563" name="Group 21"/>
          <p:cNvGrpSpPr>
            <a:grpSpLocks/>
          </p:cNvGrpSpPr>
          <p:nvPr/>
        </p:nvGrpSpPr>
        <p:grpSpPr bwMode="auto">
          <a:xfrm>
            <a:off x="7527930" y="3967166"/>
            <a:ext cx="1700214" cy="1414464"/>
            <a:chOff x="4646" y="2615"/>
            <a:chExt cx="1071" cy="891"/>
          </a:xfrm>
        </p:grpSpPr>
        <p:sp>
          <p:nvSpPr>
            <p:cNvPr id="23570" name="Text Box 22"/>
            <p:cNvSpPr txBox="1">
              <a:spLocks noChangeArrowheads="1"/>
            </p:cNvSpPr>
            <p:nvPr/>
          </p:nvSpPr>
          <p:spPr bwMode="auto">
            <a:xfrm>
              <a:off x="4646" y="3138"/>
              <a:ext cx="1071"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err="1" smtClean="0"/>
                <a:t>Niveau</a:t>
              </a:r>
              <a:r>
                <a:rPr lang="en-US" sz="1600" dirty="0" smtClean="0"/>
                <a:t> </a:t>
              </a:r>
              <a:r>
                <a:rPr lang="en-US" sz="1600" dirty="0" err="1" smtClean="0"/>
                <a:t>historique</a:t>
              </a:r>
              <a:endParaRPr lang="en-US" sz="1600" dirty="0"/>
            </a:p>
          </p:txBody>
        </p:sp>
        <p:sp>
          <p:nvSpPr>
            <p:cNvPr id="23571" name="Line 23"/>
            <p:cNvSpPr>
              <a:spLocks noChangeShapeType="1"/>
            </p:cNvSpPr>
            <p:nvPr/>
          </p:nvSpPr>
          <p:spPr bwMode="auto">
            <a:xfrm flipV="1">
              <a:off x="5184" y="2615"/>
              <a:ext cx="0" cy="420"/>
            </a:xfrm>
            <a:prstGeom prst="line">
              <a:avLst/>
            </a:prstGeom>
            <a:noFill/>
            <a:ln w="5715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a:p>
          </p:txBody>
        </p:sp>
      </p:grpSp>
      <p:sp>
        <p:nvSpPr>
          <p:cNvPr id="23564" name="Text Box 24"/>
          <p:cNvSpPr txBox="1">
            <a:spLocks noChangeArrowheads="1"/>
          </p:cNvSpPr>
          <p:nvPr/>
        </p:nvSpPr>
        <p:spPr bwMode="auto">
          <a:xfrm>
            <a:off x="914400" y="2711450"/>
            <a:ext cx="1295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dirty="0" smtClean="0"/>
              <a:t>FAIBLE</a:t>
            </a:r>
            <a:endParaRPr lang="en-US" sz="1800" dirty="0"/>
          </a:p>
        </p:txBody>
      </p:sp>
      <p:sp>
        <p:nvSpPr>
          <p:cNvPr id="23565" name="Text Box 25"/>
          <p:cNvSpPr txBox="1">
            <a:spLocks noChangeArrowheads="1"/>
          </p:cNvSpPr>
          <p:nvPr/>
        </p:nvSpPr>
        <p:spPr bwMode="auto">
          <a:xfrm>
            <a:off x="2819400" y="2711450"/>
            <a:ext cx="14478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dirty="0" smtClean="0"/>
              <a:t>PASSABLE</a:t>
            </a:r>
            <a:endParaRPr lang="en-US" sz="1800" dirty="0"/>
          </a:p>
        </p:txBody>
      </p:sp>
      <p:sp>
        <p:nvSpPr>
          <p:cNvPr id="23566" name="Text Box 26"/>
          <p:cNvSpPr txBox="1">
            <a:spLocks noChangeArrowheads="1"/>
          </p:cNvSpPr>
          <p:nvPr/>
        </p:nvSpPr>
        <p:spPr bwMode="auto">
          <a:xfrm>
            <a:off x="4876800" y="2711450"/>
            <a:ext cx="1295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dirty="0" smtClean="0"/>
              <a:t>BON</a:t>
            </a:r>
            <a:endParaRPr lang="en-US" sz="1800" dirty="0"/>
          </a:p>
        </p:txBody>
      </p:sp>
      <p:sp>
        <p:nvSpPr>
          <p:cNvPr id="23567" name="Text Box 27"/>
          <p:cNvSpPr txBox="1">
            <a:spLocks noChangeArrowheads="1"/>
          </p:cNvSpPr>
          <p:nvPr/>
        </p:nvSpPr>
        <p:spPr bwMode="auto">
          <a:xfrm>
            <a:off x="6781800" y="2711450"/>
            <a:ext cx="1676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sz="1800" dirty="0" smtClean="0"/>
              <a:t>TRÈS BON</a:t>
            </a:r>
            <a:endParaRPr lang="en-US" sz="1800" dirty="0"/>
          </a:p>
        </p:txBody>
      </p:sp>
      <p:cxnSp>
        <p:nvCxnSpPr>
          <p:cNvPr id="30" name="Straight Connector 29"/>
          <p:cNvCxnSpPr>
            <a:cxnSpLocks noChangeShapeType="1"/>
          </p:cNvCxnSpPr>
          <p:nvPr/>
        </p:nvCxnSpPr>
        <p:spPr bwMode="auto">
          <a:xfrm>
            <a:off x="4495800" y="2667000"/>
            <a:ext cx="0" cy="1855791"/>
          </a:xfrm>
          <a:prstGeom prst="line">
            <a:avLst/>
          </a:prstGeom>
          <a:noFill/>
          <a:ln w="38100">
            <a:solidFill>
              <a:srgbClr val="000000"/>
            </a:solidFill>
            <a:round/>
            <a:headEnd/>
            <a:tailEnd/>
          </a:ln>
          <a:extLst>
            <a:ext uri="{909E8E84-426E-40dd-AFC4-6F175D3DCCD1}">
              <a14:hiddenFill xmlns="" xmlns:a14="http://schemas.microsoft.com/office/drawing/2010/main">
                <a:noFill/>
              </a14:hiddenFill>
            </a:ext>
          </a:extLst>
        </p:spPr>
      </p:cxnSp>
      <p:sp>
        <p:nvSpPr>
          <p:cNvPr id="2" name="Title 1"/>
          <p:cNvSpPr>
            <a:spLocks noGrp="1"/>
          </p:cNvSpPr>
          <p:nvPr>
            <p:ph type="title"/>
          </p:nvPr>
        </p:nvSpPr>
        <p:spPr/>
        <p:txBody>
          <a:bodyPr/>
          <a:lstStyle/>
          <a:p>
            <a:r>
              <a:rPr lang="en-US" sz="3100" dirty="0">
                <a:solidFill>
                  <a:srgbClr val="FFFFFF"/>
                </a:solidFill>
              </a:rPr>
              <a:t>2. </a:t>
            </a:r>
            <a:r>
              <a:rPr lang="en-US" sz="3100" dirty="0" err="1">
                <a:solidFill>
                  <a:srgbClr val="FFFFFF"/>
                </a:solidFill>
              </a:rPr>
              <a:t>Comprendre</a:t>
            </a:r>
            <a:r>
              <a:rPr lang="en-US" sz="3100" dirty="0">
                <a:solidFill>
                  <a:srgbClr val="FFFFFF"/>
                </a:solidFill>
              </a:rPr>
              <a:t> </a:t>
            </a:r>
            <a:r>
              <a:rPr lang="en-US" sz="3100" dirty="0" err="1">
                <a:solidFill>
                  <a:srgbClr val="FFFFFF"/>
                </a:solidFill>
              </a:rPr>
              <a:t>l’état</a:t>
            </a:r>
            <a:r>
              <a:rPr lang="en-US" sz="3100" dirty="0">
                <a:solidFill>
                  <a:srgbClr val="FFFFFF"/>
                </a:solidFill>
              </a:rPr>
              <a:t> </a:t>
            </a:r>
            <a:r>
              <a:rPr lang="en-US" sz="3100" dirty="0" err="1">
                <a:solidFill>
                  <a:srgbClr val="FFFFFF"/>
                </a:solidFill>
              </a:rPr>
              <a:t>actuel</a:t>
            </a:r>
            <a:r>
              <a:rPr lang="en-US" sz="3100" dirty="0">
                <a:solidFill>
                  <a:srgbClr val="FFFFFF"/>
                </a:solidFill>
              </a:rPr>
              <a:t> et </a:t>
            </a:r>
            <a:r>
              <a:rPr lang="en-US" sz="3100" dirty="0" err="1">
                <a:solidFill>
                  <a:srgbClr val="FFFFFF"/>
                </a:solidFill>
              </a:rPr>
              <a:t>souhaité</a:t>
            </a:r>
            <a:r>
              <a:rPr lang="en-US" sz="3100" dirty="0">
                <a:solidFill>
                  <a:srgbClr val="FFFFFF"/>
                </a:solidFill>
              </a:rPr>
              <a:t>   de </a:t>
            </a:r>
            <a:r>
              <a:rPr lang="en-US" sz="3100" dirty="0" err="1">
                <a:solidFill>
                  <a:srgbClr val="FFFFFF"/>
                </a:solidFill>
              </a:rPr>
              <a:t>ce</a:t>
            </a:r>
            <a:r>
              <a:rPr lang="en-US" sz="3100" dirty="0">
                <a:solidFill>
                  <a:srgbClr val="FFFFFF"/>
                </a:solidFill>
              </a:rPr>
              <a:t> que </a:t>
            </a:r>
            <a:r>
              <a:rPr lang="en-US" sz="3100" dirty="0" err="1" smtClean="0">
                <a:solidFill>
                  <a:srgbClr val="FFFFFF"/>
                </a:solidFill>
              </a:rPr>
              <a:t>l’on</a:t>
            </a:r>
            <a:r>
              <a:rPr lang="en-US" sz="3100" dirty="0" smtClean="0">
                <a:solidFill>
                  <a:srgbClr val="FFFFFF"/>
                </a:solidFill>
              </a:rPr>
              <a:t> </a:t>
            </a:r>
            <a:r>
              <a:rPr lang="en-US" sz="3100" dirty="0" err="1" smtClean="0">
                <a:solidFill>
                  <a:srgbClr val="FFFFFF"/>
                </a:solidFill>
              </a:rPr>
              <a:t>veut</a:t>
            </a:r>
            <a:r>
              <a:rPr lang="en-US" sz="3100" dirty="0" smtClean="0">
                <a:solidFill>
                  <a:srgbClr val="FFFFFF"/>
                </a:solidFill>
              </a:rPr>
              <a:t> conserver</a:t>
            </a:r>
            <a:endParaRPr lang="en-US" sz="3100" dirty="0"/>
          </a:p>
        </p:txBody>
      </p:sp>
      <p:sp>
        <p:nvSpPr>
          <p:cNvPr id="29" name="Text Box 19"/>
          <p:cNvSpPr txBox="1">
            <a:spLocks noChangeArrowheads="1"/>
          </p:cNvSpPr>
          <p:nvPr/>
        </p:nvSpPr>
        <p:spPr bwMode="auto">
          <a:xfrm>
            <a:off x="3967212" y="4775133"/>
            <a:ext cx="1530294"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dirty="0" err="1" smtClean="0"/>
              <a:t>Objectif</a:t>
            </a:r>
            <a:r>
              <a:rPr lang="en-US" sz="1600" dirty="0" smtClean="0"/>
              <a:t> </a:t>
            </a:r>
            <a:r>
              <a:rPr lang="en-US" sz="1600" dirty="0" err="1" smtClean="0"/>
              <a:t>intermédiaire</a:t>
            </a:r>
            <a:r>
              <a:rPr lang="en-US" sz="1600" dirty="0" smtClean="0"/>
              <a:t> de 10 </a:t>
            </a:r>
            <a:r>
              <a:rPr lang="en-US" sz="1600" dirty="0" err="1" smtClean="0"/>
              <a:t>ans</a:t>
            </a:r>
            <a:endParaRPr lang="en-US" sz="1600" dirty="0"/>
          </a:p>
        </p:txBody>
      </p:sp>
    </p:spTree>
    <p:extLst>
      <p:ext uri="{BB962C8B-B14F-4D97-AF65-F5344CB8AC3E}">
        <p14:creationId xmlns:p14="http://schemas.microsoft.com/office/powerpoint/2010/main" val="1959135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dirty="0" err="1">
                <a:latin typeface="Arial" charset="0"/>
              </a:rPr>
              <a:t>Bref</a:t>
            </a:r>
            <a:r>
              <a:rPr lang="en-US" dirty="0">
                <a:latin typeface="Arial" charset="0"/>
              </a:rPr>
              <a:t> résumé des </a:t>
            </a:r>
            <a:r>
              <a:rPr lang="en-US" dirty="0" err="1">
                <a:latin typeface="Arial" charset="0"/>
              </a:rPr>
              <a:t>normes</a:t>
            </a:r>
            <a:r>
              <a:rPr lang="en-US" dirty="0">
                <a:latin typeface="Arial" charset="0"/>
              </a:rPr>
              <a:t> </a:t>
            </a:r>
            <a:r>
              <a:rPr lang="en-US" dirty="0" err="1">
                <a:latin typeface="Arial" charset="0"/>
              </a:rPr>
              <a:t>ouvertes</a:t>
            </a:r>
            <a:endParaRPr lang="en-US" dirty="0">
              <a:latin typeface="Arial" charset="0"/>
            </a:endParaRPr>
          </a:p>
        </p:txBody>
      </p:sp>
      <p:sp>
        <p:nvSpPr>
          <p:cNvPr id="27" name="Content Placeholder 2"/>
          <p:cNvSpPr>
            <a:spLocks noGrp="1"/>
          </p:cNvSpPr>
          <p:nvPr>
            <p:ph idx="1"/>
          </p:nvPr>
        </p:nvSpPr>
        <p:spPr>
          <a:xfrm>
            <a:off x="417940" y="1495907"/>
            <a:ext cx="7348532" cy="5234847"/>
          </a:xfrm>
        </p:spPr>
        <p:txBody>
          <a:bodyPr>
            <a:noAutofit/>
          </a:bodyPr>
          <a:lstStyle/>
          <a:p>
            <a:pPr marL="457200" indent="-457200">
              <a:lnSpc>
                <a:spcPct val="120000"/>
              </a:lnSpc>
              <a:buFontTx/>
              <a:buAutoNum type="arabicPeriod"/>
              <a:defRPr/>
            </a:pPr>
            <a:r>
              <a:rPr lang="en-US" sz="1500" dirty="0" err="1" smtClean="0">
                <a:solidFill>
                  <a:schemeClr val="bg1">
                    <a:lumMod val="75000"/>
                  </a:schemeClr>
                </a:solidFill>
                <a:ea typeface="+mn-ea"/>
                <a:cs typeface="+mn-cs"/>
              </a:rPr>
              <a:t>Cibler</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ce</a:t>
            </a:r>
            <a:r>
              <a:rPr lang="en-US" sz="1500" dirty="0" smtClean="0">
                <a:solidFill>
                  <a:schemeClr val="bg1">
                    <a:lumMod val="75000"/>
                  </a:schemeClr>
                </a:solidFill>
                <a:ea typeface="+mn-ea"/>
                <a:cs typeface="+mn-cs"/>
              </a:rPr>
              <a:t> que </a:t>
            </a:r>
            <a:r>
              <a:rPr lang="en-US" sz="1500" dirty="0" err="1" smtClean="0">
                <a:solidFill>
                  <a:schemeClr val="bg1">
                    <a:lumMod val="75000"/>
                  </a:schemeClr>
                </a:solidFill>
                <a:ea typeface="+mn-ea"/>
                <a:cs typeface="+mn-cs"/>
              </a:rPr>
              <a:t>l’on</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veut</a:t>
            </a:r>
            <a:r>
              <a:rPr lang="en-US" sz="1500" dirty="0" smtClean="0">
                <a:solidFill>
                  <a:schemeClr val="bg1">
                    <a:lumMod val="75000"/>
                  </a:schemeClr>
                </a:solidFill>
                <a:ea typeface="+mn-ea"/>
                <a:cs typeface="+mn-cs"/>
              </a:rPr>
              <a:t> conserver</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Comprendre</a:t>
            </a:r>
            <a:r>
              <a:rPr lang="en-US" sz="1500" dirty="0" smtClean="0">
                <a:solidFill>
                  <a:schemeClr val="bg1">
                    <a:lumMod val="75000"/>
                  </a:schemeClr>
                </a:solidFill>
                <a:ea typeface="+mn-ea"/>
                <a:cs typeface="+mn-cs"/>
              </a:rPr>
              <a:t> la situation </a:t>
            </a:r>
            <a:r>
              <a:rPr lang="en-US" sz="1500" dirty="0" err="1" smtClean="0">
                <a:solidFill>
                  <a:schemeClr val="bg1">
                    <a:lumMod val="75000"/>
                  </a:schemeClr>
                </a:solidFill>
                <a:ea typeface="+mn-ea"/>
                <a:cs typeface="+mn-cs"/>
              </a:rPr>
              <a:t>actuelle</a:t>
            </a:r>
            <a:r>
              <a:rPr lang="en-US" sz="1500" dirty="0" smtClean="0">
                <a:solidFill>
                  <a:schemeClr val="bg1">
                    <a:lumMod val="75000"/>
                  </a:schemeClr>
                </a:solidFill>
                <a:ea typeface="+mn-ea"/>
                <a:cs typeface="+mn-cs"/>
              </a:rPr>
              <a:t> et </a:t>
            </a:r>
            <a:r>
              <a:rPr lang="en-US" sz="1500" dirty="0" err="1" smtClean="0">
                <a:solidFill>
                  <a:schemeClr val="bg1">
                    <a:lumMod val="75000"/>
                  </a:schemeClr>
                </a:solidFill>
                <a:ea typeface="+mn-ea"/>
                <a:cs typeface="+mn-cs"/>
              </a:rPr>
              <a:t>celle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souhaitée</a:t>
            </a: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endParaRPr lang="en-US" sz="1500" dirty="0">
              <a:solidFill>
                <a:srgbClr val="008000"/>
              </a:solidFill>
              <a:ea typeface="+mn-ea"/>
              <a:cs typeface="+mn-cs"/>
            </a:endParaRPr>
          </a:p>
          <a:p>
            <a:pPr marL="457200" indent="-457200">
              <a:lnSpc>
                <a:spcPct val="120000"/>
              </a:lnSpc>
              <a:buFontTx/>
              <a:buAutoNum type="arabicPeriod"/>
              <a:defRPr/>
            </a:pPr>
            <a:r>
              <a:rPr lang="en-US" sz="1500" dirty="0" smtClean="0">
                <a:solidFill>
                  <a:schemeClr val="accent2"/>
                </a:solidFill>
                <a:ea typeface="+mn-ea"/>
                <a:cs typeface="+mn-cs"/>
              </a:rPr>
              <a:t>Identifier et </a:t>
            </a:r>
            <a:r>
              <a:rPr lang="en-US" sz="1500" dirty="0" err="1" smtClean="0">
                <a:solidFill>
                  <a:schemeClr val="accent2"/>
                </a:solidFill>
                <a:ea typeface="+mn-ea"/>
                <a:cs typeface="+mn-cs"/>
              </a:rPr>
              <a:t>prioriser</a:t>
            </a:r>
            <a:r>
              <a:rPr lang="en-US" sz="1500" dirty="0" smtClean="0">
                <a:solidFill>
                  <a:schemeClr val="accent2"/>
                </a:solidFill>
                <a:ea typeface="+mn-ea"/>
                <a:cs typeface="+mn-cs"/>
              </a:rPr>
              <a:t> les menaces</a:t>
            </a:r>
          </a:p>
          <a:p>
            <a:pPr marL="457200" indent="-457200">
              <a:lnSpc>
                <a:spcPct val="120000"/>
              </a:lnSpc>
              <a:buFontTx/>
              <a:buAutoNum type="arabicPeriod"/>
              <a:defRPr/>
            </a:pPr>
            <a:endParaRPr lang="en-US" sz="1500" dirty="0" smtClean="0">
              <a:ea typeface="+mn-ea"/>
              <a:cs typeface="+mn-cs"/>
            </a:endParaRPr>
          </a:p>
        </p:txBody>
      </p:sp>
      <p:grpSp>
        <p:nvGrpSpPr>
          <p:cNvPr id="28" name="Group 179"/>
          <p:cNvGrpSpPr>
            <a:grpSpLocks/>
          </p:cNvGrpSpPr>
          <p:nvPr/>
        </p:nvGrpSpPr>
        <p:grpSpPr bwMode="auto">
          <a:xfrm>
            <a:off x="3930471" y="1436858"/>
            <a:ext cx="272536" cy="484370"/>
            <a:chOff x="5829300" y="2220913"/>
            <a:chExt cx="1457325" cy="2968625"/>
          </a:xfrm>
        </p:grpSpPr>
        <p:sp>
          <p:nvSpPr>
            <p:cNvPr id="29"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0"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1"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2"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3"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4"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35" name="Group 28"/>
          <p:cNvGrpSpPr>
            <a:grpSpLocks/>
          </p:cNvGrpSpPr>
          <p:nvPr/>
        </p:nvGrpSpPr>
        <p:grpSpPr bwMode="auto">
          <a:xfrm>
            <a:off x="5504852" y="2162272"/>
            <a:ext cx="852487" cy="228600"/>
            <a:chOff x="214313" y="1935163"/>
            <a:chExt cx="8153400" cy="1174750"/>
          </a:xfrm>
        </p:grpSpPr>
        <p:sp>
          <p:nvSpPr>
            <p:cNvPr id="36"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37"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38" name="Rectangle 5"/>
            <p:cNvSpPr>
              <a:spLocks noChangeArrowheads="1"/>
            </p:cNvSpPr>
            <p:nvPr/>
          </p:nvSpPr>
          <p:spPr bwMode="auto">
            <a:xfrm>
              <a:off x="6596997" y="2576512"/>
              <a:ext cx="1762778" cy="530225"/>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39"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40"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pic>
        <p:nvPicPr>
          <p:cNvPr id="41"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925" y="2654687"/>
            <a:ext cx="1382713" cy="6906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42" name="Group 60"/>
          <p:cNvGrpSpPr>
            <a:grpSpLocks/>
          </p:cNvGrpSpPr>
          <p:nvPr/>
        </p:nvGrpSpPr>
        <p:grpSpPr bwMode="auto">
          <a:xfrm>
            <a:off x="3930471" y="2706226"/>
            <a:ext cx="691278" cy="538193"/>
            <a:chOff x="3873500" y="2220913"/>
            <a:chExt cx="3413125" cy="2968625"/>
          </a:xfrm>
        </p:grpSpPr>
        <p:sp>
          <p:nvSpPr>
            <p:cNvPr id="43"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4"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45"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6"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7"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8"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49"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0"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51"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2"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53"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54"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5"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6"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7"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8"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9"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60"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61"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62"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Tree>
    <p:custDataLst>
      <p:tags r:id="rId1"/>
    </p:custDataLst>
    <p:extLst>
      <p:ext uri="{BB962C8B-B14F-4D97-AF65-F5344CB8AC3E}">
        <p14:creationId xmlns:p14="http://schemas.microsoft.com/office/powerpoint/2010/main" val="26675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xEl>
                                              <p:pRg st="4" end="4"/>
                                            </p:txEl>
                                          </p:spTgt>
                                        </p:tgtEl>
                                        <p:attrNameLst>
                                          <p:attrName>style.visibility</p:attrName>
                                        </p:attrNameLst>
                                      </p:cBhvr>
                                      <p:to>
                                        <p:strVal val="visible"/>
                                      </p:to>
                                    </p:set>
                                    <p:animEffect transition="in" filter="fade">
                                      <p:cBhvr>
                                        <p:cTn id="7" dur="500"/>
                                        <p:tgtEl>
                                          <p:spTgt spid="2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marL="514350" indent="-514350">
              <a:buFontTx/>
              <a:buAutoNum type="arabicPeriod" startAt="3"/>
            </a:pPr>
            <a:r>
              <a:rPr lang="en-US" dirty="0" smtClean="0">
                <a:latin typeface="Arial" charset="0"/>
              </a:rPr>
              <a:t>Identifier et </a:t>
            </a:r>
            <a:r>
              <a:rPr lang="en-US" dirty="0" err="1" smtClean="0">
                <a:latin typeface="Arial" charset="0"/>
              </a:rPr>
              <a:t>prioriser</a:t>
            </a:r>
            <a:r>
              <a:rPr lang="en-US" dirty="0" smtClean="0">
                <a:latin typeface="Arial" charset="0"/>
              </a:rPr>
              <a:t> les menaces</a:t>
            </a:r>
            <a:endParaRPr lang="en-US" dirty="0">
              <a:latin typeface="Arial" charset="0"/>
            </a:endParaRPr>
          </a:p>
        </p:txBody>
      </p:sp>
      <p:pic>
        <p:nvPicPr>
          <p:cNvPr id="5" name="Picture 9" descr="Hoover_dam"/>
          <p:cNvPicPr>
            <a:picLocks noChangeAspect="1" noChangeArrowheads="1"/>
          </p:cNvPicPr>
          <p:nvPr/>
        </p:nvPicPr>
        <p:blipFill rotWithShape="1">
          <a:blip r:embed="rId3" cstate="print"/>
          <a:srcRect t="37631" b="5708"/>
          <a:stretch/>
        </p:blipFill>
        <p:spPr bwMode="auto">
          <a:xfrm>
            <a:off x="201456" y="1486680"/>
            <a:ext cx="2386515" cy="20185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rincon road1.jpg"/>
          <p:cNvPicPr>
            <a:picLocks noChangeAspect="1"/>
          </p:cNvPicPr>
          <p:nvPr/>
        </p:nvPicPr>
        <p:blipFill>
          <a:blip r:embed="rId4" cstate="print"/>
          <a:srcRect/>
          <a:stretch>
            <a:fillRect/>
          </a:stretch>
        </p:blipFill>
        <p:spPr bwMode="auto">
          <a:xfrm>
            <a:off x="6063276" y="1486681"/>
            <a:ext cx="2886399" cy="2062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1" descr="African palm.jpg"/>
          <p:cNvPicPr>
            <a:picLocks noChangeAspect="1"/>
          </p:cNvPicPr>
          <p:nvPr/>
        </p:nvPicPr>
        <p:blipFill rotWithShape="1">
          <a:blip r:embed="rId5" cstate="print"/>
          <a:srcRect r="14862" b="9752"/>
          <a:stretch/>
        </p:blipFill>
        <p:spPr bwMode="auto">
          <a:xfrm>
            <a:off x="201456" y="4205544"/>
            <a:ext cx="2377184" cy="1941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8" descr="iil-ian-aj-0062.jpg"/>
          <p:cNvPicPr>
            <a:picLocks noChangeAspect="1"/>
          </p:cNvPicPr>
          <p:nvPr/>
        </p:nvPicPr>
        <p:blipFill rotWithShape="1">
          <a:blip r:embed="rId6" cstate="print"/>
          <a:srcRect l="4616" b="9912"/>
          <a:stretch/>
        </p:blipFill>
        <p:spPr bwMode="auto">
          <a:xfrm>
            <a:off x="6064713" y="4192343"/>
            <a:ext cx="2902684" cy="19036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7" descr="ill-ian-jw-368.jpg"/>
          <p:cNvPicPr>
            <a:picLocks noChangeAspect="1"/>
          </p:cNvPicPr>
          <p:nvPr/>
        </p:nvPicPr>
        <p:blipFill>
          <a:blip r:embed="rId7" cstate="print"/>
          <a:srcRect/>
          <a:stretch>
            <a:fillRect/>
          </a:stretch>
        </p:blipFill>
        <p:spPr bwMode="auto">
          <a:xfrm>
            <a:off x="2752532" y="4205544"/>
            <a:ext cx="3136900" cy="1952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extBox 16"/>
          <p:cNvSpPr txBox="1">
            <a:spLocks noChangeArrowheads="1"/>
          </p:cNvSpPr>
          <p:nvPr/>
        </p:nvSpPr>
        <p:spPr bwMode="auto">
          <a:xfrm>
            <a:off x="5960746" y="5589986"/>
            <a:ext cx="1247775" cy="338137"/>
          </a:xfrm>
          <a:prstGeom prst="rect">
            <a:avLst/>
          </a:prstGeom>
          <a:noFill/>
          <a:ln w="9525">
            <a:noFill/>
            <a:miter lim="800000"/>
            <a:headEnd/>
            <a:tailEnd/>
          </a:ln>
        </p:spPr>
        <p:txBody>
          <a:bodyPr wrap="none">
            <a:spAutoFit/>
          </a:bodyPr>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algn="ctr" eaLnBrk="1" hangingPunct="1">
              <a:defRPr/>
            </a:pPr>
            <a:r>
              <a:rPr lang="en-US" sz="800" dirty="0" smtClean="0">
                <a:solidFill>
                  <a:schemeClr val="bg1"/>
                </a:solidFill>
                <a:effectLst>
                  <a:outerShdw blurRad="38100" dist="38100" dir="2700000" algn="tl">
                    <a:srgbClr val="C0C0C0"/>
                  </a:outerShdw>
                </a:effectLst>
              </a:rPr>
              <a:t>Photo: Adrian Jones, </a:t>
            </a:r>
          </a:p>
          <a:p>
            <a:pPr algn="ctr" eaLnBrk="1" hangingPunct="1">
              <a:defRPr/>
            </a:pPr>
            <a:r>
              <a:rPr lang="en-US" sz="800" dirty="0" smtClean="0">
                <a:solidFill>
                  <a:schemeClr val="bg1"/>
                </a:solidFill>
                <a:effectLst>
                  <a:outerShdw blurRad="38100" dist="38100" dir="2700000" algn="tl">
                    <a:srgbClr val="C0C0C0"/>
                  </a:outerShdw>
                </a:effectLst>
              </a:rPr>
              <a:t>IAN Image Library</a:t>
            </a:r>
          </a:p>
        </p:txBody>
      </p:sp>
      <p:pic>
        <p:nvPicPr>
          <p:cNvPr id="11" name="Picture 17" descr="unsustainable hunting_WCS Congo"/>
          <p:cNvPicPr>
            <a:picLocks noChangeAspect="1" noChangeArrowheads="1"/>
          </p:cNvPicPr>
          <p:nvPr/>
        </p:nvPicPr>
        <p:blipFill>
          <a:blip r:embed="rId8" cstate="print"/>
          <a:srcRect/>
          <a:stretch>
            <a:fillRect/>
          </a:stretch>
        </p:blipFill>
        <p:spPr bwMode="auto">
          <a:xfrm>
            <a:off x="2752532" y="1486680"/>
            <a:ext cx="3136900" cy="2062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 Box 12"/>
          <p:cNvSpPr txBox="1">
            <a:spLocks noChangeArrowheads="1"/>
          </p:cNvSpPr>
          <p:nvPr/>
        </p:nvSpPr>
        <p:spPr bwMode="auto">
          <a:xfrm>
            <a:off x="201456" y="3384700"/>
            <a:ext cx="2395799" cy="646331"/>
          </a:xfrm>
          <a:prstGeom prst="rect">
            <a:avLst/>
          </a:prstGeom>
          <a:gradFill flip="none" rotWithShape="1">
            <a:gsLst>
              <a:gs pos="0">
                <a:srgbClr val="FF7979">
                  <a:tint val="66000"/>
                  <a:satMod val="160000"/>
                </a:srgbClr>
              </a:gs>
              <a:gs pos="50000">
                <a:srgbClr val="FF7979">
                  <a:tint val="44500"/>
                  <a:satMod val="160000"/>
                </a:srgbClr>
              </a:gs>
              <a:gs pos="100000">
                <a:srgbClr val="FF7979">
                  <a:tint val="23500"/>
                  <a:satMod val="160000"/>
                </a:srgbClr>
              </a:gs>
            </a:gsLst>
            <a:lin ang="5400000" scaled="1"/>
            <a:tileRect/>
          </a:gradFill>
          <a:ln w="9525" algn="ctr">
            <a:noFill/>
            <a:miter lim="800000"/>
            <a:headEnd/>
            <a:tailEnd/>
          </a:ln>
        </p:spPr>
        <p:txBody>
          <a:bodyPr wrap="square">
            <a:spAutoFit/>
          </a:bodyPr>
          <a:lstStyle/>
          <a:p>
            <a:pPr algn="ctr"/>
            <a:r>
              <a:rPr lang="en-US" sz="1800" dirty="0" err="1" smtClean="0">
                <a:effectLst/>
              </a:rPr>
              <a:t>Présence</a:t>
            </a:r>
            <a:r>
              <a:rPr lang="en-US" sz="1800" dirty="0" smtClean="0">
                <a:effectLst/>
              </a:rPr>
              <a:t> de barrages</a:t>
            </a:r>
            <a:endParaRPr lang="en-US" sz="1800" dirty="0">
              <a:effectLst/>
            </a:endParaRPr>
          </a:p>
        </p:txBody>
      </p:sp>
      <p:sp>
        <p:nvSpPr>
          <p:cNvPr id="13" name="Text Box 12"/>
          <p:cNvSpPr txBox="1">
            <a:spLocks noChangeArrowheads="1"/>
          </p:cNvSpPr>
          <p:nvPr/>
        </p:nvSpPr>
        <p:spPr bwMode="auto">
          <a:xfrm>
            <a:off x="2752532" y="3384701"/>
            <a:ext cx="3136900" cy="646331"/>
          </a:xfrm>
          <a:prstGeom prst="rect">
            <a:avLst/>
          </a:prstGeom>
          <a:gradFill flip="none" rotWithShape="1">
            <a:gsLst>
              <a:gs pos="0">
                <a:srgbClr val="FF7979">
                  <a:tint val="66000"/>
                  <a:satMod val="160000"/>
                </a:srgbClr>
              </a:gs>
              <a:gs pos="50000">
                <a:srgbClr val="FF7979">
                  <a:tint val="44500"/>
                  <a:satMod val="160000"/>
                </a:srgbClr>
              </a:gs>
              <a:gs pos="100000">
                <a:srgbClr val="FF7979">
                  <a:tint val="23500"/>
                  <a:satMod val="160000"/>
                </a:srgbClr>
              </a:gs>
            </a:gsLst>
            <a:lin ang="5400000" scaled="1"/>
            <a:tileRect/>
          </a:gradFill>
          <a:ln w="9525" algn="ctr">
            <a:noFill/>
            <a:miter lim="800000"/>
            <a:headEnd/>
            <a:tailEnd/>
          </a:ln>
        </p:spPr>
        <p:txBody>
          <a:bodyPr wrap="square" anchor="ctr">
            <a:spAutoFit/>
          </a:bodyPr>
          <a:lstStyle>
            <a:defPPr>
              <a:defRPr lang="en-US"/>
            </a:defPPr>
            <a:lvl1pPr algn="ctr">
              <a:defRPr>
                <a:effectLst/>
              </a:defRPr>
            </a:lvl1pPr>
          </a:lstStyle>
          <a:p>
            <a:r>
              <a:rPr lang="en-US" dirty="0" err="1"/>
              <a:t>Prélèvements</a:t>
            </a:r>
            <a:r>
              <a:rPr lang="en-US" dirty="0"/>
              <a:t> non </a:t>
            </a:r>
            <a:r>
              <a:rPr lang="en-US" dirty="0" smtClean="0"/>
              <a:t>durables</a:t>
            </a:r>
          </a:p>
          <a:p>
            <a:endParaRPr lang="en-US" dirty="0"/>
          </a:p>
        </p:txBody>
      </p:sp>
      <p:sp>
        <p:nvSpPr>
          <p:cNvPr id="14" name="Text Box 12"/>
          <p:cNvSpPr txBox="1">
            <a:spLocks noChangeArrowheads="1"/>
          </p:cNvSpPr>
          <p:nvPr/>
        </p:nvSpPr>
        <p:spPr bwMode="auto">
          <a:xfrm>
            <a:off x="6063276" y="3378652"/>
            <a:ext cx="2886400" cy="646331"/>
          </a:xfrm>
          <a:prstGeom prst="rect">
            <a:avLst/>
          </a:prstGeom>
          <a:gradFill flip="none" rotWithShape="1">
            <a:gsLst>
              <a:gs pos="0">
                <a:srgbClr val="FF7979">
                  <a:tint val="66000"/>
                  <a:satMod val="160000"/>
                </a:srgbClr>
              </a:gs>
              <a:gs pos="50000">
                <a:srgbClr val="FF7979">
                  <a:tint val="44500"/>
                  <a:satMod val="160000"/>
                </a:srgbClr>
              </a:gs>
              <a:gs pos="100000">
                <a:srgbClr val="FF7979">
                  <a:tint val="23500"/>
                  <a:satMod val="160000"/>
                </a:srgbClr>
              </a:gs>
            </a:gsLst>
            <a:lin ang="5400000" scaled="1"/>
            <a:tileRect/>
          </a:gradFill>
          <a:ln w="9525" algn="ctr">
            <a:noFill/>
            <a:miter lim="800000"/>
            <a:headEnd/>
            <a:tailEnd/>
          </a:ln>
        </p:spPr>
        <p:txBody>
          <a:bodyPr wrap="square">
            <a:spAutoFit/>
          </a:bodyPr>
          <a:lstStyle/>
          <a:p>
            <a:pPr algn="ctr"/>
            <a:r>
              <a:rPr lang="en-US" sz="1800" dirty="0" smtClean="0">
                <a:effectLst/>
              </a:rPr>
              <a:t>Coupe </a:t>
            </a:r>
            <a:r>
              <a:rPr lang="en-US" sz="1800" dirty="0" err="1" smtClean="0">
                <a:effectLst/>
              </a:rPr>
              <a:t>forestière</a:t>
            </a:r>
            <a:r>
              <a:rPr lang="en-US" sz="1800" dirty="0" smtClean="0">
                <a:effectLst/>
              </a:rPr>
              <a:t> non durable</a:t>
            </a:r>
            <a:endParaRPr lang="en-US" sz="1800" dirty="0">
              <a:effectLst/>
            </a:endParaRPr>
          </a:p>
        </p:txBody>
      </p:sp>
      <p:sp>
        <p:nvSpPr>
          <p:cNvPr id="15" name="Text Box 12"/>
          <p:cNvSpPr txBox="1">
            <a:spLocks noChangeArrowheads="1"/>
          </p:cNvSpPr>
          <p:nvPr/>
        </p:nvSpPr>
        <p:spPr bwMode="auto">
          <a:xfrm flipH="1">
            <a:off x="201456" y="5928125"/>
            <a:ext cx="2377184" cy="646331"/>
          </a:xfrm>
          <a:prstGeom prst="rect">
            <a:avLst/>
          </a:prstGeom>
          <a:gradFill flip="none" rotWithShape="1">
            <a:gsLst>
              <a:gs pos="0">
                <a:srgbClr val="FF7979">
                  <a:tint val="66000"/>
                  <a:satMod val="160000"/>
                </a:srgbClr>
              </a:gs>
              <a:gs pos="50000">
                <a:srgbClr val="FF7979">
                  <a:tint val="44500"/>
                  <a:satMod val="160000"/>
                </a:srgbClr>
              </a:gs>
              <a:gs pos="100000">
                <a:srgbClr val="FF7979">
                  <a:tint val="23500"/>
                  <a:satMod val="160000"/>
                </a:srgbClr>
              </a:gs>
            </a:gsLst>
            <a:lin ang="5400000" scaled="1"/>
            <a:tileRect/>
          </a:gradFill>
          <a:ln w="9525" algn="ctr">
            <a:noFill/>
            <a:miter lim="800000"/>
            <a:headEnd/>
            <a:tailEnd/>
          </a:ln>
        </p:spPr>
        <p:txBody>
          <a:bodyPr wrap="square">
            <a:spAutoFit/>
          </a:bodyPr>
          <a:lstStyle/>
          <a:p>
            <a:pPr algn="ctr"/>
            <a:r>
              <a:rPr lang="en-US" sz="1800" dirty="0" err="1" smtClean="0">
                <a:effectLst/>
              </a:rPr>
              <a:t>Pâturage</a:t>
            </a:r>
            <a:r>
              <a:rPr lang="en-US" sz="1800" dirty="0" smtClean="0">
                <a:effectLst/>
              </a:rPr>
              <a:t> incompatible</a:t>
            </a:r>
          </a:p>
        </p:txBody>
      </p:sp>
      <p:sp>
        <p:nvSpPr>
          <p:cNvPr id="16" name="Text Box 12"/>
          <p:cNvSpPr txBox="1">
            <a:spLocks noChangeArrowheads="1"/>
          </p:cNvSpPr>
          <p:nvPr/>
        </p:nvSpPr>
        <p:spPr bwMode="auto">
          <a:xfrm flipH="1">
            <a:off x="2752532" y="5928124"/>
            <a:ext cx="3136900" cy="646331"/>
          </a:xfrm>
          <a:prstGeom prst="rect">
            <a:avLst/>
          </a:prstGeom>
          <a:gradFill flip="none" rotWithShape="1">
            <a:gsLst>
              <a:gs pos="0">
                <a:srgbClr val="FF7979">
                  <a:tint val="66000"/>
                  <a:satMod val="160000"/>
                </a:srgbClr>
              </a:gs>
              <a:gs pos="50000">
                <a:srgbClr val="FF7979">
                  <a:tint val="44500"/>
                  <a:satMod val="160000"/>
                </a:srgbClr>
              </a:gs>
              <a:gs pos="100000">
                <a:srgbClr val="FF7979">
                  <a:tint val="23500"/>
                  <a:satMod val="160000"/>
                </a:srgbClr>
              </a:gs>
            </a:gsLst>
            <a:lin ang="5400000" scaled="1"/>
            <a:tileRect/>
          </a:gradFill>
          <a:ln w="9525" algn="ctr">
            <a:noFill/>
            <a:miter lim="800000"/>
            <a:headEnd/>
            <a:tailEnd/>
          </a:ln>
        </p:spPr>
        <p:txBody>
          <a:bodyPr wrap="square">
            <a:spAutoFit/>
          </a:bodyPr>
          <a:lstStyle/>
          <a:p>
            <a:pPr algn="ctr"/>
            <a:r>
              <a:rPr lang="en-US" sz="1800" dirty="0" err="1" smtClean="0">
                <a:effectLst/>
              </a:rPr>
              <a:t>Développement</a:t>
            </a:r>
            <a:r>
              <a:rPr lang="en-US" sz="1800" dirty="0" smtClean="0">
                <a:effectLst/>
              </a:rPr>
              <a:t> </a:t>
            </a:r>
            <a:r>
              <a:rPr lang="en-US" sz="1800" dirty="0" err="1" smtClean="0">
                <a:effectLst/>
              </a:rPr>
              <a:t>résidentiel</a:t>
            </a:r>
            <a:endParaRPr lang="en-US" sz="1800" dirty="0" smtClean="0">
              <a:effectLst/>
            </a:endParaRPr>
          </a:p>
          <a:p>
            <a:pPr algn="ctr"/>
            <a:endParaRPr lang="en-US" sz="1800" dirty="0">
              <a:effectLst/>
            </a:endParaRPr>
          </a:p>
        </p:txBody>
      </p:sp>
      <p:sp>
        <p:nvSpPr>
          <p:cNvPr id="17" name="Text Box 12"/>
          <p:cNvSpPr txBox="1">
            <a:spLocks noChangeArrowheads="1"/>
          </p:cNvSpPr>
          <p:nvPr/>
        </p:nvSpPr>
        <p:spPr bwMode="auto">
          <a:xfrm flipH="1">
            <a:off x="6064712" y="5928123"/>
            <a:ext cx="2902685" cy="646331"/>
          </a:xfrm>
          <a:prstGeom prst="rect">
            <a:avLst/>
          </a:prstGeom>
          <a:gradFill flip="none" rotWithShape="1">
            <a:gsLst>
              <a:gs pos="0">
                <a:srgbClr val="FF7979">
                  <a:tint val="66000"/>
                  <a:satMod val="160000"/>
                </a:srgbClr>
              </a:gs>
              <a:gs pos="50000">
                <a:srgbClr val="FF7979">
                  <a:tint val="44500"/>
                  <a:satMod val="160000"/>
                </a:srgbClr>
              </a:gs>
              <a:gs pos="100000">
                <a:srgbClr val="FF7979">
                  <a:tint val="23500"/>
                  <a:satMod val="160000"/>
                </a:srgbClr>
              </a:gs>
            </a:gsLst>
            <a:lin ang="5400000" scaled="1"/>
            <a:tileRect/>
          </a:gradFill>
          <a:ln w="9525" algn="ctr">
            <a:noFill/>
            <a:miter lim="800000"/>
            <a:headEnd/>
            <a:tailEnd/>
          </a:ln>
        </p:spPr>
        <p:txBody>
          <a:bodyPr wrap="square">
            <a:spAutoFit/>
          </a:bodyPr>
          <a:lstStyle/>
          <a:p>
            <a:pPr algn="ctr"/>
            <a:r>
              <a:rPr lang="en-US" sz="1800" dirty="0" err="1" smtClean="0"/>
              <a:t>Espèces</a:t>
            </a:r>
            <a:r>
              <a:rPr lang="en-US" sz="1800" dirty="0" smtClean="0"/>
              <a:t> </a:t>
            </a:r>
            <a:r>
              <a:rPr lang="en-US" sz="1800" dirty="0" err="1" smtClean="0"/>
              <a:t>exotiques</a:t>
            </a:r>
            <a:r>
              <a:rPr lang="en-US" sz="1800" dirty="0" smtClean="0"/>
              <a:t>/</a:t>
            </a:r>
            <a:r>
              <a:rPr lang="en-US" sz="1800" dirty="0" err="1" smtClean="0"/>
              <a:t>envahissantes</a:t>
            </a:r>
            <a:endParaRPr lang="en-US" sz="1800" dirty="0"/>
          </a:p>
        </p:txBody>
      </p:sp>
    </p:spTree>
    <p:extLst>
      <p:ext uri="{BB962C8B-B14F-4D97-AF65-F5344CB8AC3E}">
        <p14:creationId xmlns:p14="http://schemas.microsoft.com/office/powerpoint/2010/main" val="9372725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marL="514350" indent="-514350">
              <a:buFontTx/>
              <a:buAutoNum type="arabicPeriod" startAt="3"/>
            </a:pPr>
            <a:r>
              <a:rPr lang="en-US" dirty="0">
                <a:latin typeface="Arial" charset="0"/>
              </a:rPr>
              <a:t>Identifier et </a:t>
            </a:r>
            <a:r>
              <a:rPr lang="en-US" dirty="0" err="1">
                <a:latin typeface="Arial" charset="0"/>
              </a:rPr>
              <a:t>prioriser</a:t>
            </a:r>
            <a:r>
              <a:rPr lang="en-US" dirty="0">
                <a:latin typeface="Arial" charset="0"/>
              </a:rPr>
              <a:t> les menaces</a:t>
            </a:r>
          </a:p>
        </p:txBody>
      </p:sp>
      <p:pic>
        <p:nvPicPr>
          <p:cNvPr id="4" name="Picture 3"/>
          <p:cNvPicPr>
            <a:picLocks noChangeAspect="1"/>
          </p:cNvPicPr>
          <p:nvPr/>
        </p:nvPicPr>
        <p:blipFill>
          <a:blip r:embed="rId3"/>
          <a:stretch>
            <a:fillRect/>
          </a:stretch>
        </p:blipFill>
        <p:spPr>
          <a:xfrm>
            <a:off x="228600" y="1403684"/>
            <a:ext cx="8669153" cy="5400000"/>
          </a:xfrm>
          <a:prstGeom prst="rect">
            <a:avLst/>
          </a:prstGeom>
        </p:spPr>
      </p:pic>
    </p:spTree>
    <p:extLst>
      <p:ext uri="{BB962C8B-B14F-4D97-AF65-F5344CB8AC3E}">
        <p14:creationId xmlns:p14="http://schemas.microsoft.com/office/powerpoint/2010/main" val="3847507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971800" y="0"/>
            <a:ext cx="6172200" cy="1143000"/>
          </a:xfrm>
          <a:prstGeom prst="rect">
            <a:avLst/>
          </a:prstGeom>
          <a:noFill/>
          <a:ln w="9525">
            <a:noFill/>
            <a:miter lim="800000"/>
            <a:headEnd/>
            <a:tailEnd/>
          </a:ln>
        </p:spPr>
        <p:txBody>
          <a:bodyPr anchor="ctr"/>
          <a:lstStyle/>
          <a:p>
            <a:pPr algn="ctr"/>
            <a:r>
              <a:rPr lang="en-US" sz="2700" b="1">
                <a:solidFill>
                  <a:schemeClr val="bg1"/>
                </a:solidFill>
                <a:latin typeface="Garamond" pitchFamily="18" charset="0"/>
              </a:rPr>
              <a:t>CAP Stories from around the World </a:t>
            </a:r>
          </a:p>
          <a:p>
            <a:pPr algn="ctr"/>
            <a:r>
              <a:rPr lang="en-US" sz="2700" b="1">
                <a:solidFill>
                  <a:schemeClr val="bg1"/>
                </a:solidFill>
                <a:latin typeface="Garamond" pitchFamily="18" charset="0"/>
              </a:rPr>
              <a:t> Why we like CAP</a:t>
            </a:r>
          </a:p>
        </p:txBody>
      </p:sp>
      <p:pic>
        <p:nvPicPr>
          <p:cNvPr id="5123" name="Picture 10" descr="kenya cap.JPG"/>
          <p:cNvPicPr>
            <a:picLocks noChangeAspect="1"/>
          </p:cNvPicPr>
          <p:nvPr/>
        </p:nvPicPr>
        <p:blipFill>
          <a:blip r:embed="rId3" cstate="email"/>
          <a:srcRect/>
          <a:stretch>
            <a:fillRect/>
          </a:stretch>
        </p:blipFill>
        <p:spPr bwMode="auto">
          <a:xfrm>
            <a:off x="0" y="0"/>
            <a:ext cx="9401175" cy="6858000"/>
          </a:xfrm>
          <a:prstGeom prst="rect">
            <a:avLst/>
          </a:prstGeom>
          <a:noFill/>
          <a:ln w="9525">
            <a:noFill/>
            <a:miter lim="800000"/>
            <a:headEnd/>
            <a:tailEnd/>
          </a:ln>
        </p:spPr>
      </p:pic>
      <p:sp>
        <p:nvSpPr>
          <p:cNvPr id="5124" name="TextBox 7"/>
          <p:cNvSpPr txBox="1">
            <a:spLocks noChangeArrowheads="1"/>
          </p:cNvSpPr>
          <p:nvPr/>
        </p:nvSpPr>
        <p:spPr bwMode="auto">
          <a:xfrm>
            <a:off x="1233487" y="279112"/>
            <a:ext cx="6934200" cy="584775"/>
          </a:xfrm>
          <a:prstGeom prst="rect">
            <a:avLst/>
          </a:prstGeom>
          <a:noFill/>
          <a:ln w="9525">
            <a:noFill/>
            <a:miter lim="800000"/>
            <a:headEnd/>
            <a:tailEnd/>
          </a:ln>
        </p:spPr>
        <p:txBody>
          <a:bodyPr wrap="square">
            <a:spAutoFit/>
          </a:bodyPr>
          <a:lstStyle/>
          <a:p>
            <a:pPr algn="ctr"/>
            <a:r>
              <a:rPr lang="en-US" sz="3200" b="1" dirty="0" err="1" smtClean="0">
                <a:solidFill>
                  <a:schemeClr val="bg1"/>
                </a:solidFill>
              </a:rPr>
              <a:t>Pâturages</a:t>
            </a:r>
            <a:r>
              <a:rPr lang="en-US" sz="3200" b="1" dirty="0" smtClean="0">
                <a:solidFill>
                  <a:schemeClr val="bg1"/>
                </a:solidFill>
              </a:rPr>
              <a:t> du </a:t>
            </a:r>
            <a:r>
              <a:rPr lang="en-US" sz="3200" b="1" dirty="0" err="1" smtClean="0">
                <a:solidFill>
                  <a:schemeClr val="bg1"/>
                </a:solidFill>
              </a:rPr>
              <a:t>nord</a:t>
            </a:r>
            <a:r>
              <a:rPr lang="en-US" sz="3200" b="1" dirty="0" smtClean="0">
                <a:solidFill>
                  <a:schemeClr val="bg1"/>
                </a:solidFill>
              </a:rPr>
              <a:t> du Kenya</a:t>
            </a:r>
            <a:endParaRPr lang="en-US" sz="3200" b="1" dirty="0">
              <a:solidFill>
                <a:schemeClr val="bg1"/>
              </a:solidFill>
            </a:endParaRPr>
          </a:p>
        </p:txBody>
      </p:sp>
    </p:spTree>
    <p:extLst>
      <p:ext uri="{BB962C8B-B14F-4D97-AF65-F5344CB8AC3E}">
        <p14:creationId xmlns:p14="http://schemas.microsoft.com/office/powerpoint/2010/main" val="392384163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err="1">
                <a:latin typeface="Arial" charset="0"/>
              </a:rPr>
              <a:t>Bref</a:t>
            </a:r>
            <a:r>
              <a:rPr lang="en-US" dirty="0">
                <a:latin typeface="Arial" charset="0"/>
              </a:rPr>
              <a:t> résumé des </a:t>
            </a:r>
            <a:r>
              <a:rPr lang="en-US" dirty="0" err="1">
                <a:latin typeface="Arial" charset="0"/>
              </a:rPr>
              <a:t>normes</a:t>
            </a:r>
            <a:r>
              <a:rPr lang="en-US" dirty="0">
                <a:latin typeface="Arial" charset="0"/>
              </a:rPr>
              <a:t> </a:t>
            </a:r>
            <a:r>
              <a:rPr lang="en-US" dirty="0" err="1">
                <a:latin typeface="Arial" charset="0"/>
              </a:rPr>
              <a:t>ouvertes</a:t>
            </a:r>
            <a:endParaRPr lang="en-US" dirty="0">
              <a:latin typeface="Arial" charset="0"/>
            </a:endParaRPr>
          </a:p>
        </p:txBody>
      </p:sp>
      <p:sp>
        <p:nvSpPr>
          <p:cNvPr id="44" name="Content Placeholder 2"/>
          <p:cNvSpPr>
            <a:spLocks noGrp="1"/>
          </p:cNvSpPr>
          <p:nvPr>
            <p:ph idx="1"/>
          </p:nvPr>
        </p:nvSpPr>
        <p:spPr>
          <a:xfrm>
            <a:off x="417940" y="1495907"/>
            <a:ext cx="7348532" cy="5234847"/>
          </a:xfrm>
        </p:spPr>
        <p:txBody>
          <a:bodyPr>
            <a:noAutofit/>
          </a:bodyPr>
          <a:lstStyle/>
          <a:p>
            <a:pPr marL="457200" indent="-457200">
              <a:lnSpc>
                <a:spcPct val="120000"/>
              </a:lnSpc>
              <a:buFontTx/>
              <a:buAutoNum type="arabicPeriod"/>
              <a:defRPr/>
            </a:pPr>
            <a:r>
              <a:rPr lang="en-US" sz="1500" dirty="0" err="1" smtClean="0">
                <a:solidFill>
                  <a:schemeClr val="bg1">
                    <a:lumMod val="75000"/>
                  </a:schemeClr>
                </a:solidFill>
                <a:ea typeface="+mn-ea"/>
                <a:cs typeface="+mn-cs"/>
              </a:rPr>
              <a:t>Cibler</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ce</a:t>
            </a:r>
            <a:r>
              <a:rPr lang="en-US" sz="1500" dirty="0" smtClean="0">
                <a:solidFill>
                  <a:schemeClr val="bg1">
                    <a:lumMod val="75000"/>
                  </a:schemeClr>
                </a:solidFill>
                <a:ea typeface="+mn-ea"/>
                <a:cs typeface="+mn-cs"/>
              </a:rPr>
              <a:t> que </a:t>
            </a:r>
            <a:r>
              <a:rPr lang="en-US" sz="1500" dirty="0" err="1" smtClean="0">
                <a:solidFill>
                  <a:schemeClr val="bg1">
                    <a:lumMod val="75000"/>
                  </a:schemeClr>
                </a:solidFill>
                <a:ea typeface="+mn-ea"/>
                <a:cs typeface="+mn-cs"/>
              </a:rPr>
              <a:t>l’on</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veut</a:t>
            </a:r>
            <a:r>
              <a:rPr lang="en-US" sz="1500" dirty="0" smtClean="0">
                <a:solidFill>
                  <a:schemeClr val="bg1">
                    <a:lumMod val="75000"/>
                  </a:schemeClr>
                </a:solidFill>
                <a:ea typeface="+mn-ea"/>
                <a:cs typeface="+mn-cs"/>
              </a:rPr>
              <a:t> conserver</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Comprendre</a:t>
            </a:r>
            <a:r>
              <a:rPr lang="en-US" sz="1500" dirty="0" smtClean="0">
                <a:solidFill>
                  <a:schemeClr val="bg1">
                    <a:lumMod val="75000"/>
                  </a:schemeClr>
                </a:solidFill>
                <a:ea typeface="+mn-ea"/>
                <a:cs typeface="+mn-cs"/>
              </a:rPr>
              <a:t> la situation </a:t>
            </a:r>
            <a:r>
              <a:rPr lang="en-US" sz="1500" dirty="0" err="1" smtClean="0">
                <a:solidFill>
                  <a:schemeClr val="bg1">
                    <a:lumMod val="75000"/>
                  </a:schemeClr>
                </a:solidFill>
                <a:ea typeface="+mn-ea"/>
                <a:cs typeface="+mn-cs"/>
              </a:rPr>
              <a:t>actuelle</a:t>
            </a:r>
            <a:r>
              <a:rPr lang="en-US" sz="1500" dirty="0" smtClean="0">
                <a:solidFill>
                  <a:schemeClr val="bg1">
                    <a:lumMod val="75000"/>
                  </a:schemeClr>
                </a:solidFill>
                <a:ea typeface="+mn-ea"/>
                <a:cs typeface="+mn-cs"/>
              </a:rPr>
              <a:t> et </a:t>
            </a:r>
            <a:r>
              <a:rPr lang="en-US" sz="1500" dirty="0" err="1" smtClean="0">
                <a:solidFill>
                  <a:schemeClr val="bg1">
                    <a:lumMod val="75000"/>
                  </a:schemeClr>
                </a:solidFill>
                <a:ea typeface="+mn-ea"/>
                <a:cs typeface="+mn-cs"/>
              </a:rPr>
              <a:t>celle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souhaitée</a:t>
            </a: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endParaRPr lang="en-US" sz="1500" dirty="0">
              <a:solidFill>
                <a:schemeClr val="bg1">
                  <a:lumMod val="75000"/>
                </a:schemeClr>
              </a:solidFill>
              <a:ea typeface="+mn-ea"/>
              <a:cs typeface="+mn-cs"/>
            </a:endParaRPr>
          </a:p>
          <a:p>
            <a:pPr marL="457200" indent="-457200">
              <a:lnSpc>
                <a:spcPct val="120000"/>
              </a:lnSpc>
              <a:buFontTx/>
              <a:buAutoNum type="arabicPeriod"/>
              <a:defRPr/>
            </a:pPr>
            <a:r>
              <a:rPr lang="en-US" sz="1500" dirty="0" smtClean="0">
                <a:solidFill>
                  <a:schemeClr val="bg1">
                    <a:lumMod val="75000"/>
                  </a:schemeClr>
                </a:solidFill>
                <a:ea typeface="+mn-ea"/>
                <a:cs typeface="+mn-cs"/>
              </a:rPr>
              <a:t>Identifier et </a:t>
            </a:r>
            <a:r>
              <a:rPr lang="en-US" sz="1500" dirty="0" err="1" smtClean="0">
                <a:solidFill>
                  <a:schemeClr val="bg1">
                    <a:lumMod val="75000"/>
                  </a:schemeClr>
                </a:solidFill>
                <a:ea typeface="+mn-ea"/>
                <a:cs typeface="+mn-cs"/>
              </a:rPr>
              <a:t>prioriser</a:t>
            </a:r>
            <a:r>
              <a:rPr lang="en-US" sz="1500" dirty="0" smtClean="0">
                <a:solidFill>
                  <a:schemeClr val="bg1">
                    <a:lumMod val="75000"/>
                  </a:schemeClr>
                </a:solidFill>
                <a:ea typeface="+mn-ea"/>
                <a:cs typeface="+mn-cs"/>
              </a:rPr>
              <a:t> les menaces</a:t>
            </a:r>
          </a:p>
          <a:p>
            <a:pPr marL="457200" indent="-457200">
              <a:lnSpc>
                <a:spcPct val="120000"/>
              </a:lnSpc>
              <a:buFontTx/>
              <a:buAutoNum type="arabicPeriod"/>
              <a:defRPr/>
            </a:pPr>
            <a:endParaRPr lang="en-US" sz="1500" dirty="0" smtClean="0">
              <a:ea typeface="+mn-ea"/>
              <a:cs typeface="+mn-cs"/>
            </a:endParaRPr>
          </a:p>
          <a:p>
            <a:pPr marL="457200" indent="-457200">
              <a:lnSpc>
                <a:spcPct val="120000"/>
              </a:lnSpc>
              <a:buFontTx/>
              <a:buAutoNum type="arabicPeriod"/>
              <a:defRPr/>
            </a:pPr>
            <a:r>
              <a:rPr lang="en-US" sz="1500" dirty="0" err="1" smtClean="0">
                <a:solidFill>
                  <a:srgbClr val="008000"/>
                </a:solidFill>
                <a:ea typeface="+mn-ea"/>
                <a:cs typeface="+mn-cs"/>
              </a:rPr>
              <a:t>Développer</a:t>
            </a:r>
            <a:r>
              <a:rPr lang="en-US" sz="1500" dirty="0" smtClean="0">
                <a:solidFill>
                  <a:srgbClr val="008000"/>
                </a:solidFill>
                <a:ea typeface="+mn-ea"/>
                <a:cs typeface="+mn-cs"/>
              </a:rPr>
              <a:t> un </a:t>
            </a:r>
            <a:r>
              <a:rPr lang="en-US" sz="1500" dirty="0" err="1" smtClean="0">
                <a:solidFill>
                  <a:srgbClr val="008000"/>
                </a:solidFill>
                <a:ea typeface="+mn-ea"/>
                <a:cs typeface="+mn-cs"/>
              </a:rPr>
              <a:t>modèle</a:t>
            </a:r>
            <a:r>
              <a:rPr lang="en-US" sz="1500" dirty="0" smtClean="0">
                <a:solidFill>
                  <a:srgbClr val="008000"/>
                </a:solidFill>
                <a:ea typeface="+mn-ea"/>
                <a:cs typeface="+mn-cs"/>
              </a:rPr>
              <a:t> </a:t>
            </a:r>
            <a:r>
              <a:rPr lang="en-US" sz="1500" dirty="0" err="1" smtClean="0">
                <a:solidFill>
                  <a:srgbClr val="008000"/>
                </a:solidFill>
                <a:ea typeface="+mn-ea"/>
                <a:cs typeface="+mn-cs"/>
              </a:rPr>
              <a:t>général</a:t>
            </a:r>
            <a:r>
              <a:rPr lang="en-US" sz="1500" dirty="0" smtClean="0">
                <a:solidFill>
                  <a:srgbClr val="008000"/>
                </a:solidFill>
                <a:ea typeface="+mn-ea"/>
                <a:cs typeface="+mn-cs"/>
              </a:rPr>
              <a:t> du </a:t>
            </a:r>
            <a:r>
              <a:rPr lang="en-US" sz="1500" dirty="0" err="1" smtClean="0">
                <a:solidFill>
                  <a:srgbClr val="008000"/>
                </a:solidFill>
                <a:ea typeface="+mn-ea"/>
                <a:cs typeface="+mn-cs"/>
              </a:rPr>
              <a:t>système</a:t>
            </a:r>
            <a:r>
              <a:rPr lang="en-US" sz="1500" dirty="0" smtClean="0">
                <a:solidFill>
                  <a:srgbClr val="008000"/>
                </a:solidFill>
                <a:ea typeface="+mn-ea"/>
                <a:cs typeface="+mn-cs"/>
              </a:rPr>
              <a:t> </a:t>
            </a:r>
            <a:r>
              <a:rPr lang="en-US" sz="1500" dirty="0" err="1" smtClean="0">
                <a:solidFill>
                  <a:srgbClr val="008000"/>
                </a:solidFill>
                <a:ea typeface="+mn-ea"/>
                <a:cs typeface="+mn-cs"/>
              </a:rPr>
              <a:t>écologique-socioéconomique</a:t>
            </a:r>
            <a:endParaRPr lang="en-US" sz="1500" dirty="0" smtClean="0">
              <a:solidFill>
                <a:srgbClr val="008000"/>
              </a:solidFill>
              <a:ea typeface="+mn-ea"/>
              <a:cs typeface="+mn-cs"/>
            </a:endParaRPr>
          </a:p>
          <a:p>
            <a:pPr marL="457200" indent="-457200">
              <a:lnSpc>
                <a:spcPct val="120000"/>
              </a:lnSpc>
              <a:buFontTx/>
              <a:buAutoNum type="arabicPeriod"/>
              <a:defRPr/>
            </a:pPr>
            <a:endParaRPr lang="en-US" sz="1500" dirty="0" smtClean="0">
              <a:ea typeface="+mn-ea"/>
              <a:cs typeface="+mn-cs"/>
            </a:endParaRPr>
          </a:p>
        </p:txBody>
      </p:sp>
      <p:grpSp>
        <p:nvGrpSpPr>
          <p:cNvPr id="45" name="Group 179"/>
          <p:cNvGrpSpPr>
            <a:grpSpLocks/>
          </p:cNvGrpSpPr>
          <p:nvPr/>
        </p:nvGrpSpPr>
        <p:grpSpPr bwMode="auto">
          <a:xfrm>
            <a:off x="3930471" y="1436858"/>
            <a:ext cx="272536" cy="484370"/>
            <a:chOff x="5829300" y="2220913"/>
            <a:chExt cx="1457325" cy="2968625"/>
          </a:xfrm>
        </p:grpSpPr>
        <p:sp>
          <p:nvSpPr>
            <p:cNvPr id="46"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7"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48"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9"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50"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1"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52" name="Group 28"/>
          <p:cNvGrpSpPr>
            <a:grpSpLocks/>
          </p:cNvGrpSpPr>
          <p:nvPr/>
        </p:nvGrpSpPr>
        <p:grpSpPr bwMode="auto">
          <a:xfrm>
            <a:off x="5504852" y="2162272"/>
            <a:ext cx="852487" cy="228600"/>
            <a:chOff x="214313" y="1935163"/>
            <a:chExt cx="8153400" cy="1174750"/>
          </a:xfrm>
        </p:grpSpPr>
        <p:sp>
          <p:nvSpPr>
            <p:cNvPr id="53"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54"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55"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56"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57"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pic>
        <p:nvPicPr>
          <p:cNvPr id="58"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925" y="2654687"/>
            <a:ext cx="1382713" cy="6906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59" name="Group 60"/>
          <p:cNvGrpSpPr>
            <a:grpSpLocks/>
          </p:cNvGrpSpPr>
          <p:nvPr/>
        </p:nvGrpSpPr>
        <p:grpSpPr bwMode="auto">
          <a:xfrm>
            <a:off x="3930471" y="2706226"/>
            <a:ext cx="691278" cy="538193"/>
            <a:chOff x="3873500" y="2220913"/>
            <a:chExt cx="3413125" cy="2968625"/>
          </a:xfrm>
        </p:grpSpPr>
        <p:sp>
          <p:nvSpPr>
            <p:cNvPr id="60"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1"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62"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63"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64"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5"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66"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7"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68"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9"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70"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71"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72"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3"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74"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5"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76"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77"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78"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79"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80" name="Group 167"/>
          <p:cNvGrpSpPr>
            <a:grpSpLocks/>
          </p:cNvGrpSpPr>
          <p:nvPr/>
        </p:nvGrpSpPr>
        <p:grpSpPr bwMode="auto">
          <a:xfrm>
            <a:off x="7373713" y="3335588"/>
            <a:ext cx="926077" cy="523269"/>
            <a:chOff x="2436813" y="2220913"/>
            <a:chExt cx="4849812" cy="2968625"/>
          </a:xfrm>
        </p:grpSpPr>
        <p:sp>
          <p:nvSpPr>
            <p:cNvPr id="81"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2"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83"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84"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85"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86"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87"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88"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89"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90"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1"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92"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93"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94"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95"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96"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97"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98"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99"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0"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1"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2"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3"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04"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05"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6"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07"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8"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09"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10"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11"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12"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13"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4"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5"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6"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7"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8"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119" name="Group 179"/>
          <p:cNvGrpSpPr>
            <a:grpSpLocks/>
          </p:cNvGrpSpPr>
          <p:nvPr/>
        </p:nvGrpSpPr>
        <p:grpSpPr bwMode="auto">
          <a:xfrm>
            <a:off x="4082871" y="1589258"/>
            <a:ext cx="272536" cy="484370"/>
            <a:chOff x="5829300" y="2220913"/>
            <a:chExt cx="1457325" cy="2968625"/>
          </a:xfrm>
        </p:grpSpPr>
        <p:sp>
          <p:nvSpPr>
            <p:cNvPr id="120"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1"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2"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3"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4"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5"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spTree>
    <p:custDataLst>
      <p:tags r:id="rId1"/>
    </p:custDataLst>
    <p:extLst>
      <p:ext uri="{BB962C8B-B14F-4D97-AF65-F5344CB8AC3E}">
        <p14:creationId xmlns:p14="http://schemas.microsoft.com/office/powerpoint/2010/main" val="38965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xEl>
                                              <p:pRg st="6" end="6"/>
                                            </p:txEl>
                                          </p:spTgt>
                                        </p:tgtEl>
                                        <p:attrNameLst>
                                          <p:attrName>style.visibility</p:attrName>
                                        </p:attrNameLst>
                                      </p:cBhvr>
                                      <p:to>
                                        <p:strVal val="visible"/>
                                      </p:to>
                                    </p:set>
                                    <p:animEffect transition="in" filter="fade">
                                      <p:cBhvr>
                                        <p:cTn id="7" dur="500"/>
                                        <p:tgtEl>
                                          <p:spTgt spid="44">
                                            <p:txEl>
                                              <p:pRg st="6" end="6"/>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AutoShape 3"/>
          <p:cNvSpPr>
            <a:spLocks noChangeAspect="1" noChangeArrowheads="1" noTextEdit="1"/>
          </p:cNvSpPr>
          <p:nvPr/>
        </p:nvSpPr>
        <p:spPr bwMode="auto">
          <a:xfrm>
            <a:off x="533400" y="2209800"/>
            <a:ext cx="7710488" cy="2990850"/>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2038" name="Rectangle 77"/>
          <p:cNvSpPr>
            <a:spLocks noGrp="1" noChangeArrowheads="1"/>
          </p:cNvSpPr>
          <p:nvPr>
            <p:ph type="title"/>
          </p:nvPr>
        </p:nvSpPr>
        <p:spPr/>
        <p:txBody>
          <a:bodyPr/>
          <a:lstStyle/>
          <a:p>
            <a:pPr marL="514350" indent="-514350" defTabSz="912813">
              <a:buFontTx/>
              <a:buAutoNum type="arabicPeriod" startAt="4"/>
            </a:pPr>
            <a:r>
              <a:rPr lang="en-US" sz="3200" dirty="0" err="1" smtClean="0">
                <a:latin typeface="Arial" charset="0"/>
              </a:rPr>
              <a:t>Modèle</a:t>
            </a:r>
            <a:r>
              <a:rPr lang="en-US" sz="3200" dirty="0" smtClean="0">
                <a:latin typeface="Arial" charset="0"/>
              </a:rPr>
              <a:t> </a:t>
            </a:r>
            <a:r>
              <a:rPr lang="en-US" sz="3200" dirty="0" err="1" smtClean="0">
                <a:latin typeface="Arial" charset="0"/>
              </a:rPr>
              <a:t>général</a:t>
            </a:r>
            <a:r>
              <a:rPr lang="en-US" sz="3200" dirty="0" smtClean="0">
                <a:latin typeface="Arial" charset="0"/>
              </a:rPr>
              <a:t> du </a:t>
            </a:r>
            <a:r>
              <a:rPr lang="en-US" sz="3200" dirty="0" err="1" smtClean="0">
                <a:latin typeface="Arial" charset="0"/>
              </a:rPr>
              <a:t>système</a:t>
            </a:r>
            <a:r>
              <a:rPr lang="en-US" sz="3200" dirty="0" smtClean="0">
                <a:latin typeface="Arial" charset="0"/>
              </a:rPr>
              <a:t> </a:t>
            </a:r>
            <a:r>
              <a:rPr lang="en-US" sz="3200" dirty="0" err="1" smtClean="0">
                <a:latin typeface="Arial" charset="0"/>
              </a:rPr>
              <a:t>écologique-socioéconomique</a:t>
            </a:r>
            <a:endParaRPr lang="en-US" sz="3200" dirty="0">
              <a:latin typeface="Arial" charset="0"/>
            </a:endParaRPr>
          </a:p>
        </p:txBody>
      </p:sp>
      <p:pic>
        <p:nvPicPr>
          <p:cNvPr id="2" name="Picture 1" descr="coastal wetland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4572000"/>
            <a:ext cx="3435246" cy="2286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3309" y="1676400"/>
            <a:ext cx="1538990" cy="3352800"/>
          </a:xfrm>
          <a:prstGeom prst="rect">
            <a:avLst/>
          </a:prstGeom>
        </p:spPr>
      </p:pic>
    </p:spTree>
    <p:extLst>
      <p:ext uri="{BB962C8B-B14F-4D97-AF65-F5344CB8AC3E}">
        <p14:creationId xmlns:p14="http://schemas.microsoft.com/office/powerpoint/2010/main" val="2570331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AutoShape 3"/>
          <p:cNvSpPr>
            <a:spLocks noChangeAspect="1" noChangeArrowheads="1" noTextEdit="1"/>
          </p:cNvSpPr>
          <p:nvPr/>
        </p:nvSpPr>
        <p:spPr bwMode="auto">
          <a:xfrm>
            <a:off x="533400" y="2209800"/>
            <a:ext cx="7710488" cy="2990850"/>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2038" name="Rectangle 77"/>
          <p:cNvSpPr>
            <a:spLocks noGrp="1" noChangeArrowheads="1"/>
          </p:cNvSpPr>
          <p:nvPr>
            <p:ph type="title"/>
          </p:nvPr>
        </p:nvSpPr>
        <p:spPr/>
        <p:txBody>
          <a:bodyPr/>
          <a:lstStyle/>
          <a:p>
            <a:pPr marL="514350" indent="-514350" defTabSz="912813">
              <a:buFontTx/>
              <a:buAutoNum type="arabicPeriod" startAt="4"/>
            </a:pPr>
            <a:r>
              <a:rPr lang="en-US" sz="3200" dirty="0" err="1">
                <a:latin typeface="Arial" charset="0"/>
              </a:rPr>
              <a:t>Modèle</a:t>
            </a:r>
            <a:r>
              <a:rPr lang="en-US" sz="3200" dirty="0">
                <a:latin typeface="Arial" charset="0"/>
              </a:rPr>
              <a:t> </a:t>
            </a:r>
            <a:r>
              <a:rPr lang="en-US" sz="3200" dirty="0" err="1">
                <a:latin typeface="Arial" charset="0"/>
              </a:rPr>
              <a:t>général</a:t>
            </a:r>
            <a:r>
              <a:rPr lang="en-US" sz="3200" dirty="0">
                <a:latin typeface="Arial" charset="0"/>
              </a:rPr>
              <a:t> du </a:t>
            </a:r>
            <a:r>
              <a:rPr lang="en-US" sz="3200" dirty="0" err="1">
                <a:latin typeface="Arial" charset="0"/>
              </a:rPr>
              <a:t>système</a:t>
            </a:r>
            <a:r>
              <a:rPr lang="en-US" sz="3200" dirty="0">
                <a:latin typeface="Arial" charset="0"/>
              </a:rPr>
              <a:t> </a:t>
            </a:r>
            <a:r>
              <a:rPr lang="en-US" sz="3200" dirty="0" err="1">
                <a:latin typeface="Arial" charset="0"/>
              </a:rPr>
              <a:t>écologique-socioéconomique</a:t>
            </a:r>
            <a:endParaRPr lang="en-US" sz="3200" dirty="0">
              <a:latin typeface="Arial" charset="0"/>
            </a:endParaRPr>
          </a:p>
        </p:txBody>
      </p:sp>
      <p:pic>
        <p:nvPicPr>
          <p:cNvPr id="2" name="Picture 1" descr="bluecra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86250"/>
            <a:ext cx="3429000" cy="257175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0" y="1600201"/>
            <a:ext cx="4713684" cy="3428134"/>
          </a:xfrm>
          <a:prstGeom prst="rect">
            <a:avLst/>
          </a:prstGeom>
        </p:spPr>
      </p:pic>
    </p:spTree>
    <p:extLst>
      <p:ext uri="{BB962C8B-B14F-4D97-AF65-F5344CB8AC3E}">
        <p14:creationId xmlns:p14="http://schemas.microsoft.com/office/powerpoint/2010/main" val="277007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569602"/>
            <a:ext cx="6324600" cy="3430292"/>
          </a:xfrm>
          <a:prstGeom prst="rect">
            <a:avLst/>
          </a:prstGeom>
        </p:spPr>
      </p:pic>
      <p:sp>
        <p:nvSpPr>
          <p:cNvPr id="99331" name="AutoShape 3"/>
          <p:cNvSpPr>
            <a:spLocks noChangeAspect="1" noChangeArrowheads="1" noTextEdit="1"/>
          </p:cNvSpPr>
          <p:nvPr/>
        </p:nvSpPr>
        <p:spPr bwMode="auto">
          <a:xfrm>
            <a:off x="533400" y="2209800"/>
            <a:ext cx="7710488" cy="2990850"/>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2038" name="Rectangle 77"/>
          <p:cNvSpPr>
            <a:spLocks noGrp="1" noChangeArrowheads="1"/>
          </p:cNvSpPr>
          <p:nvPr>
            <p:ph type="title"/>
          </p:nvPr>
        </p:nvSpPr>
        <p:spPr/>
        <p:txBody>
          <a:bodyPr/>
          <a:lstStyle/>
          <a:p>
            <a:pPr marL="514350" indent="-514350" defTabSz="912813">
              <a:buFontTx/>
              <a:buAutoNum type="arabicPeriod" startAt="4"/>
            </a:pPr>
            <a:r>
              <a:rPr lang="en-US" sz="3200" dirty="0" err="1">
                <a:latin typeface="Arial" charset="0"/>
              </a:rPr>
              <a:t>Modèle</a:t>
            </a:r>
            <a:r>
              <a:rPr lang="en-US" sz="3200" dirty="0">
                <a:latin typeface="Arial" charset="0"/>
              </a:rPr>
              <a:t> </a:t>
            </a:r>
            <a:r>
              <a:rPr lang="en-US" sz="3200" dirty="0" err="1">
                <a:latin typeface="Arial" charset="0"/>
              </a:rPr>
              <a:t>général</a:t>
            </a:r>
            <a:r>
              <a:rPr lang="en-US" sz="3200" dirty="0">
                <a:latin typeface="Arial" charset="0"/>
              </a:rPr>
              <a:t> du </a:t>
            </a:r>
            <a:r>
              <a:rPr lang="en-US" sz="3200" dirty="0" err="1">
                <a:latin typeface="Arial" charset="0"/>
              </a:rPr>
              <a:t>système</a:t>
            </a:r>
            <a:r>
              <a:rPr lang="en-US" sz="3200" dirty="0">
                <a:latin typeface="Arial" charset="0"/>
              </a:rPr>
              <a:t> </a:t>
            </a:r>
            <a:r>
              <a:rPr lang="en-US" sz="3200" dirty="0" err="1">
                <a:latin typeface="Arial" charset="0"/>
              </a:rPr>
              <a:t>écologique-socioéconomique</a:t>
            </a:r>
            <a:endParaRPr lang="en-US" sz="3200" dirty="0">
              <a:latin typeface="Arial" charset="0"/>
            </a:endParaRPr>
          </a:p>
        </p:txBody>
      </p:sp>
      <p:pic>
        <p:nvPicPr>
          <p:cNvPr id="2" name="Picture 1" descr="Wetlands_destruction_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92806"/>
            <a:ext cx="2946991" cy="18913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285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AutoShape 3"/>
          <p:cNvSpPr>
            <a:spLocks noChangeAspect="1" noChangeArrowheads="1" noTextEdit="1"/>
          </p:cNvSpPr>
          <p:nvPr/>
        </p:nvSpPr>
        <p:spPr bwMode="auto">
          <a:xfrm>
            <a:off x="533400" y="2209800"/>
            <a:ext cx="7710488" cy="2990850"/>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44098" name="Rectangle 77"/>
          <p:cNvSpPr>
            <a:spLocks noGrp="1" noChangeArrowheads="1"/>
          </p:cNvSpPr>
          <p:nvPr>
            <p:ph type="title"/>
          </p:nvPr>
        </p:nvSpPr>
        <p:spPr/>
        <p:txBody>
          <a:bodyPr/>
          <a:lstStyle/>
          <a:p>
            <a:pPr marL="514350" indent="-514350" defTabSz="912813">
              <a:buFontTx/>
              <a:buAutoNum type="arabicPeriod" startAt="4"/>
            </a:pPr>
            <a:r>
              <a:rPr lang="en-US" sz="3200" dirty="0" err="1">
                <a:latin typeface="Arial" charset="0"/>
              </a:rPr>
              <a:t>Modèle</a:t>
            </a:r>
            <a:r>
              <a:rPr lang="en-US" sz="3200" dirty="0">
                <a:latin typeface="Arial" charset="0"/>
              </a:rPr>
              <a:t> </a:t>
            </a:r>
            <a:r>
              <a:rPr lang="en-US" sz="3200" dirty="0" err="1">
                <a:latin typeface="Arial" charset="0"/>
              </a:rPr>
              <a:t>général</a:t>
            </a:r>
            <a:r>
              <a:rPr lang="en-US" sz="3200" dirty="0">
                <a:latin typeface="Arial" charset="0"/>
              </a:rPr>
              <a:t> du </a:t>
            </a:r>
            <a:r>
              <a:rPr lang="en-US" sz="3200" dirty="0" err="1">
                <a:latin typeface="Arial" charset="0"/>
              </a:rPr>
              <a:t>système</a:t>
            </a:r>
            <a:r>
              <a:rPr lang="en-US" sz="3200" dirty="0">
                <a:latin typeface="Arial" charset="0"/>
              </a:rPr>
              <a:t> </a:t>
            </a:r>
            <a:r>
              <a:rPr lang="en-US" sz="3200" dirty="0" err="1">
                <a:latin typeface="Arial" charset="0"/>
              </a:rPr>
              <a:t>écologique-socioéconomique</a:t>
            </a:r>
            <a:endParaRPr lang="en-US" sz="3200" dirty="0">
              <a:latin typeface="Arial" charset="0"/>
            </a:endParaRPr>
          </a:p>
        </p:txBody>
      </p:sp>
      <p:pic>
        <p:nvPicPr>
          <p:cNvPr id="2" name="Picture 1" descr="coastal popul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29200"/>
            <a:ext cx="2441295" cy="18288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009400"/>
            <a:ext cx="8610600" cy="2994991"/>
          </a:xfrm>
          <a:prstGeom prst="rect">
            <a:avLst/>
          </a:prstGeom>
        </p:spPr>
      </p:pic>
    </p:spTree>
    <p:extLst>
      <p:ext uri="{BB962C8B-B14F-4D97-AF65-F5344CB8AC3E}">
        <p14:creationId xmlns:p14="http://schemas.microsoft.com/office/powerpoint/2010/main" val="308898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878" y="1400826"/>
            <a:ext cx="8502576" cy="3789191"/>
          </a:xfrm>
          <a:prstGeom prst="rect">
            <a:avLst/>
          </a:prstGeom>
        </p:spPr>
      </p:pic>
      <p:sp>
        <p:nvSpPr>
          <p:cNvPr id="99331" name="AutoShape 3"/>
          <p:cNvSpPr>
            <a:spLocks noChangeAspect="1" noChangeArrowheads="1" noTextEdit="1"/>
          </p:cNvSpPr>
          <p:nvPr/>
        </p:nvSpPr>
        <p:spPr bwMode="auto">
          <a:xfrm>
            <a:off x="533400" y="2209800"/>
            <a:ext cx="7710488" cy="2990850"/>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31757" name="Rectangle 77"/>
          <p:cNvSpPr>
            <a:spLocks noGrp="1" noChangeArrowheads="1"/>
          </p:cNvSpPr>
          <p:nvPr>
            <p:ph type="title"/>
          </p:nvPr>
        </p:nvSpPr>
        <p:spPr/>
        <p:txBody>
          <a:bodyPr/>
          <a:lstStyle/>
          <a:p>
            <a:pPr defTabSz="912813">
              <a:buFontTx/>
              <a:buAutoNum type="arabicPeriod" startAt="4"/>
            </a:pPr>
            <a:r>
              <a:rPr lang="en-US" dirty="0" err="1">
                <a:latin typeface="Arial" charset="0"/>
              </a:rPr>
              <a:t>Modèle</a:t>
            </a:r>
            <a:r>
              <a:rPr lang="en-US" dirty="0">
                <a:latin typeface="Arial" charset="0"/>
              </a:rPr>
              <a:t> </a:t>
            </a:r>
            <a:r>
              <a:rPr lang="en-US" dirty="0" err="1">
                <a:latin typeface="Arial" charset="0"/>
              </a:rPr>
              <a:t>général</a:t>
            </a:r>
            <a:r>
              <a:rPr lang="en-US" dirty="0">
                <a:latin typeface="Arial" charset="0"/>
              </a:rPr>
              <a:t> du </a:t>
            </a:r>
            <a:r>
              <a:rPr lang="en-US" dirty="0" err="1">
                <a:latin typeface="Arial" charset="0"/>
              </a:rPr>
              <a:t>système</a:t>
            </a:r>
            <a:r>
              <a:rPr lang="en-US" dirty="0">
                <a:latin typeface="Arial" charset="0"/>
              </a:rPr>
              <a:t> </a:t>
            </a:r>
            <a:r>
              <a:rPr lang="en-US" dirty="0" err="1">
                <a:latin typeface="Arial" charset="0"/>
              </a:rPr>
              <a:t>écologique-socioéconomique</a:t>
            </a:r>
            <a:endParaRPr lang="en-US" sz="3200" dirty="0">
              <a:latin typeface="Arial" charset="0"/>
            </a:endParaRPr>
          </a:p>
        </p:txBody>
      </p:sp>
      <p:pic>
        <p:nvPicPr>
          <p:cNvPr id="2" name="Picture 1" descr="eco-o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436" y="5200650"/>
            <a:ext cx="1187376" cy="1529197"/>
          </a:xfrm>
          <a:prstGeom prst="rect">
            <a:avLst/>
          </a:prstGeom>
        </p:spPr>
      </p:pic>
      <p:pic>
        <p:nvPicPr>
          <p:cNvPr id="3" name="Picture 2" descr="eco-friendly.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6400" y="5341437"/>
            <a:ext cx="1406013" cy="1315107"/>
          </a:xfrm>
          <a:prstGeom prst="rect">
            <a:avLst/>
          </a:prstGeom>
        </p:spPr>
      </p:pic>
      <p:pic>
        <p:nvPicPr>
          <p:cNvPr id="5" name="Picture 4" descr="recycl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58613" y="5158310"/>
            <a:ext cx="1527570" cy="1699690"/>
          </a:xfrm>
          <a:prstGeom prst="rect">
            <a:avLst/>
          </a:prstGeom>
        </p:spPr>
      </p:pic>
    </p:spTree>
    <p:extLst>
      <p:ext uri="{BB962C8B-B14F-4D97-AF65-F5344CB8AC3E}">
        <p14:creationId xmlns:p14="http://schemas.microsoft.com/office/powerpoint/2010/main" val="1202017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2" descr="Watershed"/>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t="1" r="827" b="-9921"/>
          <a:stretch/>
        </p:blipFill>
        <p:spPr bwMode="auto">
          <a:xfrm>
            <a:off x="0" y="1371600"/>
            <a:ext cx="9144000" cy="6030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9698" name="Object 4"/>
          <p:cNvGraphicFramePr>
            <a:graphicFrameLocks noGrp="1" noChangeAspect="1"/>
          </p:cNvGraphicFramePr>
          <p:nvPr>
            <p:ph idx="1"/>
            <p:extLst>
              <p:ext uri="{D42A27DB-BD31-4B8C-83A1-F6EECF244321}">
                <p14:modId xmlns:p14="http://schemas.microsoft.com/office/powerpoint/2010/main" val="901077692"/>
              </p:ext>
            </p:extLst>
          </p:nvPr>
        </p:nvGraphicFramePr>
        <p:xfrm>
          <a:off x="1382713" y="1524000"/>
          <a:ext cx="6448425" cy="5181600"/>
        </p:xfrm>
        <a:graphic>
          <a:graphicData uri="http://schemas.openxmlformats.org/presentationml/2006/ole">
            <mc:AlternateContent xmlns:mc="http://schemas.openxmlformats.org/markup-compatibility/2006">
              <mc:Choice xmlns:v="urn:schemas-microsoft-com:vml" Requires="v">
                <p:oleObj spid="_x0000_s186443" name="Visio" r:id="rId5" imgW="8534495" imgH="7162895" progId="Visio.Drawing.11">
                  <p:embed/>
                </p:oleObj>
              </mc:Choice>
              <mc:Fallback>
                <p:oleObj name="Visio" r:id="rId5" imgW="8534495" imgH="7162895" progId="Visio.Drawing.11">
                  <p:embed/>
                  <p:pic>
                    <p:nvPicPr>
                      <p:cNvPr id="0" name="Picture 20"/>
                      <p:cNvPicPr>
                        <a:picLocks noGrp="1" noChangeAspect="1" noChangeArrowheads="1"/>
                      </p:cNvPicPr>
                      <p:nvPr/>
                    </p:nvPicPr>
                    <p:blipFill>
                      <a:blip r:embed="rId6"/>
                      <a:srcRect/>
                      <a:stretch>
                        <a:fillRect/>
                      </a:stretch>
                    </p:blipFill>
                    <p:spPr bwMode="auto">
                      <a:xfrm>
                        <a:off x="1382713" y="1524000"/>
                        <a:ext cx="6448425"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6" name="Rectangle 77"/>
          <p:cNvSpPr>
            <a:spLocks noGrp="1" noChangeArrowheads="1"/>
          </p:cNvSpPr>
          <p:nvPr>
            <p:ph type="title"/>
          </p:nvPr>
        </p:nvSpPr>
        <p:spPr/>
        <p:txBody>
          <a:bodyPr/>
          <a:lstStyle/>
          <a:p>
            <a:pPr defTabSz="912813">
              <a:buFontTx/>
              <a:buAutoNum type="arabicPeriod" startAt="4"/>
            </a:pPr>
            <a:r>
              <a:rPr lang="en-US" sz="3200" dirty="0" smtClean="0">
                <a:latin typeface="Arial" charset="0"/>
              </a:rPr>
              <a:t> </a:t>
            </a:r>
            <a:r>
              <a:rPr lang="en-US" sz="3200" dirty="0" err="1">
                <a:latin typeface="Arial" charset="0"/>
              </a:rPr>
              <a:t>Modèle</a:t>
            </a:r>
            <a:r>
              <a:rPr lang="en-US" sz="3200" dirty="0">
                <a:latin typeface="Arial" charset="0"/>
              </a:rPr>
              <a:t> </a:t>
            </a:r>
            <a:r>
              <a:rPr lang="en-US" sz="3200" dirty="0" err="1">
                <a:latin typeface="Arial" charset="0"/>
              </a:rPr>
              <a:t>général</a:t>
            </a:r>
            <a:r>
              <a:rPr lang="en-US" sz="3200" dirty="0">
                <a:latin typeface="Arial" charset="0"/>
              </a:rPr>
              <a:t> du </a:t>
            </a:r>
            <a:r>
              <a:rPr lang="en-US" sz="3200" dirty="0" err="1">
                <a:latin typeface="Arial" charset="0"/>
              </a:rPr>
              <a:t>système</a:t>
            </a:r>
            <a:r>
              <a:rPr lang="en-US" sz="3200" dirty="0">
                <a:latin typeface="Arial" charset="0"/>
              </a:rPr>
              <a:t> </a:t>
            </a:r>
            <a:r>
              <a:rPr lang="en-US" sz="3200" dirty="0" err="1">
                <a:latin typeface="Arial" charset="0"/>
              </a:rPr>
              <a:t>écologique-socioéconomique</a:t>
            </a:r>
            <a:endParaRPr lang="en-US" sz="3200" dirty="0">
              <a:latin typeface="Arial" charset="0"/>
            </a:endParaRPr>
          </a:p>
        </p:txBody>
      </p:sp>
    </p:spTree>
    <p:extLst>
      <p:ext uri="{BB962C8B-B14F-4D97-AF65-F5344CB8AC3E}">
        <p14:creationId xmlns:p14="http://schemas.microsoft.com/office/powerpoint/2010/main" val="2558615668"/>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err="1">
                <a:latin typeface="Arial" charset="0"/>
              </a:rPr>
              <a:t>Bref</a:t>
            </a:r>
            <a:r>
              <a:rPr lang="en-US" dirty="0">
                <a:latin typeface="Arial" charset="0"/>
              </a:rPr>
              <a:t> résumé des </a:t>
            </a:r>
            <a:r>
              <a:rPr lang="en-US" dirty="0" err="1">
                <a:latin typeface="Arial" charset="0"/>
              </a:rPr>
              <a:t>normes</a:t>
            </a:r>
            <a:r>
              <a:rPr lang="en-US" dirty="0">
                <a:latin typeface="Arial" charset="0"/>
              </a:rPr>
              <a:t> </a:t>
            </a:r>
            <a:r>
              <a:rPr lang="en-US" dirty="0" err="1">
                <a:latin typeface="Arial" charset="0"/>
              </a:rPr>
              <a:t>ouvertes</a:t>
            </a:r>
            <a:endParaRPr lang="en-US" dirty="0">
              <a:latin typeface="Arial" charset="0"/>
            </a:endParaRPr>
          </a:p>
        </p:txBody>
      </p:sp>
      <p:sp>
        <p:nvSpPr>
          <p:cNvPr id="57" name="Content Placeholder 2"/>
          <p:cNvSpPr>
            <a:spLocks noGrp="1"/>
          </p:cNvSpPr>
          <p:nvPr>
            <p:ph idx="1"/>
          </p:nvPr>
        </p:nvSpPr>
        <p:spPr>
          <a:xfrm>
            <a:off x="417940" y="1495907"/>
            <a:ext cx="7348532" cy="5234847"/>
          </a:xfrm>
        </p:spPr>
        <p:txBody>
          <a:bodyPr>
            <a:noAutofit/>
          </a:bodyPr>
          <a:lstStyle/>
          <a:p>
            <a:pPr marL="457200" indent="-457200">
              <a:lnSpc>
                <a:spcPct val="120000"/>
              </a:lnSpc>
              <a:buFontTx/>
              <a:buAutoNum type="arabicPeriod"/>
              <a:defRPr/>
            </a:pPr>
            <a:r>
              <a:rPr lang="en-US" sz="1500" dirty="0" err="1" smtClean="0">
                <a:solidFill>
                  <a:schemeClr val="bg1">
                    <a:lumMod val="75000"/>
                  </a:schemeClr>
                </a:solidFill>
                <a:ea typeface="+mn-ea"/>
                <a:cs typeface="+mn-cs"/>
              </a:rPr>
              <a:t>Cibler</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ce</a:t>
            </a:r>
            <a:r>
              <a:rPr lang="en-US" sz="1500" dirty="0" smtClean="0">
                <a:solidFill>
                  <a:schemeClr val="bg1">
                    <a:lumMod val="75000"/>
                  </a:schemeClr>
                </a:solidFill>
                <a:ea typeface="+mn-ea"/>
                <a:cs typeface="+mn-cs"/>
              </a:rPr>
              <a:t> que </a:t>
            </a:r>
            <a:r>
              <a:rPr lang="en-US" sz="1500" dirty="0" err="1" smtClean="0">
                <a:solidFill>
                  <a:schemeClr val="bg1">
                    <a:lumMod val="75000"/>
                  </a:schemeClr>
                </a:solidFill>
                <a:ea typeface="+mn-ea"/>
                <a:cs typeface="+mn-cs"/>
              </a:rPr>
              <a:t>l’on</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veut</a:t>
            </a:r>
            <a:r>
              <a:rPr lang="en-US" sz="1500" dirty="0" smtClean="0">
                <a:solidFill>
                  <a:schemeClr val="bg1">
                    <a:lumMod val="75000"/>
                  </a:schemeClr>
                </a:solidFill>
                <a:ea typeface="+mn-ea"/>
                <a:cs typeface="+mn-cs"/>
              </a:rPr>
              <a:t> conserver</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Comprendre</a:t>
            </a:r>
            <a:r>
              <a:rPr lang="en-US" sz="1500" dirty="0" smtClean="0">
                <a:solidFill>
                  <a:schemeClr val="bg1">
                    <a:lumMod val="75000"/>
                  </a:schemeClr>
                </a:solidFill>
                <a:ea typeface="+mn-ea"/>
                <a:cs typeface="+mn-cs"/>
              </a:rPr>
              <a:t> la situation </a:t>
            </a:r>
            <a:r>
              <a:rPr lang="en-US" sz="1500" dirty="0" err="1" smtClean="0">
                <a:solidFill>
                  <a:schemeClr val="bg1">
                    <a:lumMod val="75000"/>
                  </a:schemeClr>
                </a:solidFill>
                <a:ea typeface="+mn-ea"/>
                <a:cs typeface="+mn-cs"/>
              </a:rPr>
              <a:t>actuelle</a:t>
            </a:r>
            <a:r>
              <a:rPr lang="en-US" sz="1500" dirty="0" smtClean="0">
                <a:solidFill>
                  <a:schemeClr val="bg1">
                    <a:lumMod val="75000"/>
                  </a:schemeClr>
                </a:solidFill>
                <a:ea typeface="+mn-ea"/>
                <a:cs typeface="+mn-cs"/>
              </a:rPr>
              <a:t> et </a:t>
            </a:r>
            <a:r>
              <a:rPr lang="en-US" sz="1500" dirty="0" err="1" smtClean="0">
                <a:solidFill>
                  <a:schemeClr val="bg1">
                    <a:lumMod val="75000"/>
                  </a:schemeClr>
                </a:solidFill>
                <a:ea typeface="+mn-ea"/>
                <a:cs typeface="+mn-cs"/>
              </a:rPr>
              <a:t>celle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souhaitée</a:t>
            </a: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endParaRPr lang="en-US" sz="1500" dirty="0">
              <a:solidFill>
                <a:schemeClr val="bg1">
                  <a:lumMod val="75000"/>
                </a:schemeClr>
              </a:solidFill>
              <a:ea typeface="+mn-ea"/>
              <a:cs typeface="+mn-cs"/>
            </a:endParaRPr>
          </a:p>
          <a:p>
            <a:pPr marL="457200" indent="-457200">
              <a:lnSpc>
                <a:spcPct val="120000"/>
              </a:lnSpc>
              <a:buFontTx/>
              <a:buAutoNum type="arabicPeriod"/>
              <a:defRPr/>
            </a:pPr>
            <a:r>
              <a:rPr lang="en-US" sz="1500" dirty="0" smtClean="0">
                <a:solidFill>
                  <a:schemeClr val="bg1">
                    <a:lumMod val="75000"/>
                  </a:schemeClr>
                </a:solidFill>
                <a:ea typeface="+mn-ea"/>
                <a:cs typeface="+mn-cs"/>
              </a:rPr>
              <a:t>Identifier et </a:t>
            </a:r>
            <a:r>
              <a:rPr lang="en-US" sz="1500" dirty="0" err="1" smtClean="0">
                <a:solidFill>
                  <a:schemeClr val="bg1">
                    <a:lumMod val="75000"/>
                  </a:schemeClr>
                </a:solidFill>
                <a:ea typeface="+mn-ea"/>
                <a:cs typeface="+mn-cs"/>
              </a:rPr>
              <a:t>prioriser</a:t>
            </a:r>
            <a:r>
              <a:rPr lang="en-US" sz="1500" dirty="0" smtClean="0">
                <a:solidFill>
                  <a:schemeClr val="bg1">
                    <a:lumMod val="75000"/>
                  </a:schemeClr>
                </a:solidFill>
                <a:ea typeface="+mn-ea"/>
                <a:cs typeface="+mn-cs"/>
              </a:rPr>
              <a:t> les menaces</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Développer</a:t>
            </a:r>
            <a:r>
              <a:rPr lang="en-US" sz="1500" dirty="0" smtClean="0">
                <a:solidFill>
                  <a:schemeClr val="bg1">
                    <a:lumMod val="75000"/>
                  </a:schemeClr>
                </a:solidFill>
                <a:ea typeface="+mn-ea"/>
                <a:cs typeface="+mn-cs"/>
              </a:rPr>
              <a:t> un </a:t>
            </a:r>
            <a:r>
              <a:rPr lang="en-US" sz="1500" dirty="0" err="1" smtClean="0">
                <a:solidFill>
                  <a:schemeClr val="bg1">
                    <a:lumMod val="75000"/>
                  </a:schemeClr>
                </a:solidFill>
                <a:ea typeface="+mn-ea"/>
                <a:cs typeface="+mn-cs"/>
              </a:rPr>
              <a:t>modèle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général</a:t>
            </a:r>
            <a:r>
              <a:rPr lang="en-US" sz="1500" dirty="0" smtClean="0">
                <a:solidFill>
                  <a:schemeClr val="bg1">
                    <a:lumMod val="75000"/>
                  </a:schemeClr>
                </a:solidFill>
                <a:ea typeface="+mn-ea"/>
                <a:cs typeface="+mn-cs"/>
              </a:rPr>
              <a:t> du </a:t>
            </a:r>
            <a:r>
              <a:rPr lang="en-US" sz="1500" dirty="0" err="1" smtClean="0">
                <a:solidFill>
                  <a:schemeClr val="bg1">
                    <a:lumMod val="75000"/>
                  </a:schemeClr>
                </a:solidFill>
                <a:ea typeface="+mn-ea"/>
                <a:cs typeface="+mn-cs"/>
              </a:rPr>
              <a:t>système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écologique-socioéconomique</a:t>
            </a: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endParaRPr lang="en-US" sz="1500" dirty="0" smtClean="0">
              <a:ea typeface="+mn-ea"/>
              <a:cs typeface="+mn-cs"/>
            </a:endParaRPr>
          </a:p>
          <a:p>
            <a:pPr marL="457200" indent="-457200">
              <a:lnSpc>
                <a:spcPct val="120000"/>
              </a:lnSpc>
              <a:buFontTx/>
              <a:buAutoNum type="arabicPeriod"/>
              <a:defRPr/>
            </a:pPr>
            <a:r>
              <a:rPr lang="en-US" sz="1500" dirty="0" smtClean="0">
                <a:solidFill>
                  <a:schemeClr val="accent2"/>
                </a:solidFill>
                <a:ea typeface="+mn-ea"/>
                <a:cs typeface="+mn-cs"/>
              </a:rPr>
              <a:t>Identifier des strategies </a:t>
            </a:r>
            <a:r>
              <a:rPr lang="en-US" sz="1500" dirty="0" err="1" smtClean="0">
                <a:solidFill>
                  <a:schemeClr val="accent2"/>
                </a:solidFill>
                <a:ea typeface="+mn-ea"/>
                <a:cs typeface="+mn-cs"/>
              </a:rPr>
              <a:t>basées</a:t>
            </a:r>
            <a:r>
              <a:rPr lang="en-US" sz="1500" dirty="0" smtClean="0">
                <a:solidFill>
                  <a:schemeClr val="accent2"/>
                </a:solidFill>
                <a:ea typeface="+mn-ea"/>
                <a:cs typeface="+mn-cs"/>
              </a:rPr>
              <a:t> sur le </a:t>
            </a:r>
            <a:r>
              <a:rPr lang="en-US" sz="1500" dirty="0" err="1" smtClean="0">
                <a:solidFill>
                  <a:schemeClr val="accent2"/>
                </a:solidFill>
                <a:ea typeface="+mn-ea"/>
                <a:cs typeface="+mn-cs"/>
              </a:rPr>
              <a:t>modèle</a:t>
            </a:r>
            <a:r>
              <a:rPr lang="en-US" sz="1500" dirty="0" smtClean="0">
                <a:solidFill>
                  <a:schemeClr val="accent2"/>
                </a:solidFill>
                <a:ea typeface="+mn-ea"/>
                <a:cs typeface="+mn-cs"/>
              </a:rPr>
              <a:t> </a:t>
            </a:r>
            <a:r>
              <a:rPr lang="en-US" sz="1500" dirty="0" err="1" smtClean="0">
                <a:solidFill>
                  <a:schemeClr val="accent2"/>
                </a:solidFill>
                <a:ea typeface="+mn-ea"/>
                <a:cs typeface="+mn-cs"/>
              </a:rPr>
              <a:t>général</a:t>
            </a:r>
            <a:r>
              <a:rPr lang="en-US" sz="1500" dirty="0" smtClean="0">
                <a:solidFill>
                  <a:schemeClr val="accent2"/>
                </a:solidFill>
                <a:ea typeface="+mn-ea"/>
                <a:cs typeface="+mn-cs"/>
              </a:rPr>
              <a:t> </a:t>
            </a:r>
          </a:p>
          <a:p>
            <a:pPr marL="457200" indent="-457200">
              <a:lnSpc>
                <a:spcPct val="120000"/>
              </a:lnSpc>
              <a:buFontTx/>
              <a:buAutoNum type="arabicPeriod"/>
              <a:defRPr/>
            </a:pPr>
            <a:endParaRPr lang="en-US" sz="1500" dirty="0" smtClean="0">
              <a:ea typeface="+mn-ea"/>
              <a:cs typeface="+mn-cs"/>
            </a:endParaRPr>
          </a:p>
        </p:txBody>
      </p:sp>
      <p:grpSp>
        <p:nvGrpSpPr>
          <p:cNvPr id="58" name="Group 179"/>
          <p:cNvGrpSpPr>
            <a:grpSpLocks/>
          </p:cNvGrpSpPr>
          <p:nvPr/>
        </p:nvGrpSpPr>
        <p:grpSpPr bwMode="auto">
          <a:xfrm>
            <a:off x="3930471" y="1436858"/>
            <a:ext cx="272536" cy="484370"/>
            <a:chOff x="5829300" y="2220913"/>
            <a:chExt cx="1457325" cy="2968625"/>
          </a:xfrm>
        </p:grpSpPr>
        <p:sp>
          <p:nvSpPr>
            <p:cNvPr id="59"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0"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61"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2"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63"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4"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65" name="Group 28"/>
          <p:cNvGrpSpPr>
            <a:grpSpLocks/>
          </p:cNvGrpSpPr>
          <p:nvPr/>
        </p:nvGrpSpPr>
        <p:grpSpPr bwMode="auto">
          <a:xfrm>
            <a:off x="5504852" y="2162272"/>
            <a:ext cx="852487" cy="228600"/>
            <a:chOff x="214313" y="1935163"/>
            <a:chExt cx="8153400" cy="1174750"/>
          </a:xfrm>
        </p:grpSpPr>
        <p:sp>
          <p:nvSpPr>
            <p:cNvPr id="66"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67"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68"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69"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70"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pic>
        <p:nvPicPr>
          <p:cNvPr id="71"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925" y="2654687"/>
            <a:ext cx="1382713" cy="6906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2" name="Group 60"/>
          <p:cNvGrpSpPr>
            <a:grpSpLocks/>
          </p:cNvGrpSpPr>
          <p:nvPr/>
        </p:nvGrpSpPr>
        <p:grpSpPr bwMode="auto">
          <a:xfrm>
            <a:off x="3930471" y="2706226"/>
            <a:ext cx="691278" cy="538193"/>
            <a:chOff x="3873500" y="2220913"/>
            <a:chExt cx="3413125" cy="2968625"/>
          </a:xfrm>
        </p:grpSpPr>
        <p:sp>
          <p:nvSpPr>
            <p:cNvPr id="73"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4"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75"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76"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77"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8"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79"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0"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81"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2"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83"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84"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85"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6"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87"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8"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89"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90"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1"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92"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93" name="Group 167"/>
          <p:cNvGrpSpPr>
            <a:grpSpLocks/>
          </p:cNvGrpSpPr>
          <p:nvPr/>
        </p:nvGrpSpPr>
        <p:grpSpPr bwMode="auto">
          <a:xfrm>
            <a:off x="7373713" y="3335588"/>
            <a:ext cx="926077" cy="523269"/>
            <a:chOff x="2436813" y="2220913"/>
            <a:chExt cx="4849812" cy="2968625"/>
          </a:xfrm>
        </p:grpSpPr>
        <p:sp>
          <p:nvSpPr>
            <p:cNvPr id="94"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95"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96"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97"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8"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99"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00"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01"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02"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03"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04"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5"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6"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7"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8"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9"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10"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1"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12"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3"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14"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5"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16"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17"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18"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9"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0"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1"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2"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3"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4"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5"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6"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7"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8"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9"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30"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1"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132" name="Group 248"/>
          <p:cNvGrpSpPr>
            <a:grpSpLocks/>
          </p:cNvGrpSpPr>
          <p:nvPr/>
        </p:nvGrpSpPr>
        <p:grpSpPr bwMode="auto">
          <a:xfrm>
            <a:off x="5563970" y="3834604"/>
            <a:ext cx="1200472" cy="744178"/>
            <a:chOff x="904875" y="2220913"/>
            <a:chExt cx="6381750" cy="4375150"/>
          </a:xfrm>
        </p:grpSpPr>
        <p:grpSp>
          <p:nvGrpSpPr>
            <p:cNvPr id="133" name="Group 242"/>
            <p:cNvGrpSpPr>
              <a:grpSpLocks/>
            </p:cNvGrpSpPr>
            <p:nvPr/>
          </p:nvGrpSpPr>
          <p:grpSpPr bwMode="auto">
            <a:xfrm>
              <a:off x="904875" y="2220913"/>
              <a:ext cx="6381750" cy="4162425"/>
              <a:chOff x="904875" y="2220913"/>
              <a:chExt cx="6381750" cy="4162425"/>
            </a:xfrm>
          </p:grpSpPr>
          <p:sp>
            <p:nvSpPr>
              <p:cNvPr id="138" name="Line 2"/>
              <p:cNvSpPr>
                <a:spLocks noChangeShapeType="1"/>
              </p:cNvSpPr>
              <p:nvPr/>
            </p:nvSpPr>
            <p:spPr bwMode="auto">
              <a:xfrm flipH="1">
                <a:off x="4359713" y="5109686"/>
                <a:ext cx="15527"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39" name="Freeform 4"/>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0" name="Freeform 5"/>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41" name="Freeform 7"/>
              <p:cNvSpPr>
                <a:spLocks/>
              </p:cNvSpPr>
              <p:nvPr/>
            </p:nvSpPr>
            <p:spPr bwMode="auto">
              <a:xfrm>
                <a:off x="5151609" y="3279010"/>
                <a:ext cx="652150"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2" name="Freeform 8"/>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43" name="Line 9"/>
              <p:cNvSpPr>
                <a:spLocks noChangeShapeType="1"/>
              </p:cNvSpPr>
              <p:nvPr/>
            </p:nvSpPr>
            <p:spPr bwMode="auto">
              <a:xfrm>
                <a:off x="3715329" y="3279010"/>
                <a:ext cx="287254"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44" name="Freeform 10"/>
              <p:cNvSpPr>
                <a:spLocks/>
              </p:cNvSpPr>
              <p:nvPr/>
            </p:nvSpPr>
            <p:spPr bwMode="auto">
              <a:xfrm>
                <a:off x="3979295" y="3186639"/>
                <a:ext cx="209617"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45" name="Freeform 11"/>
              <p:cNvSpPr>
                <a:spLocks/>
              </p:cNvSpPr>
              <p:nvPr/>
            </p:nvSpPr>
            <p:spPr bwMode="auto">
              <a:xfrm>
                <a:off x="2372209" y="3279010"/>
                <a:ext cx="19409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6" name="Freeform 12"/>
              <p:cNvSpPr>
                <a:spLocks/>
              </p:cNvSpPr>
              <p:nvPr/>
            </p:nvSpPr>
            <p:spPr bwMode="auto">
              <a:xfrm>
                <a:off x="2543010" y="3186639"/>
                <a:ext cx="209622"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47" name="Freeform 13"/>
              <p:cNvSpPr>
                <a:spLocks/>
              </p:cNvSpPr>
              <p:nvPr/>
            </p:nvSpPr>
            <p:spPr bwMode="auto">
              <a:xfrm>
                <a:off x="3870603" y="3950818"/>
                <a:ext cx="481349" cy="22673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8" name="Freeform 14"/>
              <p:cNvSpPr>
                <a:spLocks/>
              </p:cNvSpPr>
              <p:nvPr/>
            </p:nvSpPr>
            <p:spPr bwMode="auto">
              <a:xfrm>
                <a:off x="4243260" y="4152360"/>
                <a:ext cx="217383" cy="193147"/>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49" name="Line 15"/>
              <p:cNvSpPr>
                <a:spLocks noChangeShapeType="1"/>
              </p:cNvSpPr>
              <p:nvPr/>
            </p:nvSpPr>
            <p:spPr bwMode="auto">
              <a:xfrm>
                <a:off x="3397016" y="4622625"/>
                <a:ext cx="287259"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50" name="Freeform 16"/>
              <p:cNvSpPr>
                <a:spLocks/>
              </p:cNvSpPr>
              <p:nvPr/>
            </p:nvSpPr>
            <p:spPr bwMode="auto">
              <a:xfrm>
                <a:off x="3660981" y="4530254"/>
                <a:ext cx="209622"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1" name="Freeform 17"/>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2" name="Freeform 18"/>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3" name="Freeform 21"/>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4" name="Freeform 22"/>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5" name="Freeform 25"/>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6" name="Freeform 26"/>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7" name="Freeform 28"/>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8" name="Freeform 29"/>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9" name="Freeform 31"/>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0" name="Freeform 32"/>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61" name="Freeform 35"/>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2" name="Freeform 36"/>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63" name="Freeform 38"/>
              <p:cNvSpPr>
                <a:spLocks/>
              </p:cNvSpPr>
              <p:nvPr/>
            </p:nvSpPr>
            <p:spPr bwMode="auto">
              <a:xfrm>
                <a:off x="5353465" y="2582012"/>
                <a:ext cx="450294" cy="696998"/>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64" name="Freeform 39"/>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5" name="Freeform 40"/>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6" name="Freeform 41"/>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67" name="Freeform 43"/>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8" name="Freeform 44"/>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9" name="Freeform 47"/>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0" name="Freeform 48"/>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1" name="Line 50"/>
              <p:cNvSpPr>
                <a:spLocks noChangeShapeType="1"/>
              </p:cNvSpPr>
              <p:nvPr/>
            </p:nvSpPr>
            <p:spPr bwMode="auto">
              <a:xfrm>
                <a:off x="4833300" y="4622625"/>
                <a:ext cx="962697"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72" name="Freeform 51"/>
              <p:cNvSpPr>
                <a:spLocks/>
              </p:cNvSpPr>
              <p:nvPr/>
            </p:nvSpPr>
            <p:spPr bwMode="auto">
              <a:xfrm>
                <a:off x="5772704" y="4530254"/>
                <a:ext cx="217383" cy="193142"/>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73" name="Freeform 52"/>
              <p:cNvSpPr>
                <a:spLocks/>
              </p:cNvSpPr>
              <p:nvPr/>
            </p:nvSpPr>
            <p:spPr bwMode="auto">
              <a:xfrm>
                <a:off x="4670260" y="3564528"/>
                <a:ext cx="1125737" cy="106649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74" name="Freeform 53"/>
              <p:cNvSpPr>
                <a:spLocks/>
              </p:cNvSpPr>
              <p:nvPr/>
            </p:nvSpPr>
            <p:spPr bwMode="auto">
              <a:xfrm>
                <a:off x="5772704" y="4530254"/>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75" name="Freeform 55"/>
              <p:cNvSpPr>
                <a:spLocks/>
              </p:cNvSpPr>
              <p:nvPr/>
            </p:nvSpPr>
            <p:spPr bwMode="auto">
              <a:xfrm>
                <a:off x="3505707" y="5638737"/>
                <a:ext cx="1467339" cy="74738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6" name="Freeform 56"/>
              <p:cNvSpPr>
                <a:spLocks/>
              </p:cNvSpPr>
              <p:nvPr/>
            </p:nvSpPr>
            <p:spPr bwMode="auto">
              <a:xfrm>
                <a:off x="3505707" y="5655532"/>
                <a:ext cx="1467339" cy="730588"/>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77" name="Freeform 67"/>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8" name="Freeform 68"/>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9" name="Freeform 69"/>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80" name="Freeform 70"/>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81" name="Freeform 72"/>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82" name="Freeform 73"/>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83" name="Freeform 76"/>
              <p:cNvSpPr>
                <a:spLocks/>
              </p:cNvSpPr>
              <p:nvPr/>
            </p:nvSpPr>
            <p:spPr bwMode="auto">
              <a:xfrm flipV="1">
                <a:off x="4266549" y="4874553"/>
                <a:ext cx="209622" cy="235133"/>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
          <p:nvSpPr>
            <p:cNvPr id="134" name="Line 2"/>
            <p:cNvSpPr>
              <a:spLocks noChangeShapeType="1"/>
            </p:cNvSpPr>
            <p:nvPr/>
          </p:nvSpPr>
          <p:spPr bwMode="auto">
            <a:xfrm flipH="1">
              <a:off x="6564600" y="5319628"/>
              <a:ext cx="23294"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35" name="Freeform 55"/>
            <p:cNvSpPr>
              <a:spLocks/>
            </p:cNvSpPr>
            <p:nvPr/>
          </p:nvSpPr>
          <p:spPr bwMode="auto">
            <a:xfrm>
              <a:off x="5718360" y="5848674"/>
              <a:ext cx="1459573" cy="747389"/>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6" name="Freeform 56"/>
            <p:cNvSpPr>
              <a:spLocks/>
            </p:cNvSpPr>
            <p:nvPr/>
          </p:nvSpPr>
          <p:spPr bwMode="auto">
            <a:xfrm>
              <a:off x="5718360" y="5865470"/>
              <a:ext cx="1459573" cy="73059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7" name="Freeform 76"/>
            <p:cNvSpPr>
              <a:spLocks/>
            </p:cNvSpPr>
            <p:nvPr/>
          </p:nvSpPr>
          <p:spPr bwMode="auto">
            <a:xfrm flipV="1">
              <a:off x="6479202" y="5092891"/>
              <a:ext cx="209617" cy="226738"/>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Tree>
    <p:custDataLst>
      <p:tags r:id="rId1"/>
    </p:custDataLst>
    <p:extLst>
      <p:ext uri="{BB962C8B-B14F-4D97-AF65-F5344CB8AC3E}">
        <p14:creationId xmlns:p14="http://schemas.microsoft.com/office/powerpoint/2010/main" val="184169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xEl>
                                              <p:pRg st="8" end="8"/>
                                            </p:txEl>
                                          </p:spTgt>
                                        </p:tgtEl>
                                        <p:attrNameLst>
                                          <p:attrName>style.visibility</p:attrName>
                                        </p:attrNameLst>
                                      </p:cBhvr>
                                      <p:to>
                                        <p:strVal val="visible"/>
                                      </p:to>
                                    </p:set>
                                    <p:animEffect transition="in" filter="fade">
                                      <p:cBhvr>
                                        <p:cTn id="7" dur="500"/>
                                        <p:tgtEl>
                                          <p:spTgt spid="57">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2"/>
                                        </p:tgtEl>
                                        <p:attrNameLst>
                                          <p:attrName>style.visibility</p:attrName>
                                        </p:attrNameLst>
                                      </p:cBhvr>
                                      <p:to>
                                        <p:strVal val="visible"/>
                                      </p:to>
                                    </p:set>
                                    <p:animEffect transition="in" filter="fade">
                                      <p:cBhvr>
                                        <p:cTn id="10"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5. Identifier des strategies </a:t>
            </a:r>
            <a:r>
              <a:rPr lang="en-US" dirty="0" err="1" smtClean="0"/>
              <a:t>basées</a:t>
            </a:r>
            <a:r>
              <a:rPr lang="en-US" dirty="0" smtClean="0"/>
              <a:t> sur le </a:t>
            </a:r>
            <a:r>
              <a:rPr lang="en-US" dirty="0" err="1" smtClean="0"/>
              <a:t>modèle</a:t>
            </a:r>
            <a:r>
              <a:rPr lang="en-US" dirty="0" smtClean="0"/>
              <a:t> </a:t>
            </a:r>
            <a:r>
              <a:rPr lang="en-US" dirty="0" err="1" smtClean="0"/>
              <a:t>général</a:t>
            </a:r>
            <a:endParaRPr lang="en-US" dirty="0"/>
          </a:p>
        </p:txBody>
      </p:sp>
      <p:pic>
        <p:nvPicPr>
          <p:cNvPr id="7" name="Picture 6" descr="food-alliance-certification-log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66" y="5160790"/>
            <a:ext cx="2082612" cy="155750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371600"/>
            <a:ext cx="8502576" cy="3789191"/>
          </a:xfrm>
          <a:prstGeom prst="rect">
            <a:avLst/>
          </a:prstGeom>
        </p:spPr>
      </p:pic>
      <p:sp>
        <p:nvSpPr>
          <p:cNvPr id="5" name="Hexagon 4"/>
          <p:cNvSpPr/>
          <p:nvPr/>
        </p:nvSpPr>
        <p:spPr bwMode="auto">
          <a:xfrm>
            <a:off x="123825" y="2971800"/>
            <a:ext cx="1762126" cy="1289447"/>
          </a:xfrm>
          <a:prstGeom prst="hexagon">
            <a:avLst/>
          </a:prstGeom>
          <a:solidFill>
            <a:srgbClr val="FFFF00"/>
          </a:solidFill>
          <a:ln w="9525" cap="flat" cmpd="sng" algn="ctr">
            <a:solidFill>
              <a:srgbClr val="000000"/>
            </a:solidFill>
            <a:prstDash val="solid"/>
            <a:round/>
            <a:headEnd type="none" w="med" len="med"/>
            <a:tailEnd type="none" w="med" len="med"/>
          </a:ln>
          <a:effectLst/>
        </p:spPr>
        <p:txBody>
          <a:bodyPr wrap="square">
            <a:spAutoFit/>
          </a:bodyPr>
          <a:lstStyle/>
          <a:p>
            <a:pPr algn="ctr" eaLnBrk="0" hangingPunct="0">
              <a:defRPr/>
            </a:pPr>
            <a:r>
              <a:rPr lang="en-US" sz="900" dirty="0" err="1" smtClean="0"/>
              <a:t>Travailler</a:t>
            </a:r>
            <a:r>
              <a:rPr lang="en-US" sz="900" dirty="0" smtClean="0"/>
              <a:t> avec les </a:t>
            </a:r>
            <a:r>
              <a:rPr lang="en-US" sz="900" dirty="0" err="1" smtClean="0"/>
              <a:t>entreprises</a:t>
            </a:r>
            <a:r>
              <a:rPr lang="en-US" sz="900" dirty="0" smtClean="0"/>
              <a:t> </a:t>
            </a:r>
            <a:r>
              <a:rPr lang="en-US" sz="900" dirty="0" err="1" smtClean="0"/>
              <a:t>agricoles</a:t>
            </a:r>
            <a:r>
              <a:rPr lang="en-US" sz="900" dirty="0" smtClean="0"/>
              <a:t> pour </a:t>
            </a:r>
            <a:r>
              <a:rPr lang="en-US" sz="900" dirty="0" err="1" smtClean="0"/>
              <a:t>accroître</a:t>
            </a:r>
            <a:r>
              <a:rPr lang="en-US" sz="900" dirty="0" smtClean="0"/>
              <a:t> </a:t>
            </a:r>
            <a:r>
              <a:rPr lang="en-US" sz="900" dirty="0" err="1" smtClean="0"/>
              <a:t>l’adoption</a:t>
            </a:r>
            <a:r>
              <a:rPr lang="en-US" sz="900" dirty="0" smtClean="0"/>
              <a:t> de standards </a:t>
            </a:r>
            <a:r>
              <a:rPr lang="en-US" sz="900" dirty="0" err="1" smtClean="0"/>
              <a:t>environnementaux</a:t>
            </a:r>
            <a:endParaRPr lang="en-US" sz="900" dirty="0"/>
          </a:p>
        </p:txBody>
      </p:sp>
      <p:cxnSp>
        <p:nvCxnSpPr>
          <p:cNvPr id="3" name="Straight Arrow Connector 2"/>
          <p:cNvCxnSpPr>
            <a:stCxn id="5" idx="0"/>
          </p:cNvCxnSpPr>
          <p:nvPr/>
        </p:nvCxnSpPr>
        <p:spPr>
          <a:xfrm flipV="1">
            <a:off x="1885951" y="3616523"/>
            <a:ext cx="323849"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Hexagon 10"/>
          <p:cNvSpPr/>
          <p:nvPr/>
        </p:nvSpPr>
        <p:spPr bwMode="auto">
          <a:xfrm>
            <a:off x="442912" y="1507272"/>
            <a:ext cx="1123952" cy="480060"/>
          </a:xfrm>
          <a:prstGeom prst="hexagon">
            <a:avLst/>
          </a:prstGeom>
          <a:solidFill>
            <a:srgbClr val="FFFF00"/>
          </a:solidFill>
          <a:ln w="9525" cap="flat" cmpd="sng" algn="ctr">
            <a:solidFill>
              <a:srgbClr val="000000"/>
            </a:solidFill>
            <a:prstDash val="solid"/>
            <a:round/>
            <a:headEnd type="none" w="med" len="med"/>
            <a:tailEnd type="none" w="med" len="med"/>
          </a:ln>
          <a:effectLst/>
        </p:spPr>
        <p:txBody>
          <a:bodyPr wrap="square">
            <a:spAutoFit/>
          </a:bodyPr>
          <a:lstStyle/>
          <a:p>
            <a:pPr algn="ctr" eaLnBrk="0" hangingPunct="0">
              <a:defRPr/>
            </a:pPr>
            <a:r>
              <a:rPr lang="en-US" sz="900" dirty="0" err="1" smtClean="0"/>
              <a:t>Stratégie</a:t>
            </a:r>
            <a:endParaRPr lang="en-US" sz="900" dirty="0" smtClean="0"/>
          </a:p>
          <a:p>
            <a:pPr algn="ctr" eaLnBrk="0" hangingPunct="0">
              <a:defRPr/>
            </a:pPr>
            <a:endParaRPr lang="en-US" sz="900" dirty="0"/>
          </a:p>
        </p:txBody>
      </p:sp>
      <p:cxnSp>
        <p:nvCxnSpPr>
          <p:cNvPr id="12" name="Straight Arrow Connector 11"/>
          <p:cNvCxnSpPr>
            <a:stCxn id="11" idx="0"/>
          </p:cNvCxnSpPr>
          <p:nvPr/>
        </p:nvCxnSpPr>
        <p:spPr>
          <a:xfrm flipV="1">
            <a:off x="1566864" y="1740723"/>
            <a:ext cx="642936" cy="65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4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Watershed"/>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t="1" r="827" b="-9921"/>
          <a:stretch/>
        </p:blipFill>
        <p:spPr bwMode="auto">
          <a:xfrm>
            <a:off x="0" y="1371600"/>
            <a:ext cx="9144000" cy="60306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2" name="Object 4"/>
          <p:cNvGraphicFramePr>
            <a:graphicFrameLocks noGrp="1" noChangeAspect="1"/>
          </p:cNvGraphicFramePr>
          <p:nvPr>
            <p:ph idx="1"/>
            <p:extLst>
              <p:ext uri="{D42A27DB-BD31-4B8C-83A1-F6EECF244321}">
                <p14:modId xmlns:p14="http://schemas.microsoft.com/office/powerpoint/2010/main" val="2078968980"/>
              </p:ext>
            </p:extLst>
          </p:nvPr>
        </p:nvGraphicFramePr>
        <p:xfrm>
          <a:off x="1382713" y="1524000"/>
          <a:ext cx="6448425" cy="5181600"/>
        </p:xfrm>
        <a:graphic>
          <a:graphicData uri="http://schemas.openxmlformats.org/presentationml/2006/ole">
            <mc:AlternateContent xmlns:mc="http://schemas.openxmlformats.org/markup-compatibility/2006">
              <mc:Choice xmlns:v="urn:schemas-microsoft-com:vml" Requires="v">
                <p:oleObj spid="_x0000_s1090" name="Visio" r:id="rId5" imgW="8534495" imgH="7162895" progId="Visio.Drawing.11">
                  <p:embed/>
                </p:oleObj>
              </mc:Choice>
              <mc:Fallback>
                <p:oleObj name="Visio" r:id="rId5" imgW="8534495" imgH="7162895" progId="Visio.Drawing.11">
                  <p:embed/>
                  <p:pic>
                    <p:nvPicPr>
                      <p:cNvPr id="0" name=""/>
                      <p:cNvPicPr>
                        <a:picLocks noGrp="1" noChangeAspect="1" noChangeArrowheads="1"/>
                      </p:cNvPicPr>
                      <p:nvPr/>
                    </p:nvPicPr>
                    <p:blipFill>
                      <a:blip r:embed="rId6"/>
                      <a:srcRect/>
                      <a:stretch>
                        <a:fillRect/>
                      </a:stretch>
                    </p:blipFill>
                    <p:spPr bwMode="auto">
                      <a:xfrm>
                        <a:off x="1382713" y="1524000"/>
                        <a:ext cx="6448425" cy="5181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4" name="Title 3"/>
          <p:cNvSpPr>
            <a:spLocks noGrp="1"/>
          </p:cNvSpPr>
          <p:nvPr>
            <p:ph type="title"/>
          </p:nvPr>
        </p:nvSpPr>
        <p:spPr/>
        <p:txBody>
          <a:bodyPr/>
          <a:lstStyle/>
          <a:p>
            <a:r>
              <a:rPr lang="en-US" dirty="0" smtClean="0"/>
              <a:t>5. </a:t>
            </a:r>
            <a:r>
              <a:rPr lang="en-US" dirty="0"/>
              <a:t>Identifier des strategies </a:t>
            </a:r>
            <a:r>
              <a:rPr lang="en-US" dirty="0" err="1"/>
              <a:t>basées</a:t>
            </a:r>
            <a:r>
              <a:rPr lang="en-US" dirty="0"/>
              <a:t> sur le </a:t>
            </a:r>
            <a:r>
              <a:rPr lang="en-US" dirty="0" err="1"/>
              <a:t>modèle</a:t>
            </a:r>
            <a:r>
              <a:rPr lang="en-US" dirty="0"/>
              <a:t> </a:t>
            </a:r>
            <a:r>
              <a:rPr lang="en-US" dirty="0" err="1" smtClean="0"/>
              <a:t>général</a:t>
            </a:r>
            <a:endParaRPr lang="en-US" dirty="0"/>
          </a:p>
        </p:txBody>
      </p:sp>
      <p:sp>
        <p:nvSpPr>
          <p:cNvPr id="10" name="Right Arrow 9"/>
          <p:cNvSpPr>
            <a:spLocks noChangeArrowheads="1"/>
          </p:cNvSpPr>
          <p:nvPr/>
        </p:nvSpPr>
        <p:spPr bwMode="auto">
          <a:xfrm>
            <a:off x="1695450" y="2448792"/>
            <a:ext cx="762000" cy="357188"/>
          </a:xfrm>
          <a:prstGeom prst="rightArrow">
            <a:avLst>
              <a:gd name="adj1" fmla="val 50000"/>
              <a:gd name="adj2" fmla="val 50000"/>
            </a:avLst>
          </a:prstGeom>
          <a:solidFill>
            <a:schemeClr val="tx2"/>
          </a:solidFill>
          <a:ln w="9525">
            <a:solidFill>
              <a:srgbClr val="000000"/>
            </a:solidFill>
            <a:round/>
            <a:headEnd/>
            <a:tailEnd/>
          </a:ln>
        </p:spPr>
        <p:txBody>
          <a:bodyPr wrap="square">
            <a:spAutoFit/>
          </a:bodyPr>
          <a:lstStyle/>
          <a:p>
            <a:pPr eaLnBrk="0" hangingPunct="0">
              <a:buFont typeface="Wingdings" charset="0"/>
              <a:buChar char="ü"/>
            </a:pPr>
            <a:endParaRPr lang="en-US"/>
          </a:p>
        </p:txBody>
      </p:sp>
      <p:sp>
        <p:nvSpPr>
          <p:cNvPr id="9" name="Hexagon 8"/>
          <p:cNvSpPr/>
          <p:nvPr/>
        </p:nvSpPr>
        <p:spPr bwMode="auto">
          <a:xfrm>
            <a:off x="182300" y="2129467"/>
            <a:ext cx="1735931" cy="947499"/>
          </a:xfrm>
          <a:prstGeom prst="hexagon">
            <a:avLst/>
          </a:prstGeom>
          <a:solidFill>
            <a:srgbClr val="FFFF00"/>
          </a:solidFill>
          <a:ln w="9525" cap="flat" cmpd="sng" algn="ctr">
            <a:solidFill>
              <a:srgbClr val="000000"/>
            </a:solidFill>
            <a:prstDash val="solid"/>
            <a:round/>
            <a:headEnd type="none" w="med" len="med"/>
            <a:tailEnd type="none" w="med" len="med"/>
          </a:ln>
          <a:effectLst/>
        </p:spPr>
        <p:txBody>
          <a:bodyPr wrap="square">
            <a:spAutoFit/>
          </a:bodyPr>
          <a:lstStyle/>
          <a:p>
            <a:pPr algn="ctr" eaLnBrk="0" hangingPunct="0">
              <a:defRPr/>
            </a:pPr>
            <a:r>
              <a:rPr lang="en-US" sz="1000" dirty="0" err="1" smtClean="0"/>
              <a:t>Créer</a:t>
            </a:r>
            <a:r>
              <a:rPr lang="en-US" sz="1000" dirty="0" smtClean="0"/>
              <a:t> des </a:t>
            </a:r>
            <a:r>
              <a:rPr lang="en-US" sz="1000" dirty="0" err="1" smtClean="0">
                <a:ea typeface="+mn-ea"/>
                <a:cs typeface="+mn-cs"/>
              </a:rPr>
              <a:t>incitatifs</a:t>
            </a:r>
            <a:r>
              <a:rPr lang="en-US" sz="1000" dirty="0" smtClean="0">
                <a:ea typeface="+mn-ea"/>
                <a:cs typeface="+mn-cs"/>
              </a:rPr>
              <a:t> </a:t>
            </a:r>
            <a:r>
              <a:rPr lang="en-US" sz="1000" dirty="0" err="1" smtClean="0">
                <a:ea typeface="+mn-ea"/>
                <a:cs typeface="+mn-cs"/>
              </a:rPr>
              <a:t>économiques</a:t>
            </a:r>
            <a:r>
              <a:rPr lang="en-US" sz="1000" dirty="0" smtClean="0">
                <a:ea typeface="+mn-ea"/>
                <a:cs typeface="+mn-cs"/>
              </a:rPr>
              <a:t> pour </a:t>
            </a:r>
            <a:r>
              <a:rPr lang="en-US" sz="1000" dirty="0" err="1" smtClean="0">
                <a:ea typeface="+mn-ea"/>
                <a:cs typeface="+mn-cs"/>
              </a:rPr>
              <a:t>favoriser</a:t>
            </a:r>
            <a:r>
              <a:rPr lang="en-US" sz="1000" dirty="0" smtClean="0">
                <a:ea typeface="+mn-ea"/>
                <a:cs typeface="+mn-cs"/>
              </a:rPr>
              <a:t> les </a:t>
            </a:r>
            <a:r>
              <a:rPr lang="en-US" sz="1000" dirty="0" err="1" smtClean="0">
                <a:ea typeface="+mn-ea"/>
                <a:cs typeface="+mn-cs"/>
              </a:rPr>
              <a:t>bonnes</a:t>
            </a:r>
            <a:r>
              <a:rPr lang="en-US" sz="1000" dirty="0" smtClean="0">
                <a:ea typeface="+mn-ea"/>
                <a:cs typeface="+mn-cs"/>
              </a:rPr>
              <a:t> </a:t>
            </a:r>
            <a:r>
              <a:rPr lang="en-US" sz="1000" dirty="0" err="1" smtClean="0">
                <a:ea typeface="+mn-ea"/>
                <a:cs typeface="+mn-cs"/>
              </a:rPr>
              <a:t>pratiques</a:t>
            </a:r>
            <a:endParaRPr lang="en-US" sz="1000" dirty="0">
              <a:ea typeface="+mn-ea"/>
              <a:cs typeface="+mn-cs"/>
            </a:endParaRPr>
          </a:p>
        </p:txBody>
      </p:sp>
    </p:spTree>
    <p:extLst>
      <p:ext uri="{BB962C8B-B14F-4D97-AF65-F5344CB8AC3E}">
        <p14:creationId xmlns:p14="http://schemas.microsoft.com/office/powerpoint/2010/main" val="3744590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shomackaerial"/>
          <p:cNvPicPr>
            <a:picLocks noChangeAspect="1" noChangeArrowheads="1"/>
          </p:cNvPicPr>
          <p:nvPr/>
        </p:nvPicPr>
        <p:blipFill>
          <a:blip r:embed="rId3" cstate="email"/>
          <a:srcRect/>
          <a:stretch>
            <a:fillRect/>
          </a:stretch>
        </p:blipFill>
        <p:spPr bwMode="auto">
          <a:xfrm>
            <a:off x="0" y="0"/>
            <a:ext cx="9296400" cy="7086600"/>
          </a:xfrm>
          <a:prstGeom prst="rect">
            <a:avLst/>
          </a:prstGeom>
          <a:noFill/>
          <a:ln w="9525">
            <a:noFill/>
            <a:miter lim="800000"/>
            <a:headEnd/>
            <a:tailEnd/>
          </a:ln>
        </p:spPr>
      </p:pic>
      <p:sp>
        <p:nvSpPr>
          <p:cNvPr id="6147" name="Rectangle 3"/>
          <p:cNvSpPr>
            <a:spLocks noGrp="1" noChangeArrowheads="1"/>
          </p:cNvSpPr>
          <p:nvPr>
            <p:ph type="body" sz="half" idx="3"/>
          </p:nvPr>
        </p:nvSpPr>
        <p:spPr>
          <a:xfrm>
            <a:off x="533400" y="5679558"/>
            <a:ext cx="8229600" cy="1143000"/>
          </a:xfrm>
        </p:spPr>
        <p:txBody>
          <a:bodyPr/>
          <a:lstStyle/>
          <a:p>
            <a:pPr algn="ctr">
              <a:lnSpc>
                <a:spcPct val="80000"/>
              </a:lnSpc>
              <a:buFontTx/>
              <a:buNone/>
            </a:pPr>
            <a:endParaRPr lang="en-US" b="1" dirty="0" smtClean="0"/>
          </a:p>
          <a:p>
            <a:pPr algn="ctr">
              <a:lnSpc>
                <a:spcPct val="80000"/>
              </a:lnSpc>
              <a:buFontTx/>
              <a:buNone/>
            </a:pPr>
            <a:r>
              <a:rPr lang="en-US" sz="3200" b="1" dirty="0" err="1" smtClean="0">
                <a:solidFill>
                  <a:schemeClr val="bg1"/>
                </a:solidFill>
              </a:rPr>
              <a:t>Estuaire</a:t>
            </a:r>
            <a:r>
              <a:rPr lang="en-US" sz="3200" b="1" dirty="0" smtClean="0">
                <a:solidFill>
                  <a:schemeClr val="bg1"/>
                </a:solidFill>
              </a:rPr>
              <a:t> </a:t>
            </a:r>
            <a:r>
              <a:rPr lang="en-US" sz="3200" b="1" dirty="0" err="1" smtClean="0">
                <a:solidFill>
                  <a:schemeClr val="bg1"/>
                </a:solidFill>
              </a:rPr>
              <a:t>Peconic</a:t>
            </a:r>
            <a:r>
              <a:rPr lang="en-US" sz="3200" b="1" dirty="0" smtClean="0">
                <a:solidFill>
                  <a:schemeClr val="bg1"/>
                </a:solidFill>
              </a:rPr>
              <a:t>, New York</a:t>
            </a:r>
          </a:p>
        </p:txBody>
      </p:sp>
      <p:pic>
        <p:nvPicPr>
          <p:cNvPr id="6148" name="Picture 4" descr="shellish sign SDA"/>
          <p:cNvPicPr>
            <a:picLocks noGrp="1" noChangeAspect="1" noChangeArrowheads="1"/>
          </p:cNvPicPr>
          <p:nvPr>
            <p:ph sz="quarter" idx="1"/>
          </p:nvPr>
        </p:nvPicPr>
        <p:blipFill>
          <a:blip r:embed="rId4" cstate="email"/>
          <a:srcRect/>
          <a:stretch>
            <a:fillRect/>
          </a:stretch>
        </p:blipFill>
        <p:spPr>
          <a:xfrm>
            <a:off x="0" y="2895600"/>
            <a:ext cx="2057400" cy="1527175"/>
          </a:xfrm>
          <a:prstGeom prst="rect">
            <a:avLst/>
          </a:prstGeom>
          <a:ln>
            <a:noFill/>
          </a:ln>
          <a:effectLst>
            <a:outerShdw blurRad="292100" dist="139700" dir="2700000" algn="tl" rotWithShape="0">
              <a:srgbClr val="333333">
                <a:alpha val="65000"/>
              </a:srgbClr>
            </a:outerShdw>
          </a:effectLst>
        </p:spPr>
      </p:pic>
      <p:pic>
        <p:nvPicPr>
          <p:cNvPr id="6149" name="Picture 5" descr="Boy w Clams inHand Shell Rel 11 08 03"/>
          <p:cNvPicPr>
            <a:picLocks noGrp="1" noChangeAspect="1" noChangeArrowheads="1"/>
          </p:cNvPicPr>
          <p:nvPr>
            <p:ph sz="quarter" idx="2"/>
          </p:nvPr>
        </p:nvPicPr>
        <p:blipFill>
          <a:blip r:embed="rId5" cstate="email"/>
          <a:srcRect/>
          <a:stretch>
            <a:fillRect/>
          </a:stretch>
        </p:blipFill>
        <p:spPr>
          <a:xfrm>
            <a:off x="0" y="0"/>
            <a:ext cx="2057400"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3156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err="1">
                <a:latin typeface="Arial" charset="0"/>
              </a:rPr>
              <a:t>Bref</a:t>
            </a:r>
            <a:r>
              <a:rPr lang="en-US" dirty="0">
                <a:latin typeface="Arial" charset="0"/>
              </a:rPr>
              <a:t> résumé des </a:t>
            </a:r>
            <a:r>
              <a:rPr lang="en-US" dirty="0" err="1">
                <a:latin typeface="Arial" charset="0"/>
              </a:rPr>
              <a:t>normes</a:t>
            </a:r>
            <a:r>
              <a:rPr lang="en-US" dirty="0">
                <a:latin typeface="Arial" charset="0"/>
              </a:rPr>
              <a:t> </a:t>
            </a:r>
            <a:r>
              <a:rPr lang="en-US" dirty="0" err="1">
                <a:latin typeface="Arial" charset="0"/>
              </a:rPr>
              <a:t>ouvertes</a:t>
            </a:r>
            <a:endParaRPr lang="en-US" dirty="0">
              <a:latin typeface="Arial" charset="0"/>
            </a:endParaRPr>
          </a:p>
        </p:txBody>
      </p:sp>
      <p:sp>
        <p:nvSpPr>
          <p:cNvPr id="56" name="Content Placeholder 2"/>
          <p:cNvSpPr>
            <a:spLocks noGrp="1"/>
          </p:cNvSpPr>
          <p:nvPr>
            <p:ph idx="1"/>
          </p:nvPr>
        </p:nvSpPr>
        <p:spPr>
          <a:xfrm>
            <a:off x="417940" y="1495907"/>
            <a:ext cx="7348532" cy="5234847"/>
          </a:xfrm>
        </p:spPr>
        <p:txBody>
          <a:bodyPr>
            <a:noAutofit/>
          </a:bodyPr>
          <a:lstStyle/>
          <a:p>
            <a:pPr marL="457200" indent="-457200">
              <a:lnSpc>
                <a:spcPct val="120000"/>
              </a:lnSpc>
              <a:buFontTx/>
              <a:buAutoNum type="arabicPeriod"/>
              <a:defRPr/>
            </a:pPr>
            <a:r>
              <a:rPr lang="en-US" sz="1500" dirty="0" err="1" smtClean="0">
                <a:solidFill>
                  <a:schemeClr val="bg1">
                    <a:lumMod val="75000"/>
                  </a:schemeClr>
                </a:solidFill>
                <a:ea typeface="+mn-ea"/>
                <a:cs typeface="+mn-cs"/>
              </a:rPr>
              <a:t>Cibler</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ce</a:t>
            </a:r>
            <a:r>
              <a:rPr lang="en-US" sz="1500" dirty="0" smtClean="0">
                <a:solidFill>
                  <a:schemeClr val="bg1">
                    <a:lumMod val="75000"/>
                  </a:schemeClr>
                </a:solidFill>
                <a:ea typeface="+mn-ea"/>
                <a:cs typeface="+mn-cs"/>
              </a:rPr>
              <a:t> que </a:t>
            </a:r>
            <a:r>
              <a:rPr lang="en-US" sz="1500" dirty="0" err="1" smtClean="0">
                <a:solidFill>
                  <a:schemeClr val="bg1">
                    <a:lumMod val="75000"/>
                  </a:schemeClr>
                </a:solidFill>
                <a:ea typeface="+mn-ea"/>
                <a:cs typeface="+mn-cs"/>
              </a:rPr>
              <a:t>l’on</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veut</a:t>
            </a:r>
            <a:r>
              <a:rPr lang="en-US" sz="1500" dirty="0" smtClean="0">
                <a:solidFill>
                  <a:schemeClr val="bg1">
                    <a:lumMod val="75000"/>
                  </a:schemeClr>
                </a:solidFill>
                <a:ea typeface="+mn-ea"/>
                <a:cs typeface="+mn-cs"/>
              </a:rPr>
              <a:t> conserver</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Comprendre</a:t>
            </a:r>
            <a:r>
              <a:rPr lang="en-US" sz="1500" dirty="0" smtClean="0">
                <a:solidFill>
                  <a:schemeClr val="bg1">
                    <a:lumMod val="75000"/>
                  </a:schemeClr>
                </a:solidFill>
                <a:ea typeface="+mn-ea"/>
                <a:cs typeface="+mn-cs"/>
              </a:rPr>
              <a:t> la situation </a:t>
            </a:r>
            <a:r>
              <a:rPr lang="en-US" sz="1500" dirty="0" err="1" smtClean="0">
                <a:solidFill>
                  <a:schemeClr val="bg1">
                    <a:lumMod val="75000"/>
                  </a:schemeClr>
                </a:solidFill>
                <a:ea typeface="+mn-ea"/>
                <a:cs typeface="+mn-cs"/>
              </a:rPr>
              <a:t>actuelle</a:t>
            </a:r>
            <a:r>
              <a:rPr lang="en-US" sz="1500" dirty="0" smtClean="0">
                <a:solidFill>
                  <a:schemeClr val="bg1">
                    <a:lumMod val="75000"/>
                  </a:schemeClr>
                </a:solidFill>
                <a:ea typeface="+mn-ea"/>
                <a:cs typeface="+mn-cs"/>
              </a:rPr>
              <a:t> et </a:t>
            </a:r>
            <a:r>
              <a:rPr lang="en-US" sz="1500" dirty="0" err="1" smtClean="0">
                <a:solidFill>
                  <a:schemeClr val="bg1">
                    <a:lumMod val="75000"/>
                  </a:schemeClr>
                </a:solidFill>
                <a:ea typeface="+mn-ea"/>
                <a:cs typeface="+mn-cs"/>
              </a:rPr>
              <a:t>celle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souhaitée</a:t>
            </a: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endParaRPr lang="en-US" sz="1500" dirty="0">
              <a:solidFill>
                <a:schemeClr val="bg1">
                  <a:lumMod val="75000"/>
                </a:schemeClr>
              </a:solidFill>
              <a:ea typeface="+mn-ea"/>
              <a:cs typeface="+mn-cs"/>
            </a:endParaRPr>
          </a:p>
          <a:p>
            <a:pPr marL="457200" indent="-457200">
              <a:lnSpc>
                <a:spcPct val="120000"/>
              </a:lnSpc>
              <a:buFontTx/>
              <a:buAutoNum type="arabicPeriod"/>
              <a:defRPr/>
            </a:pPr>
            <a:r>
              <a:rPr lang="en-US" sz="1500" dirty="0" smtClean="0">
                <a:solidFill>
                  <a:schemeClr val="bg1">
                    <a:lumMod val="75000"/>
                  </a:schemeClr>
                </a:solidFill>
                <a:ea typeface="+mn-ea"/>
                <a:cs typeface="+mn-cs"/>
              </a:rPr>
              <a:t>Identifier et </a:t>
            </a:r>
            <a:r>
              <a:rPr lang="en-US" sz="1500" dirty="0" err="1" smtClean="0">
                <a:solidFill>
                  <a:schemeClr val="bg1">
                    <a:lumMod val="75000"/>
                  </a:schemeClr>
                </a:solidFill>
                <a:ea typeface="+mn-ea"/>
                <a:cs typeface="+mn-cs"/>
              </a:rPr>
              <a:t>prioriser</a:t>
            </a:r>
            <a:r>
              <a:rPr lang="en-US" sz="1500" dirty="0" smtClean="0">
                <a:solidFill>
                  <a:schemeClr val="bg1">
                    <a:lumMod val="75000"/>
                  </a:schemeClr>
                </a:solidFill>
                <a:ea typeface="+mn-ea"/>
                <a:cs typeface="+mn-cs"/>
              </a:rPr>
              <a:t> les menaces</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Développer</a:t>
            </a:r>
            <a:r>
              <a:rPr lang="en-US" sz="1500" dirty="0" smtClean="0">
                <a:solidFill>
                  <a:schemeClr val="bg1">
                    <a:lumMod val="75000"/>
                  </a:schemeClr>
                </a:solidFill>
                <a:ea typeface="+mn-ea"/>
                <a:cs typeface="+mn-cs"/>
              </a:rPr>
              <a:t> un </a:t>
            </a:r>
            <a:r>
              <a:rPr lang="en-US" sz="1500" dirty="0" err="1" smtClean="0">
                <a:solidFill>
                  <a:schemeClr val="bg1">
                    <a:lumMod val="75000"/>
                  </a:schemeClr>
                </a:solidFill>
                <a:ea typeface="+mn-ea"/>
                <a:cs typeface="+mn-cs"/>
              </a:rPr>
              <a:t>modèle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général</a:t>
            </a:r>
            <a:r>
              <a:rPr lang="en-US" sz="1500" dirty="0" smtClean="0">
                <a:solidFill>
                  <a:schemeClr val="bg1">
                    <a:lumMod val="75000"/>
                  </a:schemeClr>
                </a:solidFill>
                <a:ea typeface="+mn-ea"/>
                <a:cs typeface="+mn-cs"/>
              </a:rPr>
              <a:t> du </a:t>
            </a:r>
            <a:r>
              <a:rPr lang="en-US" sz="1500" dirty="0" err="1" smtClean="0">
                <a:solidFill>
                  <a:schemeClr val="bg1">
                    <a:lumMod val="75000"/>
                  </a:schemeClr>
                </a:solidFill>
                <a:ea typeface="+mn-ea"/>
                <a:cs typeface="+mn-cs"/>
              </a:rPr>
              <a:t>système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écologique-socioéconomique</a:t>
            </a: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smtClean="0">
                <a:solidFill>
                  <a:schemeClr val="bg1">
                    <a:lumMod val="75000"/>
                  </a:schemeClr>
                </a:solidFill>
                <a:ea typeface="+mn-ea"/>
                <a:cs typeface="+mn-cs"/>
              </a:rPr>
              <a:t>Identifier des strategies </a:t>
            </a:r>
            <a:r>
              <a:rPr lang="en-US" sz="1500" dirty="0" err="1" smtClean="0">
                <a:solidFill>
                  <a:schemeClr val="bg1">
                    <a:lumMod val="75000"/>
                  </a:schemeClr>
                </a:solidFill>
                <a:ea typeface="+mn-ea"/>
                <a:cs typeface="+mn-cs"/>
              </a:rPr>
              <a:t>basées</a:t>
            </a:r>
            <a:r>
              <a:rPr lang="en-US" sz="1500" dirty="0" smtClean="0">
                <a:solidFill>
                  <a:schemeClr val="bg1">
                    <a:lumMod val="75000"/>
                  </a:schemeClr>
                </a:solidFill>
                <a:ea typeface="+mn-ea"/>
                <a:cs typeface="+mn-cs"/>
              </a:rPr>
              <a:t> sur le </a:t>
            </a:r>
            <a:r>
              <a:rPr lang="en-US" sz="1500" dirty="0" err="1" smtClean="0">
                <a:solidFill>
                  <a:schemeClr val="bg1">
                    <a:lumMod val="75000"/>
                  </a:schemeClr>
                </a:solidFill>
                <a:ea typeface="+mn-ea"/>
                <a:cs typeface="+mn-cs"/>
              </a:rPr>
              <a:t>modèle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général</a:t>
            </a:r>
            <a:r>
              <a:rPr lang="en-US" sz="1500" dirty="0" smtClean="0">
                <a:solidFill>
                  <a:schemeClr val="bg1">
                    <a:lumMod val="75000"/>
                  </a:schemeClr>
                </a:solidFill>
                <a:ea typeface="+mn-ea"/>
                <a:cs typeface="+mn-cs"/>
              </a:rPr>
              <a:t> </a:t>
            </a:r>
          </a:p>
          <a:p>
            <a:pPr marL="457200" indent="-457200">
              <a:lnSpc>
                <a:spcPct val="120000"/>
              </a:lnSpc>
              <a:buFontTx/>
              <a:buAutoNum type="arabicPeriod"/>
              <a:defRPr/>
            </a:pPr>
            <a:endParaRPr lang="en-US" sz="1500" dirty="0" smtClean="0">
              <a:ea typeface="+mn-ea"/>
              <a:cs typeface="+mn-cs"/>
            </a:endParaRPr>
          </a:p>
          <a:p>
            <a:pPr marL="457200" indent="-457200">
              <a:lnSpc>
                <a:spcPct val="120000"/>
              </a:lnSpc>
              <a:buFontTx/>
              <a:buAutoNum type="arabicPeriod"/>
              <a:defRPr/>
            </a:pPr>
            <a:r>
              <a:rPr lang="en-US" sz="1500" dirty="0" err="1" smtClean="0">
                <a:solidFill>
                  <a:srgbClr val="008000"/>
                </a:solidFill>
                <a:ea typeface="+mn-ea"/>
                <a:cs typeface="+mn-cs"/>
              </a:rPr>
              <a:t>Définir</a:t>
            </a:r>
            <a:r>
              <a:rPr lang="en-US" sz="1500" dirty="0" smtClean="0">
                <a:solidFill>
                  <a:srgbClr val="008000"/>
                </a:solidFill>
                <a:ea typeface="+mn-ea"/>
                <a:cs typeface="+mn-cs"/>
              </a:rPr>
              <a:t> les </a:t>
            </a:r>
            <a:r>
              <a:rPr lang="en-US" sz="1500" dirty="0" err="1" smtClean="0">
                <a:solidFill>
                  <a:srgbClr val="008000"/>
                </a:solidFill>
                <a:ea typeface="+mn-ea"/>
                <a:cs typeface="+mn-cs"/>
              </a:rPr>
              <a:t>théories</a:t>
            </a:r>
            <a:r>
              <a:rPr lang="en-US" sz="1500" dirty="0" smtClean="0">
                <a:solidFill>
                  <a:srgbClr val="008000"/>
                </a:solidFill>
                <a:ea typeface="+mn-ea"/>
                <a:cs typeface="+mn-cs"/>
              </a:rPr>
              <a:t> du </a:t>
            </a:r>
            <a:r>
              <a:rPr lang="en-US" sz="1500" dirty="0" err="1" smtClean="0">
                <a:solidFill>
                  <a:srgbClr val="008000"/>
                </a:solidFill>
                <a:ea typeface="+mn-ea"/>
                <a:cs typeface="+mn-cs"/>
              </a:rPr>
              <a:t>changement</a:t>
            </a:r>
            <a:r>
              <a:rPr lang="en-US" sz="1500" dirty="0" smtClean="0">
                <a:solidFill>
                  <a:srgbClr val="008000"/>
                </a:solidFill>
                <a:ea typeface="+mn-ea"/>
                <a:cs typeface="+mn-cs"/>
              </a:rPr>
              <a:t> </a:t>
            </a:r>
            <a:r>
              <a:rPr lang="en-US" sz="1500" dirty="0" err="1" smtClean="0">
                <a:solidFill>
                  <a:srgbClr val="008000"/>
                </a:solidFill>
                <a:ea typeface="+mn-ea"/>
                <a:cs typeface="+mn-cs"/>
              </a:rPr>
              <a:t>afin</a:t>
            </a:r>
            <a:r>
              <a:rPr lang="en-US" sz="1500" dirty="0" smtClean="0">
                <a:solidFill>
                  <a:srgbClr val="008000"/>
                </a:solidFill>
                <a:ea typeface="+mn-ea"/>
                <a:cs typeface="+mn-cs"/>
              </a:rPr>
              <a:t> de </a:t>
            </a:r>
            <a:r>
              <a:rPr lang="en-US" sz="1500" dirty="0" err="1" smtClean="0">
                <a:solidFill>
                  <a:srgbClr val="008000"/>
                </a:solidFill>
                <a:ea typeface="+mn-ea"/>
                <a:cs typeface="+mn-cs"/>
              </a:rPr>
              <a:t>démontrer</a:t>
            </a:r>
            <a:r>
              <a:rPr lang="en-US" sz="1500" dirty="0" smtClean="0">
                <a:solidFill>
                  <a:srgbClr val="008000"/>
                </a:solidFill>
                <a:ea typeface="+mn-ea"/>
                <a:cs typeface="+mn-cs"/>
              </a:rPr>
              <a:t> le </a:t>
            </a:r>
            <a:r>
              <a:rPr lang="en-US" sz="1500" dirty="0">
                <a:solidFill>
                  <a:srgbClr val="008000"/>
                </a:solidFill>
                <a:ea typeface="+mn-ea"/>
                <a:cs typeface="+mn-cs"/>
              </a:rPr>
              <a:t> </a:t>
            </a:r>
            <a:r>
              <a:rPr lang="en-US" sz="1500" dirty="0" smtClean="0">
                <a:solidFill>
                  <a:srgbClr val="008000"/>
                </a:solidFill>
                <a:ea typeface="+mn-ea"/>
                <a:cs typeface="+mn-cs"/>
              </a:rPr>
              <a:t>            </a:t>
            </a:r>
            <a:r>
              <a:rPr lang="en-US" sz="1500" dirty="0" err="1" smtClean="0">
                <a:solidFill>
                  <a:srgbClr val="008000"/>
                </a:solidFill>
                <a:ea typeface="+mn-ea"/>
                <a:cs typeface="+mn-cs"/>
              </a:rPr>
              <a:t>fonctionnement</a:t>
            </a:r>
            <a:r>
              <a:rPr lang="en-US" sz="1500" dirty="0" smtClean="0">
                <a:solidFill>
                  <a:srgbClr val="008000"/>
                </a:solidFill>
                <a:ea typeface="+mn-ea"/>
                <a:cs typeface="+mn-cs"/>
              </a:rPr>
              <a:t> des </a:t>
            </a:r>
            <a:r>
              <a:rPr lang="en-US" sz="1500" dirty="0" err="1" smtClean="0">
                <a:solidFill>
                  <a:srgbClr val="008000"/>
                </a:solidFill>
                <a:ea typeface="+mn-ea"/>
                <a:cs typeface="+mn-cs"/>
              </a:rPr>
              <a:t>stratégies</a:t>
            </a:r>
            <a:r>
              <a:rPr lang="en-US" sz="1500" dirty="0" smtClean="0">
                <a:solidFill>
                  <a:srgbClr val="008000"/>
                </a:solidFill>
                <a:ea typeface="+mn-ea"/>
                <a:cs typeface="+mn-cs"/>
              </a:rPr>
              <a:t> </a:t>
            </a:r>
          </a:p>
          <a:p>
            <a:pPr marL="457200" indent="-457200">
              <a:lnSpc>
                <a:spcPct val="120000"/>
              </a:lnSpc>
              <a:buFontTx/>
              <a:buAutoNum type="arabicPeriod"/>
              <a:defRPr/>
            </a:pPr>
            <a:endParaRPr lang="en-US" sz="1500" dirty="0" smtClean="0">
              <a:solidFill>
                <a:srgbClr val="008000"/>
              </a:solidFill>
              <a:ea typeface="+mn-ea"/>
              <a:cs typeface="+mn-cs"/>
            </a:endParaRPr>
          </a:p>
        </p:txBody>
      </p:sp>
      <p:grpSp>
        <p:nvGrpSpPr>
          <p:cNvPr id="57" name="Group 179"/>
          <p:cNvGrpSpPr>
            <a:grpSpLocks/>
          </p:cNvGrpSpPr>
          <p:nvPr/>
        </p:nvGrpSpPr>
        <p:grpSpPr bwMode="auto">
          <a:xfrm>
            <a:off x="3930471" y="1436858"/>
            <a:ext cx="272536" cy="484370"/>
            <a:chOff x="5829300" y="2220913"/>
            <a:chExt cx="1457325" cy="2968625"/>
          </a:xfrm>
        </p:grpSpPr>
        <p:sp>
          <p:nvSpPr>
            <p:cNvPr id="58"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9"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60"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1"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62"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3"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64" name="Group 28"/>
          <p:cNvGrpSpPr>
            <a:grpSpLocks/>
          </p:cNvGrpSpPr>
          <p:nvPr/>
        </p:nvGrpSpPr>
        <p:grpSpPr bwMode="auto">
          <a:xfrm>
            <a:off x="5504852" y="2162272"/>
            <a:ext cx="852487" cy="228600"/>
            <a:chOff x="214313" y="1935163"/>
            <a:chExt cx="8153400" cy="1174750"/>
          </a:xfrm>
        </p:grpSpPr>
        <p:sp>
          <p:nvSpPr>
            <p:cNvPr id="65"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66"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67"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68"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69"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pic>
        <p:nvPicPr>
          <p:cNvPr id="70"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925" y="2654687"/>
            <a:ext cx="1382713" cy="6906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71" name="Group 60"/>
          <p:cNvGrpSpPr>
            <a:grpSpLocks/>
          </p:cNvGrpSpPr>
          <p:nvPr/>
        </p:nvGrpSpPr>
        <p:grpSpPr bwMode="auto">
          <a:xfrm>
            <a:off x="3930471" y="2706226"/>
            <a:ext cx="691278" cy="538193"/>
            <a:chOff x="3873500" y="2220913"/>
            <a:chExt cx="3413125" cy="2968625"/>
          </a:xfrm>
        </p:grpSpPr>
        <p:sp>
          <p:nvSpPr>
            <p:cNvPr id="72"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3"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74"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75"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76"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7"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78"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9"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80"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1"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82"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83"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84"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5"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86"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7"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88"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89"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0"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91"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92" name="Group 167"/>
          <p:cNvGrpSpPr>
            <a:grpSpLocks/>
          </p:cNvGrpSpPr>
          <p:nvPr/>
        </p:nvGrpSpPr>
        <p:grpSpPr bwMode="auto">
          <a:xfrm>
            <a:off x="7373713" y="3335588"/>
            <a:ext cx="926077" cy="523269"/>
            <a:chOff x="2436813" y="2220913"/>
            <a:chExt cx="4849812" cy="2968625"/>
          </a:xfrm>
        </p:grpSpPr>
        <p:sp>
          <p:nvSpPr>
            <p:cNvPr id="93"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94"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95"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96"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7"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98"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9"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00"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01"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02"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03"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4"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5"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6"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7"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8"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9"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0"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11"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2"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13"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4"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15"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16"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17"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8"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9"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0"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1"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2"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3"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4"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5"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6"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7"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8"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9"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0"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131" name="Group 248"/>
          <p:cNvGrpSpPr>
            <a:grpSpLocks/>
          </p:cNvGrpSpPr>
          <p:nvPr/>
        </p:nvGrpSpPr>
        <p:grpSpPr bwMode="auto">
          <a:xfrm>
            <a:off x="5563970" y="3834604"/>
            <a:ext cx="1200472" cy="744178"/>
            <a:chOff x="904875" y="2220913"/>
            <a:chExt cx="6381750" cy="4375150"/>
          </a:xfrm>
        </p:grpSpPr>
        <p:grpSp>
          <p:nvGrpSpPr>
            <p:cNvPr id="132" name="Group 242"/>
            <p:cNvGrpSpPr>
              <a:grpSpLocks/>
            </p:cNvGrpSpPr>
            <p:nvPr/>
          </p:nvGrpSpPr>
          <p:grpSpPr bwMode="auto">
            <a:xfrm>
              <a:off x="904875" y="2220913"/>
              <a:ext cx="6381750" cy="4162425"/>
              <a:chOff x="904875" y="2220913"/>
              <a:chExt cx="6381750" cy="4162425"/>
            </a:xfrm>
          </p:grpSpPr>
          <p:sp>
            <p:nvSpPr>
              <p:cNvPr id="137" name="Line 2"/>
              <p:cNvSpPr>
                <a:spLocks noChangeShapeType="1"/>
              </p:cNvSpPr>
              <p:nvPr/>
            </p:nvSpPr>
            <p:spPr bwMode="auto">
              <a:xfrm flipH="1">
                <a:off x="4359713" y="5109686"/>
                <a:ext cx="15527"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38" name="Freeform 4"/>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9" name="Freeform 5"/>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40" name="Freeform 7"/>
              <p:cNvSpPr>
                <a:spLocks/>
              </p:cNvSpPr>
              <p:nvPr/>
            </p:nvSpPr>
            <p:spPr bwMode="auto">
              <a:xfrm>
                <a:off x="5151609" y="3279010"/>
                <a:ext cx="652150"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1" name="Freeform 8"/>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42" name="Line 9"/>
              <p:cNvSpPr>
                <a:spLocks noChangeShapeType="1"/>
              </p:cNvSpPr>
              <p:nvPr/>
            </p:nvSpPr>
            <p:spPr bwMode="auto">
              <a:xfrm>
                <a:off x="3715329" y="3279010"/>
                <a:ext cx="287254"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43" name="Freeform 10"/>
              <p:cNvSpPr>
                <a:spLocks/>
              </p:cNvSpPr>
              <p:nvPr/>
            </p:nvSpPr>
            <p:spPr bwMode="auto">
              <a:xfrm>
                <a:off x="3979295" y="3186639"/>
                <a:ext cx="209617"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44" name="Freeform 11"/>
              <p:cNvSpPr>
                <a:spLocks/>
              </p:cNvSpPr>
              <p:nvPr/>
            </p:nvSpPr>
            <p:spPr bwMode="auto">
              <a:xfrm>
                <a:off x="2372209" y="3279010"/>
                <a:ext cx="19409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5" name="Freeform 12"/>
              <p:cNvSpPr>
                <a:spLocks/>
              </p:cNvSpPr>
              <p:nvPr/>
            </p:nvSpPr>
            <p:spPr bwMode="auto">
              <a:xfrm>
                <a:off x="2543010" y="3186639"/>
                <a:ext cx="209622"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46" name="Freeform 13"/>
              <p:cNvSpPr>
                <a:spLocks/>
              </p:cNvSpPr>
              <p:nvPr/>
            </p:nvSpPr>
            <p:spPr bwMode="auto">
              <a:xfrm>
                <a:off x="3870603" y="3950818"/>
                <a:ext cx="481349" cy="22673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7" name="Freeform 14"/>
              <p:cNvSpPr>
                <a:spLocks/>
              </p:cNvSpPr>
              <p:nvPr/>
            </p:nvSpPr>
            <p:spPr bwMode="auto">
              <a:xfrm>
                <a:off x="4243260" y="4152360"/>
                <a:ext cx="217383" cy="193147"/>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48" name="Line 15"/>
              <p:cNvSpPr>
                <a:spLocks noChangeShapeType="1"/>
              </p:cNvSpPr>
              <p:nvPr/>
            </p:nvSpPr>
            <p:spPr bwMode="auto">
              <a:xfrm>
                <a:off x="3397016" y="4622625"/>
                <a:ext cx="287259"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49" name="Freeform 16"/>
              <p:cNvSpPr>
                <a:spLocks/>
              </p:cNvSpPr>
              <p:nvPr/>
            </p:nvSpPr>
            <p:spPr bwMode="auto">
              <a:xfrm>
                <a:off x="3660981" y="4530254"/>
                <a:ext cx="209622"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0" name="Freeform 17"/>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1" name="Freeform 18"/>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2" name="Freeform 21"/>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3" name="Freeform 22"/>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4" name="Freeform 25"/>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5" name="Freeform 26"/>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6" name="Freeform 28"/>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7" name="Freeform 29"/>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8" name="Freeform 31"/>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9" name="Freeform 32"/>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60" name="Freeform 35"/>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1" name="Freeform 36"/>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62" name="Freeform 38"/>
              <p:cNvSpPr>
                <a:spLocks/>
              </p:cNvSpPr>
              <p:nvPr/>
            </p:nvSpPr>
            <p:spPr bwMode="auto">
              <a:xfrm>
                <a:off x="5353465" y="2582012"/>
                <a:ext cx="450294" cy="696998"/>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63" name="Freeform 39"/>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4" name="Freeform 40"/>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5" name="Freeform 41"/>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66" name="Freeform 43"/>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7" name="Freeform 44"/>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8" name="Freeform 47"/>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9" name="Freeform 48"/>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0" name="Line 50"/>
              <p:cNvSpPr>
                <a:spLocks noChangeShapeType="1"/>
              </p:cNvSpPr>
              <p:nvPr/>
            </p:nvSpPr>
            <p:spPr bwMode="auto">
              <a:xfrm>
                <a:off x="4833300" y="4622625"/>
                <a:ext cx="962697"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71" name="Freeform 51"/>
              <p:cNvSpPr>
                <a:spLocks/>
              </p:cNvSpPr>
              <p:nvPr/>
            </p:nvSpPr>
            <p:spPr bwMode="auto">
              <a:xfrm>
                <a:off x="5772704" y="4530254"/>
                <a:ext cx="217383" cy="193142"/>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72" name="Freeform 52"/>
              <p:cNvSpPr>
                <a:spLocks/>
              </p:cNvSpPr>
              <p:nvPr/>
            </p:nvSpPr>
            <p:spPr bwMode="auto">
              <a:xfrm>
                <a:off x="4670260" y="3564528"/>
                <a:ext cx="1125737" cy="106649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73" name="Freeform 53"/>
              <p:cNvSpPr>
                <a:spLocks/>
              </p:cNvSpPr>
              <p:nvPr/>
            </p:nvSpPr>
            <p:spPr bwMode="auto">
              <a:xfrm>
                <a:off x="5772704" y="4530254"/>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74" name="Freeform 55"/>
              <p:cNvSpPr>
                <a:spLocks/>
              </p:cNvSpPr>
              <p:nvPr/>
            </p:nvSpPr>
            <p:spPr bwMode="auto">
              <a:xfrm>
                <a:off x="3505707" y="5638737"/>
                <a:ext cx="1467339" cy="74738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5" name="Freeform 56"/>
              <p:cNvSpPr>
                <a:spLocks/>
              </p:cNvSpPr>
              <p:nvPr/>
            </p:nvSpPr>
            <p:spPr bwMode="auto">
              <a:xfrm>
                <a:off x="3505707" y="5655532"/>
                <a:ext cx="1467339" cy="730588"/>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76" name="Freeform 67"/>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7" name="Freeform 68"/>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8" name="Freeform 69"/>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9" name="Freeform 70"/>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80" name="Freeform 72"/>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81" name="Freeform 73"/>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82" name="Freeform 76"/>
              <p:cNvSpPr>
                <a:spLocks/>
              </p:cNvSpPr>
              <p:nvPr/>
            </p:nvSpPr>
            <p:spPr bwMode="auto">
              <a:xfrm flipV="1">
                <a:off x="4266549" y="4874553"/>
                <a:ext cx="209622" cy="235133"/>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
          <p:nvSpPr>
            <p:cNvPr id="133" name="Line 2"/>
            <p:cNvSpPr>
              <a:spLocks noChangeShapeType="1"/>
            </p:cNvSpPr>
            <p:nvPr/>
          </p:nvSpPr>
          <p:spPr bwMode="auto">
            <a:xfrm flipH="1">
              <a:off x="6564600" y="5319628"/>
              <a:ext cx="23294"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34" name="Freeform 55"/>
            <p:cNvSpPr>
              <a:spLocks/>
            </p:cNvSpPr>
            <p:nvPr/>
          </p:nvSpPr>
          <p:spPr bwMode="auto">
            <a:xfrm>
              <a:off x="5718360" y="5848674"/>
              <a:ext cx="1459573" cy="747389"/>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5" name="Freeform 56"/>
            <p:cNvSpPr>
              <a:spLocks/>
            </p:cNvSpPr>
            <p:nvPr/>
          </p:nvSpPr>
          <p:spPr bwMode="auto">
            <a:xfrm>
              <a:off x="5718360" y="5865470"/>
              <a:ext cx="1459573" cy="73059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36" name="Freeform 76"/>
            <p:cNvSpPr>
              <a:spLocks/>
            </p:cNvSpPr>
            <p:nvPr/>
          </p:nvSpPr>
          <p:spPr bwMode="auto">
            <a:xfrm flipV="1">
              <a:off x="6479202" y="5092891"/>
              <a:ext cx="209617" cy="226738"/>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183" name="Group 319"/>
          <p:cNvGrpSpPr>
            <a:grpSpLocks/>
          </p:cNvGrpSpPr>
          <p:nvPr/>
        </p:nvGrpSpPr>
        <p:grpSpPr bwMode="auto">
          <a:xfrm>
            <a:off x="5840896" y="4669624"/>
            <a:ext cx="1622186" cy="679699"/>
            <a:chOff x="298450" y="2133600"/>
            <a:chExt cx="8555038" cy="3776663"/>
          </a:xfrm>
        </p:grpSpPr>
        <p:sp>
          <p:nvSpPr>
            <p:cNvPr id="184" name="Freeform 28"/>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85" name="Freeform 29"/>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nvGrpSpPr>
            <p:cNvPr id="186" name="Group 318"/>
            <p:cNvGrpSpPr>
              <a:grpSpLocks/>
            </p:cNvGrpSpPr>
            <p:nvPr/>
          </p:nvGrpSpPr>
          <p:grpSpPr bwMode="auto">
            <a:xfrm>
              <a:off x="298450" y="2133600"/>
              <a:ext cx="8555038" cy="3776663"/>
              <a:chOff x="298450" y="2133600"/>
              <a:chExt cx="8555038" cy="3776663"/>
            </a:xfrm>
          </p:grpSpPr>
          <p:sp>
            <p:nvSpPr>
              <p:cNvPr id="187" name="Line 2"/>
              <p:cNvSpPr>
                <a:spLocks noChangeShapeType="1"/>
              </p:cNvSpPr>
              <p:nvPr/>
            </p:nvSpPr>
            <p:spPr bwMode="auto">
              <a:xfrm>
                <a:off x="4761948" y="4863810"/>
                <a:ext cx="0" cy="322592"/>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88" name="Freeform 76"/>
              <p:cNvSpPr>
                <a:spLocks/>
              </p:cNvSpPr>
              <p:nvPr/>
            </p:nvSpPr>
            <p:spPr bwMode="auto">
              <a:xfrm flipV="1">
                <a:off x="4652054" y="4635639"/>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nvGrpSpPr>
              <p:cNvPr id="189" name="Group 317"/>
              <p:cNvGrpSpPr>
                <a:grpSpLocks/>
              </p:cNvGrpSpPr>
              <p:nvPr/>
            </p:nvGrpSpPr>
            <p:grpSpPr bwMode="auto">
              <a:xfrm>
                <a:off x="298450" y="2133600"/>
                <a:ext cx="8555038" cy="3776663"/>
                <a:chOff x="298450" y="2133600"/>
                <a:chExt cx="8555038" cy="3776663"/>
              </a:xfrm>
            </p:grpSpPr>
            <p:grpSp>
              <p:nvGrpSpPr>
                <p:cNvPr id="190" name="Group 306"/>
                <p:cNvGrpSpPr>
                  <a:grpSpLocks/>
                </p:cNvGrpSpPr>
                <p:nvPr/>
              </p:nvGrpSpPr>
              <p:grpSpPr bwMode="auto">
                <a:xfrm>
                  <a:off x="298450" y="2133600"/>
                  <a:ext cx="8555038" cy="3676650"/>
                  <a:chOff x="298450" y="2133600"/>
                  <a:chExt cx="8555038" cy="3676650"/>
                </a:xfrm>
              </p:grpSpPr>
              <p:sp>
                <p:nvSpPr>
                  <p:cNvPr id="195" name="AutoShape 3"/>
                  <p:cNvSpPr>
                    <a:spLocks noChangeAspect="1" noChangeArrowheads="1" noTextEdit="1"/>
                  </p:cNvSpPr>
                  <p:nvPr/>
                </p:nvSpPr>
                <p:spPr bwMode="auto">
                  <a:xfrm>
                    <a:off x="611236" y="2133600"/>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196" name="Freeform 4"/>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97" name="Freeform 5"/>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98" name="Freeform 7"/>
                  <p:cNvSpPr>
                    <a:spLocks/>
                  </p:cNvSpPr>
                  <p:nvPr/>
                </p:nvSpPr>
                <p:spPr bwMode="auto">
                  <a:xfrm>
                    <a:off x="6706275" y="3282335"/>
                    <a:ext cx="650929"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99" name="Freeform 8"/>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00" name="Freeform 10"/>
                  <p:cNvSpPr>
                    <a:spLocks/>
                  </p:cNvSpPr>
                  <p:nvPr/>
                </p:nvSpPr>
                <p:spPr bwMode="auto">
                  <a:xfrm>
                    <a:off x="5531228" y="318791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01" name="Freeform 11"/>
                  <p:cNvSpPr>
                    <a:spLocks/>
                  </p:cNvSpPr>
                  <p:nvPr/>
                </p:nvSpPr>
                <p:spPr bwMode="auto">
                  <a:xfrm>
                    <a:off x="2073705" y="3258728"/>
                    <a:ext cx="19443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02" name="Freeform 12"/>
                  <p:cNvSpPr>
                    <a:spLocks/>
                  </p:cNvSpPr>
                  <p:nvPr/>
                </p:nvSpPr>
                <p:spPr bwMode="auto">
                  <a:xfrm>
                    <a:off x="2158241" y="318004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03" name="Freeform 21"/>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4" name="Freeform 22"/>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5" name="Freeform 28"/>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6" name="Freeform 29"/>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07" name="Freeform 39"/>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08" name="Freeform 40"/>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09" name="Freeform 41"/>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0" name="Freeform 43"/>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1" name="Freeform 44"/>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12" name="Freeform 47"/>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3" name="Freeform 48"/>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14" name="Freeform 51"/>
                  <p:cNvSpPr>
                    <a:spLocks/>
                  </p:cNvSpPr>
                  <p:nvPr/>
                </p:nvSpPr>
                <p:spPr bwMode="auto">
                  <a:xfrm>
                    <a:off x="7331841" y="4533352"/>
                    <a:ext cx="211343" cy="18883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15" name="Freeform 52"/>
                  <p:cNvSpPr>
                    <a:spLocks/>
                  </p:cNvSpPr>
                  <p:nvPr/>
                </p:nvSpPr>
                <p:spPr bwMode="auto">
                  <a:xfrm>
                    <a:off x="6224423" y="3565584"/>
                    <a:ext cx="1132782" cy="1062184"/>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16" name="Freeform 53"/>
                  <p:cNvSpPr>
                    <a:spLocks/>
                  </p:cNvSpPr>
                  <p:nvPr/>
                </p:nvSpPr>
                <p:spPr bwMode="auto">
                  <a:xfrm>
                    <a:off x="7331841" y="4533352"/>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17" name="Freeform 61"/>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18" name="Freeform 62"/>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19" name="Freeform 64"/>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0" name="Freeform 65"/>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21" name="Freeform 69"/>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2" name="Freeform 70"/>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23" name="AutoShape 3"/>
                  <p:cNvSpPr>
                    <a:spLocks noChangeAspect="1" noChangeArrowheads="1" noTextEdit="1"/>
                  </p:cNvSpPr>
                  <p:nvPr/>
                </p:nvSpPr>
                <p:spPr bwMode="auto">
                  <a:xfrm>
                    <a:off x="687315" y="2361771"/>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24" name="AutoShape 3"/>
                  <p:cNvSpPr>
                    <a:spLocks noChangeAspect="1" noChangeArrowheads="1" noTextEdit="1"/>
                  </p:cNvSpPr>
                  <p:nvPr/>
                </p:nvSpPr>
                <p:spPr bwMode="auto">
                  <a:xfrm>
                    <a:off x="839480" y="2511266"/>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25" name="Line 9"/>
                  <p:cNvSpPr>
                    <a:spLocks noChangeShapeType="1"/>
                  </p:cNvSpPr>
                  <p:nvPr/>
                </p:nvSpPr>
                <p:spPr bwMode="auto">
                  <a:xfrm>
                    <a:off x="5235349" y="3290200"/>
                    <a:ext cx="295878"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226" name="Freeform 28"/>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7" name="Freeform 29"/>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28" name="Freeform 12"/>
                  <p:cNvSpPr>
                    <a:spLocks/>
                  </p:cNvSpPr>
                  <p:nvPr/>
                </p:nvSpPr>
                <p:spPr bwMode="auto">
                  <a:xfrm>
                    <a:off x="4111024" y="3203654"/>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29" name="Freeform 7"/>
                  <p:cNvSpPr>
                    <a:spLocks/>
                  </p:cNvSpPr>
                  <p:nvPr/>
                </p:nvSpPr>
                <p:spPr bwMode="auto">
                  <a:xfrm>
                    <a:off x="3654530" y="3274464"/>
                    <a:ext cx="650924" cy="7871"/>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30" name="AutoShape 3"/>
                  <p:cNvSpPr>
                    <a:spLocks noChangeAspect="1" noChangeArrowheads="1" noTextEdit="1"/>
                  </p:cNvSpPr>
                  <p:nvPr/>
                </p:nvSpPr>
                <p:spPr bwMode="auto">
                  <a:xfrm>
                    <a:off x="991645" y="2668627"/>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31" name="AutoShape 3"/>
                  <p:cNvSpPr>
                    <a:spLocks noChangeAspect="1" noChangeArrowheads="1" noTextEdit="1"/>
                  </p:cNvSpPr>
                  <p:nvPr/>
                </p:nvSpPr>
                <p:spPr bwMode="auto">
                  <a:xfrm>
                    <a:off x="1143809" y="2818118"/>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232" name="Freeform 64"/>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33" name="Freeform 65"/>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sp>
              <p:nvSpPr>
                <p:cNvPr id="191" name="Freeform 55"/>
                <p:cNvSpPr>
                  <a:spLocks/>
                </p:cNvSpPr>
                <p:nvPr/>
              </p:nvSpPr>
              <p:spPr bwMode="auto">
                <a:xfrm>
                  <a:off x="3958859" y="5162796"/>
                  <a:ext cx="1470926" cy="747467"/>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92" name="Freeform 56"/>
                <p:cNvSpPr>
                  <a:spLocks/>
                </p:cNvSpPr>
                <p:nvPr/>
              </p:nvSpPr>
              <p:spPr bwMode="auto">
                <a:xfrm>
                  <a:off x="3958859" y="5178532"/>
                  <a:ext cx="1470926" cy="731731"/>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93" name="Line 2"/>
                <p:cNvSpPr>
                  <a:spLocks noChangeShapeType="1"/>
                </p:cNvSpPr>
                <p:nvPr/>
              </p:nvSpPr>
              <p:spPr bwMode="auto">
                <a:xfrm flipH="1">
                  <a:off x="4728134" y="3809492"/>
                  <a:ext cx="16907" cy="22817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94" name="Freeform 76"/>
                <p:cNvSpPr>
                  <a:spLocks/>
                </p:cNvSpPr>
                <p:nvPr/>
              </p:nvSpPr>
              <p:spPr bwMode="auto">
                <a:xfrm flipV="1">
                  <a:off x="4635147" y="3581321"/>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grpSp>
    </p:spTree>
    <p:custDataLst>
      <p:tags r:id="rId1"/>
    </p:custDataLst>
    <p:extLst>
      <p:ext uri="{BB962C8B-B14F-4D97-AF65-F5344CB8AC3E}">
        <p14:creationId xmlns:p14="http://schemas.microsoft.com/office/powerpoint/2010/main" val="20640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xEl>
                                              <p:pRg st="10" end="10"/>
                                            </p:txEl>
                                          </p:spTgt>
                                        </p:tgtEl>
                                        <p:attrNameLst>
                                          <p:attrName>style.visibility</p:attrName>
                                        </p:attrNameLst>
                                      </p:cBhvr>
                                      <p:to>
                                        <p:strVal val="visible"/>
                                      </p:to>
                                    </p:set>
                                    <p:animEffect transition="in" filter="fade">
                                      <p:cBhvr>
                                        <p:cTn id="7" dur="500"/>
                                        <p:tgtEl>
                                          <p:spTgt spid="56">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3"/>
                                        </p:tgtEl>
                                        <p:attrNameLst>
                                          <p:attrName>style.visibility</p:attrName>
                                        </p:attrNameLst>
                                      </p:cBhvr>
                                      <p:to>
                                        <p:strVal val="visible"/>
                                      </p:to>
                                    </p:set>
                                    <p:animEffect transition="in" filter="fade">
                                      <p:cBhvr>
                                        <p:cTn id="10"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2" descr="collag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27713"/>
            <a:ext cx="9144000" cy="103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6324" name="Group 4"/>
          <p:cNvGrpSpPr>
            <a:grpSpLocks/>
          </p:cNvGrpSpPr>
          <p:nvPr/>
        </p:nvGrpSpPr>
        <p:grpSpPr bwMode="auto">
          <a:xfrm>
            <a:off x="6508587" y="1514474"/>
            <a:ext cx="1571816" cy="3762374"/>
            <a:chOff x="7586790" y="2071678"/>
            <a:chExt cx="1393480" cy="3317318"/>
          </a:xfrm>
        </p:grpSpPr>
        <p:sp>
          <p:nvSpPr>
            <p:cNvPr id="6" name="Freeform 86"/>
            <p:cNvSpPr>
              <a:spLocks/>
            </p:cNvSpPr>
            <p:nvPr/>
          </p:nvSpPr>
          <p:spPr bwMode="auto">
            <a:xfrm>
              <a:off x="7588965" y="2071678"/>
              <a:ext cx="1391304" cy="3317318"/>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CC9966"/>
            </a:solidFill>
            <a:ln w="0">
              <a:solidFill>
                <a:srgbClr val="000000"/>
              </a:solidFill>
              <a:round/>
              <a:headEnd/>
              <a:tailEnd/>
            </a:ln>
          </p:spPr>
          <p:txBody>
            <a:bodyPr/>
            <a:lstStyle/>
            <a:p>
              <a:pPr defTabSz="912813">
                <a:defRPr/>
              </a:pPr>
              <a:endParaRPr lang="en-US" sz="1200">
                <a:ea typeface="+mn-ea"/>
                <a:cs typeface="+mn-cs"/>
              </a:endParaRPr>
            </a:p>
          </p:txBody>
        </p:sp>
        <p:sp>
          <p:nvSpPr>
            <p:cNvPr id="7" name="Freeform 87"/>
            <p:cNvSpPr>
              <a:spLocks/>
            </p:cNvSpPr>
            <p:nvPr/>
          </p:nvSpPr>
          <p:spPr bwMode="auto">
            <a:xfrm>
              <a:off x="7586790" y="2071678"/>
              <a:ext cx="1393478" cy="3317318"/>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sz="1200">
                <a:ea typeface="+mn-ea"/>
                <a:cs typeface="+mn-cs"/>
              </a:endParaRPr>
            </a:p>
          </p:txBody>
        </p:sp>
        <p:sp>
          <p:nvSpPr>
            <p:cNvPr id="8" name="Rectangle 88"/>
            <p:cNvSpPr>
              <a:spLocks noChangeArrowheads="1"/>
            </p:cNvSpPr>
            <p:nvPr/>
          </p:nvSpPr>
          <p:spPr bwMode="auto">
            <a:xfrm>
              <a:off x="7712759" y="2174947"/>
              <a:ext cx="1163879" cy="162822"/>
            </a:xfrm>
            <a:prstGeom prst="rect">
              <a:avLst/>
            </a:prstGeom>
            <a:noFill/>
            <a:ln w="9525">
              <a:noFill/>
              <a:miter lim="800000"/>
              <a:headEnd/>
              <a:tailEnd/>
            </a:ln>
          </p:spPr>
          <p:txBody>
            <a:bodyPr wrap="square" lIns="0" tIns="0" rIns="0" bIns="0">
              <a:spAutoFit/>
            </a:bodyPr>
            <a:lstStyle/>
            <a:p>
              <a:pPr algn="ctr" defTabSz="912813">
                <a:defRPr/>
              </a:pPr>
              <a:r>
                <a:rPr lang="en-US" sz="1200" b="1" dirty="0" smtClean="0">
                  <a:solidFill>
                    <a:srgbClr val="000000"/>
                  </a:solidFill>
                </a:rPr>
                <a:t>Bien-</a:t>
              </a:r>
              <a:r>
                <a:rPr lang="en-US" sz="1200" b="1" dirty="0" err="1" smtClean="0">
                  <a:solidFill>
                    <a:srgbClr val="000000"/>
                  </a:solidFill>
                </a:rPr>
                <a:t>être</a:t>
              </a:r>
              <a:r>
                <a:rPr lang="en-US" sz="1200" b="1" dirty="0" smtClean="0">
                  <a:solidFill>
                    <a:srgbClr val="000000"/>
                  </a:solidFill>
                </a:rPr>
                <a:t> </a:t>
              </a:r>
              <a:r>
                <a:rPr lang="en-US" sz="1200" b="1" dirty="0" err="1" smtClean="0">
                  <a:solidFill>
                    <a:srgbClr val="000000"/>
                  </a:solidFill>
                </a:rPr>
                <a:t>humain</a:t>
              </a:r>
              <a:endParaRPr lang="en-US" sz="1200" b="1" dirty="0"/>
            </a:p>
          </p:txBody>
        </p:sp>
        <p:grpSp>
          <p:nvGrpSpPr>
            <p:cNvPr id="56328" name="Group 89"/>
            <p:cNvGrpSpPr>
              <a:grpSpLocks/>
            </p:cNvGrpSpPr>
            <p:nvPr/>
          </p:nvGrpSpPr>
          <p:grpSpPr bwMode="auto">
            <a:xfrm>
              <a:off x="7848617" y="2590800"/>
              <a:ext cx="896940" cy="457200"/>
              <a:chOff x="4848" y="1824"/>
              <a:chExt cx="565" cy="288"/>
            </a:xfrm>
          </p:grpSpPr>
          <p:sp>
            <p:nvSpPr>
              <p:cNvPr id="22" name="Freeform 90"/>
              <p:cNvSpPr>
                <a:spLocks/>
              </p:cNvSpPr>
              <p:nvPr/>
            </p:nvSpPr>
            <p:spPr bwMode="auto">
              <a:xfrm>
                <a:off x="4848" y="1824"/>
                <a:ext cx="565" cy="288"/>
              </a:xfrm>
              <a:custGeom>
                <a:avLst/>
                <a:gdLst>
                  <a:gd name="T0" fmla="*/ 0 w 2688"/>
                  <a:gd name="T1" fmla="*/ 0 h 2389"/>
                  <a:gd name="T2" fmla="*/ 0 w 2688"/>
                  <a:gd name="T3" fmla="*/ 0 h 2389"/>
                  <a:gd name="T4" fmla="*/ 0 w 2688"/>
                  <a:gd name="T5" fmla="*/ 0 h 2389"/>
                  <a:gd name="T6" fmla="*/ 0 w 2688"/>
                  <a:gd name="T7" fmla="*/ 0 h 2389"/>
                  <a:gd name="T8" fmla="*/ 0 w 2688"/>
                  <a:gd name="T9" fmla="*/ 0 h 2389"/>
                  <a:gd name="T10" fmla="*/ 0 w 2688"/>
                  <a:gd name="T11" fmla="*/ 0 h 2389"/>
                  <a:gd name="T12" fmla="*/ 0 w 2688"/>
                  <a:gd name="T13" fmla="*/ 0 h 2389"/>
                  <a:gd name="T14" fmla="*/ 0 w 2688"/>
                  <a:gd name="T15" fmla="*/ 0 h 2389"/>
                  <a:gd name="T16" fmla="*/ 0 w 2688"/>
                  <a:gd name="T17" fmla="*/ 0 h 2389"/>
                  <a:gd name="T18" fmla="*/ 0 w 2688"/>
                  <a:gd name="T19" fmla="*/ 0 h 2389"/>
                  <a:gd name="T20" fmla="*/ 0 w 2688"/>
                  <a:gd name="T21" fmla="*/ 0 h 2389"/>
                  <a:gd name="T22" fmla="*/ 0 w 2688"/>
                  <a:gd name="T23" fmla="*/ 0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FFCC99"/>
              </a:solidFill>
              <a:ln w="0">
                <a:solidFill>
                  <a:srgbClr val="000000"/>
                </a:solidFill>
                <a:round/>
                <a:headEnd/>
                <a:tailEnd/>
              </a:ln>
            </p:spPr>
            <p:txBody>
              <a:bodyPr/>
              <a:lstStyle/>
              <a:p>
                <a:pPr defTabSz="912813">
                  <a:defRPr/>
                </a:pPr>
                <a:endParaRPr lang="en-US" sz="1200">
                  <a:ea typeface="+mn-ea"/>
                  <a:cs typeface="+mn-cs"/>
                </a:endParaRPr>
              </a:p>
            </p:txBody>
          </p:sp>
          <p:sp>
            <p:nvSpPr>
              <p:cNvPr id="23" name="Rectangle 91"/>
              <p:cNvSpPr>
                <a:spLocks noChangeArrowheads="1"/>
              </p:cNvSpPr>
              <p:nvPr/>
            </p:nvSpPr>
            <p:spPr bwMode="auto">
              <a:xfrm>
                <a:off x="4898" y="1868"/>
                <a:ext cx="462" cy="205"/>
              </a:xfrm>
              <a:prstGeom prst="rect">
                <a:avLst/>
              </a:prstGeom>
              <a:noFill/>
              <a:ln w="9525">
                <a:noFill/>
                <a:miter lim="800000"/>
                <a:headEnd/>
                <a:tailEnd/>
              </a:ln>
            </p:spPr>
            <p:txBody>
              <a:bodyPr wrap="square" lIns="0" tIns="0" rIns="0" bIns="0">
                <a:spAutoFit/>
              </a:bodyPr>
              <a:lstStyle/>
              <a:p>
                <a:pPr algn="ctr" defTabSz="912813">
                  <a:defRPr/>
                </a:pPr>
                <a:r>
                  <a:rPr lang="en-US" sz="1200" dirty="0" err="1" smtClean="0">
                    <a:solidFill>
                      <a:srgbClr val="000000"/>
                    </a:solidFill>
                  </a:rPr>
                  <a:t>Matériel</a:t>
                </a:r>
                <a:r>
                  <a:rPr lang="en-US" sz="1200" dirty="0" smtClean="0">
                    <a:solidFill>
                      <a:srgbClr val="000000"/>
                    </a:solidFill>
                  </a:rPr>
                  <a:t> </a:t>
                </a:r>
                <a:r>
                  <a:rPr lang="en-US" sz="1200" dirty="0" err="1" smtClean="0">
                    <a:solidFill>
                      <a:srgbClr val="000000"/>
                    </a:solidFill>
                  </a:rPr>
                  <a:t>nécessaire</a:t>
                </a:r>
                <a:endParaRPr lang="en-US" sz="1200" dirty="0">
                  <a:solidFill>
                    <a:srgbClr val="000000"/>
                  </a:solidFill>
                </a:endParaRPr>
              </a:p>
            </p:txBody>
          </p:sp>
        </p:grpSp>
        <p:sp>
          <p:nvSpPr>
            <p:cNvPr id="10" name="Freeform 92"/>
            <p:cNvSpPr>
              <a:spLocks/>
            </p:cNvSpPr>
            <p:nvPr/>
          </p:nvSpPr>
          <p:spPr bwMode="auto">
            <a:xfrm>
              <a:off x="7847959" y="3657567"/>
              <a:ext cx="896682" cy="457898"/>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FFCC99"/>
            </a:solidFill>
            <a:ln w="0">
              <a:solidFill>
                <a:srgbClr val="000000"/>
              </a:solidFill>
              <a:round/>
              <a:headEnd/>
              <a:tailEnd/>
            </a:ln>
          </p:spPr>
          <p:txBody>
            <a:bodyPr/>
            <a:lstStyle/>
            <a:p>
              <a:pPr defTabSz="912813">
                <a:defRPr/>
              </a:pPr>
              <a:endParaRPr lang="en-US" sz="1200">
                <a:ea typeface="+mn-ea"/>
                <a:cs typeface="+mn-cs"/>
              </a:endParaRPr>
            </a:p>
          </p:txBody>
        </p:sp>
        <p:sp>
          <p:nvSpPr>
            <p:cNvPr id="11" name="Freeform 93"/>
            <p:cNvSpPr>
              <a:spLocks/>
            </p:cNvSpPr>
            <p:nvPr/>
          </p:nvSpPr>
          <p:spPr bwMode="auto">
            <a:xfrm>
              <a:off x="7847959" y="4191783"/>
              <a:ext cx="896682" cy="540958"/>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FFCC99"/>
            </a:solidFill>
            <a:ln w="0">
              <a:solidFill>
                <a:srgbClr val="000000"/>
              </a:solidFill>
              <a:round/>
              <a:headEnd/>
              <a:tailEnd/>
            </a:ln>
          </p:spPr>
          <p:txBody>
            <a:bodyPr/>
            <a:lstStyle/>
            <a:p>
              <a:pPr defTabSz="912813">
                <a:defRPr/>
              </a:pPr>
              <a:endParaRPr lang="en-US" sz="1200">
                <a:ea typeface="+mn-ea"/>
                <a:cs typeface="+mn-cs"/>
              </a:endParaRPr>
            </a:p>
          </p:txBody>
        </p:sp>
        <p:sp>
          <p:nvSpPr>
            <p:cNvPr id="12" name="Rectangle 94"/>
            <p:cNvSpPr>
              <a:spLocks noChangeArrowheads="1"/>
            </p:cNvSpPr>
            <p:nvPr/>
          </p:nvSpPr>
          <p:spPr bwMode="auto">
            <a:xfrm>
              <a:off x="7845782" y="4198393"/>
              <a:ext cx="898859" cy="488465"/>
            </a:xfrm>
            <a:prstGeom prst="rect">
              <a:avLst/>
            </a:prstGeom>
            <a:noFill/>
            <a:ln w="9525">
              <a:noFill/>
              <a:miter lim="800000"/>
              <a:headEnd/>
              <a:tailEnd/>
            </a:ln>
          </p:spPr>
          <p:txBody>
            <a:bodyPr wrap="square" lIns="0" tIns="0" rIns="0" bIns="0">
              <a:spAutoFit/>
            </a:bodyPr>
            <a:lstStyle/>
            <a:p>
              <a:pPr algn="ctr" defTabSz="912813">
                <a:defRPr/>
              </a:pPr>
              <a:r>
                <a:rPr lang="en-US" sz="1200" dirty="0" err="1" smtClean="0">
                  <a:solidFill>
                    <a:srgbClr val="000000"/>
                  </a:solidFill>
                </a:rPr>
                <a:t>Bonnes</a:t>
              </a:r>
              <a:r>
                <a:rPr lang="en-US" sz="1200" dirty="0" smtClean="0">
                  <a:solidFill>
                    <a:srgbClr val="000000"/>
                  </a:solidFill>
                </a:rPr>
                <a:t> relations </a:t>
              </a:r>
              <a:r>
                <a:rPr lang="en-US" sz="1200" dirty="0" err="1" smtClean="0">
                  <a:solidFill>
                    <a:srgbClr val="000000"/>
                  </a:solidFill>
                </a:rPr>
                <a:t>sociales</a:t>
              </a:r>
              <a:endParaRPr lang="en-US" sz="1200" dirty="0"/>
            </a:p>
          </p:txBody>
        </p:sp>
        <p:sp>
          <p:nvSpPr>
            <p:cNvPr id="13" name="Rectangle 95"/>
            <p:cNvSpPr>
              <a:spLocks noChangeArrowheads="1"/>
            </p:cNvSpPr>
            <p:nvPr/>
          </p:nvSpPr>
          <p:spPr bwMode="auto">
            <a:xfrm>
              <a:off x="7609130" y="3781741"/>
              <a:ext cx="1371140" cy="162822"/>
            </a:xfrm>
            <a:prstGeom prst="rect">
              <a:avLst/>
            </a:prstGeom>
            <a:noFill/>
            <a:ln w="9525">
              <a:noFill/>
              <a:miter lim="800000"/>
              <a:headEnd/>
              <a:tailEnd/>
            </a:ln>
          </p:spPr>
          <p:txBody>
            <a:bodyPr lIns="0" tIns="0" rIns="0" bIns="0">
              <a:spAutoFit/>
            </a:bodyPr>
            <a:lstStyle/>
            <a:p>
              <a:pPr algn="ctr" defTabSz="912813">
                <a:defRPr/>
              </a:pPr>
              <a:r>
                <a:rPr lang="en-US" sz="1200" dirty="0" err="1" smtClean="0">
                  <a:solidFill>
                    <a:srgbClr val="000000"/>
                  </a:solidFill>
                  <a:ea typeface="+mn-ea"/>
                  <a:cs typeface="+mn-cs"/>
                </a:rPr>
                <a:t>Securité</a:t>
              </a:r>
              <a:endParaRPr lang="en-US" sz="1200" dirty="0">
                <a:ea typeface="+mn-ea"/>
                <a:cs typeface="+mn-cs"/>
              </a:endParaRPr>
            </a:p>
          </p:txBody>
        </p:sp>
        <p:grpSp>
          <p:nvGrpSpPr>
            <p:cNvPr id="56333" name="Group 96"/>
            <p:cNvGrpSpPr>
              <a:grpSpLocks/>
            </p:cNvGrpSpPr>
            <p:nvPr/>
          </p:nvGrpSpPr>
          <p:grpSpPr bwMode="auto">
            <a:xfrm>
              <a:off x="7845437" y="4814888"/>
              <a:ext cx="898527" cy="444500"/>
              <a:chOff x="4846" y="1881"/>
              <a:chExt cx="566" cy="280"/>
            </a:xfrm>
          </p:grpSpPr>
          <p:sp>
            <p:nvSpPr>
              <p:cNvPr id="20" name="Freeform 97"/>
              <p:cNvSpPr>
                <a:spLocks/>
              </p:cNvSpPr>
              <p:nvPr/>
            </p:nvSpPr>
            <p:spPr bwMode="auto">
              <a:xfrm>
                <a:off x="4847" y="1881"/>
                <a:ext cx="565" cy="280"/>
              </a:xfrm>
              <a:custGeom>
                <a:avLst/>
                <a:gdLst>
                  <a:gd name="T0" fmla="*/ 0 w 2688"/>
                  <a:gd name="T1" fmla="*/ 0 h 2389"/>
                  <a:gd name="T2" fmla="*/ 0 w 2688"/>
                  <a:gd name="T3" fmla="*/ 0 h 2389"/>
                  <a:gd name="T4" fmla="*/ 0 w 2688"/>
                  <a:gd name="T5" fmla="*/ 0 h 2389"/>
                  <a:gd name="T6" fmla="*/ 0 w 2688"/>
                  <a:gd name="T7" fmla="*/ 0 h 2389"/>
                  <a:gd name="T8" fmla="*/ 0 w 2688"/>
                  <a:gd name="T9" fmla="*/ 0 h 2389"/>
                  <a:gd name="T10" fmla="*/ 0 w 2688"/>
                  <a:gd name="T11" fmla="*/ 0 h 2389"/>
                  <a:gd name="T12" fmla="*/ 0 w 2688"/>
                  <a:gd name="T13" fmla="*/ 0 h 2389"/>
                  <a:gd name="T14" fmla="*/ 0 w 2688"/>
                  <a:gd name="T15" fmla="*/ 0 h 2389"/>
                  <a:gd name="T16" fmla="*/ 0 w 2688"/>
                  <a:gd name="T17" fmla="*/ 0 h 2389"/>
                  <a:gd name="T18" fmla="*/ 0 w 2688"/>
                  <a:gd name="T19" fmla="*/ 0 h 2389"/>
                  <a:gd name="T20" fmla="*/ 0 w 2688"/>
                  <a:gd name="T21" fmla="*/ 0 h 2389"/>
                  <a:gd name="T22" fmla="*/ 0 w 2688"/>
                  <a:gd name="T23" fmla="*/ 0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FFCC99"/>
              </a:solidFill>
              <a:ln w="0">
                <a:solidFill>
                  <a:srgbClr val="000000"/>
                </a:solidFill>
                <a:round/>
                <a:headEnd/>
                <a:tailEnd/>
              </a:ln>
            </p:spPr>
            <p:txBody>
              <a:bodyPr/>
              <a:lstStyle/>
              <a:p>
                <a:pPr defTabSz="912813">
                  <a:defRPr/>
                </a:pPr>
                <a:endParaRPr lang="en-US" sz="1200">
                  <a:ea typeface="+mn-ea"/>
                  <a:cs typeface="+mn-cs"/>
                </a:endParaRPr>
              </a:p>
            </p:txBody>
          </p:sp>
          <p:sp>
            <p:nvSpPr>
              <p:cNvPr id="21" name="Rectangle 98"/>
              <p:cNvSpPr>
                <a:spLocks noChangeArrowheads="1"/>
              </p:cNvSpPr>
              <p:nvPr/>
            </p:nvSpPr>
            <p:spPr bwMode="auto">
              <a:xfrm>
                <a:off x="4846" y="1932"/>
                <a:ext cx="566" cy="205"/>
              </a:xfrm>
              <a:prstGeom prst="rect">
                <a:avLst/>
              </a:prstGeom>
              <a:noFill/>
              <a:ln w="9525">
                <a:noFill/>
                <a:miter lim="800000"/>
                <a:headEnd/>
                <a:tailEnd/>
              </a:ln>
            </p:spPr>
            <p:txBody>
              <a:bodyPr wrap="square" lIns="0" tIns="0" rIns="0" bIns="0">
                <a:spAutoFit/>
              </a:bodyPr>
              <a:lstStyle/>
              <a:p>
                <a:pPr algn="ctr" defTabSz="912813">
                  <a:defRPr/>
                </a:pPr>
                <a:r>
                  <a:rPr lang="en-US" sz="1200" dirty="0" err="1" smtClean="0">
                    <a:solidFill>
                      <a:srgbClr val="000000"/>
                    </a:solidFill>
                    <a:ea typeface="+mn-ea"/>
                    <a:cs typeface="+mn-cs"/>
                  </a:rPr>
                  <a:t>Liberté</a:t>
                </a:r>
                <a:r>
                  <a:rPr lang="en-US" sz="1200" dirty="0" smtClean="0">
                    <a:solidFill>
                      <a:srgbClr val="000000"/>
                    </a:solidFill>
                    <a:ea typeface="+mn-ea"/>
                    <a:cs typeface="+mn-cs"/>
                  </a:rPr>
                  <a:t> de </a:t>
                </a:r>
                <a:r>
                  <a:rPr lang="en-US" sz="1200" dirty="0" err="1" smtClean="0">
                    <a:solidFill>
                      <a:srgbClr val="000000"/>
                    </a:solidFill>
                    <a:ea typeface="+mn-ea"/>
                    <a:cs typeface="+mn-cs"/>
                  </a:rPr>
                  <a:t>choix</a:t>
                </a:r>
                <a:endParaRPr lang="en-US" sz="1200" dirty="0">
                  <a:ea typeface="+mn-ea"/>
                  <a:cs typeface="+mn-cs"/>
                </a:endParaRPr>
              </a:p>
            </p:txBody>
          </p:sp>
        </p:grpSp>
        <p:grpSp>
          <p:nvGrpSpPr>
            <p:cNvPr id="56334" name="Group 99"/>
            <p:cNvGrpSpPr>
              <a:grpSpLocks/>
            </p:cNvGrpSpPr>
            <p:nvPr/>
          </p:nvGrpSpPr>
          <p:grpSpPr bwMode="auto">
            <a:xfrm>
              <a:off x="7848600" y="3117850"/>
              <a:ext cx="896938" cy="457200"/>
              <a:chOff x="4848" y="1820"/>
              <a:chExt cx="565" cy="288"/>
            </a:xfrm>
          </p:grpSpPr>
          <p:sp>
            <p:nvSpPr>
              <p:cNvPr id="18" name="Freeform 100"/>
              <p:cNvSpPr>
                <a:spLocks/>
              </p:cNvSpPr>
              <p:nvPr/>
            </p:nvSpPr>
            <p:spPr bwMode="auto">
              <a:xfrm>
                <a:off x="4848" y="1820"/>
                <a:ext cx="565" cy="288"/>
              </a:xfrm>
              <a:custGeom>
                <a:avLst/>
                <a:gdLst>
                  <a:gd name="T0" fmla="*/ 0 w 2688"/>
                  <a:gd name="T1" fmla="*/ 0 h 2389"/>
                  <a:gd name="T2" fmla="*/ 0 w 2688"/>
                  <a:gd name="T3" fmla="*/ 0 h 2389"/>
                  <a:gd name="T4" fmla="*/ 0 w 2688"/>
                  <a:gd name="T5" fmla="*/ 0 h 2389"/>
                  <a:gd name="T6" fmla="*/ 0 w 2688"/>
                  <a:gd name="T7" fmla="*/ 0 h 2389"/>
                  <a:gd name="T8" fmla="*/ 0 w 2688"/>
                  <a:gd name="T9" fmla="*/ 0 h 2389"/>
                  <a:gd name="T10" fmla="*/ 0 w 2688"/>
                  <a:gd name="T11" fmla="*/ 0 h 2389"/>
                  <a:gd name="T12" fmla="*/ 0 w 2688"/>
                  <a:gd name="T13" fmla="*/ 0 h 2389"/>
                  <a:gd name="T14" fmla="*/ 0 w 2688"/>
                  <a:gd name="T15" fmla="*/ 0 h 2389"/>
                  <a:gd name="T16" fmla="*/ 0 w 2688"/>
                  <a:gd name="T17" fmla="*/ 0 h 2389"/>
                  <a:gd name="T18" fmla="*/ 0 w 2688"/>
                  <a:gd name="T19" fmla="*/ 0 h 2389"/>
                  <a:gd name="T20" fmla="*/ 0 w 2688"/>
                  <a:gd name="T21" fmla="*/ 0 h 2389"/>
                  <a:gd name="T22" fmla="*/ 0 w 2688"/>
                  <a:gd name="T23" fmla="*/ 0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FFCC99"/>
              </a:solidFill>
              <a:ln w="0">
                <a:solidFill>
                  <a:srgbClr val="000000"/>
                </a:solidFill>
                <a:round/>
                <a:headEnd/>
                <a:tailEnd/>
              </a:ln>
            </p:spPr>
            <p:txBody>
              <a:bodyPr/>
              <a:lstStyle/>
              <a:p>
                <a:pPr defTabSz="912813">
                  <a:defRPr/>
                </a:pPr>
                <a:endParaRPr lang="en-US" sz="1200">
                  <a:ea typeface="+mn-ea"/>
                  <a:cs typeface="+mn-cs"/>
                </a:endParaRPr>
              </a:p>
            </p:txBody>
          </p:sp>
          <p:sp>
            <p:nvSpPr>
              <p:cNvPr id="19" name="Rectangle 101"/>
              <p:cNvSpPr>
                <a:spLocks noChangeArrowheads="1"/>
              </p:cNvSpPr>
              <p:nvPr/>
            </p:nvSpPr>
            <p:spPr bwMode="auto">
              <a:xfrm>
                <a:off x="4999" y="1899"/>
                <a:ext cx="214" cy="103"/>
              </a:xfrm>
              <a:prstGeom prst="rect">
                <a:avLst/>
              </a:prstGeom>
              <a:noFill/>
              <a:ln w="9525">
                <a:noFill/>
                <a:miter lim="800000"/>
                <a:headEnd/>
                <a:tailEnd/>
              </a:ln>
            </p:spPr>
            <p:txBody>
              <a:bodyPr wrap="none" lIns="0" tIns="0" rIns="0" bIns="0">
                <a:spAutoFit/>
              </a:bodyPr>
              <a:lstStyle/>
              <a:p>
                <a:pPr defTabSz="912813">
                  <a:defRPr/>
                </a:pPr>
                <a:r>
                  <a:rPr lang="en-US" sz="1200" dirty="0" smtClean="0">
                    <a:solidFill>
                      <a:srgbClr val="000000"/>
                    </a:solidFill>
                    <a:ea typeface="+mn-ea"/>
                    <a:cs typeface="+mn-cs"/>
                  </a:rPr>
                  <a:t>Santé</a:t>
                </a:r>
                <a:endParaRPr lang="en-US" sz="1200" dirty="0">
                  <a:ea typeface="+mn-ea"/>
                  <a:cs typeface="+mn-cs"/>
                </a:endParaRPr>
              </a:p>
            </p:txBody>
          </p:sp>
        </p:grpSp>
      </p:grpSp>
      <p:sp>
        <p:nvSpPr>
          <p:cNvPr id="2" name="Title 1"/>
          <p:cNvSpPr>
            <a:spLocks noGrp="1"/>
          </p:cNvSpPr>
          <p:nvPr>
            <p:ph type="title"/>
          </p:nvPr>
        </p:nvSpPr>
        <p:spPr/>
        <p:txBody>
          <a:bodyPr/>
          <a:lstStyle/>
          <a:p>
            <a:r>
              <a:rPr lang="en-US" sz="3200" dirty="0" smtClean="0"/>
              <a:t>6. </a:t>
            </a:r>
            <a:r>
              <a:rPr lang="en-US" sz="3200" dirty="0" err="1"/>
              <a:t>T</a:t>
            </a:r>
            <a:r>
              <a:rPr lang="en-US" sz="3200" dirty="0" err="1" smtClean="0"/>
              <a:t>héories</a:t>
            </a:r>
            <a:r>
              <a:rPr lang="en-US" sz="3200" dirty="0" smtClean="0"/>
              <a:t> </a:t>
            </a:r>
            <a:r>
              <a:rPr lang="en-US" sz="3200" dirty="0"/>
              <a:t>du </a:t>
            </a:r>
            <a:r>
              <a:rPr lang="en-US" sz="3200" dirty="0" err="1"/>
              <a:t>changement</a:t>
            </a:r>
            <a:r>
              <a:rPr lang="en-US" sz="3200" dirty="0"/>
              <a:t> </a:t>
            </a:r>
            <a:r>
              <a:rPr lang="en-US" sz="3200" dirty="0" smtClean="0"/>
              <a:t>qui </a:t>
            </a:r>
            <a:r>
              <a:rPr lang="en-US" sz="3200" dirty="0" err="1" smtClean="0"/>
              <a:t>démontrent</a:t>
            </a:r>
            <a:r>
              <a:rPr lang="en-US" sz="3200" dirty="0" smtClean="0"/>
              <a:t> </a:t>
            </a:r>
            <a:r>
              <a:rPr lang="en-US" sz="3200" dirty="0"/>
              <a:t>le </a:t>
            </a:r>
            <a:r>
              <a:rPr lang="en-US" sz="3200" dirty="0" err="1"/>
              <a:t>fonctionnement</a:t>
            </a:r>
            <a:r>
              <a:rPr lang="en-US" sz="3200" dirty="0"/>
              <a:t> des </a:t>
            </a:r>
            <a:r>
              <a:rPr lang="en-US" sz="3200" dirty="0" err="1" smtClean="0"/>
              <a:t>stratégies</a:t>
            </a:r>
            <a:endParaRPr lang="en-US" sz="3200" dirty="0"/>
          </a:p>
        </p:txBody>
      </p:sp>
      <p:cxnSp>
        <p:nvCxnSpPr>
          <p:cNvPr id="4" name="Straight Arrow Connector 3"/>
          <p:cNvCxnSpPr/>
          <p:nvPr/>
        </p:nvCxnSpPr>
        <p:spPr>
          <a:xfrm>
            <a:off x="5867400" y="3425241"/>
            <a:ext cx="64118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6322" name="Object 4"/>
          <p:cNvGraphicFramePr>
            <a:graphicFrameLocks noGrp="1" noChangeAspect="1"/>
          </p:cNvGraphicFramePr>
          <p:nvPr>
            <p:ph idx="1"/>
            <p:extLst>
              <p:ext uri="{D42A27DB-BD31-4B8C-83A1-F6EECF244321}">
                <p14:modId xmlns:p14="http://schemas.microsoft.com/office/powerpoint/2010/main" val="1412741243"/>
              </p:ext>
            </p:extLst>
          </p:nvPr>
        </p:nvGraphicFramePr>
        <p:xfrm>
          <a:off x="762000" y="2362200"/>
          <a:ext cx="5240338" cy="2147888"/>
        </p:xfrm>
        <a:graphic>
          <a:graphicData uri="http://schemas.openxmlformats.org/presentationml/2006/ole">
            <mc:AlternateContent xmlns:mc="http://schemas.openxmlformats.org/markup-compatibility/2006">
              <mc:Choice xmlns:v="urn:schemas-microsoft-com:vml" Requires="v">
                <p:oleObj spid="_x0000_s145486" name="Visio" r:id="rId5" imgW="5229225" imgH="2143125" progId="Visio.Drawing.11">
                  <p:embed/>
                </p:oleObj>
              </mc:Choice>
              <mc:Fallback>
                <p:oleObj name="Visio" r:id="rId5" imgW="5229225" imgH="2143125" progId="Visio.Drawing.11">
                  <p:embed/>
                  <p:pic>
                    <p:nvPicPr>
                      <p:cNvPr id="0" name="Picture 25"/>
                      <p:cNvPicPr>
                        <a:picLocks noGrp="1" noChangeAspect="1" noChangeArrowheads="1"/>
                      </p:cNvPicPr>
                      <p:nvPr/>
                    </p:nvPicPr>
                    <p:blipFill>
                      <a:blip r:embed="rId6"/>
                      <a:srcRect/>
                      <a:stretch>
                        <a:fillRect/>
                      </a:stretch>
                    </p:blipFill>
                    <p:spPr bwMode="auto">
                      <a:xfrm>
                        <a:off x="762000" y="2362200"/>
                        <a:ext cx="5240338" cy="21478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954686"/>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a:spLocks noGrp="1"/>
          </p:cNvSpPr>
          <p:nvPr>
            <p:ph type="title"/>
          </p:nvPr>
        </p:nvSpPr>
        <p:spPr>
          <a:xfrm>
            <a:off x="1676400" y="0"/>
            <a:ext cx="7467600" cy="1371600"/>
          </a:xfrm>
        </p:spPr>
        <p:txBody>
          <a:bodyPr/>
          <a:lstStyle/>
          <a:p>
            <a:r>
              <a:rPr lang="en-US" sz="3200" dirty="0"/>
              <a:t>6. </a:t>
            </a:r>
            <a:r>
              <a:rPr lang="en-US" sz="3200" dirty="0" err="1"/>
              <a:t>Théories</a:t>
            </a:r>
            <a:r>
              <a:rPr lang="en-US" sz="3200" dirty="0"/>
              <a:t> du </a:t>
            </a:r>
            <a:r>
              <a:rPr lang="en-US" sz="3200" dirty="0" err="1"/>
              <a:t>changement</a:t>
            </a:r>
            <a:r>
              <a:rPr lang="en-US" sz="3200" dirty="0"/>
              <a:t> qui </a:t>
            </a:r>
            <a:r>
              <a:rPr lang="en-US" sz="3200" dirty="0" err="1"/>
              <a:t>démontrent</a:t>
            </a:r>
            <a:r>
              <a:rPr lang="en-US" sz="3200" dirty="0"/>
              <a:t> le </a:t>
            </a:r>
            <a:r>
              <a:rPr lang="en-US" sz="3200" dirty="0" err="1"/>
              <a:t>fonctionnement</a:t>
            </a:r>
            <a:r>
              <a:rPr lang="en-US" sz="3200" dirty="0"/>
              <a:t> des </a:t>
            </a:r>
            <a:r>
              <a:rPr lang="en-US" sz="3200" dirty="0" err="1"/>
              <a:t>stratégies</a:t>
            </a:r>
            <a:endParaRPr lang="en-US" sz="3200" dirty="0"/>
          </a:p>
        </p:txBody>
      </p:sp>
      <p:sp>
        <p:nvSpPr>
          <p:cNvPr id="9" name="Hexagon 8"/>
          <p:cNvSpPr/>
          <p:nvPr/>
        </p:nvSpPr>
        <p:spPr>
          <a:xfrm>
            <a:off x="438150" y="1552100"/>
            <a:ext cx="1143000" cy="533400"/>
          </a:xfrm>
          <a:prstGeom prst="hexagon">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Stratégie</a:t>
            </a:r>
            <a:endParaRPr lang="en-CA" sz="1000" dirty="0">
              <a:solidFill>
                <a:schemeClr val="tx1"/>
              </a:solidFill>
            </a:endParaRPr>
          </a:p>
        </p:txBody>
      </p:sp>
      <p:sp>
        <p:nvSpPr>
          <p:cNvPr id="10" name="Rounded Rectangle 9"/>
          <p:cNvSpPr/>
          <p:nvPr/>
        </p:nvSpPr>
        <p:spPr>
          <a:xfrm>
            <a:off x="285750" y="2116096"/>
            <a:ext cx="685800" cy="304800"/>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Activité</a:t>
            </a:r>
            <a:endParaRPr lang="en-CA" sz="1000" dirty="0">
              <a:solidFill>
                <a:schemeClr val="tx1"/>
              </a:solidFill>
            </a:endParaRPr>
          </a:p>
        </p:txBody>
      </p:sp>
      <p:sp>
        <p:nvSpPr>
          <p:cNvPr id="11" name="Rounded Rectangle 10"/>
          <p:cNvSpPr/>
          <p:nvPr/>
        </p:nvSpPr>
        <p:spPr>
          <a:xfrm>
            <a:off x="1009650" y="2116096"/>
            <a:ext cx="685800" cy="304800"/>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Activité</a:t>
            </a:r>
            <a:endParaRPr lang="en-CA" sz="1000" dirty="0">
              <a:solidFill>
                <a:schemeClr val="tx1"/>
              </a:solidFill>
            </a:endParaRPr>
          </a:p>
        </p:txBody>
      </p:sp>
      <p:sp>
        <p:nvSpPr>
          <p:cNvPr id="12" name="Rectangle 11"/>
          <p:cNvSpPr/>
          <p:nvPr/>
        </p:nvSpPr>
        <p:spPr>
          <a:xfrm>
            <a:off x="1952625" y="1551337"/>
            <a:ext cx="1143000" cy="533400"/>
          </a:xfrm>
          <a:prstGeom prst="rect">
            <a:avLst/>
          </a:prstGeom>
          <a:solidFill>
            <a:srgbClr val="55EDF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Résultat</a:t>
            </a:r>
            <a:r>
              <a:rPr lang="en-CA" sz="1000" dirty="0" smtClean="0">
                <a:solidFill>
                  <a:schemeClr val="tx1"/>
                </a:solidFill>
              </a:rPr>
              <a:t> </a:t>
            </a:r>
            <a:r>
              <a:rPr lang="en-CA" sz="1000" dirty="0" err="1" smtClean="0">
                <a:solidFill>
                  <a:schemeClr val="tx1"/>
                </a:solidFill>
              </a:rPr>
              <a:t>intermédiaire</a:t>
            </a:r>
            <a:endParaRPr lang="en-CA" sz="1000" dirty="0">
              <a:solidFill>
                <a:schemeClr val="tx1"/>
              </a:solidFill>
            </a:endParaRPr>
          </a:p>
        </p:txBody>
      </p:sp>
      <p:cxnSp>
        <p:nvCxnSpPr>
          <p:cNvPr id="13" name="Straight Arrow Connector 12"/>
          <p:cNvCxnSpPr>
            <a:stCxn id="9" idx="0"/>
            <a:endCxn id="12" idx="1"/>
          </p:cNvCxnSpPr>
          <p:nvPr/>
        </p:nvCxnSpPr>
        <p:spPr>
          <a:xfrm flipV="1">
            <a:off x="1581150" y="1818037"/>
            <a:ext cx="371475" cy="7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Hexagon 13"/>
          <p:cNvSpPr/>
          <p:nvPr/>
        </p:nvSpPr>
        <p:spPr>
          <a:xfrm>
            <a:off x="95250" y="2606788"/>
            <a:ext cx="1752600" cy="1155458"/>
          </a:xfrm>
          <a:prstGeom prst="hexagon">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tx1"/>
                </a:solidFill>
              </a:rPr>
              <a:t>Travailler</a:t>
            </a:r>
            <a:r>
              <a:rPr lang="en-US" sz="1000" dirty="0">
                <a:solidFill>
                  <a:schemeClr val="tx1"/>
                </a:solidFill>
              </a:rPr>
              <a:t> avec les </a:t>
            </a:r>
            <a:r>
              <a:rPr lang="en-US" sz="1000" dirty="0" err="1">
                <a:solidFill>
                  <a:schemeClr val="tx1"/>
                </a:solidFill>
              </a:rPr>
              <a:t>entreprises</a:t>
            </a:r>
            <a:r>
              <a:rPr lang="en-US" sz="1000" dirty="0">
                <a:solidFill>
                  <a:schemeClr val="tx1"/>
                </a:solidFill>
              </a:rPr>
              <a:t> </a:t>
            </a:r>
            <a:r>
              <a:rPr lang="en-US" sz="1000" dirty="0" err="1">
                <a:solidFill>
                  <a:schemeClr val="tx1"/>
                </a:solidFill>
              </a:rPr>
              <a:t>agricoles</a:t>
            </a:r>
            <a:r>
              <a:rPr lang="en-US" sz="1000" dirty="0">
                <a:solidFill>
                  <a:schemeClr val="tx1"/>
                </a:solidFill>
              </a:rPr>
              <a:t> pour </a:t>
            </a:r>
            <a:r>
              <a:rPr lang="en-US" sz="1000" dirty="0" err="1">
                <a:solidFill>
                  <a:schemeClr val="tx1"/>
                </a:solidFill>
              </a:rPr>
              <a:t>accroître</a:t>
            </a:r>
            <a:r>
              <a:rPr lang="en-US" sz="1000" dirty="0">
                <a:solidFill>
                  <a:schemeClr val="tx1"/>
                </a:solidFill>
              </a:rPr>
              <a:t> </a:t>
            </a:r>
            <a:r>
              <a:rPr lang="en-US" sz="1000" dirty="0" err="1">
                <a:solidFill>
                  <a:schemeClr val="tx1"/>
                </a:solidFill>
              </a:rPr>
              <a:t>l’adoption</a:t>
            </a:r>
            <a:r>
              <a:rPr lang="en-US" sz="1000" dirty="0">
                <a:solidFill>
                  <a:schemeClr val="tx1"/>
                </a:solidFill>
              </a:rPr>
              <a:t> de standards </a:t>
            </a:r>
            <a:r>
              <a:rPr lang="en-US" sz="1000" dirty="0" err="1">
                <a:solidFill>
                  <a:schemeClr val="tx1"/>
                </a:solidFill>
              </a:rPr>
              <a:t>environnementaux</a:t>
            </a:r>
            <a:endParaRPr lang="en-US" sz="1000" dirty="0">
              <a:solidFill>
                <a:schemeClr val="tx1"/>
              </a:solidFill>
            </a:endParaRPr>
          </a:p>
          <a:p>
            <a:pPr algn="ctr"/>
            <a:endParaRPr lang="en-CA" sz="1000" dirty="0">
              <a:solidFill>
                <a:schemeClr val="tx1"/>
              </a:solidFill>
            </a:endParaRPr>
          </a:p>
        </p:txBody>
      </p:sp>
      <p:sp>
        <p:nvSpPr>
          <p:cNvPr id="15" name="Rounded Rectangle 14"/>
          <p:cNvSpPr/>
          <p:nvPr/>
        </p:nvSpPr>
        <p:spPr>
          <a:xfrm>
            <a:off x="219075" y="3762246"/>
            <a:ext cx="1447800" cy="47604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Former </a:t>
            </a:r>
            <a:r>
              <a:rPr lang="en-CA" sz="1000" dirty="0" err="1" smtClean="0">
                <a:solidFill>
                  <a:schemeClr val="tx1"/>
                </a:solidFill>
              </a:rPr>
              <a:t>une</a:t>
            </a:r>
            <a:r>
              <a:rPr lang="en-CA" sz="1000" dirty="0" smtClean="0">
                <a:solidFill>
                  <a:schemeClr val="tx1"/>
                </a:solidFill>
              </a:rPr>
              <a:t> table de concertation </a:t>
            </a:r>
            <a:r>
              <a:rPr lang="en-CA" sz="1000" dirty="0" err="1" smtClean="0">
                <a:solidFill>
                  <a:schemeClr val="tx1"/>
                </a:solidFill>
              </a:rPr>
              <a:t>environnementale</a:t>
            </a:r>
            <a:endParaRPr lang="en-CA" sz="1000" dirty="0">
              <a:solidFill>
                <a:schemeClr val="tx1"/>
              </a:solidFill>
            </a:endParaRPr>
          </a:p>
        </p:txBody>
      </p:sp>
      <p:sp>
        <p:nvSpPr>
          <p:cNvPr id="16" name="Rounded Rectangle 15"/>
          <p:cNvSpPr/>
          <p:nvPr/>
        </p:nvSpPr>
        <p:spPr>
          <a:xfrm>
            <a:off x="219075" y="4238286"/>
            <a:ext cx="1447800" cy="474747"/>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Fournir</a:t>
            </a:r>
            <a:r>
              <a:rPr lang="en-CA" sz="1000" dirty="0" smtClean="0">
                <a:solidFill>
                  <a:schemeClr val="tx1"/>
                </a:solidFill>
              </a:rPr>
              <a:t> un </a:t>
            </a:r>
            <a:r>
              <a:rPr lang="en-CA" sz="1000" dirty="0" err="1" smtClean="0">
                <a:solidFill>
                  <a:schemeClr val="tx1"/>
                </a:solidFill>
              </a:rPr>
              <a:t>soutien</a:t>
            </a:r>
            <a:r>
              <a:rPr lang="en-CA" sz="1000" dirty="0" smtClean="0">
                <a:solidFill>
                  <a:schemeClr val="tx1"/>
                </a:solidFill>
              </a:rPr>
              <a:t> technique aux </a:t>
            </a:r>
            <a:r>
              <a:rPr lang="en-CA" sz="1000" dirty="0" err="1" smtClean="0">
                <a:solidFill>
                  <a:schemeClr val="tx1"/>
                </a:solidFill>
              </a:rPr>
              <a:t>entreprises</a:t>
            </a:r>
            <a:r>
              <a:rPr lang="en-CA" sz="1000" dirty="0" smtClean="0">
                <a:solidFill>
                  <a:schemeClr val="tx1"/>
                </a:solidFill>
              </a:rPr>
              <a:t> </a:t>
            </a:r>
            <a:r>
              <a:rPr lang="en-CA" sz="1000" dirty="0" err="1" smtClean="0">
                <a:solidFill>
                  <a:schemeClr val="tx1"/>
                </a:solidFill>
              </a:rPr>
              <a:t>agricoles</a:t>
            </a:r>
            <a:endParaRPr lang="en-CA" sz="1000" dirty="0">
              <a:solidFill>
                <a:schemeClr val="tx1"/>
              </a:solidFill>
            </a:endParaRPr>
          </a:p>
        </p:txBody>
      </p:sp>
      <p:sp>
        <p:nvSpPr>
          <p:cNvPr id="17" name="Rectangle 16"/>
          <p:cNvSpPr/>
          <p:nvPr/>
        </p:nvSpPr>
        <p:spPr>
          <a:xfrm>
            <a:off x="1981200" y="2818167"/>
            <a:ext cx="1257300" cy="732700"/>
          </a:xfrm>
          <a:prstGeom prst="rect">
            <a:avLst/>
          </a:prstGeom>
          <a:solidFill>
            <a:srgbClr val="55EDF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Plus </a:t>
            </a:r>
            <a:r>
              <a:rPr lang="en-CA" sz="1000" dirty="0" err="1" smtClean="0">
                <a:solidFill>
                  <a:schemeClr val="tx1"/>
                </a:solidFill>
              </a:rPr>
              <a:t>d’entreprises</a:t>
            </a:r>
            <a:r>
              <a:rPr lang="en-CA" sz="1000" dirty="0" smtClean="0">
                <a:solidFill>
                  <a:schemeClr val="tx1"/>
                </a:solidFill>
              </a:rPr>
              <a:t> </a:t>
            </a:r>
            <a:r>
              <a:rPr lang="en-CA" sz="1000" dirty="0" err="1" smtClean="0">
                <a:solidFill>
                  <a:schemeClr val="tx1"/>
                </a:solidFill>
              </a:rPr>
              <a:t>adoptent</a:t>
            </a:r>
            <a:r>
              <a:rPr lang="en-CA" sz="1000" dirty="0" smtClean="0">
                <a:solidFill>
                  <a:schemeClr val="tx1"/>
                </a:solidFill>
              </a:rPr>
              <a:t> les standards </a:t>
            </a:r>
            <a:r>
              <a:rPr lang="en-CA" sz="1000" dirty="0" err="1" smtClean="0">
                <a:solidFill>
                  <a:schemeClr val="tx1"/>
                </a:solidFill>
              </a:rPr>
              <a:t>environnementaux</a:t>
            </a:r>
            <a:endParaRPr lang="en-CA" sz="1000" dirty="0">
              <a:solidFill>
                <a:schemeClr val="tx1"/>
              </a:solidFill>
            </a:endParaRPr>
          </a:p>
        </p:txBody>
      </p:sp>
      <p:cxnSp>
        <p:nvCxnSpPr>
          <p:cNvPr id="18" name="Straight Arrow Connector 17"/>
          <p:cNvCxnSpPr>
            <a:stCxn id="14" idx="0"/>
            <a:endCxn id="17" idx="1"/>
          </p:cNvCxnSpPr>
          <p:nvPr/>
        </p:nvCxnSpPr>
        <p:spPr>
          <a:xfrm>
            <a:off x="1847850" y="3184517"/>
            <a:ext cx="1333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food-alliance-certification-logo.jpg"/>
          <p:cNvPicPr>
            <a:picLocks noChangeAspect="1"/>
          </p:cNvPicPr>
          <p:nvPr/>
        </p:nvPicPr>
        <p:blipFill rotWithShape="1">
          <a:blip r:embed="rId3" cstate="print">
            <a:extLst>
              <a:ext uri="{28A0092B-C50C-407E-A947-70E740481C1C}">
                <a14:useLocalDpi xmlns:a14="http://schemas.microsoft.com/office/drawing/2010/main" val="0"/>
              </a:ext>
            </a:extLst>
          </a:blip>
          <a:srcRect l="10599" r="8137"/>
          <a:stretch/>
        </p:blipFill>
        <p:spPr>
          <a:xfrm>
            <a:off x="200025" y="4899718"/>
            <a:ext cx="1752600" cy="1612900"/>
          </a:xfrm>
          <a:prstGeom prst="rect">
            <a:avLst/>
          </a:prstGeom>
        </p:spPr>
      </p:pic>
    </p:spTree>
    <p:extLst>
      <p:ext uri="{BB962C8B-B14F-4D97-AF65-F5344CB8AC3E}">
        <p14:creationId xmlns:p14="http://schemas.microsoft.com/office/powerpoint/2010/main" val="88636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a:spLocks noGrp="1"/>
          </p:cNvSpPr>
          <p:nvPr>
            <p:ph type="title"/>
          </p:nvPr>
        </p:nvSpPr>
        <p:spPr>
          <a:xfrm>
            <a:off x="1676400" y="0"/>
            <a:ext cx="7467600" cy="1371600"/>
          </a:xfrm>
        </p:spPr>
        <p:txBody>
          <a:bodyPr/>
          <a:lstStyle/>
          <a:p>
            <a:r>
              <a:rPr lang="en-US" sz="3200" dirty="0"/>
              <a:t>6. </a:t>
            </a:r>
            <a:r>
              <a:rPr lang="en-US" sz="3200" dirty="0" err="1"/>
              <a:t>Théories</a:t>
            </a:r>
            <a:r>
              <a:rPr lang="en-US" sz="3200" dirty="0"/>
              <a:t> du </a:t>
            </a:r>
            <a:r>
              <a:rPr lang="en-US" sz="3200" dirty="0" err="1"/>
              <a:t>changement</a:t>
            </a:r>
            <a:r>
              <a:rPr lang="en-US" sz="3200" dirty="0"/>
              <a:t> qui </a:t>
            </a:r>
            <a:r>
              <a:rPr lang="en-US" sz="3200" dirty="0" err="1"/>
              <a:t>démontrent</a:t>
            </a:r>
            <a:r>
              <a:rPr lang="en-US" sz="3200" dirty="0"/>
              <a:t> le </a:t>
            </a:r>
            <a:r>
              <a:rPr lang="en-US" sz="3200" dirty="0" err="1"/>
              <a:t>fonctionnement</a:t>
            </a:r>
            <a:r>
              <a:rPr lang="en-US" sz="3200" dirty="0"/>
              <a:t> des </a:t>
            </a:r>
            <a:r>
              <a:rPr lang="en-US" sz="3200" dirty="0" err="1"/>
              <a:t>stratégies</a:t>
            </a:r>
            <a:endParaRPr lang="en-US" sz="3200" dirty="0"/>
          </a:p>
        </p:txBody>
      </p:sp>
      <p:sp>
        <p:nvSpPr>
          <p:cNvPr id="9" name="Rounded Rectangle 8"/>
          <p:cNvSpPr/>
          <p:nvPr/>
        </p:nvSpPr>
        <p:spPr>
          <a:xfrm>
            <a:off x="3352800" y="2676516"/>
            <a:ext cx="1371600" cy="1799143"/>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Hexagon 9"/>
          <p:cNvSpPr/>
          <p:nvPr/>
        </p:nvSpPr>
        <p:spPr>
          <a:xfrm>
            <a:off x="438150" y="1552100"/>
            <a:ext cx="1143000" cy="533400"/>
          </a:xfrm>
          <a:prstGeom prst="hexagon">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Stratégie</a:t>
            </a:r>
            <a:endParaRPr lang="en-CA" sz="1000" dirty="0">
              <a:solidFill>
                <a:schemeClr val="tx1"/>
              </a:solidFill>
            </a:endParaRPr>
          </a:p>
        </p:txBody>
      </p:sp>
      <p:sp>
        <p:nvSpPr>
          <p:cNvPr id="11" name="Rounded Rectangle 10"/>
          <p:cNvSpPr/>
          <p:nvPr/>
        </p:nvSpPr>
        <p:spPr>
          <a:xfrm>
            <a:off x="285750" y="2116096"/>
            <a:ext cx="685800" cy="304800"/>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Activité</a:t>
            </a:r>
            <a:endParaRPr lang="en-CA" sz="1000" dirty="0">
              <a:solidFill>
                <a:schemeClr val="tx1"/>
              </a:solidFill>
            </a:endParaRPr>
          </a:p>
        </p:txBody>
      </p:sp>
      <p:sp>
        <p:nvSpPr>
          <p:cNvPr id="12" name="Rounded Rectangle 11"/>
          <p:cNvSpPr/>
          <p:nvPr/>
        </p:nvSpPr>
        <p:spPr>
          <a:xfrm>
            <a:off x="1009650" y="2116096"/>
            <a:ext cx="685800" cy="304800"/>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Activité</a:t>
            </a:r>
            <a:endParaRPr lang="en-CA" sz="1000" dirty="0">
              <a:solidFill>
                <a:schemeClr val="tx1"/>
              </a:solidFill>
            </a:endParaRPr>
          </a:p>
        </p:txBody>
      </p:sp>
      <p:sp>
        <p:nvSpPr>
          <p:cNvPr id="13" name="Rectangle 12"/>
          <p:cNvSpPr/>
          <p:nvPr/>
        </p:nvSpPr>
        <p:spPr>
          <a:xfrm>
            <a:off x="1952625" y="1551337"/>
            <a:ext cx="1143000" cy="533400"/>
          </a:xfrm>
          <a:prstGeom prst="rect">
            <a:avLst/>
          </a:prstGeom>
          <a:solidFill>
            <a:srgbClr val="55EDF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Résultat</a:t>
            </a:r>
            <a:r>
              <a:rPr lang="en-CA" sz="1000" dirty="0" smtClean="0">
                <a:solidFill>
                  <a:schemeClr val="tx1"/>
                </a:solidFill>
              </a:rPr>
              <a:t> </a:t>
            </a:r>
            <a:r>
              <a:rPr lang="en-CA" sz="1000" dirty="0" err="1" smtClean="0">
                <a:solidFill>
                  <a:schemeClr val="tx1"/>
                </a:solidFill>
              </a:rPr>
              <a:t>intermédiaire</a:t>
            </a:r>
            <a:endParaRPr lang="en-CA" sz="1000" dirty="0">
              <a:solidFill>
                <a:schemeClr val="tx1"/>
              </a:solidFill>
            </a:endParaRPr>
          </a:p>
        </p:txBody>
      </p:sp>
      <p:sp>
        <p:nvSpPr>
          <p:cNvPr id="14" name="Rectangle 13"/>
          <p:cNvSpPr/>
          <p:nvPr/>
        </p:nvSpPr>
        <p:spPr>
          <a:xfrm>
            <a:off x="3400425" y="1551337"/>
            <a:ext cx="1143000" cy="533400"/>
          </a:xfrm>
          <a:prstGeom prst="rect">
            <a:avLst/>
          </a:prstGeom>
          <a:solidFill>
            <a:srgbClr val="E574F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Résultat</a:t>
            </a:r>
            <a:r>
              <a:rPr lang="en-CA" sz="1000" dirty="0" smtClean="0">
                <a:solidFill>
                  <a:schemeClr val="tx1"/>
                </a:solidFill>
              </a:rPr>
              <a:t> de la reduction de la menace</a:t>
            </a:r>
            <a:endParaRPr lang="en-CA" sz="1000" dirty="0">
              <a:solidFill>
                <a:schemeClr val="tx1"/>
              </a:solidFill>
            </a:endParaRPr>
          </a:p>
        </p:txBody>
      </p:sp>
      <p:sp>
        <p:nvSpPr>
          <p:cNvPr id="15" name="Oval 14"/>
          <p:cNvSpPr/>
          <p:nvPr/>
        </p:nvSpPr>
        <p:spPr>
          <a:xfrm>
            <a:off x="4848225" y="1524000"/>
            <a:ext cx="1330842" cy="588073"/>
          </a:xfrm>
          <a:prstGeom prst="ellipse">
            <a:avLst/>
          </a:prstGeom>
          <a:solidFill>
            <a:srgbClr val="B3FFA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Cible</a:t>
            </a:r>
            <a:r>
              <a:rPr lang="en-CA" sz="1000" dirty="0" smtClean="0">
                <a:solidFill>
                  <a:schemeClr val="tx1"/>
                </a:solidFill>
              </a:rPr>
              <a:t> de conservation</a:t>
            </a:r>
            <a:endParaRPr lang="en-CA" sz="1000" dirty="0">
              <a:solidFill>
                <a:schemeClr val="tx1"/>
              </a:solidFill>
            </a:endParaRPr>
          </a:p>
        </p:txBody>
      </p:sp>
      <p:cxnSp>
        <p:nvCxnSpPr>
          <p:cNvPr id="16" name="Straight Arrow Connector 15"/>
          <p:cNvCxnSpPr>
            <a:stCxn id="10" idx="0"/>
            <a:endCxn id="13" idx="1"/>
          </p:cNvCxnSpPr>
          <p:nvPr/>
        </p:nvCxnSpPr>
        <p:spPr>
          <a:xfrm flipV="1">
            <a:off x="1581150" y="1818037"/>
            <a:ext cx="371475" cy="7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3" idx="3"/>
            <a:endCxn id="14" idx="1"/>
          </p:cNvCxnSpPr>
          <p:nvPr/>
        </p:nvCxnSpPr>
        <p:spPr>
          <a:xfrm>
            <a:off x="3095625" y="1818037"/>
            <a:ext cx="30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4" idx="3"/>
            <a:endCxn id="15" idx="2"/>
          </p:cNvCxnSpPr>
          <p:nvPr/>
        </p:nvCxnSpPr>
        <p:spPr>
          <a:xfrm>
            <a:off x="4543425" y="1818037"/>
            <a:ext cx="30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Hexagon 18"/>
          <p:cNvSpPr/>
          <p:nvPr/>
        </p:nvSpPr>
        <p:spPr>
          <a:xfrm>
            <a:off x="95250" y="2606788"/>
            <a:ext cx="1752600" cy="1155458"/>
          </a:xfrm>
          <a:prstGeom prst="hexagon">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tx1"/>
                </a:solidFill>
              </a:rPr>
              <a:t>Travailler</a:t>
            </a:r>
            <a:r>
              <a:rPr lang="en-US" sz="1000" dirty="0">
                <a:solidFill>
                  <a:schemeClr val="tx1"/>
                </a:solidFill>
              </a:rPr>
              <a:t> avec les </a:t>
            </a:r>
            <a:r>
              <a:rPr lang="en-US" sz="1000" dirty="0" err="1">
                <a:solidFill>
                  <a:schemeClr val="tx1"/>
                </a:solidFill>
              </a:rPr>
              <a:t>entreprises</a:t>
            </a:r>
            <a:r>
              <a:rPr lang="en-US" sz="1000" dirty="0">
                <a:solidFill>
                  <a:schemeClr val="tx1"/>
                </a:solidFill>
              </a:rPr>
              <a:t> </a:t>
            </a:r>
            <a:r>
              <a:rPr lang="en-US" sz="1000" dirty="0" err="1">
                <a:solidFill>
                  <a:schemeClr val="tx1"/>
                </a:solidFill>
              </a:rPr>
              <a:t>agricoles</a:t>
            </a:r>
            <a:r>
              <a:rPr lang="en-US" sz="1000" dirty="0">
                <a:solidFill>
                  <a:schemeClr val="tx1"/>
                </a:solidFill>
              </a:rPr>
              <a:t> pour </a:t>
            </a:r>
            <a:r>
              <a:rPr lang="en-US" sz="1000" dirty="0" err="1">
                <a:solidFill>
                  <a:schemeClr val="tx1"/>
                </a:solidFill>
              </a:rPr>
              <a:t>accroître</a:t>
            </a:r>
            <a:r>
              <a:rPr lang="en-US" sz="1000" dirty="0">
                <a:solidFill>
                  <a:schemeClr val="tx1"/>
                </a:solidFill>
              </a:rPr>
              <a:t> </a:t>
            </a:r>
            <a:r>
              <a:rPr lang="en-US" sz="1000" dirty="0" err="1">
                <a:solidFill>
                  <a:schemeClr val="tx1"/>
                </a:solidFill>
              </a:rPr>
              <a:t>l’adoption</a:t>
            </a:r>
            <a:r>
              <a:rPr lang="en-US" sz="1000" dirty="0">
                <a:solidFill>
                  <a:schemeClr val="tx1"/>
                </a:solidFill>
              </a:rPr>
              <a:t> de standards </a:t>
            </a:r>
            <a:r>
              <a:rPr lang="en-US" sz="1000" dirty="0" err="1">
                <a:solidFill>
                  <a:schemeClr val="tx1"/>
                </a:solidFill>
              </a:rPr>
              <a:t>environnementaux</a:t>
            </a:r>
            <a:endParaRPr lang="en-US" sz="1000" dirty="0">
              <a:solidFill>
                <a:schemeClr val="tx1"/>
              </a:solidFill>
            </a:endParaRPr>
          </a:p>
          <a:p>
            <a:pPr algn="ctr"/>
            <a:endParaRPr lang="en-CA" sz="1000" dirty="0">
              <a:solidFill>
                <a:schemeClr val="tx1"/>
              </a:solidFill>
            </a:endParaRPr>
          </a:p>
        </p:txBody>
      </p:sp>
      <p:sp>
        <p:nvSpPr>
          <p:cNvPr id="20" name="Rounded Rectangle 19"/>
          <p:cNvSpPr/>
          <p:nvPr/>
        </p:nvSpPr>
        <p:spPr>
          <a:xfrm>
            <a:off x="219075" y="3762246"/>
            <a:ext cx="1447800" cy="47604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Former </a:t>
            </a:r>
            <a:r>
              <a:rPr lang="en-CA" sz="1000" dirty="0" err="1" smtClean="0">
                <a:solidFill>
                  <a:schemeClr val="tx1"/>
                </a:solidFill>
              </a:rPr>
              <a:t>une</a:t>
            </a:r>
            <a:r>
              <a:rPr lang="en-CA" sz="1000" dirty="0" smtClean="0">
                <a:solidFill>
                  <a:schemeClr val="tx1"/>
                </a:solidFill>
              </a:rPr>
              <a:t> table de concertation </a:t>
            </a:r>
            <a:r>
              <a:rPr lang="en-CA" sz="1000" dirty="0" err="1" smtClean="0">
                <a:solidFill>
                  <a:schemeClr val="tx1"/>
                </a:solidFill>
              </a:rPr>
              <a:t>environnementale</a:t>
            </a:r>
            <a:endParaRPr lang="en-CA" sz="1000" dirty="0">
              <a:solidFill>
                <a:schemeClr val="tx1"/>
              </a:solidFill>
            </a:endParaRPr>
          </a:p>
        </p:txBody>
      </p:sp>
      <p:sp>
        <p:nvSpPr>
          <p:cNvPr id="21" name="Rounded Rectangle 20"/>
          <p:cNvSpPr/>
          <p:nvPr/>
        </p:nvSpPr>
        <p:spPr>
          <a:xfrm>
            <a:off x="219075" y="4238286"/>
            <a:ext cx="1447800" cy="474747"/>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Fournir</a:t>
            </a:r>
            <a:r>
              <a:rPr lang="en-CA" sz="1000" dirty="0" smtClean="0">
                <a:solidFill>
                  <a:schemeClr val="tx1"/>
                </a:solidFill>
              </a:rPr>
              <a:t> un </a:t>
            </a:r>
            <a:r>
              <a:rPr lang="en-CA" sz="1000" dirty="0" err="1" smtClean="0">
                <a:solidFill>
                  <a:schemeClr val="tx1"/>
                </a:solidFill>
              </a:rPr>
              <a:t>soutien</a:t>
            </a:r>
            <a:r>
              <a:rPr lang="en-CA" sz="1000" dirty="0" smtClean="0">
                <a:solidFill>
                  <a:schemeClr val="tx1"/>
                </a:solidFill>
              </a:rPr>
              <a:t> technique aux </a:t>
            </a:r>
            <a:r>
              <a:rPr lang="en-CA" sz="1000" dirty="0" err="1" smtClean="0">
                <a:solidFill>
                  <a:schemeClr val="tx1"/>
                </a:solidFill>
              </a:rPr>
              <a:t>entreprises</a:t>
            </a:r>
            <a:r>
              <a:rPr lang="en-CA" sz="1000" dirty="0" smtClean="0">
                <a:solidFill>
                  <a:schemeClr val="tx1"/>
                </a:solidFill>
              </a:rPr>
              <a:t> </a:t>
            </a:r>
            <a:r>
              <a:rPr lang="en-CA" sz="1000" dirty="0" err="1" smtClean="0">
                <a:solidFill>
                  <a:schemeClr val="tx1"/>
                </a:solidFill>
              </a:rPr>
              <a:t>agricoles</a:t>
            </a:r>
            <a:endParaRPr lang="en-CA" sz="1000" dirty="0">
              <a:solidFill>
                <a:schemeClr val="tx1"/>
              </a:solidFill>
            </a:endParaRPr>
          </a:p>
        </p:txBody>
      </p:sp>
      <p:sp>
        <p:nvSpPr>
          <p:cNvPr id="22" name="Rectangle 21"/>
          <p:cNvSpPr/>
          <p:nvPr/>
        </p:nvSpPr>
        <p:spPr>
          <a:xfrm>
            <a:off x="1981200" y="2818167"/>
            <a:ext cx="1257300" cy="732700"/>
          </a:xfrm>
          <a:prstGeom prst="rect">
            <a:avLst/>
          </a:prstGeom>
          <a:solidFill>
            <a:srgbClr val="55EDF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Plus </a:t>
            </a:r>
            <a:r>
              <a:rPr lang="en-CA" sz="1000" dirty="0" err="1" smtClean="0">
                <a:solidFill>
                  <a:schemeClr val="tx1"/>
                </a:solidFill>
              </a:rPr>
              <a:t>d’entreprises</a:t>
            </a:r>
            <a:r>
              <a:rPr lang="en-CA" sz="1000" dirty="0" smtClean="0">
                <a:solidFill>
                  <a:schemeClr val="tx1"/>
                </a:solidFill>
              </a:rPr>
              <a:t> </a:t>
            </a:r>
            <a:r>
              <a:rPr lang="en-CA" sz="1000" dirty="0" err="1" smtClean="0">
                <a:solidFill>
                  <a:schemeClr val="tx1"/>
                </a:solidFill>
              </a:rPr>
              <a:t>adoptent</a:t>
            </a:r>
            <a:r>
              <a:rPr lang="en-CA" sz="1000" dirty="0" smtClean="0">
                <a:solidFill>
                  <a:schemeClr val="tx1"/>
                </a:solidFill>
              </a:rPr>
              <a:t> les standards </a:t>
            </a:r>
            <a:r>
              <a:rPr lang="en-CA" sz="1000" dirty="0" err="1" smtClean="0">
                <a:solidFill>
                  <a:schemeClr val="tx1"/>
                </a:solidFill>
              </a:rPr>
              <a:t>environnementaux</a:t>
            </a:r>
            <a:endParaRPr lang="en-CA" sz="1000" dirty="0">
              <a:solidFill>
                <a:schemeClr val="tx1"/>
              </a:solidFill>
            </a:endParaRPr>
          </a:p>
        </p:txBody>
      </p:sp>
      <p:sp>
        <p:nvSpPr>
          <p:cNvPr id="23" name="Rectangle 22"/>
          <p:cNvSpPr/>
          <p:nvPr/>
        </p:nvSpPr>
        <p:spPr>
          <a:xfrm>
            <a:off x="3457575" y="2868345"/>
            <a:ext cx="1143000" cy="632344"/>
          </a:xfrm>
          <a:prstGeom prst="rect">
            <a:avLst/>
          </a:prstGeom>
          <a:solidFill>
            <a:srgbClr val="E574F8"/>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Pas de conversion de </a:t>
            </a:r>
            <a:r>
              <a:rPr lang="en-CA" sz="1000" dirty="0" err="1" smtClean="0">
                <a:solidFill>
                  <a:schemeClr val="tx1"/>
                </a:solidFill>
              </a:rPr>
              <a:t>milieux</a:t>
            </a:r>
            <a:r>
              <a:rPr lang="en-CA" sz="1000" dirty="0" smtClean="0">
                <a:solidFill>
                  <a:schemeClr val="tx1"/>
                </a:solidFill>
              </a:rPr>
              <a:t> </a:t>
            </a:r>
            <a:r>
              <a:rPr lang="en-CA" sz="1000" dirty="0" err="1" smtClean="0">
                <a:solidFill>
                  <a:schemeClr val="tx1"/>
                </a:solidFill>
              </a:rPr>
              <a:t>humides</a:t>
            </a:r>
            <a:endParaRPr lang="en-CA" sz="1000" dirty="0" smtClean="0">
              <a:solidFill>
                <a:schemeClr val="tx1"/>
              </a:solidFill>
            </a:endParaRPr>
          </a:p>
        </p:txBody>
      </p:sp>
      <p:sp>
        <p:nvSpPr>
          <p:cNvPr id="24" name="Oval 23"/>
          <p:cNvSpPr/>
          <p:nvPr/>
        </p:nvSpPr>
        <p:spPr>
          <a:xfrm>
            <a:off x="4848225" y="2891186"/>
            <a:ext cx="1330842" cy="588073"/>
          </a:xfrm>
          <a:prstGeom prst="ellipse">
            <a:avLst/>
          </a:prstGeom>
          <a:solidFill>
            <a:srgbClr val="B3FFA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Zones </a:t>
            </a:r>
            <a:r>
              <a:rPr lang="en-CA" sz="1000" dirty="0" err="1" smtClean="0">
                <a:solidFill>
                  <a:schemeClr val="tx1"/>
                </a:solidFill>
              </a:rPr>
              <a:t>humides</a:t>
            </a:r>
            <a:r>
              <a:rPr lang="en-CA" sz="1000" dirty="0" smtClean="0">
                <a:solidFill>
                  <a:schemeClr val="tx1"/>
                </a:solidFill>
              </a:rPr>
              <a:t> </a:t>
            </a:r>
            <a:r>
              <a:rPr lang="en-CA" sz="1000" dirty="0" err="1" smtClean="0">
                <a:solidFill>
                  <a:schemeClr val="tx1"/>
                </a:solidFill>
              </a:rPr>
              <a:t>côtières</a:t>
            </a:r>
            <a:endParaRPr lang="en-CA" sz="1000" dirty="0">
              <a:solidFill>
                <a:schemeClr val="tx1"/>
              </a:solidFill>
            </a:endParaRPr>
          </a:p>
        </p:txBody>
      </p:sp>
      <p:cxnSp>
        <p:nvCxnSpPr>
          <p:cNvPr id="25" name="Straight Arrow Connector 24"/>
          <p:cNvCxnSpPr>
            <a:stCxn id="19" idx="0"/>
            <a:endCxn id="22" idx="1"/>
          </p:cNvCxnSpPr>
          <p:nvPr/>
        </p:nvCxnSpPr>
        <p:spPr>
          <a:xfrm>
            <a:off x="1847850" y="3184517"/>
            <a:ext cx="1333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3"/>
          </p:cNvCxnSpPr>
          <p:nvPr/>
        </p:nvCxnSpPr>
        <p:spPr>
          <a:xfrm>
            <a:off x="3238500" y="3184517"/>
            <a:ext cx="1143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2"/>
          </p:cNvCxnSpPr>
          <p:nvPr/>
        </p:nvCxnSpPr>
        <p:spPr>
          <a:xfrm>
            <a:off x="4743450" y="3184517"/>
            <a:ext cx="104775" cy="7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457575" y="3631283"/>
            <a:ext cx="1143000" cy="632344"/>
          </a:xfrm>
          <a:prstGeom prst="rect">
            <a:avLst/>
          </a:prstGeom>
          <a:solidFill>
            <a:srgbClr val="E574F8"/>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Restauration de </a:t>
            </a:r>
            <a:r>
              <a:rPr lang="en-CA" sz="1000" dirty="0" err="1" smtClean="0">
                <a:solidFill>
                  <a:schemeClr val="tx1"/>
                </a:solidFill>
              </a:rPr>
              <a:t>milieux</a:t>
            </a:r>
            <a:r>
              <a:rPr lang="en-CA" sz="1000" dirty="0" smtClean="0">
                <a:solidFill>
                  <a:schemeClr val="tx1"/>
                </a:solidFill>
              </a:rPr>
              <a:t> </a:t>
            </a:r>
            <a:r>
              <a:rPr lang="en-CA" sz="1000" dirty="0" err="1" smtClean="0">
                <a:solidFill>
                  <a:schemeClr val="tx1"/>
                </a:solidFill>
              </a:rPr>
              <a:t>humides</a:t>
            </a:r>
            <a:r>
              <a:rPr lang="en-CA" sz="1000" dirty="0" smtClean="0">
                <a:solidFill>
                  <a:schemeClr val="tx1"/>
                </a:solidFill>
              </a:rPr>
              <a:t> </a:t>
            </a:r>
            <a:r>
              <a:rPr lang="en-CA" sz="1000" dirty="0" err="1" smtClean="0">
                <a:solidFill>
                  <a:schemeClr val="tx1"/>
                </a:solidFill>
              </a:rPr>
              <a:t>en</a:t>
            </a:r>
            <a:r>
              <a:rPr lang="en-CA" sz="1000" dirty="0" smtClean="0">
                <a:solidFill>
                  <a:schemeClr val="tx1"/>
                </a:solidFill>
              </a:rPr>
              <a:t> </a:t>
            </a:r>
            <a:r>
              <a:rPr lang="en-CA" sz="1000" dirty="0" err="1" smtClean="0">
                <a:solidFill>
                  <a:schemeClr val="tx1"/>
                </a:solidFill>
              </a:rPr>
              <a:t>terres</a:t>
            </a:r>
            <a:r>
              <a:rPr lang="en-CA" sz="1000" dirty="0" smtClean="0">
                <a:solidFill>
                  <a:schemeClr val="tx1"/>
                </a:solidFill>
              </a:rPr>
              <a:t> </a:t>
            </a:r>
            <a:r>
              <a:rPr lang="en-CA" sz="1000" dirty="0" err="1" smtClean="0">
                <a:solidFill>
                  <a:schemeClr val="tx1"/>
                </a:solidFill>
              </a:rPr>
              <a:t>agricoles</a:t>
            </a:r>
            <a:endParaRPr lang="en-CA" sz="1000" dirty="0" smtClean="0">
              <a:solidFill>
                <a:schemeClr val="tx1"/>
              </a:solidFill>
            </a:endParaRPr>
          </a:p>
        </p:txBody>
      </p:sp>
      <p:pic>
        <p:nvPicPr>
          <p:cNvPr id="29" name="Picture 28" descr="Wetland restoration.jpg"/>
          <p:cNvPicPr>
            <a:picLocks noChangeAspect="1"/>
          </p:cNvPicPr>
          <p:nvPr/>
        </p:nvPicPr>
        <p:blipFill rotWithShape="1">
          <a:blip r:embed="rId3" cstate="print">
            <a:extLst>
              <a:ext uri="{28A0092B-C50C-407E-A947-70E740481C1C}">
                <a14:useLocalDpi xmlns:a14="http://schemas.microsoft.com/office/drawing/2010/main" val="0"/>
              </a:ext>
            </a:extLst>
          </a:blip>
          <a:srcRect l="7449"/>
          <a:stretch/>
        </p:blipFill>
        <p:spPr>
          <a:xfrm>
            <a:off x="2829589" y="4667488"/>
            <a:ext cx="2418021" cy="1959484"/>
          </a:xfrm>
          <a:prstGeom prst="rect">
            <a:avLst/>
          </a:prstGeom>
          <a:ln>
            <a:noFill/>
          </a:ln>
          <a:effectLst>
            <a:outerShdw blurRad="292100" dist="139700" dir="2700000" algn="tl" rotWithShape="0">
              <a:srgbClr val="333333">
                <a:alpha val="65000"/>
              </a:srgbClr>
            </a:outerShdw>
          </a:effectLst>
        </p:spPr>
      </p:pic>
      <p:pic>
        <p:nvPicPr>
          <p:cNvPr id="30" name="Picture 29" descr="food-alliance-certification-logo.jpg"/>
          <p:cNvPicPr>
            <a:picLocks noChangeAspect="1"/>
          </p:cNvPicPr>
          <p:nvPr/>
        </p:nvPicPr>
        <p:blipFill rotWithShape="1">
          <a:blip r:embed="rId4" cstate="print">
            <a:extLst>
              <a:ext uri="{28A0092B-C50C-407E-A947-70E740481C1C}">
                <a14:useLocalDpi xmlns:a14="http://schemas.microsoft.com/office/drawing/2010/main" val="0"/>
              </a:ext>
            </a:extLst>
          </a:blip>
          <a:srcRect l="10599" r="8137"/>
          <a:stretch/>
        </p:blipFill>
        <p:spPr>
          <a:xfrm>
            <a:off x="200025" y="4899718"/>
            <a:ext cx="1752600" cy="1612900"/>
          </a:xfrm>
          <a:prstGeom prst="rect">
            <a:avLst/>
          </a:prstGeom>
        </p:spPr>
      </p:pic>
    </p:spTree>
    <p:extLst>
      <p:ext uri="{BB962C8B-B14F-4D97-AF65-F5344CB8AC3E}">
        <p14:creationId xmlns:p14="http://schemas.microsoft.com/office/powerpoint/2010/main" val="300878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ounded Rectangle 57"/>
          <p:cNvSpPr/>
          <p:nvPr/>
        </p:nvSpPr>
        <p:spPr>
          <a:xfrm>
            <a:off x="3352800" y="2676516"/>
            <a:ext cx="1371600" cy="1799143"/>
          </a:xfrm>
          <a:prstGeom prst="round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Title 1"/>
          <p:cNvSpPr>
            <a:spLocks noGrp="1"/>
          </p:cNvSpPr>
          <p:nvPr>
            <p:ph type="title"/>
          </p:nvPr>
        </p:nvSpPr>
        <p:spPr>
          <a:xfrm>
            <a:off x="1676400" y="0"/>
            <a:ext cx="7467600" cy="1371600"/>
          </a:xfrm>
        </p:spPr>
        <p:txBody>
          <a:bodyPr/>
          <a:lstStyle/>
          <a:p>
            <a:r>
              <a:rPr lang="en-US" sz="3200" dirty="0"/>
              <a:t>6. </a:t>
            </a:r>
            <a:r>
              <a:rPr lang="en-US" sz="3200" dirty="0" err="1"/>
              <a:t>Théories</a:t>
            </a:r>
            <a:r>
              <a:rPr lang="en-US" sz="3200" dirty="0"/>
              <a:t> du </a:t>
            </a:r>
            <a:r>
              <a:rPr lang="en-US" sz="3200" dirty="0" err="1"/>
              <a:t>changement</a:t>
            </a:r>
            <a:r>
              <a:rPr lang="en-US" sz="3200" dirty="0"/>
              <a:t> qui </a:t>
            </a:r>
            <a:r>
              <a:rPr lang="en-US" sz="3200" dirty="0" err="1"/>
              <a:t>démontrent</a:t>
            </a:r>
            <a:r>
              <a:rPr lang="en-US" sz="3200" dirty="0"/>
              <a:t> le </a:t>
            </a:r>
            <a:r>
              <a:rPr lang="en-US" sz="3200" dirty="0" err="1"/>
              <a:t>fonctionnement</a:t>
            </a:r>
            <a:r>
              <a:rPr lang="en-US" sz="3200" dirty="0"/>
              <a:t> des </a:t>
            </a:r>
            <a:r>
              <a:rPr lang="en-US" sz="3200" dirty="0" err="1"/>
              <a:t>stratégies</a:t>
            </a:r>
            <a:endParaRPr lang="en-US" sz="3200" dirty="0"/>
          </a:p>
        </p:txBody>
      </p:sp>
      <p:pic>
        <p:nvPicPr>
          <p:cNvPr id="3" name="Picture 2" descr="maryland-blue-crabs.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49947"/>
            <a:ext cx="2392753" cy="1794565"/>
          </a:xfrm>
          <a:prstGeom prst="rect">
            <a:avLst/>
          </a:prstGeom>
          <a:ln>
            <a:noFill/>
          </a:ln>
          <a:effectLst>
            <a:outerShdw blurRad="292100" dist="139700" dir="2700000" algn="tl" rotWithShape="0">
              <a:srgbClr val="333333">
                <a:alpha val="65000"/>
              </a:srgbClr>
            </a:outerShdw>
          </a:effectLst>
        </p:spPr>
      </p:pic>
      <p:pic>
        <p:nvPicPr>
          <p:cNvPr id="8" name="Picture 7" descr="Wetland restoration.jpg"/>
          <p:cNvPicPr>
            <a:picLocks noChangeAspect="1"/>
          </p:cNvPicPr>
          <p:nvPr/>
        </p:nvPicPr>
        <p:blipFill rotWithShape="1">
          <a:blip r:embed="rId4" cstate="print">
            <a:extLst>
              <a:ext uri="{28A0092B-C50C-407E-A947-70E740481C1C}">
                <a14:useLocalDpi xmlns:a14="http://schemas.microsoft.com/office/drawing/2010/main" val="0"/>
              </a:ext>
            </a:extLst>
          </a:blip>
          <a:srcRect l="7449"/>
          <a:stretch/>
        </p:blipFill>
        <p:spPr>
          <a:xfrm>
            <a:off x="2829589" y="4667488"/>
            <a:ext cx="2418021" cy="1959484"/>
          </a:xfrm>
          <a:prstGeom prst="rect">
            <a:avLst/>
          </a:prstGeom>
          <a:ln>
            <a:noFill/>
          </a:ln>
          <a:effectLst>
            <a:outerShdw blurRad="292100" dist="139700" dir="2700000" algn="tl" rotWithShape="0">
              <a:srgbClr val="333333">
                <a:alpha val="65000"/>
              </a:srgbClr>
            </a:outerShdw>
          </a:effectLst>
        </p:spPr>
      </p:pic>
      <p:pic>
        <p:nvPicPr>
          <p:cNvPr id="9" name="Picture 8" descr="food-alliance-certification-logo.jpg"/>
          <p:cNvPicPr>
            <a:picLocks noChangeAspect="1"/>
          </p:cNvPicPr>
          <p:nvPr/>
        </p:nvPicPr>
        <p:blipFill rotWithShape="1">
          <a:blip r:embed="rId5" cstate="print">
            <a:extLst>
              <a:ext uri="{28A0092B-C50C-407E-A947-70E740481C1C}">
                <a14:useLocalDpi xmlns:a14="http://schemas.microsoft.com/office/drawing/2010/main" val="0"/>
              </a:ext>
            </a:extLst>
          </a:blip>
          <a:srcRect l="10599" r="8137"/>
          <a:stretch/>
        </p:blipFill>
        <p:spPr>
          <a:xfrm>
            <a:off x="200025" y="4899718"/>
            <a:ext cx="1752600" cy="1612900"/>
          </a:xfrm>
          <a:prstGeom prst="rect">
            <a:avLst/>
          </a:prstGeom>
        </p:spPr>
      </p:pic>
      <p:sp>
        <p:nvSpPr>
          <p:cNvPr id="2" name="Hexagon 1"/>
          <p:cNvSpPr/>
          <p:nvPr/>
        </p:nvSpPr>
        <p:spPr>
          <a:xfrm>
            <a:off x="438150" y="1552100"/>
            <a:ext cx="1143000" cy="533400"/>
          </a:xfrm>
          <a:prstGeom prst="hexagon">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Stratégie</a:t>
            </a:r>
            <a:endParaRPr lang="en-CA" sz="1000" dirty="0">
              <a:solidFill>
                <a:schemeClr val="tx1"/>
              </a:solidFill>
            </a:endParaRPr>
          </a:p>
        </p:txBody>
      </p:sp>
      <p:sp>
        <p:nvSpPr>
          <p:cNvPr id="4" name="Rounded Rectangle 3"/>
          <p:cNvSpPr/>
          <p:nvPr/>
        </p:nvSpPr>
        <p:spPr>
          <a:xfrm>
            <a:off x="285750" y="2116096"/>
            <a:ext cx="685800" cy="304800"/>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Activité</a:t>
            </a:r>
            <a:endParaRPr lang="en-CA" sz="1000" dirty="0">
              <a:solidFill>
                <a:schemeClr val="tx1"/>
              </a:solidFill>
            </a:endParaRPr>
          </a:p>
        </p:txBody>
      </p:sp>
      <p:sp>
        <p:nvSpPr>
          <p:cNvPr id="10" name="Rounded Rectangle 9"/>
          <p:cNvSpPr/>
          <p:nvPr/>
        </p:nvSpPr>
        <p:spPr>
          <a:xfrm>
            <a:off x="1009650" y="2116096"/>
            <a:ext cx="685800" cy="304800"/>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Activité</a:t>
            </a:r>
            <a:endParaRPr lang="en-CA" sz="1000" dirty="0">
              <a:solidFill>
                <a:schemeClr val="tx1"/>
              </a:solidFill>
            </a:endParaRPr>
          </a:p>
        </p:txBody>
      </p:sp>
      <p:sp>
        <p:nvSpPr>
          <p:cNvPr id="5" name="Rectangle 4"/>
          <p:cNvSpPr/>
          <p:nvPr/>
        </p:nvSpPr>
        <p:spPr>
          <a:xfrm>
            <a:off x="1952625" y="1551337"/>
            <a:ext cx="1143000" cy="533400"/>
          </a:xfrm>
          <a:prstGeom prst="rect">
            <a:avLst/>
          </a:prstGeom>
          <a:solidFill>
            <a:srgbClr val="55EDF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Résultat</a:t>
            </a:r>
            <a:r>
              <a:rPr lang="en-CA" sz="1000" dirty="0" smtClean="0">
                <a:solidFill>
                  <a:schemeClr val="tx1"/>
                </a:solidFill>
              </a:rPr>
              <a:t> </a:t>
            </a:r>
            <a:r>
              <a:rPr lang="en-CA" sz="1000" dirty="0" err="1" smtClean="0">
                <a:solidFill>
                  <a:schemeClr val="tx1"/>
                </a:solidFill>
              </a:rPr>
              <a:t>intermédiaire</a:t>
            </a:r>
            <a:endParaRPr lang="en-CA" sz="1000" dirty="0">
              <a:solidFill>
                <a:schemeClr val="tx1"/>
              </a:solidFill>
            </a:endParaRPr>
          </a:p>
        </p:txBody>
      </p:sp>
      <p:sp>
        <p:nvSpPr>
          <p:cNvPr id="12" name="Rectangle 11"/>
          <p:cNvSpPr/>
          <p:nvPr/>
        </p:nvSpPr>
        <p:spPr>
          <a:xfrm>
            <a:off x="3400425" y="1551337"/>
            <a:ext cx="1143000" cy="533400"/>
          </a:xfrm>
          <a:prstGeom prst="rect">
            <a:avLst/>
          </a:prstGeom>
          <a:solidFill>
            <a:srgbClr val="E574F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Résultat</a:t>
            </a:r>
            <a:r>
              <a:rPr lang="en-CA" sz="1000" dirty="0" smtClean="0">
                <a:solidFill>
                  <a:schemeClr val="tx1"/>
                </a:solidFill>
              </a:rPr>
              <a:t> de la reduction de la menace</a:t>
            </a:r>
            <a:endParaRPr lang="en-CA" sz="1000" dirty="0">
              <a:solidFill>
                <a:schemeClr val="tx1"/>
              </a:solidFill>
            </a:endParaRPr>
          </a:p>
        </p:txBody>
      </p:sp>
      <p:sp>
        <p:nvSpPr>
          <p:cNvPr id="11" name="Oval 10"/>
          <p:cNvSpPr/>
          <p:nvPr/>
        </p:nvSpPr>
        <p:spPr>
          <a:xfrm>
            <a:off x="4848225" y="1524000"/>
            <a:ext cx="1330842" cy="588073"/>
          </a:xfrm>
          <a:prstGeom prst="ellipse">
            <a:avLst/>
          </a:prstGeom>
          <a:solidFill>
            <a:srgbClr val="B3FFA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Cible</a:t>
            </a:r>
            <a:r>
              <a:rPr lang="en-CA" sz="1000" dirty="0" smtClean="0">
                <a:solidFill>
                  <a:schemeClr val="tx1"/>
                </a:solidFill>
              </a:rPr>
              <a:t> de conservation</a:t>
            </a:r>
            <a:endParaRPr lang="en-CA" sz="1000" dirty="0">
              <a:solidFill>
                <a:schemeClr val="tx1"/>
              </a:solidFill>
            </a:endParaRPr>
          </a:p>
        </p:txBody>
      </p:sp>
      <p:sp>
        <p:nvSpPr>
          <p:cNvPr id="14" name="Rectangle 13"/>
          <p:cNvSpPr/>
          <p:nvPr/>
        </p:nvSpPr>
        <p:spPr>
          <a:xfrm>
            <a:off x="6483867" y="1551336"/>
            <a:ext cx="1143000" cy="533400"/>
          </a:xfrm>
          <a:prstGeom prst="rect">
            <a:avLst/>
          </a:prstGeom>
          <a:solidFill>
            <a:srgbClr val="55EDF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Services </a:t>
            </a:r>
            <a:r>
              <a:rPr lang="en-CA" sz="1000" dirty="0" err="1" smtClean="0">
                <a:solidFill>
                  <a:schemeClr val="tx1"/>
                </a:solidFill>
              </a:rPr>
              <a:t>écologiques</a:t>
            </a:r>
            <a:endParaRPr lang="en-CA" sz="1000" dirty="0">
              <a:solidFill>
                <a:schemeClr val="tx1"/>
              </a:solidFill>
            </a:endParaRPr>
          </a:p>
        </p:txBody>
      </p:sp>
      <p:sp>
        <p:nvSpPr>
          <p:cNvPr id="13" name="Oval 12"/>
          <p:cNvSpPr/>
          <p:nvPr/>
        </p:nvSpPr>
        <p:spPr>
          <a:xfrm>
            <a:off x="8001000" y="1551336"/>
            <a:ext cx="967563" cy="531991"/>
          </a:xfrm>
          <a:prstGeom prst="ellipse">
            <a:avLst/>
          </a:prstGeom>
          <a:solidFill>
            <a:srgbClr val="BB92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Cible</a:t>
            </a:r>
            <a:r>
              <a:rPr lang="en-CA" sz="1000" dirty="0" smtClean="0">
                <a:solidFill>
                  <a:schemeClr val="tx1"/>
                </a:solidFill>
              </a:rPr>
              <a:t> de </a:t>
            </a:r>
            <a:r>
              <a:rPr lang="en-CA" sz="1000" dirty="0" err="1" smtClean="0">
                <a:solidFill>
                  <a:schemeClr val="tx1"/>
                </a:solidFill>
              </a:rPr>
              <a:t>bien-être</a:t>
            </a:r>
            <a:r>
              <a:rPr lang="en-CA" sz="1000" dirty="0" smtClean="0">
                <a:solidFill>
                  <a:schemeClr val="tx1"/>
                </a:solidFill>
              </a:rPr>
              <a:t> </a:t>
            </a:r>
            <a:r>
              <a:rPr lang="en-CA" sz="1000" dirty="0" err="1" smtClean="0">
                <a:solidFill>
                  <a:schemeClr val="tx1"/>
                </a:solidFill>
              </a:rPr>
              <a:t>humain</a:t>
            </a:r>
            <a:endParaRPr lang="en-CA" sz="1000" dirty="0">
              <a:solidFill>
                <a:schemeClr val="tx1"/>
              </a:solidFill>
            </a:endParaRPr>
          </a:p>
        </p:txBody>
      </p:sp>
      <p:cxnSp>
        <p:nvCxnSpPr>
          <p:cNvPr id="16" name="Straight Arrow Connector 15"/>
          <p:cNvCxnSpPr>
            <a:stCxn id="2" idx="0"/>
            <a:endCxn id="5" idx="1"/>
          </p:cNvCxnSpPr>
          <p:nvPr/>
        </p:nvCxnSpPr>
        <p:spPr>
          <a:xfrm flipV="1">
            <a:off x="1581150" y="1818037"/>
            <a:ext cx="371475" cy="76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a:endCxn id="12" idx="1"/>
          </p:cNvCxnSpPr>
          <p:nvPr/>
        </p:nvCxnSpPr>
        <p:spPr>
          <a:xfrm>
            <a:off x="3095625" y="1818037"/>
            <a:ext cx="30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2" idx="3"/>
            <a:endCxn id="11" idx="2"/>
          </p:cNvCxnSpPr>
          <p:nvPr/>
        </p:nvCxnSpPr>
        <p:spPr>
          <a:xfrm>
            <a:off x="4543425" y="1818037"/>
            <a:ext cx="3048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1" idx="6"/>
            <a:endCxn id="14" idx="1"/>
          </p:cNvCxnSpPr>
          <p:nvPr/>
        </p:nvCxnSpPr>
        <p:spPr>
          <a:xfrm flipV="1">
            <a:off x="6179067" y="1818036"/>
            <a:ext cx="304800"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14" idx="3"/>
            <a:endCxn id="13" idx="2"/>
          </p:cNvCxnSpPr>
          <p:nvPr/>
        </p:nvCxnSpPr>
        <p:spPr>
          <a:xfrm flipV="1">
            <a:off x="7626867" y="1817332"/>
            <a:ext cx="374133" cy="70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Hexagon 44"/>
          <p:cNvSpPr/>
          <p:nvPr/>
        </p:nvSpPr>
        <p:spPr>
          <a:xfrm>
            <a:off x="95250" y="2606788"/>
            <a:ext cx="1752600" cy="1155458"/>
          </a:xfrm>
          <a:prstGeom prst="hexagon">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err="1">
                <a:solidFill>
                  <a:schemeClr val="tx1"/>
                </a:solidFill>
              </a:rPr>
              <a:t>Travailler</a:t>
            </a:r>
            <a:r>
              <a:rPr lang="en-US" sz="1000" dirty="0">
                <a:solidFill>
                  <a:schemeClr val="tx1"/>
                </a:solidFill>
              </a:rPr>
              <a:t> avec les </a:t>
            </a:r>
            <a:r>
              <a:rPr lang="en-US" sz="1000" dirty="0" err="1">
                <a:solidFill>
                  <a:schemeClr val="tx1"/>
                </a:solidFill>
              </a:rPr>
              <a:t>entreprises</a:t>
            </a:r>
            <a:r>
              <a:rPr lang="en-US" sz="1000" dirty="0">
                <a:solidFill>
                  <a:schemeClr val="tx1"/>
                </a:solidFill>
              </a:rPr>
              <a:t> </a:t>
            </a:r>
            <a:r>
              <a:rPr lang="en-US" sz="1000" dirty="0" err="1">
                <a:solidFill>
                  <a:schemeClr val="tx1"/>
                </a:solidFill>
              </a:rPr>
              <a:t>agricoles</a:t>
            </a:r>
            <a:r>
              <a:rPr lang="en-US" sz="1000" dirty="0">
                <a:solidFill>
                  <a:schemeClr val="tx1"/>
                </a:solidFill>
              </a:rPr>
              <a:t> pour </a:t>
            </a:r>
            <a:r>
              <a:rPr lang="en-US" sz="1000" dirty="0" err="1">
                <a:solidFill>
                  <a:schemeClr val="tx1"/>
                </a:solidFill>
              </a:rPr>
              <a:t>accroître</a:t>
            </a:r>
            <a:r>
              <a:rPr lang="en-US" sz="1000" dirty="0">
                <a:solidFill>
                  <a:schemeClr val="tx1"/>
                </a:solidFill>
              </a:rPr>
              <a:t> </a:t>
            </a:r>
            <a:r>
              <a:rPr lang="en-US" sz="1000" dirty="0" err="1">
                <a:solidFill>
                  <a:schemeClr val="tx1"/>
                </a:solidFill>
              </a:rPr>
              <a:t>l’adoption</a:t>
            </a:r>
            <a:r>
              <a:rPr lang="en-US" sz="1000" dirty="0">
                <a:solidFill>
                  <a:schemeClr val="tx1"/>
                </a:solidFill>
              </a:rPr>
              <a:t> de standards </a:t>
            </a:r>
            <a:r>
              <a:rPr lang="en-US" sz="1000" dirty="0" err="1">
                <a:solidFill>
                  <a:schemeClr val="tx1"/>
                </a:solidFill>
              </a:rPr>
              <a:t>environnementaux</a:t>
            </a:r>
            <a:endParaRPr lang="en-US" sz="1000" dirty="0">
              <a:solidFill>
                <a:schemeClr val="tx1"/>
              </a:solidFill>
            </a:endParaRPr>
          </a:p>
          <a:p>
            <a:pPr algn="ctr"/>
            <a:endParaRPr lang="en-CA" sz="1000" dirty="0">
              <a:solidFill>
                <a:schemeClr val="tx1"/>
              </a:solidFill>
            </a:endParaRPr>
          </a:p>
        </p:txBody>
      </p:sp>
      <p:sp>
        <p:nvSpPr>
          <p:cNvPr id="46" name="Rounded Rectangle 45"/>
          <p:cNvSpPr/>
          <p:nvPr/>
        </p:nvSpPr>
        <p:spPr>
          <a:xfrm>
            <a:off x="219075" y="3762246"/>
            <a:ext cx="1447800" cy="47604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Former </a:t>
            </a:r>
            <a:r>
              <a:rPr lang="en-CA" sz="1000" dirty="0" err="1" smtClean="0">
                <a:solidFill>
                  <a:schemeClr val="tx1"/>
                </a:solidFill>
              </a:rPr>
              <a:t>une</a:t>
            </a:r>
            <a:r>
              <a:rPr lang="en-CA" sz="1000" dirty="0" smtClean="0">
                <a:solidFill>
                  <a:schemeClr val="tx1"/>
                </a:solidFill>
              </a:rPr>
              <a:t> table de concertation </a:t>
            </a:r>
            <a:r>
              <a:rPr lang="en-CA" sz="1000" dirty="0" err="1" smtClean="0">
                <a:solidFill>
                  <a:schemeClr val="tx1"/>
                </a:solidFill>
              </a:rPr>
              <a:t>environnementale</a:t>
            </a:r>
            <a:endParaRPr lang="en-CA" sz="1000" dirty="0">
              <a:solidFill>
                <a:schemeClr val="tx1"/>
              </a:solidFill>
            </a:endParaRPr>
          </a:p>
        </p:txBody>
      </p:sp>
      <p:sp>
        <p:nvSpPr>
          <p:cNvPr id="47" name="Rounded Rectangle 46"/>
          <p:cNvSpPr/>
          <p:nvPr/>
        </p:nvSpPr>
        <p:spPr>
          <a:xfrm>
            <a:off x="219075" y="4238286"/>
            <a:ext cx="1447800" cy="474747"/>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Fournir</a:t>
            </a:r>
            <a:r>
              <a:rPr lang="en-CA" sz="1000" dirty="0" smtClean="0">
                <a:solidFill>
                  <a:schemeClr val="tx1"/>
                </a:solidFill>
              </a:rPr>
              <a:t> un </a:t>
            </a:r>
            <a:r>
              <a:rPr lang="en-CA" sz="1000" dirty="0" err="1" smtClean="0">
                <a:solidFill>
                  <a:schemeClr val="tx1"/>
                </a:solidFill>
              </a:rPr>
              <a:t>soutien</a:t>
            </a:r>
            <a:r>
              <a:rPr lang="en-CA" sz="1000" dirty="0" smtClean="0">
                <a:solidFill>
                  <a:schemeClr val="tx1"/>
                </a:solidFill>
              </a:rPr>
              <a:t> technique aux </a:t>
            </a:r>
            <a:r>
              <a:rPr lang="en-CA" sz="1000" dirty="0" err="1" smtClean="0">
                <a:solidFill>
                  <a:schemeClr val="tx1"/>
                </a:solidFill>
              </a:rPr>
              <a:t>entreprises</a:t>
            </a:r>
            <a:r>
              <a:rPr lang="en-CA" sz="1000" dirty="0" smtClean="0">
                <a:solidFill>
                  <a:schemeClr val="tx1"/>
                </a:solidFill>
              </a:rPr>
              <a:t> </a:t>
            </a:r>
            <a:r>
              <a:rPr lang="en-CA" sz="1000" dirty="0" err="1" smtClean="0">
                <a:solidFill>
                  <a:schemeClr val="tx1"/>
                </a:solidFill>
              </a:rPr>
              <a:t>agricoles</a:t>
            </a:r>
            <a:endParaRPr lang="en-CA" sz="1000" dirty="0">
              <a:solidFill>
                <a:schemeClr val="tx1"/>
              </a:solidFill>
            </a:endParaRPr>
          </a:p>
        </p:txBody>
      </p:sp>
      <p:sp>
        <p:nvSpPr>
          <p:cNvPr id="48" name="Rectangle 47"/>
          <p:cNvSpPr/>
          <p:nvPr/>
        </p:nvSpPr>
        <p:spPr>
          <a:xfrm>
            <a:off x="1981200" y="2818167"/>
            <a:ext cx="1257300" cy="732700"/>
          </a:xfrm>
          <a:prstGeom prst="rect">
            <a:avLst/>
          </a:prstGeom>
          <a:solidFill>
            <a:srgbClr val="55EDF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Plus </a:t>
            </a:r>
            <a:r>
              <a:rPr lang="en-CA" sz="1000" dirty="0" err="1" smtClean="0">
                <a:solidFill>
                  <a:schemeClr val="tx1"/>
                </a:solidFill>
              </a:rPr>
              <a:t>d’entreprises</a:t>
            </a:r>
            <a:r>
              <a:rPr lang="en-CA" sz="1000" dirty="0" smtClean="0">
                <a:solidFill>
                  <a:schemeClr val="tx1"/>
                </a:solidFill>
              </a:rPr>
              <a:t> </a:t>
            </a:r>
            <a:r>
              <a:rPr lang="en-CA" sz="1000" dirty="0" err="1" smtClean="0">
                <a:solidFill>
                  <a:schemeClr val="tx1"/>
                </a:solidFill>
              </a:rPr>
              <a:t>adoptent</a:t>
            </a:r>
            <a:r>
              <a:rPr lang="en-CA" sz="1000" dirty="0" smtClean="0">
                <a:solidFill>
                  <a:schemeClr val="tx1"/>
                </a:solidFill>
              </a:rPr>
              <a:t> les standards </a:t>
            </a:r>
            <a:r>
              <a:rPr lang="en-CA" sz="1000" dirty="0" err="1" smtClean="0">
                <a:solidFill>
                  <a:schemeClr val="tx1"/>
                </a:solidFill>
              </a:rPr>
              <a:t>environnementaux</a:t>
            </a:r>
            <a:endParaRPr lang="en-CA" sz="1000" dirty="0">
              <a:solidFill>
                <a:schemeClr val="tx1"/>
              </a:solidFill>
            </a:endParaRPr>
          </a:p>
        </p:txBody>
      </p:sp>
      <p:sp>
        <p:nvSpPr>
          <p:cNvPr id="49" name="Rectangle 48"/>
          <p:cNvSpPr/>
          <p:nvPr/>
        </p:nvSpPr>
        <p:spPr>
          <a:xfrm>
            <a:off x="3457575" y="2868345"/>
            <a:ext cx="1143000" cy="632344"/>
          </a:xfrm>
          <a:prstGeom prst="rect">
            <a:avLst/>
          </a:prstGeom>
          <a:solidFill>
            <a:srgbClr val="E574F8"/>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Pas de conversion de </a:t>
            </a:r>
            <a:r>
              <a:rPr lang="en-CA" sz="1000" dirty="0" err="1" smtClean="0">
                <a:solidFill>
                  <a:schemeClr val="tx1"/>
                </a:solidFill>
              </a:rPr>
              <a:t>milieux</a:t>
            </a:r>
            <a:r>
              <a:rPr lang="en-CA" sz="1000" dirty="0" smtClean="0">
                <a:solidFill>
                  <a:schemeClr val="tx1"/>
                </a:solidFill>
              </a:rPr>
              <a:t> </a:t>
            </a:r>
            <a:r>
              <a:rPr lang="en-CA" sz="1000" dirty="0" err="1" smtClean="0">
                <a:solidFill>
                  <a:schemeClr val="tx1"/>
                </a:solidFill>
              </a:rPr>
              <a:t>humides</a:t>
            </a:r>
            <a:endParaRPr lang="en-CA" sz="1000" dirty="0" smtClean="0">
              <a:solidFill>
                <a:schemeClr val="tx1"/>
              </a:solidFill>
            </a:endParaRPr>
          </a:p>
        </p:txBody>
      </p:sp>
      <p:sp>
        <p:nvSpPr>
          <p:cNvPr id="50" name="Oval 49"/>
          <p:cNvSpPr/>
          <p:nvPr/>
        </p:nvSpPr>
        <p:spPr>
          <a:xfrm>
            <a:off x="4848225" y="2891186"/>
            <a:ext cx="1330842" cy="588073"/>
          </a:xfrm>
          <a:prstGeom prst="ellipse">
            <a:avLst/>
          </a:prstGeom>
          <a:solidFill>
            <a:srgbClr val="B3FFA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Zones </a:t>
            </a:r>
            <a:r>
              <a:rPr lang="en-CA" sz="1000" dirty="0" err="1" smtClean="0">
                <a:solidFill>
                  <a:schemeClr val="tx1"/>
                </a:solidFill>
              </a:rPr>
              <a:t>humides</a:t>
            </a:r>
            <a:r>
              <a:rPr lang="en-CA" sz="1000" dirty="0" smtClean="0">
                <a:solidFill>
                  <a:schemeClr val="tx1"/>
                </a:solidFill>
              </a:rPr>
              <a:t> </a:t>
            </a:r>
            <a:r>
              <a:rPr lang="en-CA" sz="1000" dirty="0" err="1" smtClean="0">
                <a:solidFill>
                  <a:schemeClr val="tx1"/>
                </a:solidFill>
              </a:rPr>
              <a:t>côtières</a:t>
            </a:r>
            <a:endParaRPr lang="en-CA" sz="1000" dirty="0">
              <a:solidFill>
                <a:schemeClr val="tx1"/>
              </a:solidFill>
            </a:endParaRPr>
          </a:p>
        </p:txBody>
      </p:sp>
      <p:sp>
        <p:nvSpPr>
          <p:cNvPr id="51" name="Rectangle 50"/>
          <p:cNvSpPr/>
          <p:nvPr/>
        </p:nvSpPr>
        <p:spPr>
          <a:xfrm>
            <a:off x="6470027" y="2676516"/>
            <a:ext cx="1143000" cy="1024494"/>
          </a:xfrm>
          <a:prstGeom prst="rect">
            <a:avLst/>
          </a:prstGeom>
          <a:solidFill>
            <a:srgbClr val="55EDF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Augmentation des zones </a:t>
            </a:r>
            <a:r>
              <a:rPr lang="en-CA" sz="1000" dirty="0" err="1" smtClean="0">
                <a:solidFill>
                  <a:schemeClr val="tx1"/>
                </a:solidFill>
              </a:rPr>
              <a:t>d’alevinage</a:t>
            </a:r>
            <a:r>
              <a:rPr lang="en-CA" sz="1000" dirty="0" smtClean="0">
                <a:solidFill>
                  <a:schemeClr val="tx1"/>
                </a:solidFill>
              </a:rPr>
              <a:t> pour les </a:t>
            </a:r>
            <a:r>
              <a:rPr lang="en-CA" sz="1000" dirty="0" err="1" smtClean="0">
                <a:solidFill>
                  <a:schemeClr val="tx1"/>
                </a:solidFill>
              </a:rPr>
              <a:t>espèces</a:t>
            </a:r>
            <a:r>
              <a:rPr lang="en-CA" sz="1000" dirty="0" smtClean="0">
                <a:solidFill>
                  <a:schemeClr val="tx1"/>
                </a:solidFill>
              </a:rPr>
              <a:t> de </a:t>
            </a:r>
            <a:r>
              <a:rPr lang="en-CA" sz="1000" dirty="0" err="1" smtClean="0">
                <a:solidFill>
                  <a:schemeClr val="tx1"/>
                </a:solidFill>
              </a:rPr>
              <a:t>poissons</a:t>
            </a:r>
            <a:r>
              <a:rPr lang="en-CA" sz="1000" dirty="0" smtClean="0">
                <a:solidFill>
                  <a:schemeClr val="tx1"/>
                </a:solidFill>
              </a:rPr>
              <a:t> </a:t>
            </a:r>
            <a:r>
              <a:rPr lang="en-CA" sz="1000" dirty="0" err="1" smtClean="0">
                <a:solidFill>
                  <a:schemeClr val="tx1"/>
                </a:solidFill>
              </a:rPr>
              <a:t>commerciales</a:t>
            </a:r>
            <a:endParaRPr lang="en-CA" sz="1000" dirty="0">
              <a:solidFill>
                <a:schemeClr val="tx1"/>
              </a:solidFill>
            </a:endParaRPr>
          </a:p>
        </p:txBody>
      </p:sp>
      <p:sp>
        <p:nvSpPr>
          <p:cNvPr id="52" name="Oval 51"/>
          <p:cNvSpPr/>
          <p:nvPr/>
        </p:nvSpPr>
        <p:spPr>
          <a:xfrm>
            <a:off x="7829550" y="2826215"/>
            <a:ext cx="1285875" cy="716604"/>
          </a:xfrm>
          <a:prstGeom prst="ellipse">
            <a:avLst/>
          </a:prstGeom>
          <a:solidFill>
            <a:srgbClr val="BB927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Modes de vie </a:t>
            </a:r>
            <a:r>
              <a:rPr lang="en-CA" sz="1000" dirty="0" err="1" smtClean="0">
                <a:solidFill>
                  <a:schemeClr val="tx1"/>
                </a:solidFill>
              </a:rPr>
              <a:t>basés</a:t>
            </a:r>
            <a:r>
              <a:rPr lang="en-CA" sz="1000" dirty="0" smtClean="0">
                <a:solidFill>
                  <a:schemeClr val="tx1"/>
                </a:solidFill>
              </a:rPr>
              <a:t> sur la </a:t>
            </a:r>
            <a:r>
              <a:rPr lang="en-CA" sz="1000" dirty="0" err="1" smtClean="0">
                <a:solidFill>
                  <a:schemeClr val="tx1"/>
                </a:solidFill>
              </a:rPr>
              <a:t>pêche</a:t>
            </a:r>
            <a:endParaRPr lang="en-CA" sz="1000" dirty="0">
              <a:solidFill>
                <a:schemeClr val="tx1"/>
              </a:solidFill>
            </a:endParaRPr>
          </a:p>
        </p:txBody>
      </p:sp>
      <p:cxnSp>
        <p:nvCxnSpPr>
          <p:cNvPr id="53" name="Straight Arrow Connector 52"/>
          <p:cNvCxnSpPr>
            <a:stCxn id="45" idx="0"/>
            <a:endCxn id="48" idx="1"/>
          </p:cNvCxnSpPr>
          <p:nvPr/>
        </p:nvCxnSpPr>
        <p:spPr>
          <a:xfrm>
            <a:off x="1847850" y="3184517"/>
            <a:ext cx="13335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8" idx="3"/>
          </p:cNvCxnSpPr>
          <p:nvPr/>
        </p:nvCxnSpPr>
        <p:spPr>
          <a:xfrm>
            <a:off x="3238500" y="3184517"/>
            <a:ext cx="1143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50" idx="2"/>
          </p:cNvCxnSpPr>
          <p:nvPr/>
        </p:nvCxnSpPr>
        <p:spPr>
          <a:xfrm>
            <a:off x="4743450" y="3184517"/>
            <a:ext cx="104775" cy="70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0" idx="6"/>
            <a:endCxn id="51" idx="1"/>
          </p:cNvCxnSpPr>
          <p:nvPr/>
        </p:nvCxnSpPr>
        <p:spPr>
          <a:xfrm>
            <a:off x="6179067" y="3185223"/>
            <a:ext cx="290960" cy="354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51" idx="3"/>
            <a:endCxn id="52" idx="2"/>
          </p:cNvCxnSpPr>
          <p:nvPr/>
        </p:nvCxnSpPr>
        <p:spPr>
          <a:xfrm flipV="1">
            <a:off x="7613027" y="3184517"/>
            <a:ext cx="216523" cy="424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3457575" y="3631283"/>
            <a:ext cx="1143000" cy="632344"/>
          </a:xfrm>
          <a:prstGeom prst="rect">
            <a:avLst/>
          </a:prstGeom>
          <a:solidFill>
            <a:srgbClr val="E574F8"/>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Restauration de </a:t>
            </a:r>
            <a:r>
              <a:rPr lang="en-CA" sz="1000" dirty="0" err="1" smtClean="0">
                <a:solidFill>
                  <a:schemeClr val="tx1"/>
                </a:solidFill>
              </a:rPr>
              <a:t>milieux</a:t>
            </a:r>
            <a:r>
              <a:rPr lang="en-CA" sz="1000" dirty="0" smtClean="0">
                <a:solidFill>
                  <a:schemeClr val="tx1"/>
                </a:solidFill>
              </a:rPr>
              <a:t> </a:t>
            </a:r>
            <a:r>
              <a:rPr lang="en-CA" sz="1000" dirty="0" err="1" smtClean="0">
                <a:solidFill>
                  <a:schemeClr val="tx1"/>
                </a:solidFill>
              </a:rPr>
              <a:t>humides</a:t>
            </a:r>
            <a:r>
              <a:rPr lang="en-CA" sz="1000" dirty="0" smtClean="0">
                <a:solidFill>
                  <a:schemeClr val="tx1"/>
                </a:solidFill>
              </a:rPr>
              <a:t> </a:t>
            </a:r>
            <a:r>
              <a:rPr lang="en-CA" sz="1000" dirty="0" err="1" smtClean="0">
                <a:solidFill>
                  <a:schemeClr val="tx1"/>
                </a:solidFill>
              </a:rPr>
              <a:t>en</a:t>
            </a:r>
            <a:r>
              <a:rPr lang="en-CA" sz="1000" dirty="0" smtClean="0">
                <a:solidFill>
                  <a:schemeClr val="tx1"/>
                </a:solidFill>
              </a:rPr>
              <a:t> </a:t>
            </a:r>
            <a:r>
              <a:rPr lang="en-CA" sz="1000" dirty="0" err="1" smtClean="0">
                <a:solidFill>
                  <a:schemeClr val="tx1"/>
                </a:solidFill>
              </a:rPr>
              <a:t>terres</a:t>
            </a:r>
            <a:r>
              <a:rPr lang="en-CA" sz="1000" dirty="0" smtClean="0">
                <a:solidFill>
                  <a:schemeClr val="tx1"/>
                </a:solidFill>
              </a:rPr>
              <a:t> </a:t>
            </a:r>
            <a:r>
              <a:rPr lang="en-CA" sz="1000" dirty="0" err="1" smtClean="0">
                <a:solidFill>
                  <a:schemeClr val="tx1"/>
                </a:solidFill>
              </a:rPr>
              <a:t>agricoles</a:t>
            </a:r>
            <a:endParaRPr lang="en-CA" sz="1000" dirty="0" smtClean="0">
              <a:solidFill>
                <a:schemeClr val="tx1"/>
              </a:solidFill>
            </a:endParaRPr>
          </a:p>
        </p:txBody>
      </p:sp>
    </p:spTree>
    <p:extLst>
      <p:ext uri="{BB962C8B-B14F-4D97-AF65-F5344CB8AC3E}">
        <p14:creationId xmlns:p14="http://schemas.microsoft.com/office/powerpoint/2010/main" val="304306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0"/>
            <a:ext cx="7391400" cy="1371600"/>
          </a:xfrm>
        </p:spPr>
        <p:txBody>
          <a:bodyPr/>
          <a:lstStyle/>
          <a:p>
            <a:r>
              <a:rPr lang="en-US" dirty="0" err="1"/>
              <a:t>Exemple</a:t>
            </a:r>
            <a:r>
              <a:rPr lang="en-US" dirty="0"/>
              <a:t> </a:t>
            </a:r>
            <a:r>
              <a:rPr lang="en-US" dirty="0" err="1"/>
              <a:t>d’une</a:t>
            </a:r>
            <a:r>
              <a:rPr lang="en-US" dirty="0"/>
              <a:t> </a:t>
            </a:r>
            <a:r>
              <a:rPr lang="en-US" dirty="0" err="1"/>
              <a:t>théorie</a:t>
            </a:r>
            <a:r>
              <a:rPr lang="en-US" dirty="0"/>
              <a:t> du </a:t>
            </a:r>
            <a:r>
              <a:rPr lang="en-US" dirty="0" err="1"/>
              <a:t>changement</a:t>
            </a:r>
            <a:r>
              <a:rPr lang="en-US" dirty="0"/>
              <a:t> </a:t>
            </a:r>
            <a:r>
              <a:rPr lang="en-US" dirty="0" err="1"/>
              <a:t>réelle</a:t>
            </a:r>
            <a:endParaRPr lang="en-US" dirty="0"/>
          </a:p>
        </p:txBody>
      </p:sp>
      <p:grpSp>
        <p:nvGrpSpPr>
          <p:cNvPr id="2" name="Group 1"/>
          <p:cNvGrpSpPr/>
          <p:nvPr/>
        </p:nvGrpSpPr>
        <p:grpSpPr>
          <a:xfrm>
            <a:off x="0" y="2514600"/>
            <a:ext cx="9144000" cy="3733800"/>
            <a:chOff x="0" y="2514600"/>
            <a:chExt cx="9144000" cy="3733800"/>
          </a:xfrm>
        </p:grpSpPr>
        <p:grpSp>
          <p:nvGrpSpPr>
            <p:cNvPr id="8" name="Group 7"/>
            <p:cNvGrpSpPr/>
            <p:nvPr/>
          </p:nvGrpSpPr>
          <p:grpSpPr>
            <a:xfrm>
              <a:off x="0" y="2841829"/>
              <a:ext cx="9144000" cy="3270872"/>
              <a:chOff x="0" y="2841829"/>
              <a:chExt cx="9144000" cy="3270872"/>
            </a:xfrm>
          </p:grpSpPr>
          <p:grpSp>
            <p:nvGrpSpPr>
              <p:cNvPr id="9" name="Group 8"/>
              <p:cNvGrpSpPr/>
              <p:nvPr/>
            </p:nvGrpSpPr>
            <p:grpSpPr>
              <a:xfrm>
                <a:off x="0" y="2841829"/>
                <a:ext cx="9144000" cy="3270872"/>
                <a:chOff x="0" y="2841829"/>
                <a:chExt cx="9144000" cy="327087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0085"/>
                  <a:ext cx="9144000" cy="2286000"/>
                </a:xfrm>
                <a:prstGeom prst="rect">
                  <a:avLst/>
                </a:prstGeom>
              </p:spPr>
            </p:pic>
            <p:sp>
              <p:nvSpPr>
                <p:cNvPr id="16" name="Rounded Rectangle 15"/>
                <p:cNvSpPr/>
                <p:nvPr/>
              </p:nvSpPr>
              <p:spPr>
                <a:xfrm>
                  <a:off x="3581400" y="5486400"/>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Développer</a:t>
                  </a:r>
                  <a:r>
                    <a:rPr lang="en-CA" sz="900" dirty="0" smtClean="0">
                      <a:solidFill>
                        <a:schemeClr val="tx1"/>
                      </a:solidFill>
                    </a:rPr>
                    <a:t> un programme </a:t>
                  </a:r>
                  <a:r>
                    <a:rPr lang="en-CA" sz="900" dirty="0" err="1" smtClean="0">
                      <a:solidFill>
                        <a:schemeClr val="tx1"/>
                      </a:solidFill>
                    </a:rPr>
                    <a:t>d’échange</a:t>
                  </a:r>
                  <a:r>
                    <a:rPr lang="en-CA" sz="900" dirty="0" smtClean="0">
                      <a:solidFill>
                        <a:schemeClr val="tx1"/>
                      </a:solidFill>
                    </a:rPr>
                    <a:t> de </a:t>
                  </a:r>
                  <a:r>
                    <a:rPr lang="en-CA" sz="900" dirty="0" err="1" smtClean="0">
                      <a:solidFill>
                        <a:schemeClr val="tx1"/>
                      </a:solidFill>
                    </a:rPr>
                    <a:t>hameçon</a:t>
                  </a:r>
                  <a:endParaRPr lang="en-CA" sz="900" dirty="0">
                    <a:solidFill>
                      <a:schemeClr val="tx1"/>
                    </a:solidFill>
                  </a:endParaRPr>
                </a:p>
              </p:txBody>
            </p:sp>
            <p:sp>
              <p:nvSpPr>
                <p:cNvPr id="17" name="Rounded Rectangle 16"/>
                <p:cNvSpPr/>
                <p:nvPr/>
              </p:nvSpPr>
              <p:spPr>
                <a:xfrm>
                  <a:off x="3581400" y="2841829"/>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Partager</a:t>
                  </a:r>
                  <a:r>
                    <a:rPr lang="en-CA" sz="900" dirty="0" smtClean="0">
                      <a:solidFill>
                        <a:schemeClr val="tx1"/>
                      </a:solidFill>
                    </a:rPr>
                    <a:t> les </a:t>
                  </a:r>
                  <a:r>
                    <a:rPr lang="en-CA" sz="900" dirty="0" err="1" smtClean="0">
                      <a:solidFill>
                        <a:schemeClr val="tx1"/>
                      </a:solidFill>
                    </a:rPr>
                    <a:t>résultats</a:t>
                  </a:r>
                  <a:r>
                    <a:rPr lang="en-CA" sz="900" dirty="0" smtClean="0">
                      <a:solidFill>
                        <a:schemeClr val="tx1"/>
                      </a:solidFill>
                    </a:rPr>
                    <a:t> </a:t>
                  </a:r>
                  <a:r>
                    <a:rPr lang="en-CA" sz="900" dirty="0" err="1" smtClean="0">
                      <a:solidFill>
                        <a:schemeClr val="tx1"/>
                      </a:solidFill>
                    </a:rPr>
                    <a:t>expérimentaux</a:t>
                  </a:r>
                  <a:endParaRPr lang="en-CA" sz="900" dirty="0">
                    <a:solidFill>
                      <a:schemeClr val="tx1"/>
                    </a:solidFill>
                  </a:endParaRPr>
                </a:p>
              </p:txBody>
            </p:sp>
          </p:grpSp>
          <p:sp>
            <p:nvSpPr>
              <p:cNvPr id="10" name="Rectangle 9"/>
              <p:cNvSpPr/>
              <p:nvPr/>
            </p:nvSpPr>
            <p:spPr>
              <a:xfrm>
                <a:off x="4876800" y="3468130"/>
                <a:ext cx="1528762" cy="186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6096000" y="37338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 name="Rectangle 2"/>
            <p:cNvSpPr/>
            <p:nvPr/>
          </p:nvSpPr>
          <p:spPr>
            <a:xfrm>
              <a:off x="1905000" y="2514600"/>
              <a:ext cx="34290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7"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5562" y="4489815"/>
            <a:ext cx="2738438" cy="2377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591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0"/>
            <a:ext cx="7391400" cy="1371600"/>
          </a:xfrm>
        </p:spPr>
        <p:txBody>
          <a:bodyPr/>
          <a:lstStyle/>
          <a:p>
            <a:r>
              <a:rPr lang="en-US" dirty="0" err="1"/>
              <a:t>Exemple</a:t>
            </a:r>
            <a:r>
              <a:rPr lang="en-US" dirty="0"/>
              <a:t> </a:t>
            </a:r>
            <a:r>
              <a:rPr lang="en-US" dirty="0" err="1"/>
              <a:t>d’une</a:t>
            </a:r>
            <a:r>
              <a:rPr lang="en-US" dirty="0"/>
              <a:t> </a:t>
            </a:r>
            <a:r>
              <a:rPr lang="en-US" dirty="0" err="1"/>
              <a:t>théorie</a:t>
            </a:r>
            <a:r>
              <a:rPr lang="en-US" dirty="0"/>
              <a:t> du </a:t>
            </a:r>
            <a:r>
              <a:rPr lang="en-US" dirty="0" err="1"/>
              <a:t>changement</a:t>
            </a:r>
            <a:r>
              <a:rPr lang="en-US" dirty="0"/>
              <a:t> </a:t>
            </a:r>
            <a:r>
              <a:rPr lang="en-US" dirty="0" err="1"/>
              <a:t>réelle</a:t>
            </a:r>
            <a:endParaRPr lang="en-US" dirty="0"/>
          </a:p>
        </p:txBody>
      </p:sp>
      <p:grpSp>
        <p:nvGrpSpPr>
          <p:cNvPr id="4" name="Group 3"/>
          <p:cNvGrpSpPr/>
          <p:nvPr/>
        </p:nvGrpSpPr>
        <p:grpSpPr>
          <a:xfrm>
            <a:off x="0" y="2514600"/>
            <a:ext cx="9144000" cy="3733800"/>
            <a:chOff x="0" y="2514600"/>
            <a:chExt cx="9144000" cy="3733800"/>
          </a:xfrm>
        </p:grpSpPr>
        <p:grpSp>
          <p:nvGrpSpPr>
            <p:cNvPr id="8" name="Group 7"/>
            <p:cNvGrpSpPr/>
            <p:nvPr/>
          </p:nvGrpSpPr>
          <p:grpSpPr>
            <a:xfrm>
              <a:off x="0" y="2841829"/>
              <a:ext cx="9144000" cy="3270872"/>
              <a:chOff x="0" y="2841829"/>
              <a:chExt cx="9144000" cy="3270872"/>
            </a:xfrm>
          </p:grpSpPr>
          <p:grpSp>
            <p:nvGrpSpPr>
              <p:cNvPr id="9" name="Group 8"/>
              <p:cNvGrpSpPr/>
              <p:nvPr/>
            </p:nvGrpSpPr>
            <p:grpSpPr>
              <a:xfrm>
                <a:off x="0" y="2841829"/>
                <a:ext cx="9144000" cy="3270872"/>
                <a:chOff x="0" y="2841829"/>
                <a:chExt cx="9144000" cy="3270872"/>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0085"/>
                  <a:ext cx="9144000" cy="2286000"/>
                </a:xfrm>
                <a:prstGeom prst="rect">
                  <a:avLst/>
                </a:prstGeom>
              </p:spPr>
            </p:pic>
            <p:sp>
              <p:nvSpPr>
                <p:cNvPr id="13" name="Rounded Rectangle 12"/>
                <p:cNvSpPr/>
                <p:nvPr/>
              </p:nvSpPr>
              <p:spPr>
                <a:xfrm>
                  <a:off x="304800" y="4572000"/>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Collaborer</a:t>
                  </a:r>
                  <a:r>
                    <a:rPr lang="en-CA" sz="900" dirty="0" smtClean="0">
                      <a:solidFill>
                        <a:schemeClr val="tx1"/>
                      </a:solidFill>
                    </a:rPr>
                    <a:t> avec les </a:t>
                  </a:r>
                  <a:r>
                    <a:rPr lang="en-CA" sz="900" dirty="0" err="1" smtClean="0">
                      <a:solidFill>
                        <a:schemeClr val="tx1"/>
                      </a:solidFill>
                    </a:rPr>
                    <a:t>chercheurs</a:t>
                  </a:r>
                  <a:r>
                    <a:rPr lang="en-CA" sz="900" dirty="0" smtClean="0">
                      <a:solidFill>
                        <a:schemeClr val="tx1"/>
                      </a:solidFill>
                    </a:rPr>
                    <a:t> et les </a:t>
                  </a:r>
                  <a:r>
                    <a:rPr lang="en-CA" sz="900" dirty="0" err="1" smtClean="0">
                      <a:solidFill>
                        <a:schemeClr val="tx1"/>
                      </a:solidFill>
                    </a:rPr>
                    <a:t>agences</a:t>
                  </a:r>
                  <a:r>
                    <a:rPr lang="en-CA" sz="900" dirty="0" smtClean="0">
                      <a:solidFill>
                        <a:schemeClr val="tx1"/>
                      </a:solidFill>
                    </a:rPr>
                    <a:t> </a:t>
                  </a:r>
                  <a:r>
                    <a:rPr lang="en-CA" sz="900" dirty="0" err="1" smtClean="0">
                      <a:solidFill>
                        <a:schemeClr val="tx1"/>
                      </a:solidFill>
                    </a:rPr>
                    <a:t>gouvernementales</a:t>
                  </a:r>
                  <a:endParaRPr lang="en-CA" sz="900" dirty="0">
                    <a:solidFill>
                      <a:schemeClr val="tx1"/>
                    </a:solidFill>
                  </a:endParaRPr>
                </a:p>
              </p:txBody>
            </p:sp>
            <p:sp>
              <p:nvSpPr>
                <p:cNvPr id="14" name="Rounded Rectangle 13"/>
                <p:cNvSpPr/>
                <p:nvPr/>
              </p:nvSpPr>
              <p:spPr>
                <a:xfrm>
                  <a:off x="304800" y="5234793"/>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Développer</a:t>
                  </a:r>
                  <a:r>
                    <a:rPr lang="en-CA" sz="900" dirty="0" smtClean="0">
                      <a:solidFill>
                        <a:schemeClr val="tx1"/>
                      </a:solidFill>
                    </a:rPr>
                    <a:t> un </a:t>
                  </a:r>
                  <a:r>
                    <a:rPr lang="en-CA" sz="900" dirty="0" err="1" smtClean="0">
                      <a:solidFill>
                        <a:schemeClr val="tx1"/>
                      </a:solidFill>
                    </a:rPr>
                    <a:t>protocole</a:t>
                  </a:r>
                  <a:r>
                    <a:rPr lang="en-CA" sz="900" dirty="0" smtClean="0">
                      <a:solidFill>
                        <a:schemeClr val="tx1"/>
                      </a:solidFill>
                    </a:rPr>
                    <a:t> pour tester les </a:t>
                  </a:r>
                  <a:r>
                    <a:rPr lang="en-CA" sz="900" dirty="0" err="1" smtClean="0">
                      <a:solidFill>
                        <a:schemeClr val="tx1"/>
                      </a:solidFill>
                    </a:rPr>
                    <a:t>hameçons</a:t>
                  </a:r>
                  <a:r>
                    <a:rPr lang="en-CA" sz="900" dirty="0" smtClean="0">
                      <a:solidFill>
                        <a:schemeClr val="tx1"/>
                      </a:solidFill>
                    </a:rPr>
                    <a:t> </a:t>
                  </a:r>
                  <a:r>
                    <a:rPr lang="en-CA" sz="900" dirty="0" err="1" smtClean="0">
                      <a:solidFill>
                        <a:schemeClr val="tx1"/>
                      </a:solidFill>
                    </a:rPr>
                    <a:t>circulaires</a:t>
                  </a:r>
                  <a:endParaRPr lang="en-CA" sz="900" dirty="0">
                    <a:solidFill>
                      <a:schemeClr val="tx1"/>
                    </a:solidFill>
                  </a:endParaRPr>
                </a:p>
              </p:txBody>
            </p:sp>
            <p:sp>
              <p:nvSpPr>
                <p:cNvPr id="15" name="Rounded Rectangle 14"/>
                <p:cNvSpPr/>
                <p:nvPr/>
              </p:nvSpPr>
              <p:spPr>
                <a:xfrm>
                  <a:off x="2057400" y="4280685"/>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Évaluer</a:t>
                  </a:r>
                  <a:r>
                    <a:rPr lang="en-CA" sz="900" dirty="0" smtClean="0">
                      <a:solidFill>
                        <a:schemeClr val="tx1"/>
                      </a:solidFill>
                    </a:rPr>
                    <a:t> les </a:t>
                  </a:r>
                  <a:r>
                    <a:rPr lang="en-CA" sz="900" dirty="0" err="1" smtClean="0">
                      <a:solidFill>
                        <a:schemeClr val="tx1"/>
                      </a:solidFill>
                    </a:rPr>
                    <a:t>hameçons</a:t>
                  </a:r>
                  <a:r>
                    <a:rPr lang="en-CA" sz="900" dirty="0" smtClean="0">
                      <a:solidFill>
                        <a:schemeClr val="tx1"/>
                      </a:solidFill>
                    </a:rPr>
                    <a:t> </a:t>
                  </a:r>
                  <a:r>
                    <a:rPr lang="en-CA" sz="900" dirty="0" err="1" smtClean="0">
                      <a:solidFill>
                        <a:schemeClr val="tx1"/>
                      </a:solidFill>
                    </a:rPr>
                    <a:t>circulaires</a:t>
                  </a:r>
                  <a:r>
                    <a:rPr lang="en-CA" sz="900" dirty="0" smtClean="0">
                      <a:solidFill>
                        <a:schemeClr val="tx1"/>
                      </a:solidFill>
                    </a:rPr>
                    <a:t> </a:t>
                  </a:r>
                  <a:r>
                    <a:rPr lang="en-CA" sz="900" dirty="0" err="1" smtClean="0">
                      <a:solidFill>
                        <a:schemeClr val="tx1"/>
                      </a:solidFill>
                    </a:rPr>
                    <a:t>dans</a:t>
                  </a:r>
                  <a:r>
                    <a:rPr lang="en-CA" sz="900" dirty="0" smtClean="0">
                      <a:solidFill>
                        <a:schemeClr val="tx1"/>
                      </a:solidFill>
                    </a:rPr>
                    <a:t> </a:t>
                  </a:r>
                  <a:r>
                    <a:rPr lang="en-CA" sz="900" dirty="0" err="1" smtClean="0">
                      <a:solidFill>
                        <a:schemeClr val="tx1"/>
                      </a:solidFill>
                    </a:rPr>
                    <a:t>l’ocean</a:t>
                  </a:r>
                  <a:r>
                    <a:rPr lang="en-CA" sz="900" dirty="0" smtClean="0">
                      <a:solidFill>
                        <a:schemeClr val="tx1"/>
                      </a:solidFill>
                    </a:rPr>
                    <a:t> </a:t>
                  </a:r>
                  <a:r>
                    <a:rPr lang="en-CA" sz="900" dirty="0" err="1" smtClean="0">
                      <a:solidFill>
                        <a:schemeClr val="tx1"/>
                      </a:solidFill>
                    </a:rPr>
                    <a:t>Pacifique</a:t>
                  </a:r>
                  <a:r>
                    <a:rPr lang="en-CA" sz="900" dirty="0" smtClean="0">
                      <a:solidFill>
                        <a:schemeClr val="tx1"/>
                      </a:solidFill>
                    </a:rPr>
                    <a:t> </a:t>
                  </a:r>
                  <a:r>
                    <a:rPr lang="en-CA" sz="900" dirty="0" err="1" smtClean="0">
                      <a:solidFill>
                        <a:schemeClr val="tx1"/>
                      </a:solidFill>
                    </a:rPr>
                    <a:t>Mexicain</a:t>
                  </a:r>
                  <a:endParaRPr lang="en-CA" sz="900" dirty="0">
                    <a:solidFill>
                      <a:schemeClr val="tx1"/>
                    </a:solidFill>
                  </a:endParaRPr>
                </a:p>
              </p:txBody>
            </p:sp>
            <p:sp>
              <p:nvSpPr>
                <p:cNvPr id="16" name="Rounded Rectangle 15"/>
                <p:cNvSpPr/>
                <p:nvPr/>
              </p:nvSpPr>
              <p:spPr>
                <a:xfrm>
                  <a:off x="3581400" y="5486400"/>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Développer</a:t>
                  </a:r>
                  <a:r>
                    <a:rPr lang="en-CA" sz="900" dirty="0" smtClean="0">
                      <a:solidFill>
                        <a:schemeClr val="tx1"/>
                      </a:solidFill>
                    </a:rPr>
                    <a:t> un programme </a:t>
                  </a:r>
                  <a:r>
                    <a:rPr lang="en-CA" sz="900" dirty="0" err="1" smtClean="0">
                      <a:solidFill>
                        <a:schemeClr val="tx1"/>
                      </a:solidFill>
                    </a:rPr>
                    <a:t>d’échange</a:t>
                  </a:r>
                  <a:r>
                    <a:rPr lang="en-CA" sz="900" dirty="0" smtClean="0">
                      <a:solidFill>
                        <a:schemeClr val="tx1"/>
                      </a:solidFill>
                    </a:rPr>
                    <a:t> de </a:t>
                  </a:r>
                  <a:r>
                    <a:rPr lang="en-CA" sz="900" dirty="0" err="1" smtClean="0">
                      <a:solidFill>
                        <a:schemeClr val="tx1"/>
                      </a:solidFill>
                    </a:rPr>
                    <a:t>hameçon</a:t>
                  </a:r>
                  <a:endParaRPr lang="en-CA" sz="900" dirty="0">
                    <a:solidFill>
                      <a:schemeClr val="tx1"/>
                    </a:solidFill>
                  </a:endParaRPr>
                </a:p>
              </p:txBody>
            </p:sp>
            <p:sp>
              <p:nvSpPr>
                <p:cNvPr id="17" name="Rounded Rectangle 16"/>
                <p:cNvSpPr/>
                <p:nvPr/>
              </p:nvSpPr>
              <p:spPr>
                <a:xfrm>
                  <a:off x="3581400" y="2841829"/>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Partager</a:t>
                  </a:r>
                  <a:r>
                    <a:rPr lang="en-CA" sz="900" dirty="0" smtClean="0">
                      <a:solidFill>
                        <a:schemeClr val="tx1"/>
                      </a:solidFill>
                    </a:rPr>
                    <a:t> les </a:t>
                  </a:r>
                  <a:r>
                    <a:rPr lang="en-CA" sz="900" dirty="0" err="1" smtClean="0">
                      <a:solidFill>
                        <a:schemeClr val="tx1"/>
                      </a:solidFill>
                    </a:rPr>
                    <a:t>résultats</a:t>
                  </a:r>
                  <a:r>
                    <a:rPr lang="en-CA" sz="900" dirty="0" smtClean="0">
                      <a:solidFill>
                        <a:schemeClr val="tx1"/>
                      </a:solidFill>
                    </a:rPr>
                    <a:t> </a:t>
                  </a:r>
                  <a:r>
                    <a:rPr lang="en-CA" sz="900" dirty="0" err="1" smtClean="0">
                      <a:solidFill>
                        <a:schemeClr val="tx1"/>
                      </a:solidFill>
                    </a:rPr>
                    <a:t>expérimentaux</a:t>
                  </a:r>
                  <a:endParaRPr lang="en-CA" sz="900" dirty="0">
                    <a:solidFill>
                      <a:schemeClr val="tx1"/>
                    </a:solidFill>
                  </a:endParaRPr>
                </a:p>
              </p:txBody>
            </p:sp>
          </p:grpSp>
          <p:sp>
            <p:nvSpPr>
              <p:cNvPr id="10" name="Rectangle 9"/>
              <p:cNvSpPr/>
              <p:nvPr/>
            </p:nvSpPr>
            <p:spPr>
              <a:xfrm>
                <a:off x="4876800" y="3468130"/>
                <a:ext cx="1528762" cy="186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6096000" y="37338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 name="Rectangle 2"/>
            <p:cNvSpPr/>
            <p:nvPr/>
          </p:nvSpPr>
          <p:spPr>
            <a:xfrm>
              <a:off x="3505200" y="2514600"/>
              <a:ext cx="1828800" cy="3733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7"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5562" y="4489815"/>
            <a:ext cx="2738438" cy="2377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21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0"/>
            <a:ext cx="7391400" cy="1371600"/>
          </a:xfrm>
        </p:spPr>
        <p:txBody>
          <a:bodyPr/>
          <a:lstStyle/>
          <a:p>
            <a:r>
              <a:rPr lang="en-US" dirty="0" err="1"/>
              <a:t>Exemple</a:t>
            </a:r>
            <a:r>
              <a:rPr lang="en-US" dirty="0"/>
              <a:t> </a:t>
            </a:r>
            <a:r>
              <a:rPr lang="en-US" dirty="0" err="1"/>
              <a:t>d’une</a:t>
            </a:r>
            <a:r>
              <a:rPr lang="en-US" dirty="0"/>
              <a:t> </a:t>
            </a:r>
            <a:r>
              <a:rPr lang="en-US" dirty="0" err="1"/>
              <a:t>théorie</a:t>
            </a:r>
            <a:r>
              <a:rPr lang="en-US" dirty="0"/>
              <a:t> du </a:t>
            </a:r>
            <a:r>
              <a:rPr lang="en-US" dirty="0" err="1"/>
              <a:t>changement</a:t>
            </a:r>
            <a:r>
              <a:rPr lang="en-US" dirty="0"/>
              <a:t> </a:t>
            </a:r>
            <a:r>
              <a:rPr lang="en-US" dirty="0" err="1"/>
              <a:t>réelle</a:t>
            </a:r>
            <a:endParaRPr lang="en-US" dirty="0"/>
          </a:p>
        </p:txBody>
      </p:sp>
      <p:grpSp>
        <p:nvGrpSpPr>
          <p:cNvPr id="23" name="Group 22"/>
          <p:cNvGrpSpPr/>
          <p:nvPr/>
        </p:nvGrpSpPr>
        <p:grpSpPr>
          <a:xfrm>
            <a:off x="0" y="2841829"/>
            <a:ext cx="9144000" cy="3270872"/>
            <a:chOff x="0" y="2841829"/>
            <a:chExt cx="9144000" cy="3270872"/>
          </a:xfrm>
        </p:grpSpPr>
        <p:grpSp>
          <p:nvGrpSpPr>
            <p:cNvPr id="15" name="Group 14"/>
            <p:cNvGrpSpPr/>
            <p:nvPr/>
          </p:nvGrpSpPr>
          <p:grpSpPr>
            <a:xfrm>
              <a:off x="0" y="2841829"/>
              <a:ext cx="9144000" cy="3270872"/>
              <a:chOff x="0" y="2841829"/>
              <a:chExt cx="9144000" cy="3270872"/>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0085"/>
                <a:ext cx="9144000" cy="2286000"/>
              </a:xfrm>
              <a:prstGeom prst="rect">
                <a:avLst/>
              </a:prstGeom>
            </p:spPr>
          </p:pic>
          <p:sp>
            <p:nvSpPr>
              <p:cNvPr id="17" name="Rounded Rectangle 16"/>
              <p:cNvSpPr/>
              <p:nvPr/>
            </p:nvSpPr>
            <p:spPr>
              <a:xfrm>
                <a:off x="304800" y="4572000"/>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Collaborer</a:t>
                </a:r>
                <a:r>
                  <a:rPr lang="en-CA" sz="900" dirty="0" smtClean="0">
                    <a:solidFill>
                      <a:schemeClr val="tx1"/>
                    </a:solidFill>
                  </a:rPr>
                  <a:t> avec les </a:t>
                </a:r>
                <a:r>
                  <a:rPr lang="en-CA" sz="900" dirty="0" err="1" smtClean="0">
                    <a:solidFill>
                      <a:schemeClr val="tx1"/>
                    </a:solidFill>
                  </a:rPr>
                  <a:t>chercheurs</a:t>
                </a:r>
                <a:r>
                  <a:rPr lang="en-CA" sz="900" dirty="0" smtClean="0">
                    <a:solidFill>
                      <a:schemeClr val="tx1"/>
                    </a:solidFill>
                  </a:rPr>
                  <a:t> et les </a:t>
                </a:r>
                <a:r>
                  <a:rPr lang="en-CA" sz="900" dirty="0" err="1" smtClean="0">
                    <a:solidFill>
                      <a:schemeClr val="tx1"/>
                    </a:solidFill>
                  </a:rPr>
                  <a:t>agences</a:t>
                </a:r>
                <a:r>
                  <a:rPr lang="en-CA" sz="900" dirty="0" smtClean="0">
                    <a:solidFill>
                      <a:schemeClr val="tx1"/>
                    </a:solidFill>
                  </a:rPr>
                  <a:t> </a:t>
                </a:r>
                <a:r>
                  <a:rPr lang="en-CA" sz="900" dirty="0" err="1" smtClean="0">
                    <a:solidFill>
                      <a:schemeClr val="tx1"/>
                    </a:solidFill>
                  </a:rPr>
                  <a:t>gouvernementales</a:t>
                </a:r>
                <a:endParaRPr lang="en-CA" sz="900" dirty="0">
                  <a:solidFill>
                    <a:schemeClr val="tx1"/>
                  </a:solidFill>
                </a:endParaRPr>
              </a:p>
            </p:txBody>
          </p:sp>
          <p:sp>
            <p:nvSpPr>
              <p:cNvPr id="18" name="Rounded Rectangle 17"/>
              <p:cNvSpPr/>
              <p:nvPr/>
            </p:nvSpPr>
            <p:spPr>
              <a:xfrm>
                <a:off x="304800" y="5234793"/>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Développer</a:t>
                </a:r>
                <a:r>
                  <a:rPr lang="en-CA" sz="900" dirty="0" smtClean="0">
                    <a:solidFill>
                      <a:schemeClr val="tx1"/>
                    </a:solidFill>
                  </a:rPr>
                  <a:t> un </a:t>
                </a:r>
                <a:r>
                  <a:rPr lang="en-CA" sz="900" dirty="0" err="1" smtClean="0">
                    <a:solidFill>
                      <a:schemeClr val="tx1"/>
                    </a:solidFill>
                  </a:rPr>
                  <a:t>protocole</a:t>
                </a:r>
                <a:r>
                  <a:rPr lang="en-CA" sz="900" dirty="0" smtClean="0">
                    <a:solidFill>
                      <a:schemeClr val="tx1"/>
                    </a:solidFill>
                  </a:rPr>
                  <a:t> pour tester les </a:t>
                </a:r>
                <a:r>
                  <a:rPr lang="en-CA" sz="900" dirty="0" err="1" smtClean="0">
                    <a:solidFill>
                      <a:schemeClr val="tx1"/>
                    </a:solidFill>
                  </a:rPr>
                  <a:t>hameçons</a:t>
                </a:r>
                <a:r>
                  <a:rPr lang="en-CA" sz="900" dirty="0" smtClean="0">
                    <a:solidFill>
                      <a:schemeClr val="tx1"/>
                    </a:solidFill>
                  </a:rPr>
                  <a:t> </a:t>
                </a:r>
                <a:r>
                  <a:rPr lang="en-CA" sz="900" dirty="0" err="1" smtClean="0">
                    <a:solidFill>
                      <a:schemeClr val="tx1"/>
                    </a:solidFill>
                  </a:rPr>
                  <a:t>circulaires</a:t>
                </a:r>
                <a:endParaRPr lang="en-CA" sz="900" dirty="0">
                  <a:solidFill>
                    <a:schemeClr val="tx1"/>
                  </a:solidFill>
                </a:endParaRPr>
              </a:p>
            </p:txBody>
          </p:sp>
          <p:sp>
            <p:nvSpPr>
              <p:cNvPr id="19" name="Rounded Rectangle 18"/>
              <p:cNvSpPr/>
              <p:nvPr/>
            </p:nvSpPr>
            <p:spPr>
              <a:xfrm>
                <a:off x="2057400" y="4280685"/>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Évaluer</a:t>
                </a:r>
                <a:r>
                  <a:rPr lang="en-CA" sz="900" dirty="0" smtClean="0">
                    <a:solidFill>
                      <a:schemeClr val="tx1"/>
                    </a:solidFill>
                  </a:rPr>
                  <a:t> les </a:t>
                </a:r>
                <a:r>
                  <a:rPr lang="en-CA" sz="900" dirty="0" err="1" smtClean="0">
                    <a:solidFill>
                      <a:schemeClr val="tx1"/>
                    </a:solidFill>
                  </a:rPr>
                  <a:t>hameçons</a:t>
                </a:r>
                <a:r>
                  <a:rPr lang="en-CA" sz="900" dirty="0" smtClean="0">
                    <a:solidFill>
                      <a:schemeClr val="tx1"/>
                    </a:solidFill>
                  </a:rPr>
                  <a:t> </a:t>
                </a:r>
                <a:r>
                  <a:rPr lang="en-CA" sz="900" dirty="0" err="1" smtClean="0">
                    <a:solidFill>
                      <a:schemeClr val="tx1"/>
                    </a:solidFill>
                  </a:rPr>
                  <a:t>circulaires</a:t>
                </a:r>
                <a:r>
                  <a:rPr lang="en-CA" sz="900" dirty="0" smtClean="0">
                    <a:solidFill>
                      <a:schemeClr val="tx1"/>
                    </a:solidFill>
                  </a:rPr>
                  <a:t> </a:t>
                </a:r>
                <a:r>
                  <a:rPr lang="en-CA" sz="900" dirty="0" err="1" smtClean="0">
                    <a:solidFill>
                      <a:schemeClr val="tx1"/>
                    </a:solidFill>
                  </a:rPr>
                  <a:t>dans</a:t>
                </a:r>
                <a:r>
                  <a:rPr lang="en-CA" sz="900" dirty="0" smtClean="0">
                    <a:solidFill>
                      <a:schemeClr val="tx1"/>
                    </a:solidFill>
                  </a:rPr>
                  <a:t> </a:t>
                </a:r>
                <a:r>
                  <a:rPr lang="en-CA" sz="900" dirty="0" err="1" smtClean="0">
                    <a:solidFill>
                      <a:schemeClr val="tx1"/>
                    </a:solidFill>
                  </a:rPr>
                  <a:t>l’ocean</a:t>
                </a:r>
                <a:r>
                  <a:rPr lang="en-CA" sz="900" dirty="0" smtClean="0">
                    <a:solidFill>
                      <a:schemeClr val="tx1"/>
                    </a:solidFill>
                  </a:rPr>
                  <a:t> </a:t>
                </a:r>
                <a:r>
                  <a:rPr lang="en-CA" sz="900" dirty="0" err="1" smtClean="0">
                    <a:solidFill>
                      <a:schemeClr val="tx1"/>
                    </a:solidFill>
                  </a:rPr>
                  <a:t>Pacifique</a:t>
                </a:r>
                <a:r>
                  <a:rPr lang="en-CA" sz="900" dirty="0" smtClean="0">
                    <a:solidFill>
                      <a:schemeClr val="tx1"/>
                    </a:solidFill>
                  </a:rPr>
                  <a:t> </a:t>
                </a:r>
                <a:r>
                  <a:rPr lang="en-CA" sz="900" dirty="0" err="1" smtClean="0">
                    <a:solidFill>
                      <a:schemeClr val="tx1"/>
                    </a:solidFill>
                  </a:rPr>
                  <a:t>Mexicain</a:t>
                </a:r>
                <a:endParaRPr lang="en-CA" sz="900" dirty="0">
                  <a:solidFill>
                    <a:schemeClr val="tx1"/>
                  </a:solidFill>
                </a:endParaRPr>
              </a:p>
            </p:txBody>
          </p:sp>
          <p:sp>
            <p:nvSpPr>
              <p:cNvPr id="20" name="Rounded Rectangle 19"/>
              <p:cNvSpPr/>
              <p:nvPr/>
            </p:nvSpPr>
            <p:spPr>
              <a:xfrm>
                <a:off x="3581400" y="5486400"/>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Développer</a:t>
                </a:r>
                <a:r>
                  <a:rPr lang="en-CA" sz="900" dirty="0" smtClean="0">
                    <a:solidFill>
                      <a:schemeClr val="tx1"/>
                    </a:solidFill>
                  </a:rPr>
                  <a:t> un programme </a:t>
                </a:r>
                <a:r>
                  <a:rPr lang="en-CA" sz="900" dirty="0" err="1" smtClean="0">
                    <a:solidFill>
                      <a:schemeClr val="tx1"/>
                    </a:solidFill>
                  </a:rPr>
                  <a:t>d’échange</a:t>
                </a:r>
                <a:r>
                  <a:rPr lang="en-CA" sz="900" dirty="0" smtClean="0">
                    <a:solidFill>
                      <a:schemeClr val="tx1"/>
                    </a:solidFill>
                  </a:rPr>
                  <a:t> de </a:t>
                </a:r>
                <a:r>
                  <a:rPr lang="en-CA" sz="900" dirty="0" err="1" smtClean="0">
                    <a:solidFill>
                      <a:schemeClr val="tx1"/>
                    </a:solidFill>
                  </a:rPr>
                  <a:t>hameçon</a:t>
                </a:r>
                <a:endParaRPr lang="en-CA" sz="900" dirty="0">
                  <a:solidFill>
                    <a:schemeClr val="tx1"/>
                  </a:solidFill>
                </a:endParaRPr>
              </a:p>
            </p:txBody>
          </p:sp>
          <p:sp>
            <p:nvSpPr>
              <p:cNvPr id="21" name="Rounded Rectangle 20"/>
              <p:cNvSpPr/>
              <p:nvPr/>
            </p:nvSpPr>
            <p:spPr>
              <a:xfrm>
                <a:off x="3581400" y="2841829"/>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Partager</a:t>
                </a:r>
                <a:r>
                  <a:rPr lang="en-CA" sz="900" dirty="0" smtClean="0">
                    <a:solidFill>
                      <a:schemeClr val="tx1"/>
                    </a:solidFill>
                  </a:rPr>
                  <a:t> les </a:t>
                </a:r>
                <a:r>
                  <a:rPr lang="en-CA" sz="900" dirty="0" err="1" smtClean="0">
                    <a:solidFill>
                      <a:schemeClr val="tx1"/>
                    </a:solidFill>
                  </a:rPr>
                  <a:t>résultats</a:t>
                </a:r>
                <a:r>
                  <a:rPr lang="en-CA" sz="900" dirty="0" smtClean="0">
                    <a:solidFill>
                      <a:schemeClr val="tx1"/>
                    </a:solidFill>
                  </a:rPr>
                  <a:t> </a:t>
                </a:r>
                <a:r>
                  <a:rPr lang="en-CA" sz="900" dirty="0" err="1" smtClean="0">
                    <a:solidFill>
                      <a:schemeClr val="tx1"/>
                    </a:solidFill>
                  </a:rPr>
                  <a:t>expérimentaux</a:t>
                </a:r>
                <a:endParaRPr lang="en-CA" sz="900" dirty="0">
                  <a:solidFill>
                    <a:schemeClr val="tx1"/>
                  </a:solidFill>
                </a:endParaRPr>
              </a:p>
            </p:txBody>
          </p:sp>
        </p:grpSp>
        <p:sp>
          <p:nvSpPr>
            <p:cNvPr id="3" name="Rectangle 2"/>
            <p:cNvSpPr/>
            <p:nvPr/>
          </p:nvSpPr>
          <p:spPr>
            <a:xfrm>
              <a:off x="4876800" y="3468130"/>
              <a:ext cx="1528762" cy="1865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6096000" y="37338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4"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5562" y="4489815"/>
            <a:ext cx="2738438" cy="2377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21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0"/>
            <a:ext cx="7391400" cy="1371600"/>
          </a:xfrm>
        </p:spPr>
        <p:txBody>
          <a:bodyPr/>
          <a:lstStyle/>
          <a:p>
            <a:r>
              <a:rPr lang="en-US" dirty="0" err="1"/>
              <a:t>Exemple</a:t>
            </a:r>
            <a:r>
              <a:rPr lang="en-US" dirty="0"/>
              <a:t> </a:t>
            </a:r>
            <a:r>
              <a:rPr lang="en-US" dirty="0" err="1"/>
              <a:t>d’une</a:t>
            </a:r>
            <a:r>
              <a:rPr lang="en-US" dirty="0"/>
              <a:t> </a:t>
            </a:r>
            <a:r>
              <a:rPr lang="en-US" dirty="0" err="1"/>
              <a:t>théorie</a:t>
            </a:r>
            <a:r>
              <a:rPr lang="en-US" dirty="0"/>
              <a:t> du </a:t>
            </a:r>
            <a:r>
              <a:rPr lang="en-US" dirty="0" err="1"/>
              <a:t>changement</a:t>
            </a:r>
            <a:r>
              <a:rPr lang="en-US" dirty="0"/>
              <a:t> </a:t>
            </a:r>
            <a:r>
              <a:rPr lang="en-US" dirty="0" err="1"/>
              <a:t>réelle</a:t>
            </a:r>
            <a:endParaRPr lang="en-US" dirty="0"/>
          </a:p>
        </p:txBody>
      </p:sp>
      <p:grpSp>
        <p:nvGrpSpPr>
          <p:cNvPr id="2" name="Group 1"/>
          <p:cNvGrpSpPr/>
          <p:nvPr/>
        </p:nvGrpSpPr>
        <p:grpSpPr>
          <a:xfrm>
            <a:off x="0" y="2841829"/>
            <a:ext cx="9144000" cy="3270872"/>
            <a:chOff x="0" y="2841829"/>
            <a:chExt cx="9144000" cy="327087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0085"/>
              <a:ext cx="9144000" cy="2286000"/>
            </a:xfrm>
            <a:prstGeom prst="rect">
              <a:avLst/>
            </a:prstGeom>
          </p:spPr>
        </p:pic>
        <p:sp>
          <p:nvSpPr>
            <p:cNvPr id="8" name="Rounded Rectangle 7"/>
            <p:cNvSpPr/>
            <p:nvPr/>
          </p:nvSpPr>
          <p:spPr>
            <a:xfrm>
              <a:off x="304800" y="4572000"/>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Collaborer</a:t>
              </a:r>
              <a:r>
                <a:rPr lang="en-CA" sz="900" dirty="0" smtClean="0">
                  <a:solidFill>
                    <a:schemeClr val="tx1"/>
                  </a:solidFill>
                </a:rPr>
                <a:t> avec les </a:t>
              </a:r>
              <a:r>
                <a:rPr lang="en-CA" sz="900" dirty="0" err="1" smtClean="0">
                  <a:solidFill>
                    <a:schemeClr val="tx1"/>
                  </a:solidFill>
                </a:rPr>
                <a:t>chercheurs</a:t>
              </a:r>
              <a:r>
                <a:rPr lang="en-CA" sz="900" dirty="0" smtClean="0">
                  <a:solidFill>
                    <a:schemeClr val="tx1"/>
                  </a:solidFill>
                </a:rPr>
                <a:t> et les </a:t>
              </a:r>
              <a:r>
                <a:rPr lang="en-CA" sz="900" dirty="0" err="1" smtClean="0">
                  <a:solidFill>
                    <a:schemeClr val="tx1"/>
                  </a:solidFill>
                </a:rPr>
                <a:t>agences</a:t>
              </a:r>
              <a:r>
                <a:rPr lang="en-CA" sz="900" dirty="0" smtClean="0">
                  <a:solidFill>
                    <a:schemeClr val="tx1"/>
                  </a:solidFill>
                </a:rPr>
                <a:t> </a:t>
              </a:r>
              <a:r>
                <a:rPr lang="en-CA" sz="900" dirty="0" err="1" smtClean="0">
                  <a:solidFill>
                    <a:schemeClr val="tx1"/>
                  </a:solidFill>
                </a:rPr>
                <a:t>gouvernementales</a:t>
              </a:r>
              <a:endParaRPr lang="en-CA" sz="900" dirty="0">
                <a:solidFill>
                  <a:schemeClr val="tx1"/>
                </a:solidFill>
              </a:endParaRPr>
            </a:p>
          </p:txBody>
        </p:sp>
        <p:sp>
          <p:nvSpPr>
            <p:cNvPr id="9" name="Rounded Rectangle 8"/>
            <p:cNvSpPr/>
            <p:nvPr/>
          </p:nvSpPr>
          <p:spPr>
            <a:xfrm>
              <a:off x="304800" y="5234793"/>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Développer</a:t>
              </a:r>
              <a:r>
                <a:rPr lang="en-CA" sz="900" dirty="0" smtClean="0">
                  <a:solidFill>
                    <a:schemeClr val="tx1"/>
                  </a:solidFill>
                </a:rPr>
                <a:t> un </a:t>
              </a:r>
              <a:r>
                <a:rPr lang="en-CA" sz="900" dirty="0" err="1" smtClean="0">
                  <a:solidFill>
                    <a:schemeClr val="tx1"/>
                  </a:solidFill>
                </a:rPr>
                <a:t>protocole</a:t>
              </a:r>
              <a:r>
                <a:rPr lang="en-CA" sz="900" dirty="0" smtClean="0">
                  <a:solidFill>
                    <a:schemeClr val="tx1"/>
                  </a:solidFill>
                </a:rPr>
                <a:t> pour tester les </a:t>
              </a:r>
              <a:r>
                <a:rPr lang="en-CA" sz="900" dirty="0" err="1" smtClean="0">
                  <a:solidFill>
                    <a:schemeClr val="tx1"/>
                  </a:solidFill>
                </a:rPr>
                <a:t>hameçons</a:t>
              </a:r>
              <a:r>
                <a:rPr lang="en-CA" sz="900" dirty="0" smtClean="0">
                  <a:solidFill>
                    <a:schemeClr val="tx1"/>
                  </a:solidFill>
                </a:rPr>
                <a:t> </a:t>
              </a:r>
              <a:r>
                <a:rPr lang="en-CA" sz="900" dirty="0" err="1" smtClean="0">
                  <a:solidFill>
                    <a:schemeClr val="tx1"/>
                  </a:solidFill>
                </a:rPr>
                <a:t>circulaires</a:t>
              </a:r>
              <a:endParaRPr lang="en-CA" sz="900" dirty="0">
                <a:solidFill>
                  <a:schemeClr val="tx1"/>
                </a:solidFill>
              </a:endParaRPr>
            </a:p>
          </p:txBody>
        </p:sp>
        <p:sp>
          <p:nvSpPr>
            <p:cNvPr id="10" name="Rounded Rectangle 9"/>
            <p:cNvSpPr/>
            <p:nvPr/>
          </p:nvSpPr>
          <p:spPr>
            <a:xfrm>
              <a:off x="2057400" y="4280685"/>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Évaluer</a:t>
              </a:r>
              <a:r>
                <a:rPr lang="en-CA" sz="900" dirty="0" smtClean="0">
                  <a:solidFill>
                    <a:schemeClr val="tx1"/>
                  </a:solidFill>
                </a:rPr>
                <a:t> les </a:t>
              </a:r>
              <a:r>
                <a:rPr lang="en-CA" sz="900" dirty="0" err="1" smtClean="0">
                  <a:solidFill>
                    <a:schemeClr val="tx1"/>
                  </a:solidFill>
                </a:rPr>
                <a:t>hameçons</a:t>
              </a:r>
              <a:r>
                <a:rPr lang="en-CA" sz="900" dirty="0" smtClean="0">
                  <a:solidFill>
                    <a:schemeClr val="tx1"/>
                  </a:solidFill>
                </a:rPr>
                <a:t> </a:t>
              </a:r>
              <a:r>
                <a:rPr lang="en-CA" sz="900" dirty="0" err="1" smtClean="0">
                  <a:solidFill>
                    <a:schemeClr val="tx1"/>
                  </a:solidFill>
                </a:rPr>
                <a:t>circulaires</a:t>
              </a:r>
              <a:r>
                <a:rPr lang="en-CA" sz="900" dirty="0" smtClean="0">
                  <a:solidFill>
                    <a:schemeClr val="tx1"/>
                  </a:solidFill>
                </a:rPr>
                <a:t> </a:t>
              </a:r>
              <a:r>
                <a:rPr lang="en-CA" sz="900" dirty="0" err="1" smtClean="0">
                  <a:solidFill>
                    <a:schemeClr val="tx1"/>
                  </a:solidFill>
                </a:rPr>
                <a:t>dans</a:t>
              </a:r>
              <a:r>
                <a:rPr lang="en-CA" sz="900" dirty="0" smtClean="0">
                  <a:solidFill>
                    <a:schemeClr val="tx1"/>
                  </a:solidFill>
                </a:rPr>
                <a:t> </a:t>
              </a:r>
              <a:r>
                <a:rPr lang="en-CA" sz="900" dirty="0" err="1" smtClean="0">
                  <a:solidFill>
                    <a:schemeClr val="tx1"/>
                  </a:solidFill>
                </a:rPr>
                <a:t>l’ocean</a:t>
              </a:r>
              <a:r>
                <a:rPr lang="en-CA" sz="900" dirty="0" smtClean="0">
                  <a:solidFill>
                    <a:schemeClr val="tx1"/>
                  </a:solidFill>
                </a:rPr>
                <a:t> </a:t>
              </a:r>
              <a:r>
                <a:rPr lang="en-CA" sz="900" dirty="0" err="1" smtClean="0">
                  <a:solidFill>
                    <a:schemeClr val="tx1"/>
                  </a:solidFill>
                </a:rPr>
                <a:t>Pacifique</a:t>
              </a:r>
              <a:r>
                <a:rPr lang="en-CA" sz="900" dirty="0" smtClean="0">
                  <a:solidFill>
                    <a:schemeClr val="tx1"/>
                  </a:solidFill>
                </a:rPr>
                <a:t> </a:t>
              </a:r>
              <a:r>
                <a:rPr lang="en-CA" sz="900" dirty="0" err="1" smtClean="0">
                  <a:solidFill>
                    <a:schemeClr val="tx1"/>
                  </a:solidFill>
                </a:rPr>
                <a:t>Mexicain</a:t>
              </a:r>
              <a:endParaRPr lang="en-CA" sz="900" dirty="0">
                <a:solidFill>
                  <a:schemeClr val="tx1"/>
                </a:solidFill>
              </a:endParaRPr>
            </a:p>
          </p:txBody>
        </p:sp>
        <p:sp>
          <p:nvSpPr>
            <p:cNvPr id="11" name="Rounded Rectangle 10"/>
            <p:cNvSpPr/>
            <p:nvPr/>
          </p:nvSpPr>
          <p:spPr>
            <a:xfrm>
              <a:off x="3581400" y="5486400"/>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Développer</a:t>
              </a:r>
              <a:r>
                <a:rPr lang="en-CA" sz="900" dirty="0" smtClean="0">
                  <a:solidFill>
                    <a:schemeClr val="tx1"/>
                  </a:solidFill>
                </a:rPr>
                <a:t> un programme </a:t>
              </a:r>
              <a:r>
                <a:rPr lang="en-CA" sz="900" dirty="0" err="1" smtClean="0">
                  <a:solidFill>
                    <a:schemeClr val="tx1"/>
                  </a:solidFill>
                </a:rPr>
                <a:t>d’échange</a:t>
              </a:r>
              <a:r>
                <a:rPr lang="en-CA" sz="900" dirty="0" smtClean="0">
                  <a:solidFill>
                    <a:schemeClr val="tx1"/>
                  </a:solidFill>
                </a:rPr>
                <a:t> de </a:t>
              </a:r>
              <a:r>
                <a:rPr lang="en-CA" sz="900" dirty="0" err="1" smtClean="0">
                  <a:solidFill>
                    <a:schemeClr val="tx1"/>
                  </a:solidFill>
                </a:rPr>
                <a:t>hameçon</a:t>
              </a:r>
              <a:endParaRPr lang="en-CA" sz="900" dirty="0">
                <a:solidFill>
                  <a:schemeClr val="tx1"/>
                </a:solidFill>
              </a:endParaRPr>
            </a:p>
          </p:txBody>
        </p:sp>
        <p:sp>
          <p:nvSpPr>
            <p:cNvPr id="12" name="Rounded Rectangle 11"/>
            <p:cNvSpPr/>
            <p:nvPr/>
          </p:nvSpPr>
          <p:spPr>
            <a:xfrm>
              <a:off x="3581400" y="2841829"/>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Partager</a:t>
              </a:r>
              <a:r>
                <a:rPr lang="en-CA" sz="900" dirty="0" smtClean="0">
                  <a:solidFill>
                    <a:schemeClr val="tx1"/>
                  </a:solidFill>
                </a:rPr>
                <a:t> les </a:t>
              </a:r>
              <a:r>
                <a:rPr lang="en-CA" sz="900" dirty="0" err="1" smtClean="0">
                  <a:solidFill>
                    <a:schemeClr val="tx1"/>
                  </a:solidFill>
                </a:rPr>
                <a:t>résultats</a:t>
              </a:r>
              <a:r>
                <a:rPr lang="en-CA" sz="900" dirty="0" smtClean="0">
                  <a:solidFill>
                    <a:schemeClr val="tx1"/>
                  </a:solidFill>
                </a:rPr>
                <a:t> </a:t>
              </a:r>
              <a:r>
                <a:rPr lang="en-CA" sz="900" dirty="0" err="1" smtClean="0">
                  <a:solidFill>
                    <a:schemeClr val="tx1"/>
                  </a:solidFill>
                </a:rPr>
                <a:t>expérimentaux</a:t>
              </a:r>
              <a:endParaRPr lang="en-CA" sz="900" dirty="0">
                <a:solidFill>
                  <a:schemeClr val="tx1"/>
                </a:solidFill>
              </a:endParaRPr>
            </a:p>
          </p:txBody>
        </p:sp>
      </p:grpSp>
      <p:sp>
        <p:nvSpPr>
          <p:cNvPr id="62466" name="AutoShape 14"/>
          <p:cNvSpPr>
            <a:spLocks noChangeArrowheads="1"/>
          </p:cNvSpPr>
          <p:nvPr/>
        </p:nvSpPr>
        <p:spPr bwMode="auto">
          <a:xfrm>
            <a:off x="5029200" y="1507155"/>
            <a:ext cx="4033838" cy="1782930"/>
          </a:xfrm>
          <a:prstGeom prst="wedgeRoundRectCallout">
            <a:avLst>
              <a:gd name="adj1" fmla="val 31954"/>
              <a:gd name="adj2" fmla="val 71770"/>
              <a:gd name="adj3" fmla="val 16667"/>
            </a:avLst>
          </a:prstGeom>
          <a:solidFill>
            <a:srgbClr val="FD95BA">
              <a:alpha val="58824"/>
            </a:srgbClr>
          </a:solidFill>
          <a:ln w="9525">
            <a:noFill/>
            <a:miter lim="800000"/>
            <a:headEnd/>
            <a:tailEnd/>
          </a:ln>
        </p:spPr>
        <p:txBody>
          <a:bodyPr/>
          <a:lstStyle/>
          <a:p>
            <a:pPr eaLnBrk="0" hangingPunct="0">
              <a:buFont typeface="Wingdings" charset="0"/>
              <a:buNone/>
            </a:pPr>
            <a:r>
              <a:rPr lang="en-US" sz="1000" b="1" dirty="0" smtClean="0"/>
              <a:t>But </a:t>
            </a:r>
            <a:r>
              <a:rPr lang="en-US" sz="1000" b="1" dirty="0" err="1" smtClean="0"/>
              <a:t>mesurable</a:t>
            </a:r>
            <a:r>
              <a:rPr lang="en-US" sz="1000" b="1" dirty="0" smtClean="0"/>
              <a:t>:</a:t>
            </a:r>
            <a:r>
              <a:rPr lang="en-US" sz="1000" dirty="0" smtClean="0"/>
              <a:t>  </a:t>
            </a:r>
            <a:endParaRPr lang="en-US" sz="1000" dirty="0"/>
          </a:p>
          <a:p>
            <a:pPr eaLnBrk="0" hangingPunct="0">
              <a:buFont typeface="Wingdings" charset="0"/>
              <a:buNone/>
            </a:pPr>
            <a:r>
              <a:rPr lang="en-US" sz="1000" dirty="0" err="1" smtClean="0"/>
              <a:t>D’ici</a:t>
            </a:r>
            <a:r>
              <a:rPr lang="en-US" sz="1000" dirty="0" smtClean="0"/>
              <a:t> </a:t>
            </a:r>
            <a:r>
              <a:rPr lang="en-US" sz="1000" b="1" dirty="0">
                <a:solidFill>
                  <a:srgbClr val="0033CC"/>
                </a:solidFill>
              </a:rPr>
              <a:t>2025</a:t>
            </a:r>
            <a:r>
              <a:rPr lang="en-US" sz="1000" dirty="0"/>
              <a:t>, </a:t>
            </a:r>
            <a:r>
              <a:rPr lang="en-US" sz="1000" dirty="0" smtClean="0"/>
              <a:t>le </a:t>
            </a:r>
            <a:r>
              <a:rPr lang="en-US" sz="1000" dirty="0" err="1" smtClean="0"/>
              <a:t>taux</a:t>
            </a:r>
            <a:r>
              <a:rPr lang="en-US" sz="1000" dirty="0" smtClean="0"/>
              <a:t> de </a:t>
            </a:r>
            <a:r>
              <a:rPr lang="en-US" sz="1000" dirty="0" err="1" smtClean="0"/>
              <a:t>survie</a:t>
            </a:r>
            <a:r>
              <a:rPr lang="en-US" sz="1000" dirty="0" smtClean="0"/>
              <a:t> des </a:t>
            </a:r>
            <a:r>
              <a:rPr lang="en-US" sz="1000" dirty="0" err="1" smtClean="0"/>
              <a:t>tortues</a:t>
            </a:r>
            <a:r>
              <a:rPr lang="en-US" sz="1000" dirty="0" smtClean="0"/>
              <a:t> </a:t>
            </a:r>
            <a:r>
              <a:rPr lang="en-US" sz="1000" dirty="0" err="1" smtClean="0"/>
              <a:t>vertes</a:t>
            </a:r>
            <a:r>
              <a:rPr lang="en-US" sz="1000" dirty="0" smtClean="0"/>
              <a:t> et </a:t>
            </a:r>
            <a:r>
              <a:rPr lang="en-US" sz="1000" dirty="0" err="1" smtClean="0"/>
              <a:t>luth</a:t>
            </a:r>
            <a:r>
              <a:rPr lang="en-US" sz="1000" dirty="0" smtClean="0"/>
              <a:t> </a:t>
            </a:r>
            <a:r>
              <a:rPr lang="en-US" sz="1000" dirty="0" err="1" smtClean="0"/>
              <a:t>dans</a:t>
            </a:r>
            <a:r>
              <a:rPr lang="en-US" sz="1000" dirty="0" smtClean="0"/>
              <a:t> le </a:t>
            </a:r>
            <a:r>
              <a:rPr lang="en-US" sz="1000" dirty="0" err="1" smtClean="0"/>
              <a:t>Golfe</a:t>
            </a:r>
            <a:r>
              <a:rPr lang="en-US" sz="1000" dirty="0" smtClean="0"/>
              <a:t> de </a:t>
            </a:r>
            <a:r>
              <a:rPr lang="en-US" sz="1000" dirty="0" err="1" smtClean="0"/>
              <a:t>Californie</a:t>
            </a:r>
            <a:r>
              <a:rPr lang="en-US" sz="1000" dirty="0" smtClean="0"/>
              <a:t> </a:t>
            </a:r>
            <a:r>
              <a:rPr lang="en-US" sz="1000" dirty="0" err="1"/>
              <a:t>augmentera</a:t>
            </a:r>
            <a:r>
              <a:rPr lang="en-US" sz="1000" dirty="0"/>
              <a:t> de 10% par rapport au </a:t>
            </a:r>
            <a:r>
              <a:rPr lang="en-US" sz="1000" dirty="0" err="1" smtClean="0"/>
              <a:t>taux</a:t>
            </a:r>
            <a:r>
              <a:rPr lang="en-US" sz="1000" dirty="0" smtClean="0"/>
              <a:t> </a:t>
            </a:r>
            <a:r>
              <a:rPr lang="en-US" sz="1000" dirty="0"/>
              <a:t>de </a:t>
            </a:r>
            <a:r>
              <a:rPr lang="en-US" sz="1000" dirty="0" smtClean="0"/>
              <a:t>2005.</a:t>
            </a:r>
            <a:endParaRPr lang="en-US" sz="1000" dirty="0"/>
          </a:p>
          <a:p>
            <a:pPr eaLnBrk="0" hangingPunct="0">
              <a:buFont typeface="Wingdings" charset="0"/>
              <a:buNone/>
            </a:pPr>
            <a:endParaRPr lang="en-US" sz="1000" b="1" dirty="0"/>
          </a:p>
          <a:p>
            <a:pPr eaLnBrk="0" hangingPunct="0">
              <a:buFont typeface="Wingdings" charset="0"/>
              <a:buNone/>
            </a:pPr>
            <a:r>
              <a:rPr lang="en-US" sz="1000" b="1" dirty="0" err="1" smtClean="0"/>
              <a:t>Indicateur</a:t>
            </a:r>
            <a:r>
              <a:rPr lang="en-US" sz="1000" b="1" dirty="0"/>
              <a:t>:</a:t>
            </a:r>
            <a:r>
              <a:rPr lang="en-US" sz="1000" dirty="0"/>
              <a:t>  </a:t>
            </a:r>
            <a:r>
              <a:rPr lang="en-US" sz="1000" dirty="0" err="1" smtClean="0"/>
              <a:t>Indice</a:t>
            </a:r>
            <a:r>
              <a:rPr lang="en-US" sz="1000" dirty="0" smtClean="0"/>
              <a:t> </a:t>
            </a:r>
            <a:r>
              <a:rPr lang="en-US" sz="1000" dirty="0" err="1" smtClean="0"/>
              <a:t>d’abondance</a:t>
            </a:r>
            <a:endParaRPr lang="en-US" sz="1000" dirty="0"/>
          </a:p>
          <a:p>
            <a:pPr eaLnBrk="0" hangingPunct="0">
              <a:buFont typeface="Wingdings" charset="0"/>
              <a:buNone/>
            </a:pPr>
            <a:r>
              <a:rPr lang="en-US" sz="1000" b="1" dirty="0"/>
              <a:t>Method:</a:t>
            </a:r>
            <a:r>
              <a:rPr lang="en-US" sz="1000" dirty="0"/>
              <a:t>  </a:t>
            </a:r>
            <a:r>
              <a:rPr lang="en-US" sz="1000" dirty="0" err="1" smtClean="0"/>
              <a:t>Décompte</a:t>
            </a:r>
            <a:r>
              <a:rPr lang="en-US" sz="1000" dirty="0" smtClean="0"/>
              <a:t> des </a:t>
            </a:r>
            <a:r>
              <a:rPr lang="en-US" sz="1000" dirty="0" err="1" smtClean="0"/>
              <a:t>tortues</a:t>
            </a:r>
            <a:r>
              <a:rPr lang="en-US" sz="1000" dirty="0" smtClean="0"/>
              <a:t> </a:t>
            </a:r>
            <a:r>
              <a:rPr lang="en-US" sz="1000" dirty="0" err="1" smtClean="0"/>
              <a:t>lors</a:t>
            </a:r>
            <a:r>
              <a:rPr lang="en-US" sz="1000" dirty="0" smtClean="0"/>
              <a:t> de la </a:t>
            </a:r>
            <a:r>
              <a:rPr lang="en-US" sz="1000" dirty="0" err="1" smtClean="0"/>
              <a:t>ponte</a:t>
            </a:r>
            <a:endParaRPr lang="en-US" sz="1000" dirty="0" smtClean="0"/>
          </a:p>
          <a:p>
            <a:pPr eaLnBrk="0" hangingPunct="0">
              <a:buFont typeface="Wingdings" charset="0"/>
              <a:buNone/>
            </a:pPr>
            <a:r>
              <a:rPr lang="en-US" sz="1000" b="1" dirty="0" smtClean="0"/>
              <a:t>Date</a:t>
            </a:r>
            <a:r>
              <a:rPr lang="en-US" sz="1000" b="1" dirty="0"/>
              <a:t>:</a:t>
            </a:r>
            <a:r>
              <a:rPr lang="en-US" sz="1000" dirty="0"/>
              <a:t>  </a:t>
            </a:r>
            <a:r>
              <a:rPr lang="en-US" sz="1000" dirty="0" err="1" smtClean="0"/>
              <a:t>Tous</a:t>
            </a:r>
            <a:r>
              <a:rPr lang="en-US" sz="1000" dirty="0" smtClean="0"/>
              <a:t> les 3 </a:t>
            </a:r>
            <a:r>
              <a:rPr lang="en-US" sz="1000" dirty="0" err="1" smtClean="0"/>
              <a:t>ans</a:t>
            </a:r>
            <a:r>
              <a:rPr lang="en-US" sz="1000" dirty="0" smtClean="0"/>
              <a:t>, à </a:t>
            </a:r>
            <a:r>
              <a:rPr lang="en-US" sz="1000" dirty="0" err="1" smtClean="0"/>
              <a:t>partir</a:t>
            </a:r>
            <a:r>
              <a:rPr lang="en-US" sz="1000" dirty="0" smtClean="0"/>
              <a:t> de 2007</a:t>
            </a:r>
            <a:endParaRPr lang="en-US" sz="1000" dirty="0"/>
          </a:p>
          <a:p>
            <a:pPr eaLnBrk="0" hangingPunct="0">
              <a:buFont typeface="Wingdings" charset="0"/>
              <a:buNone/>
            </a:pPr>
            <a:r>
              <a:rPr lang="en-US" sz="1000" b="1" dirty="0" err="1" smtClean="0"/>
              <a:t>Responsable</a:t>
            </a:r>
            <a:r>
              <a:rPr lang="en-US" sz="1000" b="1" dirty="0" smtClean="0"/>
              <a:t>:</a:t>
            </a:r>
            <a:r>
              <a:rPr lang="en-US" sz="1000" dirty="0" smtClean="0"/>
              <a:t>  Personnel des camps de </a:t>
            </a:r>
            <a:r>
              <a:rPr lang="en-US" sz="1000" dirty="0" err="1" smtClean="0"/>
              <a:t>tortues</a:t>
            </a:r>
            <a:r>
              <a:rPr lang="en-US" sz="1000" dirty="0" smtClean="0"/>
              <a:t> </a:t>
            </a:r>
          </a:p>
          <a:p>
            <a:pPr eaLnBrk="0" hangingPunct="0">
              <a:buFont typeface="Wingdings" charset="0"/>
              <a:buNone/>
            </a:pPr>
            <a:r>
              <a:rPr lang="en-US" sz="1000" b="1" dirty="0" err="1" smtClean="0"/>
              <a:t>Endroit</a:t>
            </a:r>
            <a:r>
              <a:rPr lang="en-US" sz="1000" b="1" dirty="0" smtClean="0"/>
              <a:t>:</a:t>
            </a:r>
            <a:r>
              <a:rPr lang="en-US" sz="1000" dirty="0" smtClean="0"/>
              <a:t> Camps </a:t>
            </a:r>
            <a:r>
              <a:rPr lang="en-US" sz="1000" dirty="0"/>
              <a:t>de </a:t>
            </a:r>
            <a:r>
              <a:rPr lang="en-US" sz="1000" dirty="0" smtClean="0"/>
              <a:t>Baja </a:t>
            </a:r>
            <a:r>
              <a:rPr lang="en-US" sz="1000" dirty="0"/>
              <a:t>California Sur </a:t>
            </a:r>
            <a:r>
              <a:rPr lang="en-US" sz="1000" dirty="0" smtClean="0"/>
              <a:t>et Michoacán</a:t>
            </a:r>
            <a:endParaRPr lang="en-US" sz="1000" dirty="0"/>
          </a:p>
        </p:txBody>
      </p:sp>
      <p:pic>
        <p:nvPicPr>
          <p:cNvPr id="13"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5562" y="4489815"/>
            <a:ext cx="2738438" cy="2377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372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0"/>
            <a:ext cx="7391400" cy="1371600"/>
          </a:xfrm>
        </p:spPr>
        <p:txBody>
          <a:bodyPr/>
          <a:lstStyle/>
          <a:p>
            <a:r>
              <a:rPr lang="en-US" dirty="0" err="1"/>
              <a:t>Exemple</a:t>
            </a:r>
            <a:r>
              <a:rPr lang="en-US" dirty="0"/>
              <a:t> </a:t>
            </a:r>
            <a:r>
              <a:rPr lang="en-US" dirty="0" err="1"/>
              <a:t>d’une</a:t>
            </a:r>
            <a:r>
              <a:rPr lang="en-US" dirty="0"/>
              <a:t> </a:t>
            </a:r>
            <a:r>
              <a:rPr lang="en-US" dirty="0" err="1"/>
              <a:t>théorie</a:t>
            </a:r>
            <a:r>
              <a:rPr lang="en-US" dirty="0"/>
              <a:t> du </a:t>
            </a:r>
            <a:r>
              <a:rPr lang="en-US" dirty="0" err="1"/>
              <a:t>changement</a:t>
            </a:r>
            <a:r>
              <a:rPr lang="en-US" dirty="0"/>
              <a:t> </a:t>
            </a:r>
            <a:r>
              <a:rPr lang="en-US" dirty="0" err="1"/>
              <a:t>réelle</a:t>
            </a:r>
            <a:endParaRPr lang="en-US" dirty="0"/>
          </a:p>
        </p:txBody>
      </p:sp>
      <p:grpSp>
        <p:nvGrpSpPr>
          <p:cNvPr id="2" name="Group 1"/>
          <p:cNvGrpSpPr/>
          <p:nvPr/>
        </p:nvGrpSpPr>
        <p:grpSpPr>
          <a:xfrm>
            <a:off x="0" y="2841829"/>
            <a:ext cx="9144000" cy="3270872"/>
            <a:chOff x="0" y="2841829"/>
            <a:chExt cx="9144000" cy="3270872"/>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0085"/>
              <a:ext cx="9144000" cy="2286000"/>
            </a:xfrm>
            <a:prstGeom prst="rect">
              <a:avLst/>
            </a:prstGeom>
          </p:spPr>
        </p:pic>
        <p:sp>
          <p:nvSpPr>
            <p:cNvPr id="10" name="Rounded Rectangle 9"/>
            <p:cNvSpPr/>
            <p:nvPr/>
          </p:nvSpPr>
          <p:spPr>
            <a:xfrm>
              <a:off x="304800" y="4572000"/>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Collaborer</a:t>
              </a:r>
              <a:r>
                <a:rPr lang="en-CA" sz="900" dirty="0" smtClean="0">
                  <a:solidFill>
                    <a:schemeClr val="tx1"/>
                  </a:solidFill>
                </a:rPr>
                <a:t> avec les </a:t>
              </a:r>
              <a:r>
                <a:rPr lang="en-CA" sz="900" dirty="0" err="1" smtClean="0">
                  <a:solidFill>
                    <a:schemeClr val="tx1"/>
                  </a:solidFill>
                </a:rPr>
                <a:t>chercheurs</a:t>
              </a:r>
              <a:r>
                <a:rPr lang="en-CA" sz="900" dirty="0" smtClean="0">
                  <a:solidFill>
                    <a:schemeClr val="tx1"/>
                  </a:solidFill>
                </a:rPr>
                <a:t> et les </a:t>
              </a:r>
              <a:r>
                <a:rPr lang="en-CA" sz="900" dirty="0" err="1" smtClean="0">
                  <a:solidFill>
                    <a:schemeClr val="tx1"/>
                  </a:solidFill>
                </a:rPr>
                <a:t>agences</a:t>
              </a:r>
              <a:r>
                <a:rPr lang="en-CA" sz="900" dirty="0" smtClean="0">
                  <a:solidFill>
                    <a:schemeClr val="tx1"/>
                  </a:solidFill>
                </a:rPr>
                <a:t> </a:t>
              </a:r>
              <a:r>
                <a:rPr lang="en-CA" sz="900" dirty="0" err="1" smtClean="0">
                  <a:solidFill>
                    <a:schemeClr val="tx1"/>
                  </a:solidFill>
                </a:rPr>
                <a:t>gouvernementales</a:t>
              </a:r>
              <a:endParaRPr lang="en-CA" sz="900" dirty="0">
                <a:solidFill>
                  <a:schemeClr val="tx1"/>
                </a:solidFill>
              </a:endParaRPr>
            </a:p>
          </p:txBody>
        </p:sp>
        <p:sp>
          <p:nvSpPr>
            <p:cNvPr id="11" name="Rounded Rectangle 10"/>
            <p:cNvSpPr/>
            <p:nvPr/>
          </p:nvSpPr>
          <p:spPr>
            <a:xfrm>
              <a:off x="304800" y="5234793"/>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Développer</a:t>
              </a:r>
              <a:r>
                <a:rPr lang="en-CA" sz="900" dirty="0" smtClean="0">
                  <a:solidFill>
                    <a:schemeClr val="tx1"/>
                  </a:solidFill>
                </a:rPr>
                <a:t> un </a:t>
              </a:r>
              <a:r>
                <a:rPr lang="en-CA" sz="900" dirty="0" err="1" smtClean="0">
                  <a:solidFill>
                    <a:schemeClr val="tx1"/>
                  </a:solidFill>
                </a:rPr>
                <a:t>protocole</a:t>
              </a:r>
              <a:r>
                <a:rPr lang="en-CA" sz="900" dirty="0" smtClean="0">
                  <a:solidFill>
                    <a:schemeClr val="tx1"/>
                  </a:solidFill>
                </a:rPr>
                <a:t> pour tester les </a:t>
              </a:r>
              <a:r>
                <a:rPr lang="en-CA" sz="900" dirty="0" err="1" smtClean="0">
                  <a:solidFill>
                    <a:schemeClr val="tx1"/>
                  </a:solidFill>
                </a:rPr>
                <a:t>hameçons</a:t>
              </a:r>
              <a:r>
                <a:rPr lang="en-CA" sz="900" dirty="0" smtClean="0">
                  <a:solidFill>
                    <a:schemeClr val="tx1"/>
                  </a:solidFill>
                </a:rPr>
                <a:t> </a:t>
              </a:r>
              <a:r>
                <a:rPr lang="en-CA" sz="900" dirty="0" err="1" smtClean="0">
                  <a:solidFill>
                    <a:schemeClr val="tx1"/>
                  </a:solidFill>
                </a:rPr>
                <a:t>circulaires</a:t>
              </a:r>
              <a:endParaRPr lang="en-CA" sz="900" dirty="0">
                <a:solidFill>
                  <a:schemeClr val="tx1"/>
                </a:solidFill>
              </a:endParaRPr>
            </a:p>
          </p:txBody>
        </p:sp>
        <p:sp>
          <p:nvSpPr>
            <p:cNvPr id="12" name="Rounded Rectangle 11"/>
            <p:cNvSpPr/>
            <p:nvPr/>
          </p:nvSpPr>
          <p:spPr>
            <a:xfrm>
              <a:off x="2057400" y="4280685"/>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Évaluer</a:t>
              </a:r>
              <a:r>
                <a:rPr lang="en-CA" sz="900" dirty="0" smtClean="0">
                  <a:solidFill>
                    <a:schemeClr val="tx1"/>
                  </a:solidFill>
                </a:rPr>
                <a:t> les </a:t>
              </a:r>
              <a:r>
                <a:rPr lang="en-CA" sz="900" dirty="0" err="1" smtClean="0">
                  <a:solidFill>
                    <a:schemeClr val="tx1"/>
                  </a:solidFill>
                </a:rPr>
                <a:t>hameçons</a:t>
              </a:r>
              <a:r>
                <a:rPr lang="en-CA" sz="900" dirty="0" smtClean="0">
                  <a:solidFill>
                    <a:schemeClr val="tx1"/>
                  </a:solidFill>
                </a:rPr>
                <a:t> </a:t>
              </a:r>
              <a:r>
                <a:rPr lang="en-CA" sz="900" dirty="0" err="1" smtClean="0">
                  <a:solidFill>
                    <a:schemeClr val="tx1"/>
                  </a:solidFill>
                </a:rPr>
                <a:t>circulaires</a:t>
              </a:r>
              <a:r>
                <a:rPr lang="en-CA" sz="900" dirty="0" smtClean="0">
                  <a:solidFill>
                    <a:schemeClr val="tx1"/>
                  </a:solidFill>
                </a:rPr>
                <a:t> </a:t>
              </a:r>
              <a:r>
                <a:rPr lang="en-CA" sz="900" dirty="0" err="1" smtClean="0">
                  <a:solidFill>
                    <a:schemeClr val="tx1"/>
                  </a:solidFill>
                </a:rPr>
                <a:t>dans</a:t>
              </a:r>
              <a:r>
                <a:rPr lang="en-CA" sz="900" dirty="0" smtClean="0">
                  <a:solidFill>
                    <a:schemeClr val="tx1"/>
                  </a:solidFill>
                </a:rPr>
                <a:t> </a:t>
              </a:r>
              <a:r>
                <a:rPr lang="en-CA" sz="900" dirty="0" err="1" smtClean="0">
                  <a:solidFill>
                    <a:schemeClr val="tx1"/>
                  </a:solidFill>
                </a:rPr>
                <a:t>l’ocean</a:t>
              </a:r>
              <a:r>
                <a:rPr lang="en-CA" sz="900" dirty="0" smtClean="0">
                  <a:solidFill>
                    <a:schemeClr val="tx1"/>
                  </a:solidFill>
                </a:rPr>
                <a:t> </a:t>
              </a:r>
              <a:r>
                <a:rPr lang="en-CA" sz="900" dirty="0" err="1" smtClean="0">
                  <a:solidFill>
                    <a:schemeClr val="tx1"/>
                  </a:solidFill>
                </a:rPr>
                <a:t>Pacifique</a:t>
              </a:r>
              <a:r>
                <a:rPr lang="en-CA" sz="900" dirty="0" smtClean="0">
                  <a:solidFill>
                    <a:schemeClr val="tx1"/>
                  </a:solidFill>
                </a:rPr>
                <a:t> </a:t>
              </a:r>
              <a:r>
                <a:rPr lang="en-CA" sz="900" dirty="0" err="1" smtClean="0">
                  <a:solidFill>
                    <a:schemeClr val="tx1"/>
                  </a:solidFill>
                </a:rPr>
                <a:t>Mexicain</a:t>
              </a:r>
              <a:endParaRPr lang="en-CA" sz="900" dirty="0">
                <a:solidFill>
                  <a:schemeClr val="tx1"/>
                </a:solidFill>
              </a:endParaRPr>
            </a:p>
          </p:txBody>
        </p:sp>
        <p:sp>
          <p:nvSpPr>
            <p:cNvPr id="13" name="Rounded Rectangle 12"/>
            <p:cNvSpPr/>
            <p:nvPr/>
          </p:nvSpPr>
          <p:spPr>
            <a:xfrm>
              <a:off x="3581400" y="5486400"/>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Développer</a:t>
              </a:r>
              <a:r>
                <a:rPr lang="en-CA" sz="900" dirty="0" smtClean="0">
                  <a:solidFill>
                    <a:schemeClr val="tx1"/>
                  </a:solidFill>
                </a:rPr>
                <a:t> un programme </a:t>
              </a:r>
              <a:r>
                <a:rPr lang="en-CA" sz="900" dirty="0" err="1" smtClean="0">
                  <a:solidFill>
                    <a:schemeClr val="tx1"/>
                  </a:solidFill>
                </a:rPr>
                <a:t>d’échange</a:t>
              </a:r>
              <a:r>
                <a:rPr lang="en-CA" sz="900" dirty="0" smtClean="0">
                  <a:solidFill>
                    <a:schemeClr val="tx1"/>
                  </a:solidFill>
                </a:rPr>
                <a:t> de </a:t>
              </a:r>
              <a:r>
                <a:rPr lang="en-CA" sz="900" dirty="0" err="1" smtClean="0">
                  <a:solidFill>
                    <a:schemeClr val="tx1"/>
                  </a:solidFill>
                </a:rPr>
                <a:t>hameçon</a:t>
              </a:r>
              <a:endParaRPr lang="en-CA" sz="900" dirty="0">
                <a:solidFill>
                  <a:schemeClr val="tx1"/>
                </a:solidFill>
              </a:endParaRPr>
            </a:p>
          </p:txBody>
        </p:sp>
        <p:sp>
          <p:nvSpPr>
            <p:cNvPr id="14" name="Rounded Rectangle 13"/>
            <p:cNvSpPr/>
            <p:nvPr/>
          </p:nvSpPr>
          <p:spPr>
            <a:xfrm>
              <a:off x="3581400" y="2841829"/>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Partager</a:t>
              </a:r>
              <a:r>
                <a:rPr lang="en-CA" sz="900" dirty="0" smtClean="0">
                  <a:solidFill>
                    <a:schemeClr val="tx1"/>
                  </a:solidFill>
                </a:rPr>
                <a:t> les </a:t>
              </a:r>
              <a:r>
                <a:rPr lang="en-CA" sz="900" dirty="0" err="1" smtClean="0">
                  <a:solidFill>
                    <a:schemeClr val="tx1"/>
                  </a:solidFill>
                </a:rPr>
                <a:t>résultats</a:t>
              </a:r>
              <a:r>
                <a:rPr lang="en-CA" sz="900" dirty="0" smtClean="0">
                  <a:solidFill>
                    <a:schemeClr val="tx1"/>
                  </a:solidFill>
                </a:rPr>
                <a:t> </a:t>
              </a:r>
              <a:r>
                <a:rPr lang="en-CA" sz="900" dirty="0" err="1" smtClean="0">
                  <a:solidFill>
                    <a:schemeClr val="tx1"/>
                  </a:solidFill>
                </a:rPr>
                <a:t>expérimentaux</a:t>
              </a:r>
              <a:endParaRPr lang="en-CA" sz="900" dirty="0">
                <a:solidFill>
                  <a:schemeClr val="tx1"/>
                </a:solidFill>
              </a:endParaRPr>
            </a:p>
          </p:txBody>
        </p:sp>
      </p:grpSp>
      <p:sp>
        <p:nvSpPr>
          <p:cNvPr id="7" name="AutoShape 15"/>
          <p:cNvSpPr>
            <a:spLocks noChangeArrowheads="1"/>
          </p:cNvSpPr>
          <p:nvPr/>
        </p:nvSpPr>
        <p:spPr bwMode="auto">
          <a:xfrm>
            <a:off x="149224" y="1626806"/>
            <a:ext cx="3279776" cy="1626787"/>
          </a:xfrm>
          <a:prstGeom prst="wedgeRoundRectCallout">
            <a:avLst>
              <a:gd name="adj1" fmla="val 25430"/>
              <a:gd name="adj2" fmla="val 80987"/>
              <a:gd name="adj3" fmla="val 16667"/>
            </a:avLst>
          </a:prstGeom>
          <a:solidFill>
            <a:schemeClr val="accent5"/>
          </a:solidFill>
          <a:ln w="9525">
            <a:noFill/>
            <a:miter lim="800000"/>
            <a:headEnd/>
            <a:tailEnd/>
          </a:ln>
        </p:spPr>
        <p:txBody>
          <a:bodyPr/>
          <a:lstStyle/>
          <a:p>
            <a:pPr eaLnBrk="0" hangingPunct="0">
              <a:buFont typeface="Wingdings" charset="0"/>
              <a:buNone/>
            </a:pPr>
            <a:r>
              <a:rPr lang="en-US" sz="1000" b="1" dirty="0" err="1" smtClean="0"/>
              <a:t>Objectif</a:t>
            </a:r>
            <a:r>
              <a:rPr lang="en-US" sz="1000" b="1" dirty="0" smtClean="0"/>
              <a:t> </a:t>
            </a:r>
            <a:r>
              <a:rPr lang="en-US" sz="1000" b="1" dirty="0" err="1" smtClean="0"/>
              <a:t>mesurable</a:t>
            </a:r>
            <a:r>
              <a:rPr lang="en-US" sz="1000" b="1" dirty="0" smtClean="0"/>
              <a:t>:</a:t>
            </a:r>
            <a:r>
              <a:rPr lang="en-US" sz="1000" dirty="0" smtClean="0"/>
              <a:t>  </a:t>
            </a:r>
            <a:endParaRPr lang="en-US" sz="1000" dirty="0"/>
          </a:p>
          <a:p>
            <a:pPr eaLnBrk="0" hangingPunct="0">
              <a:buFont typeface="Wingdings" charset="0"/>
              <a:buNone/>
            </a:pPr>
            <a:r>
              <a:rPr lang="en-US" sz="1000" dirty="0" err="1" smtClean="0"/>
              <a:t>D’ici</a:t>
            </a:r>
            <a:r>
              <a:rPr lang="en-US" sz="1000" dirty="0" smtClean="0"/>
              <a:t> </a:t>
            </a:r>
            <a:r>
              <a:rPr lang="en-US" sz="1000" b="1" dirty="0">
                <a:solidFill>
                  <a:srgbClr val="0033CC"/>
                </a:solidFill>
              </a:rPr>
              <a:t>2009</a:t>
            </a:r>
            <a:r>
              <a:rPr lang="en-US" sz="1000" dirty="0"/>
              <a:t>, </a:t>
            </a:r>
            <a:r>
              <a:rPr lang="en-US" sz="1000" dirty="0" smtClean="0"/>
              <a:t>nous </a:t>
            </a:r>
            <a:r>
              <a:rPr lang="en-US" sz="1000" dirty="0" err="1" smtClean="0"/>
              <a:t>aurons</a:t>
            </a:r>
            <a:r>
              <a:rPr lang="en-US" sz="1000" dirty="0" smtClean="0"/>
              <a:t> </a:t>
            </a:r>
            <a:r>
              <a:rPr lang="en-US" sz="1000" dirty="0" err="1" smtClean="0"/>
              <a:t>une</a:t>
            </a:r>
            <a:r>
              <a:rPr lang="en-US" sz="1000" dirty="0" smtClean="0"/>
              <a:t> </a:t>
            </a:r>
            <a:r>
              <a:rPr lang="en-US" sz="1000" dirty="0" err="1" smtClean="0"/>
              <a:t>méthode</a:t>
            </a:r>
            <a:r>
              <a:rPr lang="en-US" sz="1000" dirty="0" smtClean="0"/>
              <a:t> </a:t>
            </a:r>
            <a:r>
              <a:rPr lang="en-US" sz="1000" dirty="0" err="1" smtClean="0"/>
              <a:t>prouvée</a:t>
            </a:r>
            <a:r>
              <a:rPr lang="en-US" sz="1000" dirty="0" smtClean="0"/>
              <a:t> (</a:t>
            </a:r>
            <a:r>
              <a:rPr lang="en-US" sz="1000" dirty="0" err="1" smtClean="0"/>
              <a:t>hameçons</a:t>
            </a:r>
            <a:r>
              <a:rPr lang="en-US" sz="1000" dirty="0" smtClean="0"/>
              <a:t> </a:t>
            </a:r>
            <a:r>
              <a:rPr lang="en-US" sz="1000" dirty="0" err="1" smtClean="0"/>
              <a:t>circulaires</a:t>
            </a:r>
            <a:r>
              <a:rPr lang="en-US" sz="1000" dirty="0" smtClean="0"/>
              <a:t>) </a:t>
            </a:r>
            <a:r>
              <a:rPr lang="en-US" sz="1000" dirty="0" err="1" smtClean="0"/>
              <a:t>afin</a:t>
            </a:r>
            <a:r>
              <a:rPr lang="en-US" sz="1000" dirty="0" smtClean="0"/>
              <a:t> de </a:t>
            </a:r>
            <a:r>
              <a:rPr lang="en-US" sz="1000" dirty="0" err="1" smtClean="0"/>
              <a:t>réduire</a:t>
            </a:r>
            <a:r>
              <a:rPr lang="en-US" sz="1000" dirty="0"/>
              <a:t> de </a:t>
            </a:r>
            <a:r>
              <a:rPr lang="en-US" sz="1000" dirty="0" err="1"/>
              <a:t>façon</a:t>
            </a:r>
            <a:r>
              <a:rPr lang="en-US" sz="1000" dirty="0"/>
              <a:t> </a:t>
            </a:r>
            <a:r>
              <a:rPr lang="en-US" sz="1000" dirty="0" err="1"/>
              <a:t>significative</a:t>
            </a:r>
            <a:r>
              <a:rPr lang="en-US" sz="1000" dirty="0" smtClean="0"/>
              <a:t> les </a:t>
            </a:r>
            <a:r>
              <a:rPr lang="en-US" sz="1000" dirty="0" err="1" smtClean="0"/>
              <a:t>prises</a:t>
            </a:r>
            <a:r>
              <a:rPr lang="en-US" sz="1000" dirty="0" smtClean="0"/>
              <a:t> </a:t>
            </a:r>
            <a:r>
              <a:rPr lang="en-US" sz="1000" dirty="0" err="1" smtClean="0"/>
              <a:t>accidentelles</a:t>
            </a:r>
            <a:r>
              <a:rPr lang="en-US" sz="1000" dirty="0" smtClean="0"/>
              <a:t> de </a:t>
            </a:r>
            <a:r>
              <a:rPr lang="en-US" sz="1000" dirty="0" err="1" smtClean="0"/>
              <a:t>tortues</a:t>
            </a:r>
            <a:r>
              <a:rPr lang="en-US" sz="1000" dirty="0" smtClean="0"/>
              <a:t> par les </a:t>
            </a:r>
            <a:r>
              <a:rPr lang="en-US" sz="1000" dirty="0" err="1" smtClean="0"/>
              <a:t>palangriers</a:t>
            </a:r>
            <a:r>
              <a:rPr lang="en-US" sz="1000" dirty="0" smtClean="0"/>
              <a:t> </a:t>
            </a:r>
            <a:r>
              <a:rPr lang="en-US" sz="1000" dirty="0" err="1" smtClean="0"/>
              <a:t>artisanaux</a:t>
            </a:r>
            <a:r>
              <a:rPr lang="en-US" sz="1000" dirty="0" smtClean="0"/>
              <a:t> </a:t>
            </a:r>
            <a:r>
              <a:rPr lang="en-US" sz="1000" dirty="0" err="1" smtClean="0"/>
              <a:t>dans</a:t>
            </a:r>
            <a:r>
              <a:rPr lang="en-US" sz="1000" dirty="0" smtClean="0"/>
              <a:t> 12 </a:t>
            </a:r>
            <a:r>
              <a:rPr lang="en-US" sz="1000" dirty="0" err="1" smtClean="0"/>
              <a:t>localités</a:t>
            </a:r>
            <a:r>
              <a:rPr lang="en-US" sz="1000" dirty="0" smtClean="0"/>
              <a:t> du </a:t>
            </a:r>
            <a:r>
              <a:rPr lang="en-US" sz="1000" dirty="0" err="1" smtClean="0"/>
              <a:t>Pacifique</a:t>
            </a:r>
            <a:r>
              <a:rPr lang="en-US" sz="1000" dirty="0" smtClean="0"/>
              <a:t> </a:t>
            </a:r>
            <a:r>
              <a:rPr lang="en-US" sz="1000" dirty="0" err="1" smtClean="0"/>
              <a:t>Mexicain</a:t>
            </a:r>
            <a:r>
              <a:rPr lang="en-US" sz="1000" dirty="0" smtClean="0"/>
              <a:t>.</a:t>
            </a:r>
            <a:endParaRPr lang="en-US" sz="1000" dirty="0"/>
          </a:p>
          <a:p>
            <a:pPr eaLnBrk="0" hangingPunct="0">
              <a:buFont typeface="Wingdings" charset="0"/>
              <a:buNone/>
            </a:pPr>
            <a:endParaRPr lang="en-US" sz="1000" dirty="0"/>
          </a:p>
          <a:p>
            <a:pPr eaLnBrk="0" hangingPunct="0">
              <a:buFont typeface="Wingdings" charset="0"/>
              <a:buNone/>
            </a:pPr>
            <a:r>
              <a:rPr lang="en-US" sz="1000" b="1" dirty="0" err="1" smtClean="0"/>
              <a:t>Indicateur</a:t>
            </a:r>
            <a:r>
              <a:rPr lang="en-US" sz="1000" b="1" dirty="0"/>
              <a:t>:</a:t>
            </a:r>
            <a:r>
              <a:rPr lang="en-US" sz="1000" dirty="0"/>
              <a:t>  </a:t>
            </a:r>
            <a:r>
              <a:rPr lang="en-US" sz="1000" dirty="0" err="1" smtClean="0"/>
              <a:t>Taux</a:t>
            </a:r>
            <a:r>
              <a:rPr lang="en-US" sz="1000" dirty="0" smtClean="0"/>
              <a:t> de </a:t>
            </a:r>
            <a:r>
              <a:rPr lang="en-US" sz="1000" dirty="0" err="1" smtClean="0"/>
              <a:t>prises</a:t>
            </a:r>
            <a:r>
              <a:rPr lang="en-US" sz="1000" dirty="0" smtClean="0"/>
              <a:t> </a:t>
            </a:r>
            <a:r>
              <a:rPr lang="en-US" sz="1000" dirty="0" err="1" smtClean="0"/>
              <a:t>accidentelles</a:t>
            </a:r>
            <a:r>
              <a:rPr lang="en-US" sz="1000" dirty="0" smtClean="0"/>
              <a:t> des </a:t>
            </a:r>
            <a:r>
              <a:rPr lang="en-US" sz="1000" dirty="0" err="1" smtClean="0"/>
              <a:t>tortues</a:t>
            </a:r>
            <a:r>
              <a:rPr lang="en-US" sz="1000" dirty="0" smtClean="0"/>
              <a:t> marines par les </a:t>
            </a:r>
            <a:r>
              <a:rPr lang="en-US" sz="1000" dirty="0" err="1" smtClean="0"/>
              <a:t>hameçons</a:t>
            </a:r>
            <a:r>
              <a:rPr lang="en-US" sz="1000" dirty="0" smtClean="0"/>
              <a:t> </a:t>
            </a:r>
            <a:r>
              <a:rPr lang="en-US" sz="1000" dirty="0" err="1" smtClean="0"/>
              <a:t>circulaires</a:t>
            </a:r>
            <a:endParaRPr lang="en-US" sz="1000" dirty="0"/>
          </a:p>
        </p:txBody>
      </p:sp>
      <p:sp>
        <p:nvSpPr>
          <p:cNvPr id="6" name="AutoShape 14"/>
          <p:cNvSpPr>
            <a:spLocks noChangeArrowheads="1"/>
          </p:cNvSpPr>
          <p:nvPr/>
        </p:nvSpPr>
        <p:spPr bwMode="auto">
          <a:xfrm>
            <a:off x="5416345" y="1697386"/>
            <a:ext cx="2286000" cy="1500988"/>
          </a:xfrm>
          <a:prstGeom prst="wedgeRoundRectCallout">
            <a:avLst>
              <a:gd name="adj1" fmla="val -25563"/>
              <a:gd name="adj2" fmla="val 74826"/>
              <a:gd name="adj3" fmla="val 16667"/>
            </a:avLst>
          </a:prstGeom>
          <a:solidFill>
            <a:schemeClr val="accent5"/>
          </a:solidFill>
          <a:ln w="9525">
            <a:noFill/>
            <a:miter lim="800000"/>
            <a:headEnd/>
            <a:tailEnd/>
          </a:ln>
        </p:spPr>
        <p:txBody>
          <a:bodyPr/>
          <a:lstStyle/>
          <a:p>
            <a:pPr eaLnBrk="0" hangingPunct="0">
              <a:buFont typeface="Wingdings" charset="0"/>
              <a:buNone/>
            </a:pPr>
            <a:r>
              <a:rPr lang="en-US" sz="1000" b="1" dirty="0" err="1" smtClean="0"/>
              <a:t>Objectif</a:t>
            </a:r>
            <a:r>
              <a:rPr lang="en-US" sz="1000" b="1" dirty="0" smtClean="0"/>
              <a:t> </a:t>
            </a:r>
            <a:r>
              <a:rPr lang="en-US" sz="1000" b="1" dirty="0" err="1" smtClean="0"/>
              <a:t>mesurable</a:t>
            </a:r>
            <a:r>
              <a:rPr lang="en-US" sz="1000" b="1" dirty="0" smtClean="0"/>
              <a:t>:</a:t>
            </a:r>
            <a:r>
              <a:rPr lang="en-US" sz="1000" dirty="0" smtClean="0"/>
              <a:t>  </a:t>
            </a:r>
            <a:endParaRPr lang="en-US" sz="1000" dirty="0"/>
          </a:p>
          <a:p>
            <a:pPr eaLnBrk="0" hangingPunct="0">
              <a:buFont typeface="Wingdings" charset="0"/>
              <a:buNone/>
            </a:pPr>
            <a:r>
              <a:rPr lang="en-US" sz="1000" dirty="0" err="1" smtClean="0"/>
              <a:t>D’ici</a:t>
            </a:r>
            <a:r>
              <a:rPr lang="en-US" sz="1000" dirty="0" smtClean="0"/>
              <a:t> </a:t>
            </a:r>
            <a:r>
              <a:rPr lang="en-US" sz="1000" b="1" dirty="0">
                <a:solidFill>
                  <a:srgbClr val="0033CC"/>
                </a:solidFill>
              </a:rPr>
              <a:t>2012</a:t>
            </a:r>
            <a:r>
              <a:rPr lang="en-US" sz="1000" dirty="0"/>
              <a:t>, 90% </a:t>
            </a:r>
            <a:r>
              <a:rPr lang="en-US" sz="1000" dirty="0" smtClean="0"/>
              <a:t>des </a:t>
            </a:r>
            <a:r>
              <a:rPr lang="en-US" sz="1000" dirty="0" err="1" smtClean="0"/>
              <a:t>palangriers</a:t>
            </a:r>
            <a:r>
              <a:rPr lang="en-US" sz="1000" dirty="0" smtClean="0"/>
              <a:t> </a:t>
            </a:r>
            <a:r>
              <a:rPr lang="en-US" sz="1000" dirty="0" err="1" smtClean="0"/>
              <a:t>artisanaux</a:t>
            </a:r>
            <a:r>
              <a:rPr lang="en-US" sz="1000" dirty="0" smtClean="0"/>
              <a:t> du </a:t>
            </a:r>
            <a:r>
              <a:rPr lang="en-US" sz="1000" dirty="0" err="1" smtClean="0"/>
              <a:t>Golfe</a:t>
            </a:r>
            <a:r>
              <a:rPr lang="en-US" sz="1000" dirty="0" smtClean="0"/>
              <a:t> </a:t>
            </a:r>
            <a:r>
              <a:rPr lang="en-US" sz="1000" dirty="0" err="1" smtClean="0"/>
              <a:t>utiliseront</a:t>
            </a:r>
            <a:r>
              <a:rPr lang="en-US" sz="1000" dirty="0" smtClean="0"/>
              <a:t> des </a:t>
            </a:r>
            <a:r>
              <a:rPr lang="en-US" sz="1000" dirty="0" err="1" smtClean="0"/>
              <a:t>hameçons</a:t>
            </a:r>
            <a:r>
              <a:rPr lang="en-US" sz="1000" dirty="0" smtClean="0"/>
              <a:t> </a:t>
            </a:r>
            <a:r>
              <a:rPr lang="en-US" sz="1000" dirty="0" err="1" smtClean="0"/>
              <a:t>circulaires</a:t>
            </a:r>
            <a:r>
              <a:rPr lang="en-CA" sz="1000" dirty="0" smtClean="0"/>
              <a:t>.</a:t>
            </a:r>
            <a:endParaRPr lang="en-US" altLang="ja-JP" sz="1000" dirty="0"/>
          </a:p>
          <a:p>
            <a:pPr eaLnBrk="0" hangingPunct="0">
              <a:buFont typeface="Wingdings" charset="0"/>
              <a:buNone/>
            </a:pPr>
            <a:endParaRPr lang="en-US" sz="1000" b="1" dirty="0"/>
          </a:p>
          <a:p>
            <a:pPr eaLnBrk="0" hangingPunct="0">
              <a:buFont typeface="Wingdings" charset="0"/>
              <a:buNone/>
            </a:pPr>
            <a:r>
              <a:rPr lang="en-US" sz="1000" b="1" dirty="0" err="1" smtClean="0"/>
              <a:t>Indicateur</a:t>
            </a:r>
            <a:r>
              <a:rPr lang="en-US" sz="1000" b="1" dirty="0"/>
              <a:t>:</a:t>
            </a:r>
            <a:r>
              <a:rPr lang="en-US" sz="1000" dirty="0"/>
              <a:t> </a:t>
            </a:r>
            <a:r>
              <a:rPr lang="en-US" sz="1000" dirty="0" err="1" smtClean="0"/>
              <a:t>Pourcentage</a:t>
            </a:r>
            <a:r>
              <a:rPr lang="en-US" sz="1000" dirty="0" smtClean="0"/>
              <a:t> des bateaux qui </a:t>
            </a:r>
            <a:r>
              <a:rPr lang="en-US" sz="1000" dirty="0" err="1" smtClean="0"/>
              <a:t>utilisent</a:t>
            </a:r>
            <a:r>
              <a:rPr lang="en-US" sz="1000" dirty="0" smtClean="0"/>
              <a:t> des </a:t>
            </a:r>
            <a:r>
              <a:rPr lang="en-US" sz="1000" dirty="0" err="1" smtClean="0"/>
              <a:t>hameçons</a:t>
            </a:r>
            <a:r>
              <a:rPr lang="en-US" sz="1000" dirty="0" smtClean="0"/>
              <a:t> </a:t>
            </a:r>
            <a:r>
              <a:rPr lang="en-US" sz="1000" dirty="0" err="1" smtClean="0"/>
              <a:t>ciculaires</a:t>
            </a:r>
            <a:endParaRPr lang="en-US" sz="1000" dirty="0"/>
          </a:p>
        </p:txBody>
      </p:sp>
      <p:pic>
        <p:nvPicPr>
          <p:cNvPr id="62467"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5562" y="4489815"/>
            <a:ext cx="2738438" cy="2377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AutoShape 16"/>
          <p:cNvSpPr>
            <a:spLocks noChangeArrowheads="1"/>
          </p:cNvSpPr>
          <p:nvPr/>
        </p:nvSpPr>
        <p:spPr bwMode="auto">
          <a:xfrm>
            <a:off x="5105401" y="4532212"/>
            <a:ext cx="1905000" cy="2087745"/>
          </a:xfrm>
          <a:prstGeom prst="wedgeRoundRectCallout">
            <a:avLst>
              <a:gd name="adj1" fmla="val -67967"/>
              <a:gd name="adj2" fmla="val -16813"/>
              <a:gd name="adj3" fmla="val 16667"/>
            </a:avLst>
          </a:prstGeom>
          <a:solidFill>
            <a:schemeClr val="accent5"/>
          </a:solidFill>
          <a:ln w="9525">
            <a:noFill/>
            <a:miter lim="800000"/>
            <a:headEnd/>
            <a:tailEnd/>
          </a:ln>
        </p:spPr>
        <p:txBody>
          <a:bodyPr/>
          <a:lstStyle/>
          <a:p>
            <a:pPr eaLnBrk="0" hangingPunct="0">
              <a:buFont typeface="Wingdings" charset="0"/>
              <a:buNone/>
            </a:pPr>
            <a:r>
              <a:rPr lang="en-US" sz="1000" b="1" dirty="0" err="1" smtClean="0"/>
              <a:t>Objectif</a:t>
            </a:r>
            <a:r>
              <a:rPr lang="en-US" sz="1000" b="1" dirty="0" smtClean="0"/>
              <a:t> </a:t>
            </a:r>
            <a:r>
              <a:rPr lang="en-US" sz="1000" b="1" dirty="0" err="1" smtClean="0"/>
              <a:t>mesurable</a:t>
            </a:r>
            <a:r>
              <a:rPr lang="en-US" sz="1000" b="1" dirty="0" smtClean="0"/>
              <a:t>:</a:t>
            </a:r>
            <a:r>
              <a:rPr lang="en-US" sz="1000" dirty="0" smtClean="0"/>
              <a:t>  </a:t>
            </a:r>
            <a:endParaRPr lang="en-US" sz="1000" dirty="0"/>
          </a:p>
          <a:p>
            <a:pPr eaLnBrk="0" hangingPunct="0">
              <a:buFont typeface="Wingdings" charset="0"/>
              <a:buNone/>
            </a:pPr>
            <a:r>
              <a:rPr lang="en-US" sz="1000" dirty="0" err="1" smtClean="0"/>
              <a:t>D’ici</a:t>
            </a:r>
            <a:r>
              <a:rPr lang="en-US" sz="1000" dirty="0" smtClean="0"/>
              <a:t> </a:t>
            </a:r>
            <a:r>
              <a:rPr lang="en-US" sz="1000" b="1" dirty="0">
                <a:solidFill>
                  <a:srgbClr val="0033CC"/>
                </a:solidFill>
              </a:rPr>
              <a:t>2010</a:t>
            </a:r>
            <a:r>
              <a:rPr lang="en-US" sz="1000" dirty="0"/>
              <a:t>, </a:t>
            </a:r>
            <a:r>
              <a:rPr lang="en-US" sz="1000" dirty="0" smtClean="0"/>
              <a:t>les </a:t>
            </a:r>
            <a:r>
              <a:rPr lang="en-US" sz="1000" dirty="0" err="1" smtClean="0"/>
              <a:t>palangriers</a:t>
            </a:r>
            <a:r>
              <a:rPr lang="en-US" sz="1000" dirty="0" smtClean="0"/>
              <a:t> du </a:t>
            </a:r>
            <a:r>
              <a:rPr lang="en-US" sz="1000" dirty="0" err="1" smtClean="0"/>
              <a:t>Golfe</a:t>
            </a:r>
            <a:r>
              <a:rPr lang="en-US" sz="1000" dirty="0" smtClean="0"/>
              <a:t> de </a:t>
            </a:r>
            <a:r>
              <a:rPr lang="en-US" sz="1000" dirty="0" err="1" smtClean="0"/>
              <a:t>Californie</a:t>
            </a:r>
            <a:r>
              <a:rPr lang="en-US" sz="1000" dirty="0" smtClean="0"/>
              <a:t> </a:t>
            </a:r>
            <a:r>
              <a:rPr lang="en-US" sz="1000" dirty="0" err="1" smtClean="0"/>
              <a:t>auront</a:t>
            </a:r>
            <a:r>
              <a:rPr lang="en-US" sz="1000" dirty="0" smtClean="0"/>
              <a:t> </a:t>
            </a:r>
            <a:r>
              <a:rPr lang="en-US" sz="1000" dirty="0" err="1" smtClean="0"/>
              <a:t>échangé</a:t>
            </a:r>
            <a:r>
              <a:rPr lang="en-US" sz="1000" dirty="0" smtClean="0"/>
              <a:t> au </a:t>
            </a:r>
            <a:r>
              <a:rPr lang="en-US" sz="1000" dirty="0" err="1" smtClean="0"/>
              <a:t>moins</a:t>
            </a:r>
            <a:r>
              <a:rPr lang="en-US" sz="1000" dirty="0" smtClean="0"/>
              <a:t> 220 000 </a:t>
            </a:r>
            <a:r>
              <a:rPr lang="en-US" sz="1000" dirty="0" err="1" smtClean="0"/>
              <a:t>hameçons</a:t>
            </a:r>
            <a:r>
              <a:rPr lang="en-US" sz="1000" dirty="0" smtClean="0"/>
              <a:t> </a:t>
            </a:r>
            <a:r>
              <a:rPr lang="en-US" sz="1000" dirty="0" err="1" smtClean="0"/>
              <a:t>circulaires</a:t>
            </a:r>
            <a:r>
              <a:rPr lang="en-US" sz="1000" dirty="0" smtClean="0"/>
              <a:t> </a:t>
            </a:r>
            <a:r>
              <a:rPr lang="en-US" sz="1000" dirty="0" err="1" smtClean="0"/>
              <a:t>contre</a:t>
            </a:r>
            <a:r>
              <a:rPr lang="en-US" sz="1000" dirty="0" smtClean="0"/>
              <a:t> un </a:t>
            </a:r>
            <a:r>
              <a:rPr lang="en-US" sz="1000" dirty="0" err="1" smtClean="0"/>
              <a:t>même</a:t>
            </a:r>
            <a:r>
              <a:rPr lang="en-US" sz="1000" dirty="0" smtClean="0"/>
              <a:t> </a:t>
            </a:r>
            <a:r>
              <a:rPr lang="en-US" sz="1000" dirty="0" err="1" smtClean="0"/>
              <a:t>nombre</a:t>
            </a:r>
            <a:r>
              <a:rPr lang="en-US" sz="1000" dirty="0" smtClean="0"/>
              <a:t> de </a:t>
            </a:r>
            <a:r>
              <a:rPr lang="en-US" sz="1000" dirty="0" err="1" smtClean="0"/>
              <a:t>hameçons</a:t>
            </a:r>
            <a:r>
              <a:rPr lang="en-US" sz="1000" dirty="0" smtClean="0"/>
              <a:t> </a:t>
            </a:r>
            <a:r>
              <a:rPr lang="en-US" sz="1000" dirty="0" err="1" smtClean="0"/>
              <a:t>en</a:t>
            </a:r>
            <a:r>
              <a:rPr lang="en-US" sz="1000" dirty="0" smtClean="0"/>
              <a:t> J.</a:t>
            </a:r>
          </a:p>
          <a:p>
            <a:pPr eaLnBrk="0" hangingPunct="0">
              <a:buFont typeface="Wingdings" charset="0"/>
              <a:buNone/>
            </a:pPr>
            <a:endParaRPr lang="en-US" sz="1000" b="1" dirty="0"/>
          </a:p>
          <a:p>
            <a:pPr eaLnBrk="0" hangingPunct="0">
              <a:buFont typeface="Wingdings" charset="0"/>
              <a:buNone/>
            </a:pPr>
            <a:r>
              <a:rPr lang="en-US" sz="1000" b="1" dirty="0" err="1" smtClean="0"/>
              <a:t>Indicateur</a:t>
            </a:r>
            <a:r>
              <a:rPr lang="en-US" sz="1000" b="1" dirty="0"/>
              <a:t>:</a:t>
            </a:r>
            <a:r>
              <a:rPr lang="en-US" sz="1000" dirty="0"/>
              <a:t>  </a:t>
            </a:r>
            <a:r>
              <a:rPr lang="en-US" sz="1000" dirty="0" err="1" smtClean="0"/>
              <a:t>Nombre</a:t>
            </a:r>
            <a:r>
              <a:rPr lang="en-US" sz="1000" dirty="0" smtClean="0"/>
              <a:t> de </a:t>
            </a:r>
            <a:r>
              <a:rPr lang="en-US" sz="1000" dirty="0" err="1" smtClean="0"/>
              <a:t>hameçons</a:t>
            </a:r>
            <a:r>
              <a:rPr lang="en-US" sz="1000" dirty="0" smtClean="0"/>
              <a:t> </a:t>
            </a:r>
            <a:r>
              <a:rPr lang="en-US" sz="1000" dirty="0" err="1" smtClean="0"/>
              <a:t>en</a:t>
            </a:r>
            <a:r>
              <a:rPr lang="en-US" sz="1000" dirty="0" smtClean="0"/>
              <a:t> J </a:t>
            </a:r>
            <a:r>
              <a:rPr lang="en-US" sz="1000" dirty="0" err="1" smtClean="0"/>
              <a:t>échangé</a:t>
            </a:r>
            <a:r>
              <a:rPr lang="en-US" sz="1000" dirty="0" smtClean="0"/>
              <a:t> </a:t>
            </a:r>
            <a:r>
              <a:rPr lang="en-US" sz="1000" dirty="0" err="1" smtClean="0"/>
              <a:t>contre</a:t>
            </a:r>
            <a:r>
              <a:rPr lang="en-US" sz="1000" dirty="0" smtClean="0"/>
              <a:t> des </a:t>
            </a:r>
            <a:r>
              <a:rPr lang="en-US" sz="1000" dirty="0" err="1" smtClean="0"/>
              <a:t>hameçons</a:t>
            </a:r>
            <a:r>
              <a:rPr lang="en-US" sz="1000" dirty="0" smtClean="0"/>
              <a:t> </a:t>
            </a:r>
            <a:r>
              <a:rPr lang="en-US" sz="1000" dirty="0" err="1" smtClean="0"/>
              <a:t>circulaires</a:t>
            </a:r>
            <a:r>
              <a:rPr lang="en-US" sz="1000" dirty="0" smtClean="0"/>
              <a:t>.</a:t>
            </a:r>
            <a:endParaRPr lang="en-US" sz="1000" dirty="0"/>
          </a:p>
        </p:txBody>
      </p:sp>
    </p:spTree>
    <p:extLst>
      <p:ext uri="{BB962C8B-B14F-4D97-AF65-F5344CB8AC3E}">
        <p14:creationId xmlns:p14="http://schemas.microsoft.com/office/powerpoint/2010/main" val="212961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pic>
        <p:nvPicPr>
          <p:cNvPr id="7171" name="Content Placeholder 5" descr="reef bahamas.jpg"/>
          <p:cNvPicPr>
            <a:picLocks noGrp="1" noChangeAspect="1"/>
          </p:cNvPicPr>
          <p:nvPr>
            <p:ph sz="quarter" idx="1"/>
          </p:nvPr>
        </p:nvPicPr>
        <p:blipFill>
          <a:blip r:embed="rId3" cstate="email"/>
          <a:srcRect/>
          <a:stretch>
            <a:fillRect/>
          </a:stretch>
        </p:blipFill>
        <p:spPr>
          <a:xfrm>
            <a:off x="0" y="0"/>
            <a:ext cx="9144000" cy="6858000"/>
          </a:xfrm>
        </p:spPr>
      </p:pic>
      <p:sp>
        <p:nvSpPr>
          <p:cNvPr id="7172" name="Text Placeholder 4"/>
          <p:cNvSpPr>
            <a:spLocks noGrp="1"/>
          </p:cNvSpPr>
          <p:nvPr>
            <p:ph type="body" sz="half" idx="3"/>
          </p:nvPr>
        </p:nvSpPr>
        <p:spPr>
          <a:xfrm>
            <a:off x="1143000" y="381000"/>
            <a:ext cx="7396163" cy="1409700"/>
          </a:xfrm>
        </p:spPr>
        <p:txBody>
          <a:bodyPr/>
          <a:lstStyle/>
          <a:p>
            <a:pPr algn="ctr">
              <a:buFontTx/>
              <a:buNone/>
            </a:pPr>
            <a:r>
              <a:rPr lang="en-US" sz="3200" b="1" dirty="0" err="1" smtClean="0">
                <a:solidFill>
                  <a:schemeClr val="bg1"/>
                </a:solidFill>
              </a:rPr>
              <a:t>Récif</a:t>
            </a:r>
            <a:r>
              <a:rPr lang="en-US" sz="3200" b="1" dirty="0" smtClean="0">
                <a:solidFill>
                  <a:schemeClr val="bg1"/>
                </a:solidFill>
              </a:rPr>
              <a:t> </a:t>
            </a:r>
            <a:r>
              <a:rPr lang="en-US" sz="3200" b="1" dirty="0" err="1" smtClean="0">
                <a:solidFill>
                  <a:schemeClr val="bg1"/>
                </a:solidFill>
              </a:rPr>
              <a:t>Mésoaméricain</a:t>
            </a:r>
            <a:endParaRPr lang="en-US" sz="3200" b="1" dirty="0" smtClean="0">
              <a:solidFill>
                <a:schemeClr val="bg1"/>
              </a:solidFill>
            </a:endParaRPr>
          </a:p>
        </p:txBody>
      </p:sp>
    </p:spTree>
    <p:extLst>
      <p:ext uri="{BB962C8B-B14F-4D97-AF65-F5344CB8AC3E}">
        <p14:creationId xmlns:p14="http://schemas.microsoft.com/office/powerpoint/2010/main" val="11145406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52600" y="0"/>
            <a:ext cx="7391400" cy="1371600"/>
          </a:xfrm>
        </p:spPr>
        <p:txBody>
          <a:bodyPr/>
          <a:lstStyle/>
          <a:p>
            <a:r>
              <a:rPr lang="en-US" dirty="0" err="1"/>
              <a:t>Exemple</a:t>
            </a:r>
            <a:r>
              <a:rPr lang="en-US" dirty="0"/>
              <a:t> </a:t>
            </a:r>
            <a:r>
              <a:rPr lang="en-US" dirty="0" err="1"/>
              <a:t>d’une</a:t>
            </a:r>
            <a:r>
              <a:rPr lang="en-US" dirty="0"/>
              <a:t> </a:t>
            </a:r>
            <a:r>
              <a:rPr lang="en-US" dirty="0" err="1"/>
              <a:t>théorie</a:t>
            </a:r>
            <a:r>
              <a:rPr lang="en-US" dirty="0"/>
              <a:t> du </a:t>
            </a:r>
            <a:r>
              <a:rPr lang="en-US" dirty="0" err="1"/>
              <a:t>changement</a:t>
            </a:r>
            <a:r>
              <a:rPr lang="en-US" dirty="0"/>
              <a:t> </a:t>
            </a:r>
            <a:r>
              <a:rPr lang="en-US" dirty="0" err="1"/>
              <a:t>réelle</a:t>
            </a:r>
            <a:endParaRPr lang="en-US" dirty="0"/>
          </a:p>
        </p:txBody>
      </p:sp>
      <p:grpSp>
        <p:nvGrpSpPr>
          <p:cNvPr id="6" name="Group 5"/>
          <p:cNvGrpSpPr/>
          <p:nvPr/>
        </p:nvGrpSpPr>
        <p:grpSpPr>
          <a:xfrm>
            <a:off x="0" y="2841829"/>
            <a:ext cx="9144000" cy="3270872"/>
            <a:chOff x="0" y="2841829"/>
            <a:chExt cx="9144000" cy="3270872"/>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0085"/>
              <a:ext cx="9144000" cy="2286000"/>
            </a:xfrm>
            <a:prstGeom prst="rect">
              <a:avLst/>
            </a:prstGeom>
          </p:spPr>
        </p:pic>
        <p:sp>
          <p:nvSpPr>
            <p:cNvPr id="3" name="Rounded Rectangle 2"/>
            <p:cNvSpPr/>
            <p:nvPr/>
          </p:nvSpPr>
          <p:spPr>
            <a:xfrm>
              <a:off x="304800" y="4572000"/>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Collaborer</a:t>
              </a:r>
              <a:r>
                <a:rPr lang="en-CA" sz="900" dirty="0" smtClean="0">
                  <a:solidFill>
                    <a:schemeClr val="tx1"/>
                  </a:solidFill>
                </a:rPr>
                <a:t> avec les </a:t>
              </a:r>
              <a:r>
                <a:rPr lang="en-CA" sz="900" dirty="0" err="1" smtClean="0">
                  <a:solidFill>
                    <a:schemeClr val="tx1"/>
                  </a:solidFill>
                </a:rPr>
                <a:t>chercheurs</a:t>
              </a:r>
              <a:r>
                <a:rPr lang="en-CA" sz="900" dirty="0" smtClean="0">
                  <a:solidFill>
                    <a:schemeClr val="tx1"/>
                  </a:solidFill>
                </a:rPr>
                <a:t> et les </a:t>
              </a:r>
              <a:r>
                <a:rPr lang="en-CA" sz="900" dirty="0" err="1" smtClean="0">
                  <a:solidFill>
                    <a:schemeClr val="tx1"/>
                  </a:solidFill>
                </a:rPr>
                <a:t>agences</a:t>
              </a:r>
              <a:r>
                <a:rPr lang="en-CA" sz="900" dirty="0" smtClean="0">
                  <a:solidFill>
                    <a:schemeClr val="tx1"/>
                  </a:solidFill>
                </a:rPr>
                <a:t> </a:t>
              </a:r>
              <a:r>
                <a:rPr lang="en-CA" sz="900" dirty="0" err="1" smtClean="0">
                  <a:solidFill>
                    <a:schemeClr val="tx1"/>
                  </a:solidFill>
                </a:rPr>
                <a:t>gouvernementales</a:t>
              </a:r>
              <a:endParaRPr lang="en-CA" sz="900" dirty="0">
                <a:solidFill>
                  <a:schemeClr val="tx1"/>
                </a:solidFill>
              </a:endParaRPr>
            </a:p>
          </p:txBody>
        </p:sp>
        <p:sp>
          <p:nvSpPr>
            <p:cNvPr id="11" name="Rounded Rectangle 10"/>
            <p:cNvSpPr/>
            <p:nvPr/>
          </p:nvSpPr>
          <p:spPr>
            <a:xfrm>
              <a:off x="304800" y="5234793"/>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Développer</a:t>
              </a:r>
              <a:r>
                <a:rPr lang="en-CA" sz="900" dirty="0" smtClean="0">
                  <a:solidFill>
                    <a:schemeClr val="tx1"/>
                  </a:solidFill>
                </a:rPr>
                <a:t> un </a:t>
              </a:r>
              <a:r>
                <a:rPr lang="en-CA" sz="900" dirty="0" err="1" smtClean="0">
                  <a:solidFill>
                    <a:schemeClr val="tx1"/>
                  </a:solidFill>
                </a:rPr>
                <a:t>protocole</a:t>
              </a:r>
              <a:r>
                <a:rPr lang="en-CA" sz="900" dirty="0" smtClean="0">
                  <a:solidFill>
                    <a:schemeClr val="tx1"/>
                  </a:solidFill>
                </a:rPr>
                <a:t> pour tester les </a:t>
              </a:r>
              <a:r>
                <a:rPr lang="en-CA" sz="900" dirty="0" err="1" smtClean="0">
                  <a:solidFill>
                    <a:schemeClr val="tx1"/>
                  </a:solidFill>
                </a:rPr>
                <a:t>hameçons</a:t>
              </a:r>
              <a:r>
                <a:rPr lang="en-CA" sz="900" dirty="0" smtClean="0">
                  <a:solidFill>
                    <a:schemeClr val="tx1"/>
                  </a:solidFill>
                </a:rPr>
                <a:t> </a:t>
              </a:r>
              <a:r>
                <a:rPr lang="en-CA" sz="900" dirty="0" err="1" smtClean="0">
                  <a:solidFill>
                    <a:schemeClr val="tx1"/>
                  </a:solidFill>
                </a:rPr>
                <a:t>circulaires</a:t>
              </a:r>
              <a:endParaRPr lang="en-CA" sz="900" dirty="0">
                <a:solidFill>
                  <a:schemeClr val="tx1"/>
                </a:solidFill>
              </a:endParaRPr>
            </a:p>
          </p:txBody>
        </p:sp>
        <p:sp>
          <p:nvSpPr>
            <p:cNvPr id="12" name="Rounded Rectangle 11"/>
            <p:cNvSpPr/>
            <p:nvPr/>
          </p:nvSpPr>
          <p:spPr>
            <a:xfrm>
              <a:off x="2057400" y="4280685"/>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Évaluer</a:t>
              </a:r>
              <a:r>
                <a:rPr lang="en-CA" sz="900" dirty="0" smtClean="0">
                  <a:solidFill>
                    <a:schemeClr val="tx1"/>
                  </a:solidFill>
                </a:rPr>
                <a:t> les </a:t>
              </a:r>
              <a:r>
                <a:rPr lang="en-CA" sz="900" dirty="0" err="1" smtClean="0">
                  <a:solidFill>
                    <a:schemeClr val="tx1"/>
                  </a:solidFill>
                </a:rPr>
                <a:t>hameçons</a:t>
              </a:r>
              <a:r>
                <a:rPr lang="en-CA" sz="900" dirty="0" smtClean="0">
                  <a:solidFill>
                    <a:schemeClr val="tx1"/>
                  </a:solidFill>
                </a:rPr>
                <a:t> </a:t>
              </a:r>
              <a:r>
                <a:rPr lang="en-CA" sz="900" dirty="0" err="1" smtClean="0">
                  <a:solidFill>
                    <a:schemeClr val="tx1"/>
                  </a:solidFill>
                </a:rPr>
                <a:t>circulaires</a:t>
              </a:r>
              <a:r>
                <a:rPr lang="en-CA" sz="900" dirty="0" smtClean="0">
                  <a:solidFill>
                    <a:schemeClr val="tx1"/>
                  </a:solidFill>
                </a:rPr>
                <a:t> </a:t>
              </a:r>
              <a:r>
                <a:rPr lang="en-CA" sz="900" dirty="0" err="1" smtClean="0">
                  <a:solidFill>
                    <a:schemeClr val="tx1"/>
                  </a:solidFill>
                </a:rPr>
                <a:t>dans</a:t>
              </a:r>
              <a:r>
                <a:rPr lang="en-CA" sz="900" dirty="0" smtClean="0">
                  <a:solidFill>
                    <a:schemeClr val="tx1"/>
                  </a:solidFill>
                </a:rPr>
                <a:t> </a:t>
              </a:r>
              <a:r>
                <a:rPr lang="en-CA" sz="900" dirty="0" err="1" smtClean="0">
                  <a:solidFill>
                    <a:schemeClr val="tx1"/>
                  </a:solidFill>
                </a:rPr>
                <a:t>l’ocean</a:t>
              </a:r>
              <a:r>
                <a:rPr lang="en-CA" sz="900" dirty="0" smtClean="0">
                  <a:solidFill>
                    <a:schemeClr val="tx1"/>
                  </a:solidFill>
                </a:rPr>
                <a:t> </a:t>
              </a:r>
              <a:r>
                <a:rPr lang="en-CA" sz="900" dirty="0" err="1" smtClean="0">
                  <a:solidFill>
                    <a:schemeClr val="tx1"/>
                  </a:solidFill>
                </a:rPr>
                <a:t>Pacifique</a:t>
              </a:r>
              <a:r>
                <a:rPr lang="en-CA" sz="900" dirty="0" smtClean="0">
                  <a:solidFill>
                    <a:schemeClr val="tx1"/>
                  </a:solidFill>
                </a:rPr>
                <a:t> </a:t>
              </a:r>
              <a:r>
                <a:rPr lang="en-CA" sz="900" dirty="0" err="1" smtClean="0">
                  <a:solidFill>
                    <a:schemeClr val="tx1"/>
                  </a:solidFill>
                </a:rPr>
                <a:t>Mexicain</a:t>
              </a:r>
              <a:endParaRPr lang="en-CA" sz="900" dirty="0">
                <a:solidFill>
                  <a:schemeClr val="tx1"/>
                </a:solidFill>
              </a:endParaRPr>
            </a:p>
          </p:txBody>
        </p:sp>
        <p:sp>
          <p:nvSpPr>
            <p:cNvPr id="13" name="Rounded Rectangle 12"/>
            <p:cNvSpPr/>
            <p:nvPr/>
          </p:nvSpPr>
          <p:spPr>
            <a:xfrm>
              <a:off x="3581400" y="5486400"/>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Développer</a:t>
              </a:r>
              <a:r>
                <a:rPr lang="en-CA" sz="900" dirty="0" smtClean="0">
                  <a:solidFill>
                    <a:schemeClr val="tx1"/>
                  </a:solidFill>
                </a:rPr>
                <a:t> un programme </a:t>
              </a:r>
              <a:r>
                <a:rPr lang="en-CA" sz="900" dirty="0" err="1" smtClean="0">
                  <a:solidFill>
                    <a:schemeClr val="tx1"/>
                  </a:solidFill>
                </a:rPr>
                <a:t>d’échange</a:t>
              </a:r>
              <a:r>
                <a:rPr lang="en-CA" sz="900" dirty="0" smtClean="0">
                  <a:solidFill>
                    <a:schemeClr val="tx1"/>
                  </a:solidFill>
                </a:rPr>
                <a:t> de </a:t>
              </a:r>
              <a:r>
                <a:rPr lang="en-CA" sz="900" dirty="0" err="1" smtClean="0">
                  <a:solidFill>
                    <a:schemeClr val="tx1"/>
                  </a:solidFill>
                </a:rPr>
                <a:t>hameçon</a:t>
              </a:r>
              <a:endParaRPr lang="en-CA" sz="900" dirty="0">
                <a:solidFill>
                  <a:schemeClr val="tx1"/>
                </a:solidFill>
              </a:endParaRPr>
            </a:p>
          </p:txBody>
        </p:sp>
        <p:sp>
          <p:nvSpPr>
            <p:cNvPr id="14" name="Rounded Rectangle 13"/>
            <p:cNvSpPr/>
            <p:nvPr/>
          </p:nvSpPr>
          <p:spPr>
            <a:xfrm>
              <a:off x="3581400" y="2841829"/>
              <a:ext cx="1371600" cy="626301"/>
            </a:xfrm>
            <a:prstGeom prst="round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dirty="0" err="1" smtClean="0">
                  <a:solidFill>
                    <a:schemeClr val="tx1"/>
                  </a:solidFill>
                </a:rPr>
                <a:t>Partager</a:t>
              </a:r>
              <a:r>
                <a:rPr lang="en-CA" sz="900" dirty="0" smtClean="0">
                  <a:solidFill>
                    <a:schemeClr val="tx1"/>
                  </a:solidFill>
                </a:rPr>
                <a:t> les </a:t>
              </a:r>
              <a:r>
                <a:rPr lang="en-CA" sz="900" dirty="0" err="1" smtClean="0">
                  <a:solidFill>
                    <a:schemeClr val="tx1"/>
                  </a:solidFill>
                </a:rPr>
                <a:t>résultats</a:t>
              </a:r>
              <a:r>
                <a:rPr lang="en-CA" sz="900" dirty="0" smtClean="0">
                  <a:solidFill>
                    <a:schemeClr val="tx1"/>
                  </a:solidFill>
                </a:rPr>
                <a:t> </a:t>
              </a:r>
              <a:r>
                <a:rPr lang="en-CA" sz="900" dirty="0" err="1" smtClean="0">
                  <a:solidFill>
                    <a:schemeClr val="tx1"/>
                  </a:solidFill>
                </a:rPr>
                <a:t>expérimentaux</a:t>
              </a:r>
              <a:endParaRPr lang="en-CA" sz="900" dirty="0">
                <a:solidFill>
                  <a:schemeClr val="tx1"/>
                </a:solidFill>
              </a:endParaRPr>
            </a:p>
          </p:txBody>
        </p:sp>
      </p:grpSp>
      <p:sp>
        <p:nvSpPr>
          <p:cNvPr id="9" name="AutoShape 13"/>
          <p:cNvSpPr>
            <a:spLocks noChangeArrowheads="1"/>
          </p:cNvSpPr>
          <p:nvPr/>
        </p:nvSpPr>
        <p:spPr bwMode="auto">
          <a:xfrm>
            <a:off x="838200" y="1998225"/>
            <a:ext cx="2590800" cy="1125975"/>
          </a:xfrm>
          <a:prstGeom prst="wedgeRoundRectCallout">
            <a:avLst>
              <a:gd name="adj1" fmla="val 6442"/>
              <a:gd name="adj2" fmla="val 158938"/>
              <a:gd name="adj3" fmla="val 16667"/>
            </a:avLst>
          </a:prstGeom>
          <a:solidFill>
            <a:srgbClr val="FFFF99"/>
          </a:solidFill>
          <a:ln w="9525">
            <a:noFill/>
            <a:miter lim="800000"/>
            <a:headEnd/>
            <a:tailEnd/>
          </a:ln>
        </p:spPr>
        <p:txBody>
          <a:bodyPr/>
          <a:lstStyle/>
          <a:p>
            <a:pPr eaLnBrk="0" hangingPunct="0">
              <a:buFont typeface="Wingdings" charset="0"/>
              <a:buNone/>
            </a:pPr>
            <a:r>
              <a:rPr lang="en-US" sz="1000" b="1" dirty="0" err="1" smtClean="0"/>
              <a:t>Planification</a:t>
            </a:r>
            <a:r>
              <a:rPr lang="en-US" sz="1000" b="1" dirty="0" smtClean="0"/>
              <a:t> des </a:t>
            </a:r>
            <a:r>
              <a:rPr lang="en-US" sz="1000" b="1" dirty="0" err="1" smtClean="0"/>
              <a:t>activités</a:t>
            </a:r>
            <a:r>
              <a:rPr lang="en-US" sz="1000" b="1" dirty="0" smtClean="0"/>
              <a:t>:</a:t>
            </a:r>
            <a:endParaRPr lang="en-US" sz="1000" dirty="0"/>
          </a:p>
          <a:p>
            <a:pPr eaLnBrk="0" hangingPunct="0">
              <a:buFont typeface="Wingdings" charset="0"/>
              <a:buNone/>
            </a:pPr>
            <a:r>
              <a:rPr lang="en-US" sz="1000" dirty="0" err="1" smtClean="0"/>
              <a:t>D’ici</a:t>
            </a:r>
            <a:r>
              <a:rPr lang="en-US" sz="1000" dirty="0" smtClean="0"/>
              <a:t> </a:t>
            </a:r>
            <a:r>
              <a:rPr lang="en-US" sz="1000" dirty="0" err="1" smtClean="0"/>
              <a:t>juillet</a:t>
            </a:r>
            <a:r>
              <a:rPr lang="en-US" sz="1000" dirty="0" smtClean="0"/>
              <a:t> 2008, </a:t>
            </a:r>
            <a:r>
              <a:rPr lang="en-US" sz="1000" dirty="0" err="1" smtClean="0"/>
              <a:t>réaliser</a:t>
            </a:r>
            <a:r>
              <a:rPr lang="en-US" sz="1000" dirty="0" smtClean="0"/>
              <a:t> 10 </a:t>
            </a:r>
            <a:r>
              <a:rPr lang="en-US" sz="1000" dirty="0" err="1" smtClean="0"/>
              <a:t>essais</a:t>
            </a:r>
            <a:r>
              <a:rPr lang="en-US" sz="1000" dirty="0" smtClean="0"/>
              <a:t> de </a:t>
            </a:r>
            <a:r>
              <a:rPr lang="en-US" sz="1000" dirty="0" err="1" smtClean="0"/>
              <a:t>pêche</a:t>
            </a:r>
            <a:r>
              <a:rPr lang="en-US" sz="1000" dirty="0" smtClean="0"/>
              <a:t> de trois </a:t>
            </a:r>
            <a:r>
              <a:rPr lang="en-US" sz="1000" dirty="0" err="1" smtClean="0"/>
              <a:t>jours</a:t>
            </a:r>
            <a:r>
              <a:rPr lang="en-US" sz="1000" dirty="0" smtClean="0"/>
              <a:t>, </a:t>
            </a:r>
            <a:r>
              <a:rPr lang="en-US" sz="1000" dirty="0" err="1" smtClean="0"/>
              <a:t>dans</a:t>
            </a:r>
            <a:r>
              <a:rPr lang="en-US" sz="1000" dirty="0" smtClean="0"/>
              <a:t> trois </a:t>
            </a:r>
            <a:r>
              <a:rPr lang="en-US" sz="1000" dirty="0" err="1" smtClean="0"/>
              <a:t>endroits</a:t>
            </a:r>
            <a:r>
              <a:rPr lang="en-US" sz="1000" dirty="0" smtClean="0"/>
              <a:t> </a:t>
            </a:r>
            <a:r>
              <a:rPr lang="en-US" sz="1000" dirty="0" err="1" smtClean="0"/>
              <a:t>différents</a:t>
            </a:r>
            <a:r>
              <a:rPr lang="en-US" sz="1000" dirty="0" smtClean="0"/>
              <a:t>, </a:t>
            </a:r>
            <a:r>
              <a:rPr lang="en-US" sz="1000" dirty="0" err="1" smtClean="0"/>
              <a:t>en</a:t>
            </a:r>
            <a:r>
              <a:rPr lang="en-US" sz="1000" dirty="0" smtClean="0"/>
              <a:t> </a:t>
            </a:r>
            <a:r>
              <a:rPr lang="en-US" sz="1000" dirty="0" err="1" smtClean="0"/>
              <a:t>utilisant</a:t>
            </a:r>
            <a:r>
              <a:rPr lang="en-US" sz="1000" dirty="0" smtClean="0"/>
              <a:t> les </a:t>
            </a:r>
            <a:r>
              <a:rPr lang="en-US" sz="1000" dirty="0" err="1" smtClean="0"/>
              <a:t>hameçons</a:t>
            </a:r>
            <a:r>
              <a:rPr lang="en-US" sz="1000" dirty="0" smtClean="0"/>
              <a:t> </a:t>
            </a:r>
            <a:r>
              <a:rPr lang="en-US" sz="1000" dirty="0" err="1" smtClean="0"/>
              <a:t>circulaires</a:t>
            </a:r>
            <a:r>
              <a:rPr lang="en-US" sz="1000" dirty="0" smtClean="0"/>
              <a:t>. </a:t>
            </a:r>
            <a:r>
              <a:rPr lang="en-US" sz="1000" dirty="0" err="1" smtClean="0"/>
              <a:t>Publier</a:t>
            </a:r>
            <a:r>
              <a:rPr lang="en-US" sz="1000" dirty="0" smtClean="0"/>
              <a:t> le rapport </a:t>
            </a:r>
            <a:r>
              <a:rPr lang="en-US" sz="1000" dirty="0" err="1" smtClean="0"/>
              <a:t>complet</a:t>
            </a:r>
            <a:r>
              <a:rPr lang="en-US" sz="1000" dirty="0" smtClean="0"/>
              <a:t> </a:t>
            </a:r>
            <a:r>
              <a:rPr lang="en-US" sz="1000" dirty="0" err="1" smtClean="0"/>
              <a:t>d’ici</a:t>
            </a:r>
            <a:r>
              <a:rPr lang="en-US" sz="1000" dirty="0" smtClean="0"/>
              <a:t> </a:t>
            </a:r>
            <a:r>
              <a:rPr lang="en-US" sz="1000" dirty="0" err="1" smtClean="0"/>
              <a:t>novembre</a:t>
            </a:r>
            <a:r>
              <a:rPr lang="en-US" sz="1000" dirty="0" smtClean="0"/>
              <a:t> 2008.</a:t>
            </a:r>
            <a:endParaRPr lang="en-US" sz="1000" dirty="0"/>
          </a:p>
        </p:txBody>
      </p:sp>
      <p:pic>
        <p:nvPicPr>
          <p:cNvPr id="62467" name="Picture 15" descr="81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6038" y="4490235"/>
            <a:ext cx="2738438" cy="23777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AutoShape 14"/>
          <p:cNvSpPr>
            <a:spLocks noChangeArrowheads="1"/>
          </p:cNvSpPr>
          <p:nvPr/>
        </p:nvSpPr>
        <p:spPr bwMode="auto">
          <a:xfrm>
            <a:off x="5181600" y="4593835"/>
            <a:ext cx="1447800" cy="1806965"/>
          </a:xfrm>
          <a:prstGeom prst="wedgeRoundRectCallout">
            <a:avLst>
              <a:gd name="adj1" fmla="val -73699"/>
              <a:gd name="adj2" fmla="val 8413"/>
              <a:gd name="adj3" fmla="val 16667"/>
            </a:avLst>
          </a:prstGeom>
          <a:solidFill>
            <a:srgbClr val="FFFF99"/>
          </a:solidFill>
          <a:ln w="9525">
            <a:noFill/>
            <a:miter lim="800000"/>
            <a:headEnd/>
            <a:tailEnd/>
          </a:ln>
        </p:spPr>
        <p:txBody>
          <a:bodyPr/>
          <a:lstStyle/>
          <a:p>
            <a:pPr eaLnBrk="0" hangingPunct="0">
              <a:buFont typeface="Wingdings" charset="0"/>
              <a:buNone/>
            </a:pPr>
            <a:r>
              <a:rPr lang="en-US" sz="1000" b="1" dirty="0" err="1" smtClean="0"/>
              <a:t>Planification</a:t>
            </a:r>
            <a:r>
              <a:rPr lang="en-US" sz="1000" b="1" dirty="0" smtClean="0"/>
              <a:t> des </a:t>
            </a:r>
            <a:r>
              <a:rPr lang="en-US" sz="1000" b="1" dirty="0" err="1" smtClean="0"/>
              <a:t>activités</a:t>
            </a:r>
            <a:r>
              <a:rPr lang="en-US" sz="1000" b="1" dirty="0" smtClean="0"/>
              <a:t>:</a:t>
            </a:r>
            <a:endParaRPr lang="en-US" sz="1000" dirty="0"/>
          </a:p>
          <a:p>
            <a:pPr eaLnBrk="0" hangingPunct="0">
              <a:buFont typeface="Wingdings" charset="0"/>
              <a:buNone/>
            </a:pPr>
            <a:r>
              <a:rPr lang="en-US" sz="1000" dirty="0" err="1" smtClean="0"/>
              <a:t>D’ici</a:t>
            </a:r>
            <a:r>
              <a:rPr lang="en-US" sz="1000" dirty="0" smtClean="0"/>
              <a:t> </a:t>
            </a:r>
            <a:r>
              <a:rPr lang="en-US" sz="1000" dirty="0" err="1" smtClean="0"/>
              <a:t>janvier</a:t>
            </a:r>
            <a:r>
              <a:rPr lang="en-US" sz="1000" dirty="0" smtClean="0"/>
              <a:t> </a:t>
            </a:r>
            <a:r>
              <a:rPr lang="en-US" sz="1000" b="1" dirty="0" smtClean="0">
                <a:solidFill>
                  <a:srgbClr val="0033CC"/>
                </a:solidFill>
              </a:rPr>
              <a:t>2009</a:t>
            </a:r>
            <a:r>
              <a:rPr lang="en-US" sz="1000" dirty="0"/>
              <a:t>, </a:t>
            </a:r>
            <a:r>
              <a:rPr lang="en-US" sz="1000" dirty="0" err="1" smtClean="0"/>
              <a:t>développer</a:t>
            </a:r>
            <a:r>
              <a:rPr lang="en-US" sz="1000" dirty="0" smtClean="0"/>
              <a:t>, </a:t>
            </a:r>
            <a:r>
              <a:rPr lang="en-US" sz="1000" dirty="0" err="1" smtClean="0"/>
              <a:t>publiciser</a:t>
            </a:r>
            <a:r>
              <a:rPr lang="en-US" sz="1000" dirty="0" smtClean="0"/>
              <a:t> et </a:t>
            </a:r>
            <a:r>
              <a:rPr lang="en-US" sz="1000" dirty="0" err="1" smtClean="0"/>
              <a:t>initier</a:t>
            </a:r>
            <a:r>
              <a:rPr lang="en-US" sz="1000" dirty="0" smtClean="0"/>
              <a:t> des </a:t>
            </a:r>
            <a:r>
              <a:rPr lang="en-US" sz="1000" dirty="0" err="1" smtClean="0"/>
              <a:t>campagnes</a:t>
            </a:r>
            <a:r>
              <a:rPr lang="en-US" sz="1000" dirty="0" smtClean="0"/>
              <a:t> </a:t>
            </a:r>
            <a:r>
              <a:rPr lang="en-US" sz="1000" dirty="0" err="1" smtClean="0"/>
              <a:t>importantes</a:t>
            </a:r>
            <a:r>
              <a:rPr lang="en-US" sz="1000" dirty="0" smtClean="0"/>
              <a:t> </a:t>
            </a:r>
            <a:r>
              <a:rPr lang="en-US" sz="1000" dirty="0" err="1" smtClean="0"/>
              <a:t>d’échange</a:t>
            </a:r>
            <a:r>
              <a:rPr lang="en-US" sz="1000" dirty="0" smtClean="0"/>
              <a:t> </a:t>
            </a:r>
            <a:r>
              <a:rPr lang="en-US" sz="1000" dirty="0" err="1" smtClean="0"/>
              <a:t>d’hameçons</a:t>
            </a:r>
            <a:r>
              <a:rPr lang="en-US" sz="1000" dirty="0" smtClean="0"/>
              <a:t> </a:t>
            </a:r>
            <a:r>
              <a:rPr lang="en-US" sz="1000" dirty="0" err="1" smtClean="0"/>
              <a:t>dans</a:t>
            </a:r>
            <a:r>
              <a:rPr lang="en-US" sz="1000" dirty="0" smtClean="0"/>
              <a:t> trois regions.</a:t>
            </a:r>
            <a:endParaRPr lang="en-US" sz="1000" dirty="0"/>
          </a:p>
        </p:txBody>
      </p:sp>
    </p:spTree>
    <p:extLst>
      <p:ext uri="{BB962C8B-B14F-4D97-AF65-F5344CB8AC3E}">
        <p14:creationId xmlns:p14="http://schemas.microsoft.com/office/powerpoint/2010/main" val="9355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err="1">
                <a:latin typeface="Arial" charset="0"/>
              </a:rPr>
              <a:t>Bref</a:t>
            </a:r>
            <a:r>
              <a:rPr lang="en-US" dirty="0">
                <a:latin typeface="Arial" charset="0"/>
              </a:rPr>
              <a:t> résumé des </a:t>
            </a:r>
            <a:r>
              <a:rPr lang="en-US" dirty="0" err="1">
                <a:latin typeface="Arial" charset="0"/>
              </a:rPr>
              <a:t>normes</a:t>
            </a:r>
            <a:r>
              <a:rPr lang="en-US" dirty="0">
                <a:latin typeface="Arial" charset="0"/>
              </a:rPr>
              <a:t> </a:t>
            </a:r>
            <a:r>
              <a:rPr lang="en-US" dirty="0" err="1">
                <a:latin typeface="Arial" charset="0"/>
              </a:rPr>
              <a:t>ouvertes</a:t>
            </a:r>
            <a:endParaRPr lang="en-US" dirty="0">
              <a:latin typeface="Arial" charset="0"/>
            </a:endParaRPr>
          </a:p>
        </p:txBody>
      </p:sp>
      <p:sp>
        <p:nvSpPr>
          <p:cNvPr id="5" name="Content Placeholder 2"/>
          <p:cNvSpPr>
            <a:spLocks noGrp="1"/>
          </p:cNvSpPr>
          <p:nvPr>
            <p:ph idx="1"/>
          </p:nvPr>
        </p:nvSpPr>
        <p:spPr>
          <a:xfrm>
            <a:off x="417940" y="1495907"/>
            <a:ext cx="7348532" cy="5234847"/>
          </a:xfrm>
        </p:spPr>
        <p:txBody>
          <a:bodyPr>
            <a:noAutofit/>
          </a:bodyPr>
          <a:lstStyle/>
          <a:p>
            <a:pPr marL="457200" indent="-457200">
              <a:lnSpc>
                <a:spcPct val="120000"/>
              </a:lnSpc>
              <a:buFontTx/>
              <a:buAutoNum type="arabicPeriod"/>
              <a:defRPr/>
            </a:pPr>
            <a:r>
              <a:rPr lang="en-US" sz="1500" dirty="0" err="1" smtClean="0">
                <a:solidFill>
                  <a:schemeClr val="bg1">
                    <a:lumMod val="75000"/>
                  </a:schemeClr>
                </a:solidFill>
                <a:ea typeface="+mn-ea"/>
                <a:cs typeface="+mn-cs"/>
              </a:rPr>
              <a:t>Cibler</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ce</a:t>
            </a:r>
            <a:r>
              <a:rPr lang="en-US" sz="1500" dirty="0" smtClean="0">
                <a:solidFill>
                  <a:schemeClr val="bg1">
                    <a:lumMod val="75000"/>
                  </a:schemeClr>
                </a:solidFill>
                <a:ea typeface="+mn-ea"/>
                <a:cs typeface="+mn-cs"/>
              </a:rPr>
              <a:t> que </a:t>
            </a:r>
            <a:r>
              <a:rPr lang="en-US" sz="1500" dirty="0" err="1" smtClean="0">
                <a:solidFill>
                  <a:schemeClr val="bg1">
                    <a:lumMod val="75000"/>
                  </a:schemeClr>
                </a:solidFill>
                <a:ea typeface="+mn-ea"/>
                <a:cs typeface="+mn-cs"/>
              </a:rPr>
              <a:t>l’on</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veut</a:t>
            </a:r>
            <a:r>
              <a:rPr lang="en-US" sz="1500" dirty="0" smtClean="0">
                <a:solidFill>
                  <a:schemeClr val="bg1">
                    <a:lumMod val="75000"/>
                  </a:schemeClr>
                </a:solidFill>
                <a:ea typeface="+mn-ea"/>
                <a:cs typeface="+mn-cs"/>
              </a:rPr>
              <a:t> conserver</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Comprendre</a:t>
            </a:r>
            <a:r>
              <a:rPr lang="en-US" sz="1500" dirty="0" smtClean="0">
                <a:solidFill>
                  <a:schemeClr val="bg1">
                    <a:lumMod val="75000"/>
                  </a:schemeClr>
                </a:solidFill>
                <a:ea typeface="+mn-ea"/>
                <a:cs typeface="+mn-cs"/>
              </a:rPr>
              <a:t> la situation </a:t>
            </a:r>
            <a:r>
              <a:rPr lang="en-US" sz="1500" dirty="0" err="1" smtClean="0">
                <a:solidFill>
                  <a:schemeClr val="bg1">
                    <a:lumMod val="75000"/>
                  </a:schemeClr>
                </a:solidFill>
                <a:ea typeface="+mn-ea"/>
                <a:cs typeface="+mn-cs"/>
              </a:rPr>
              <a:t>actuelle</a:t>
            </a:r>
            <a:r>
              <a:rPr lang="en-US" sz="1500" dirty="0" smtClean="0">
                <a:solidFill>
                  <a:schemeClr val="bg1">
                    <a:lumMod val="75000"/>
                  </a:schemeClr>
                </a:solidFill>
                <a:ea typeface="+mn-ea"/>
                <a:cs typeface="+mn-cs"/>
              </a:rPr>
              <a:t> et </a:t>
            </a:r>
            <a:r>
              <a:rPr lang="en-US" sz="1500" dirty="0" err="1" smtClean="0">
                <a:solidFill>
                  <a:schemeClr val="bg1">
                    <a:lumMod val="75000"/>
                  </a:schemeClr>
                </a:solidFill>
                <a:ea typeface="+mn-ea"/>
                <a:cs typeface="+mn-cs"/>
              </a:rPr>
              <a:t>celle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souhaitée</a:t>
            </a: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endParaRPr lang="en-US" sz="1500" dirty="0">
              <a:solidFill>
                <a:schemeClr val="bg1">
                  <a:lumMod val="75000"/>
                </a:schemeClr>
              </a:solidFill>
              <a:ea typeface="+mn-ea"/>
              <a:cs typeface="+mn-cs"/>
            </a:endParaRPr>
          </a:p>
          <a:p>
            <a:pPr marL="457200" indent="-457200">
              <a:lnSpc>
                <a:spcPct val="120000"/>
              </a:lnSpc>
              <a:buFontTx/>
              <a:buAutoNum type="arabicPeriod"/>
              <a:defRPr/>
            </a:pPr>
            <a:r>
              <a:rPr lang="en-US" sz="1500" dirty="0" smtClean="0">
                <a:solidFill>
                  <a:schemeClr val="bg1">
                    <a:lumMod val="75000"/>
                  </a:schemeClr>
                </a:solidFill>
                <a:ea typeface="+mn-ea"/>
                <a:cs typeface="+mn-cs"/>
              </a:rPr>
              <a:t>Identifier et </a:t>
            </a:r>
            <a:r>
              <a:rPr lang="en-US" sz="1500" dirty="0" err="1" smtClean="0">
                <a:solidFill>
                  <a:schemeClr val="bg1">
                    <a:lumMod val="75000"/>
                  </a:schemeClr>
                </a:solidFill>
                <a:ea typeface="+mn-ea"/>
                <a:cs typeface="+mn-cs"/>
              </a:rPr>
              <a:t>prioriser</a:t>
            </a:r>
            <a:r>
              <a:rPr lang="en-US" sz="1500" dirty="0" smtClean="0">
                <a:solidFill>
                  <a:schemeClr val="bg1">
                    <a:lumMod val="75000"/>
                  </a:schemeClr>
                </a:solidFill>
                <a:ea typeface="+mn-ea"/>
                <a:cs typeface="+mn-cs"/>
              </a:rPr>
              <a:t> les menaces</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Développer</a:t>
            </a:r>
            <a:r>
              <a:rPr lang="en-US" sz="1500" dirty="0" smtClean="0">
                <a:solidFill>
                  <a:schemeClr val="bg1">
                    <a:lumMod val="75000"/>
                  </a:schemeClr>
                </a:solidFill>
                <a:ea typeface="+mn-ea"/>
                <a:cs typeface="+mn-cs"/>
              </a:rPr>
              <a:t> un </a:t>
            </a:r>
            <a:r>
              <a:rPr lang="en-US" sz="1500" dirty="0" err="1" smtClean="0">
                <a:solidFill>
                  <a:schemeClr val="bg1">
                    <a:lumMod val="75000"/>
                  </a:schemeClr>
                </a:solidFill>
                <a:ea typeface="+mn-ea"/>
                <a:cs typeface="+mn-cs"/>
              </a:rPr>
              <a:t>modèle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général</a:t>
            </a:r>
            <a:r>
              <a:rPr lang="en-US" sz="1500" dirty="0" smtClean="0">
                <a:solidFill>
                  <a:schemeClr val="bg1">
                    <a:lumMod val="75000"/>
                  </a:schemeClr>
                </a:solidFill>
                <a:ea typeface="+mn-ea"/>
                <a:cs typeface="+mn-cs"/>
              </a:rPr>
              <a:t> du </a:t>
            </a:r>
            <a:r>
              <a:rPr lang="en-US" sz="1500" dirty="0" err="1" smtClean="0">
                <a:solidFill>
                  <a:schemeClr val="bg1">
                    <a:lumMod val="75000"/>
                  </a:schemeClr>
                </a:solidFill>
                <a:ea typeface="+mn-ea"/>
                <a:cs typeface="+mn-cs"/>
              </a:rPr>
              <a:t>système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écologique-socioéconomique</a:t>
            </a: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smtClean="0">
                <a:solidFill>
                  <a:schemeClr val="bg1">
                    <a:lumMod val="75000"/>
                  </a:schemeClr>
                </a:solidFill>
                <a:ea typeface="+mn-ea"/>
                <a:cs typeface="+mn-cs"/>
              </a:rPr>
              <a:t>Identifier des strategies </a:t>
            </a:r>
            <a:r>
              <a:rPr lang="en-US" sz="1500" dirty="0" err="1" smtClean="0">
                <a:solidFill>
                  <a:schemeClr val="bg1">
                    <a:lumMod val="75000"/>
                  </a:schemeClr>
                </a:solidFill>
                <a:ea typeface="+mn-ea"/>
                <a:cs typeface="+mn-cs"/>
              </a:rPr>
              <a:t>basées</a:t>
            </a:r>
            <a:r>
              <a:rPr lang="en-US" sz="1500" dirty="0" smtClean="0">
                <a:solidFill>
                  <a:schemeClr val="bg1">
                    <a:lumMod val="75000"/>
                  </a:schemeClr>
                </a:solidFill>
                <a:ea typeface="+mn-ea"/>
                <a:cs typeface="+mn-cs"/>
              </a:rPr>
              <a:t> sur le </a:t>
            </a:r>
            <a:r>
              <a:rPr lang="en-US" sz="1500" dirty="0" err="1" smtClean="0">
                <a:solidFill>
                  <a:schemeClr val="bg1">
                    <a:lumMod val="75000"/>
                  </a:schemeClr>
                </a:solidFill>
                <a:ea typeface="+mn-ea"/>
                <a:cs typeface="+mn-cs"/>
              </a:rPr>
              <a:t>modèle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général</a:t>
            </a:r>
            <a:r>
              <a:rPr lang="en-US" sz="1500" dirty="0" smtClean="0">
                <a:solidFill>
                  <a:schemeClr val="bg1">
                    <a:lumMod val="75000"/>
                  </a:schemeClr>
                </a:solidFill>
                <a:ea typeface="+mn-ea"/>
                <a:cs typeface="+mn-cs"/>
              </a:rPr>
              <a:t> </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Définir</a:t>
            </a:r>
            <a:r>
              <a:rPr lang="en-US" sz="1500" dirty="0" smtClean="0">
                <a:solidFill>
                  <a:schemeClr val="bg1">
                    <a:lumMod val="75000"/>
                  </a:schemeClr>
                </a:solidFill>
                <a:ea typeface="+mn-ea"/>
                <a:cs typeface="+mn-cs"/>
              </a:rPr>
              <a:t> les </a:t>
            </a:r>
            <a:r>
              <a:rPr lang="en-US" sz="1500" dirty="0" err="1" smtClean="0">
                <a:solidFill>
                  <a:schemeClr val="bg1">
                    <a:lumMod val="75000"/>
                  </a:schemeClr>
                </a:solidFill>
                <a:ea typeface="+mn-ea"/>
                <a:cs typeface="+mn-cs"/>
              </a:rPr>
              <a:t>théories</a:t>
            </a:r>
            <a:r>
              <a:rPr lang="en-US" sz="1500" dirty="0" smtClean="0">
                <a:solidFill>
                  <a:schemeClr val="bg1">
                    <a:lumMod val="75000"/>
                  </a:schemeClr>
                </a:solidFill>
                <a:ea typeface="+mn-ea"/>
                <a:cs typeface="+mn-cs"/>
              </a:rPr>
              <a:t> du </a:t>
            </a:r>
            <a:r>
              <a:rPr lang="en-US" sz="1500" dirty="0" err="1" smtClean="0">
                <a:solidFill>
                  <a:schemeClr val="bg1">
                    <a:lumMod val="75000"/>
                  </a:schemeClr>
                </a:solidFill>
                <a:ea typeface="+mn-ea"/>
                <a:cs typeface="+mn-cs"/>
              </a:rPr>
              <a:t>changement</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afin</a:t>
            </a:r>
            <a:r>
              <a:rPr lang="en-US" sz="1500" dirty="0" smtClean="0">
                <a:solidFill>
                  <a:schemeClr val="bg1">
                    <a:lumMod val="75000"/>
                  </a:schemeClr>
                </a:solidFill>
                <a:ea typeface="+mn-ea"/>
                <a:cs typeface="+mn-cs"/>
              </a:rPr>
              <a:t> de </a:t>
            </a:r>
            <a:r>
              <a:rPr lang="en-US" sz="1500" dirty="0" err="1" smtClean="0">
                <a:solidFill>
                  <a:schemeClr val="bg1">
                    <a:lumMod val="75000"/>
                  </a:schemeClr>
                </a:solidFill>
                <a:ea typeface="+mn-ea"/>
                <a:cs typeface="+mn-cs"/>
              </a:rPr>
              <a:t>démontrer</a:t>
            </a:r>
            <a:r>
              <a:rPr lang="en-US" sz="1500" dirty="0" smtClean="0">
                <a:solidFill>
                  <a:schemeClr val="bg1">
                    <a:lumMod val="75000"/>
                  </a:schemeClr>
                </a:solidFill>
                <a:ea typeface="+mn-ea"/>
                <a:cs typeface="+mn-cs"/>
              </a:rPr>
              <a:t> le </a:t>
            </a:r>
            <a:r>
              <a:rPr lang="en-US" sz="1500" dirty="0">
                <a:solidFill>
                  <a:schemeClr val="bg1">
                    <a:lumMod val="75000"/>
                  </a:schemeClr>
                </a:solidFill>
                <a:ea typeface="+mn-ea"/>
                <a:cs typeface="+mn-cs"/>
              </a:rPr>
              <a:t> </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fonctionnement</a:t>
            </a:r>
            <a:r>
              <a:rPr lang="en-US" sz="1500" dirty="0" smtClean="0">
                <a:solidFill>
                  <a:schemeClr val="bg1">
                    <a:lumMod val="75000"/>
                  </a:schemeClr>
                </a:solidFill>
                <a:ea typeface="+mn-ea"/>
                <a:cs typeface="+mn-cs"/>
              </a:rPr>
              <a:t> des </a:t>
            </a:r>
            <a:r>
              <a:rPr lang="en-US" sz="1500" dirty="0" err="1" smtClean="0">
                <a:solidFill>
                  <a:schemeClr val="bg1">
                    <a:lumMod val="75000"/>
                  </a:schemeClr>
                </a:solidFill>
                <a:ea typeface="+mn-ea"/>
                <a:cs typeface="+mn-cs"/>
              </a:rPr>
              <a:t>stratégies</a:t>
            </a:r>
            <a:r>
              <a:rPr lang="en-US" sz="1500" dirty="0" smtClean="0">
                <a:solidFill>
                  <a:schemeClr val="bg1">
                    <a:lumMod val="75000"/>
                  </a:schemeClr>
                </a:solidFill>
                <a:ea typeface="+mn-ea"/>
                <a:cs typeface="+mn-cs"/>
              </a:rPr>
              <a:t> </a:t>
            </a:r>
          </a:p>
          <a:p>
            <a:pPr marL="457200" indent="-457200">
              <a:lnSpc>
                <a:spcPct val="120000"/>
              </a:lnSpc>
              <a:buFontTx/>
              <a:buAutoNum type="arabicPeriod"/>
              <a:defRPr/>
            </a:pPr>
            <a:endParaRPr lang="en-US" sz="1500" dirty="0" smtClean="0">
              <a:solidFill>
                <a:srgbClr val="008000"/>
              </a:solidFill>
              <a:ea typeface="+mn-ea"/>
              <a:cs typeface="+mn-cs"/>
            </a:endParaRPr>
          </a:p>
          <a:p>
            <a:pPr marL="457200" indent="-457200">
              <a:lnSpc>
                <a:spcPct val="120000"/>
              </a:lnSpc>
              <a:buFontTx/>
              <a:buAutoNum type="arabicPeriod"/>
              <a:defRPr/>
            </a:pPr>
            <a:r>
              <a:rPr lang="en-US" sz="1500" dirty="0" err="1" smtClean="0">
                <a:solidFill>
                  <a:schemeClr val="accent2"/>
                </a:solidFill>
                <a:ea typeface="+mn-ea"/>
                <a:cs typeface="+mn-cs"/>
              </a:rPr>
              <a:t>Mettre</a:t>
            </a:r>
            <a:r>
              <a:rPr lang="en-US" sz="1500" dirty="0" smtClean="0">
                <a:solidFill>
                  <a:schemeClr val="accent2"/>
                </a:solidFill>
                <a:ea typeface="+mn-ea"/>
                <a:cs typeface="+mn-cs"/>
              </a:rPr>
              <a:t> </a:t>
            </a:r>
            <a:r>
              <a:rPr lang="en-US" sz="1500" dirty="0" err="1" smtClean="0">
                <a:solidFill>
                  <a:schemeClr val="accent2"/>
                </a:solidFill>
                <a:ea typeface="+mn-ea"/>
                <a:cs typeface="+mn-cs"/>
              </a:rPr>
              <a:t>en</a:t>
            </a:r>
            <a:r>
              <a:rPr lang="en-US" sz="1500" dirty="0" smtClean="0">
                <a:solidFill>
                  <a:schemeClr val="accent2"/>
                </a:solidFill>
                <a:ea typeface="+mn-ea"/>
                <a:cs typeface="+mn-cs"/>
              </a:rPr>
              <a:t> oeuvre les </a:t>
            </a:r>
            <a:r>
              <a:rPr lang="en-US" sz="1500" dirty="0" err="1" smtClean="0">
                <a:solidFill>
                  <a:schemeClr val="accent2"/>
                </a:solidFill>
                <a:ea typeface="+mn-ea"/>
                <a:cs typeface="+mn-cs"/>
              </a:rPr>
              <a:t>stratégies</a:t>
            </a:r>
            <a:r>
              <a:rPr lang="en-US" sz="1500" dirty="0" smtClean="0">
                <a:solidFill>
                  <a:schemeClr val="accent2"/>
                </a:solidFill>
                <a:ea typeface="+mn-ea"/>
                <a:cs typeface="+mn-cs"/>
              </a:rPr>
              <a:t> tout </a:t>
            </a:r>
            <a:r>
              <a:rPr lang="en-US" sz="1500" dirty="0" err="1" smtClean="0">
                <a:solidFill>
                  <a:schemeClr val="accent2"/>
                </a:solidFill>
                <a:ea typeface="+mn-ea"/>
                <a:cs typeface="+mn-cs"/>
              </a:rPr>
              <a:t>en</a:t>
            </a:r>
            <a:r>
              <a:rPr lang="en-US" sz="1500" dirty="0" smtClean="0">
                <a:solidFill>
                  <a:schemeClr val="accent2"/>
                </a:solidFill>
                <a:ea typeface="+mn-ea"/>
                <a:cs typeface="+mn-cs"/>
              </a:rPr>
              <a:t> </a:t>
            </a:r>
            <a:r>
              <a:rPr lang="en-US" sz="1500" dirty="0" err="1" smtClean="0">
                <a:solidFill>
                  <a:schemeClr val="accent2"/>
                </a:solidFill>
                <a:ea typeface="+mn-ea"/>
                <a:cs typeface="+mn-cs"/>
              </a:rPr>
              <a:t>faisant</a:t>
            </a:r>
            <a:r>
              <a:rPr lang="en-US" sz="1500" dirty="0" smtClean="0">
                <a:solidFill>
                  <a:schemeClr val="accent2"/>
                </a:solidFill>
                <a:ea typeface="+mn-ea"/>
                <a:cs typeface="+mn-cs"/>
              </a:rPr>
              <a:t> </a:t>
            </a:r>
            <a:r>
              <a:rPr lang="en-US" sz="1500" dirty="0" err="1" smtClean="0">
                <a:solidFill>
                  <a:schemeClr val="accent2"/>
                </a:solidFill>
                <a:ea typeface="+mn-ea"/>
                <a:cs typeface="+mn-cs"/>
              </a:rPr>
              <a:t>leur</a:t>
            </a:r>
            <a:r>
              <a:rPr lang="en-US" sz="1500" dirty="0" smtClean="0">
                <a:solidFill>
                  <a:schemeClr val="accent2"/>
                </a:solidFill>
                <a:ea typeface="+mn-ea"/>
                <a:cs typeface="+mn-cs"/>
              </a:rPr>
              <a:t> </a:t>
            </a:r>
            <a:r>
              <a:rPr lang="en-US" sz="1500" dirty="0" err="1" smtClean="0">
                <a:solidFill>
                  <a:schemeClr val="accent2"/>
                </a:solidFill>
                <a:ea typeface="+mn-ea"/>
                <a:cs typeface="+mn-cs"/>
              </a:rPr>
              <a:t>suivi</a:t>
            </a:r>
            <a:endParaRPr lang="en-US" sz="1500" dirty="0" smtClean="0">
              <a:solidFill>
                <a:schemeClr val="accent2"/>
              </a:solidFill>
              <a:ea typeface="+mn-ea"/>
              <a:cs typeface="+mn-cs"/>
            </a:endParaRPr>
          </a:p>
          <a:p>
            <a:pPr marL="457200" indent="-457200">
              <a:lnSpc>
                <a:spcPct val="120000"/>
              </a:lnSpc>
              <a:buFontTx/>
              <a:buAutoNum type="arabicPeriod"/>
              <a:defRPr/>
            </a:pPr>
            <a:endParaRPr lang="en-US" sz="1500" dirty="0" smtClean="0">
              <a:ea typeface="+mn-ea"/>
              <a:cs typeface="+mn-cs"/>
            </a:endParaRPr>
          </a:p>
        </p:txBody>
      </p:sp>
      <p:grpSp>
        <p:nvGrpSpPr>
          <p:cNvPr id="6" name="Group 179"/>
          <p:cNvGrpSpPr>
            <a:grpSpLocks/>
          </p:cNvGrpSpPr>
          <p:nvPr/>
        </p:nvGrpSpPr>
        <p:grpSpPr bwMode="auto">
          <a:xfrm>
            <a:off x="3930471" y="1436858"/>
            <a:ext cx="272536" cy="484370"/>
            <a:chOff x="5829300" y="2220913"/>
            <a:chExt cx="1457325" cy="2968625"/>
          </a:xfrm>
        </p:grpSpPr>
        <p:sp>
          <p:nvSpPr>
            <p:cNvPr id="7"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9"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13" name="Group 28"/>
          <p:cNvGrpSpPr>
            <a:grpSpLocks/>
          </p:cNvGrpSpPr>
          <p:nvPr/>
        </p:nvGrpSpPr>
        <p:grpSpPr bwMode="auto">
          <a:xfrm>
            <a:off x="5504852" y="2162272"/>
            <a:ext cx="852487" cy="228600"/>
            <a:chOff x="214313" y="1935163"/>
            <a:chExt cx="8153400" cy="1174750"/>
          </a:xfrm>
        </p:grpSpPr>
        <p:sp>
          <p:nvSpPr>
            <p:cNvPr id="14"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15"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16"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17"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18"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pic>
        <p:nvPicPr>
          <p:cNvPr id="19"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925" y="2654687"/>
            <a:ext cx="1382713" cy="6906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20" name="Group 60"/>
          <p:cNvGrpSpPr>
            <a:grpSpLocks/>
          </p:cNvGrpSpPr>
          <p:nvPr/>
        </p:nvGrpSpPr>
        <p:grpSpPr bwMode="auto">
          <a:xfrm>
            <a:off x="3930471" y="2706226"/>
            <a:ext cx="691278" cy="538193"/>
            <a:chOff x="3873500" y="2220913"/>
            <a:chExt cx="3413125" cy="2968625"/>
          </a:xfrm>
        </p:grpSpPr>
        <p:sp>
          <p:nvSpPr>
            <p:cNvPr id="21"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4"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7"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9"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0"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1"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2"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3"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4"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5"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6"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7"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38"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9"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0"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41" name="Group 167"/>
          <p:cNvGrpSpPr>
            <a:grpSpLocks/>
          </p:cNvGrpSpPr>
          <p:nvPr/>
        </p:nvGrpSpPr>
        <p:grpSpPr bwMode="auto">
          <a:xfrm>
            <a:off x="7373713" y="3335588"/>
            <a:ext cx="926077" cy="523269"/>
            <a:chOff x="2436813" y="2220913"/>
            <a:chExt cx="4849812" cy="2968625"/>
          </a:xfrm>
        </p:grpSpPr>
        <p:sp>
          <p:nvSpPr>
            <p:cNvPr id="42"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3"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44"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5"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6"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47"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8"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9"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0"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51"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2"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3"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54"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5"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56"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7"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58"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9"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60"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1"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62"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3"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64"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65"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66"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7"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68"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9"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70"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71"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72"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73"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74"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5"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76"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7"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78"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9"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80" name="Group 248"/>
          <p:cNvGrpSpPr>
            <a:grpSpLocks/>
          </p:cNvGrpSpPr>
          <p:nvPr/>
        </p:nvGrpSpPr>
        <p:grpSpPr bwMode="auto">
          <a:xfrm>
            <a:off x="5563970" y="3834604"/>
            <a:ext cx="1200472" cy="744178"/>
            <a:chOff x="904875" y="2220913"/>
            <a:chExt cx="6381750" cy="4375150"/>
          </a:xfrm>
        </p:grpSpPr>
        <p:grpSp>
          <p:nvGrpSpPr>
            <p:cNvPr id="81" name="Group 242"/>
            <p:cNvGrpSpPr>
              <a:grpSpLocks/>
            </p:cNvGrpSpPr>
            <p:nvPr/>
          </p:nvGrpSpPr>
          <p:grpSpPr bwMode="auto">
            <a:xfrm>
              <a:off x="904875" y="2220913"/>
              <a:ext cx="6381750" cy="4162425"/>
              <a:chOff x="904875" y="2220913"/>
              <a:chExt cx="6381750" cy="4162425"/>
            </a:xfrm>
          </p:grpSpPr>
          <p:sp>
            <p:nvSpPr>
              <p:cNvPr id="86" name="Line 2"/>
              <p:cNvSpPr>
                <a:spLocks noChangeShapeType="1"/>
              </p:cNvSpPr>
              <p:nvPr/>
            </p:nvSpPr>
            <p:spPr bwMode="auto">
              <a:xfrm flipH="1">
                <a:off x="4359713" y="5109686"/>
                <a:ext cx="15527"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87" name="Freeform 4"/>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8" name="Freeform 5"/>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89" name="Freeform 7"/>
              <p:cNvSpPr>
                <a:spLocks/>
              </p:cNvSpPr>
              <p:nvPr/>
            </p:nvSpPr>
            <p:spPr bwMode="auto">
              <a:xfrm>
                <a:off x="5151609" y="3279010"/>
                <a:ext cx="652150"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90" name="Freeform 8"/>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1" name="Line 9"/>
              <p:cNvSpPr>
                <a:spLocks noChangeShapeType="1"/>
              </p:cNvSpPr>
              <p:nvPr/>
            </p:nvSpPr>
            <p:spPr bwMode="auto">
              <a:xfrm>
                <a:off x="3715329" y="3279010"/>
                <a:ext cx="287254"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92" name="Freeform 10"/>
              <p:cNvSpPr>
                <a:spLocks/>
              </p:cNvSpPr>
              <p:nvPr/>
            </p:nvSpPr>
            <p:spPr bwMode="auto">
              <a:xfrm>
                <a:off x="3979295" y="3186639"/>
                <a:ext cx="209617"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3" name="Freeform 11"/>
              <p:cNvSpPr>
                <a:spLocks/>
              </p:cNvSpPr>
              <p:nvPr/>
            </p:nvSpPr>
            <p:spPr bwMode="auto">
              <a:xfrm>
                <a:off x="2372209" y="3279010"/>
                <a:ext cx="19409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94" name="Freeform 12"/>
              <p:cNvSpPr>
                <a:spLocks/>
              </p:cNvSpPr>
              <p:nvPr/>
            </p:nvSpPr>
            <p:spPr bwMode="auto">
              <a:xfrm>
                <a:off x="2543010" y="3186639"/>
                <a:ext cx="209622"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5" name="Freeform 13"/>
              <p:cNvSpPr>
                <a:spLocks/>
              </p:cNvSpPr>
              <p:nvPr/>
            </p:nvSpPr>
            <p:spPr bwMode="auto">
              <a:xfrm>
                <a:off x="3870603" y="3950818"/>
                <a:ext cx="481349" cy="22673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96" name="Freeform 14"/>
              <p:cNvSpPr>
                <a:spLocks/>
              </p:cNvSpPr>
              <p:nvPr/>
            </p:nvSpPr>
            <p:spPr bwMode="auto">
              <a:xfrm>
                <a:off x="4243260" y="4152360"/>
                <a:ext cx="217383" cy="193147"/>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7" name="Line 15"/>
              <p:cNvSpPr>
                <a:spLocks noChangeShapeType="1"/>
              </p:cNvSpPr>
              <p:nvPr/>
            </p:nvSpPr>
            <p:spPr bwMode="auto">
              <a:xfrm>
                <a:off x="3397016" y="4622625"/>
                <a:ext cx="287259"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98" name="Freeform 16"/>
              <p:cNvSpPr>
                <a:spLocks/>
              </p:cNvSpPr>
              <p:nvPr/>
            </p:nvSpPr>
            <p:spPr bwMode="auto">
              <a:xfrm>
                <a:off x="3660981" y="4530254"/>
                <a:ext cx="209622"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9" name="Freeform 17"/>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0" name="Freeform 18"/>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1" name="Freeform 21"/>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2" name="Freeform 22"/>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3" name="Freeform 25"/>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4" name="Freeform 26"/>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5" name="Freeform 28"/>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6" name="Freeform 29"/>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7" name="Freeform 31"/>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8" name="Freeform 32"/>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9" name="Freeform 35"/>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0" name="Freeform 36"/>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11" name="Freeform 38"/>
              <p:cNvSpPr>
                <a:spLocks/>
              </p:cNvSpPr>
              <p:nvPr/>
            </p:nvSpPr>
            <p:spPr bwMode="auto">
              <a:xfrm>
                <a:off x="5353465" y="2582012"/>
                <a:ext cx="450294" cy="696998"/>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12" name="Freeform 39"/>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13" name="Freeform 40"/>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4" name="Freeform 41"/>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15" name="Freeform 43"/>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6" name="Freeform 44"/>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7" name="Freeform 47"/>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8" name="Freeform 48"/>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9" name="Line 50"/>
              <p:cNvSpPr>
                <a:spLocks noChangeShapeType="1"/>
              </p:cNvSpPr>
              <p:nvPr/>
            </p:nvSpPr>
            <p:spPr bwMode="auto">
              <a:xfrm>
                <a:off x="4833300" y="4622625"/>
                <a:ext cx="962697"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0" name="Freeform 51"/>
              <p:cNvSpPr>
                <a:spLocks/>
              </p:cNvSpPr>
              <p:nvPr/>
            </p:nvSpPr>
            <p:spPr bwMode="auto">
              <a:xfrm>
                <a:off x="5772704" y="4530254"/>
                <a:ext cx="217383" cy="193142"/>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1" name="Freeform 52"/>
              <p:cNvSpPr>
                <a:spLocks/>
              </p:cNvSpPr>
              <p:nvPr/>
            </p:nvSpPr>
            <p:spPr bwMode="auto">
              <a:xfrm>
                <a:off x="4670260" y="3564528"/>
                <a:ext cx="1125737" cy="106649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2" name="Freeform 53"/>
              <p:cNvSpPr>
                <a:spLocks/>
              </p:cNvSpPr>
              <p:nvPr/>
            </p:nvSpPr>
            <p:spPr bwMode="auto">
              <a:xfrm>
                <a:off x="5772704" y="4530254"/>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3" name="Freeform 55"/>
              <p:cNvSpPr>
                <a:spLocks/>
              </p:cNvSpPr>
              <p:nvPr/>
            </p:nvSpPr>
            <p:spPr bwMode="auto">
              <a:xfrm>
                <a:off x="3505707" y="5638737"/>
                <a:ext cx="1467339" cy="74738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4" name="Freeform 56"/>
              <p:cNvSpPr>
                <a:spLocks/>
              </p:cNvSpPr>
              <p:nvPr/>
            </p:nvSpPr>
            <p:spPr bwMode="auto">
              <a:xfrm>
                <a:off x="3505707" y="5655532"/>
                <a:ext cx="1467339" cy="730588"/>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25" name="Freeform 67"/>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6" name="Freeform 68"/>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7" name="Freeform 69"/>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8" name="Freeform 70"/>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9" name="Freeform 72"/>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0" name="Freeform 73"/>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31" name="Freeform 76"/>
              <p:cNvSpPr>
                <a:spLocks/>
              </p:cNvSpPr>
              <p:nvPr/>
            </p:nvSpPr>
            <p:spPr bwMode="auto">
              <a:xfrm flipV="1">
                <a:off x="4266549" y="4874553"/>
                <a:ext cx="209622" cy="235133"/>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
          <p:nvSpPr>
            <p:cNvPr id="82" name="Line 2"/>
            <p:cNvSpPr>
              <a:spLocks noChangeShapeType="1"/>
            </p:cNvSpPr>
            <p:nvPr/>
          </p:nvSpPr>
          <p:spPr bwMode="auto">
            <a:xfrm flipH="1">
              <a:off x="6564600" y="5319628"/>
              <a:ext cx="23294"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83" name="Freeform 55"/>
            <p:cNvSpPr>
              <a:spLocks/>
            </p:cNvSpPr>
            <p:nvPr/>
          </p:nvSpPr>
          <p:spPr bwMode="auto">
            <a:xfrm>
              <a:off x="5718360" y="5848674"/>
              <a:ext cx="1459573" cy="747389"/>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4" name="Freeform 56"/>
            <p:cNvSpPr>
              <a:spLocks/>
            </p:cNvSpPr>
            <p:nvPr/>
          </p:nvSpPr>
          <p:spPr bwMode="auto">
            <a:xfrm>
              <a:off x="5718360" y="5865470"/>
              <a:ext cx="1459573" cy="73059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85" name="Freeform 76"/>
            <p:cNvSpPr>
              <a:spLocks/>
            </p:cNvSpPr>
            <p:nvPr/>
          </p:nvSpPr>
          <p:spPr bwMode="auto">
            <a:xfrm flipV="1">
              <a:off x="6479202" y="5092891"/>
              <a:ext cx="209617" cy="226738"/>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132" name="Group 319"/>
          <p:cNvGrpSpPr>
            <a:grpSpLocks/>
          </p:cNvGrpSpPr>
          <p:nvPr/>
        </p:nvGrpSpPr>
        <p:grpSpPr bwMode="auto">
          <a:xfrm>
            <a:off x="5840896" y="4669624"/>
            <a:ext cx="1622186" cy="679699"/>
            <a:chOff x="298450" y="2133600"/>
            <a:chExt cx="8555038" cy="3776663"/>
          </a:xfrm>
        </p:grpSpPr>
        <p:sp>
          <p:nvSpPr>
            <p:cNvPr id="133" name="Freeform 28"/>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4" name="Freeform 29"/>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nvGrpSpPr>
            <p:cNvPr id="135" name="Group 318"/>
            <p:cNvGrpSpPr>
              <a:grpSpLocks/>
            </p:cNvGrpSpPr>
            <p:nvPr/>
          </p:nvGrpSpPr>
          <p:grpSpPr bwMode="auto">
            <a:xfrm>
              <a:off x="298450" y="2133600"/>
              <a:ext cx="8555038" cy="3776663"/>
              <a:chOff x="298450" y="2133600"/>
              <a:chExt cx="8555038" cy="3776663"/>
            </a:xfrm>
          </p:grpSpPr>
          <p:sp>
            <p:nvSpPr>
              <p:cNvPr id="136" name="Line 2"/>
              <p:cNvSpPr>
                <a:spLocks noChangeShapeType="1"/>
              </p:cNvSpPr>
              <p:nvPr/>
            </p:nvSpPr>
            <p:spPr bwMode="auto">
              <a:xfrm>
                <a:off x="4761948" y="4863810"/>
                <a:ext cx="0" cy="322592"/>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37" name="Freeform 76"/>
              <p:cNvSpPr>
                <a:spLocks/>
              </p:cNvSpPr>
              <p:nvPr/>
            </p:nvSpPr>
            <p:spPr bwMode="auto">
              <a:xfrm flipV="1">
                <a:off x="4652054" y="4635639"/>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nvGrpSpPr>
              <p:cNvPr id="138" name="Group 317"/>
              <p:cNvGrpSpPr>
                <a:grpSpLocks/>
              </p:cNvGrpSpPr>
              <p:nvPr/>
            </p:nvGrpSpPr>
            <p:grpSpPr bwMode="auto">
              <a:xfrm>
                <a:off x="298450" y="2133600"/>
                <a:ext cx="8555038" cy="3776663"/>
                <a:chOff x="298450" y="2133600"/>
                <a:chExt cx="8555038" cy="3776663"/>
              </a:xfrm>
            </p:grpSpPr>
            <p:grpSp>
              <p:nvGrpSpPr>
                <p:cNvPr id="139" name="Group 306"/>
                <p:cNvGrpSpPr>
                  <a:grpSpLocks/>
                </p:cNvGrpSpPr>
                <p:nvPr/>
              </p:nvGrpSpPr>
              <p:grpSpPr bwMode="auto">
                <a:xfrm>
                  <a:off x="298450" y="2133600"/>
                  <a:ext cx="8555038" cy="3676650"/>
                  <a:chOff x="298450" y="2133600"/>
                  <a:chExt cx="8555038" cy="3676650"/>
                </a:xfrm>
              </p:grpSpPr>
              <p:sp>
                <p:nvSpPr>
                  <p:cNvPr id="144" name="AutoShape 3"/>
                  <p:cNvSpPr>
                    <a:spLocks noChangeAspect="1" noChangeArrowheads="1" noTextEdit="1"/>
                  </p:cNvSpPr>
                  <p:nvPr/>
                </p:nvSpPr>
                <p:spPr bwMode="auto">
                  <a:xfrm>
                    <a:off x="611236" y="2133600"/>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145" name="Freeform 4"/>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6" name="Freeform 5"/>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47" name="Freeform 7"/>
                  <p:cNvSpPr>
                    <a:spLocks/>
                  </p:cNvSpPr>
                  <p:nvPr/>
                </p:nvSpPr>
                <p:spPr bwMode="auto">
                  <a:xfrm>
                    <a:off x="6706275" y="3282335"/>
                    <a:ext cx="650929"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8" name="Freeform 8"/>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49" name="Freeform 10"/>
                  <p:cNvSpPr>
                    <a:spLocks/>
                  </p:cNvSpPr>
                  <p:nvPr/>
                </p:nvSpPr>
                <p:spPr bwMode="auto">
                  <a:xfrm>
                    <a:off x="5531228" y="318791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0" name="Freeform 11"/>
                  <p:cNvSpPr>
                    <a:spLocks/>
                  </p:cNvSpPr>
                  <p:nvPr/>
                </p:nvSpPr>
                <p:spPr bwMode="auto">
                  <a:xfrm>
                    <a:off x="2073705" y="3258728"/>
                    <a:ext cx="19443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51" name="Freeform 12"/>
                  <p:cNvSpPr>
                    <a:spLocks/>
                  </p:cNvSpPr>
                  <p:nvPr/>
                </p:nvSpPr>
                <p:spPr bwMode="auto">
                  <a:xfrm>
                    <a:off x="2158241" y="318004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2" name="Freeform 21"/>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3" name="Freeform 22"/>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4" name="Freeform 28"/>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5" name="Freeform 29"/>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6" name="Freeform 39"/>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7" name="Freeform 40"/>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8" name="Freeform 41"/>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9" name="Freeform 43"/>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0" name="Freeform 44"/>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1" name="Freeform 47"/>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2" name="Freeform 48"/>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3" name="Freeform 51"/>
                  <p:cNvSpPr>
                    <a:spLocks/>
                  </p:cNvSpPr>
                  <p:nvPr/>
                </p:nvSpPr>
                <p:spPr bwMode="auto">
                  <a:xfrm>
                    <a:off x="7331841" y="4533352"/>
                    <a:ext cx="211343" cy="18883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4" name="Freeform 52"/>
                  <p:cNvSpPr>
                    <a:spLocks/>
                  </p:cNvSpPr>
                  <p:nvPr/>
                </p:nvSpPr>
                <p:spPr bwMode="auto">
                  <a:xfrm>
                    <a:off x="6224423" y="3565584"/>
                    <a:ext cx="1132782" cy="1062184"/>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65" name="Freeform 53"/>
                  <p:cNvSpPr>
                    <a:spLocks/>
                  </p:cNvSpPr>
                  <p:nvPr/>
                </p:nvSpPr>
                <p:spPr bwMode="auto">
                  <a:xfrm>
                    <a:off x="7331841" y="4533352"/>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6" name="Freeform 61"/>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7" name="Freeform 62"/>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68" name="Freeform 64"/>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9" name="Freeform 65"/>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70" name="Freeform 69"/>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1" name="Freeform 70"/>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2" name="AutoShape 3"/>
                  <p:cNvSpPr>
                    <a:spLocks noChangeAspect="1" noChangeArrowheads="1" noTextEdit="1"/>
                  </p:cNvSpPr>
                  <p:nvPr/>
                </p:nvSpPr>
                <p:spPr bwMode="auto">
                  <a:xfrm>
                    <a:off x="687315" y="2361771"/>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173" name="AutoShape 3"/>
                  <p:cNvSpPr>
                    <a:spLocks noChangeAspect="1" noChangeArrowheads="1" noTextEdit="1"/>
                  </p:cNvSpPr>
                  <p:nvPr/>
                </p:nvSpPr>
                <p:spPr bwMode="auto">
                  <a:xfrm>
                    <a:off x="839480" y="2511266"/>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174" name="Line 9"/>
                  <p:cNvSpPr>
                    <a:spLocks noChangeShapeType="1"/>
                  </p:cNvSpPr>
                  <p:nvPr/>
                </p:nvSpPr>
                <p:spPr bwMode="auto">
                  <a:xfrm>
                    <a:off x="5235349" y="3290200"/>
                    <a:ext cx="295878"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75" name="Freeform 28"/>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6" name="Freeform 29"/>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77" name="Freeform 12"/>
                  <p:cNvSpPr>
                    <a:spLocks/>
                  </p:cNvSpPr>
                  <p:nvPr/>
                </p:nvSpPr>
                <p:spPr bwMode="auto">
                  <a:xfrm>
                    <a:off x="4111024" y="3203654"/>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78" name="Freeform 7"/>
                  <p:cNvSpPr>
                    <a:spLocks/>
                  </p:cNvSpPr>
                  <p:nvPr/>
                </p:nvSpPr>
                <p:spPr bwMode="auto">
                  <a:xfrm>
                    <a:off x="3654530" y="3274464"/>
                    <a:ext cx="650924" cy="7871"/>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79" name="AutoShape 3"/>
                  <p:cNvSpPr>
                    <a:spLocks noChangeAspect="1" noChangeArrowheads="1" noTextEdit="1"/>
                  </p:cNvSpPr>
                  <p:nvPr/>
                </p:nvSpPr>
                <p:spPr bwMode="auto">
                  <a:xfrm>
                    <a:off x="991645" y="2668627"/>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180" name="AutoShape 3"/>
                  <p:cNvSpPr>
                    <a:spLocks noChangeAspect="1" noChangeArrowheads="1" noTextEdit="1"/>
                  </p:cNvSpPr>
                  <p:nvPr/>
                </p:nvSpPr>
                <p:spPr bwMode="auto">
                  <a:xfrm>
                    <a:off x="1143809" y="2818118"/>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181" name="Freeform 64"/>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82" name="Freeform 65"/>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sp>
              <p:nvSpPr>
                <p:cNvPr id="140" name="Freeform 55"/>
                <p:cNvSpPr>
                  <a:spLocks/>
                </p:cNvSpPr>
                <p:nvPr/>
              </p:nvSpPr>
              <p:spPr bwMode="auto">
                <a:xfrm>
                  <a:off x="3958859" y="5162796"/>
                  <a:ext cx="1470926" cy="747467"/>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1" name="Freeform 56"/>
                <p:cNvSpPr>
                  <a:spLocks/>
                </p:cNvSpPr>
                <p:nvPr/>
              </p:nvSpPr>
              <p:spPr bwMode="auto">
                <a:xfrm>
                  <a:off x="3958859" y="5178532"/>
                  <a:ext cx="1470926" cy="731731"/>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2" name="Line 2"/>
                <p:cNvSpPr>
                  <a:spLocks noChangeShapeType="1"/>
                </p:cNvSpPr>
                <p:nvPr/>
              </p:nvSpPr>
              <p:spPr bwMode="auto">
                <a:xfrm flipH="1">
                  <a:off x="4728134" y="3809492"/>
                  <a:ext cx="16907" cy="22817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43" name="Freeform 76"/>
                <p:cNvSpPr>
                  <a:spLocks/>
                </p:cNvSpPr>
                <p:nvPr/>
              </p:nvSpPr>
              <p:spPr bwMode="auto">
                <a:xfrm flipV="1">
                  <a:off x="4635147" y="3581321"/>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grpSp>
    </p:spTree>
    <p:custDataLst>
      <p:tags r:id="rId1"/>
    </p:custDataLst>
    <p:extLst>
      <p:ext uri="{BB962C8B-B14F-4D97-AF65-F5344CB8AC3E}">
        <p14:creationId xmlns:p14="http://schemas.microsoft.com/office/powerpoint/2010/main" val="110102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12" end="12"/>
                                            </p:txEl>
                                          </p:spTgt>
                                        </p:tgtEl>
                                        <p:attrNameLst>
                                          <p:attrName>style.visibility</p:attrName>
                                        </p:attrNameLst>
                                      </p:cBhvr>
                                      <p:to>
                                        <p:strVal val="visible"/>
                                      </p:to>
                                    </p:set>
                                    <p:animEffect transition="in" filter="fade">
                                      <p:cBhvr>
                                        <p:cTn id="7"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err="1">
                <a:latin typeface="Arial" charset="0"/>
              </a:rPr>
              <a:t>Bref</a:t>
            </a:r>
            <a:r>
              <a:rPr lang="en-US" dirty="0">
                <a:latin typeface="Arial" charset="0"/>
              </a:rPr>
              <a:t> résumé des </a:t>
            </a:r>
            <a:r>
              <a:rPr lang="en-US" dirty="0" err="1">
                <a:latin typeface="Arial" charset="0"/>
              </a:rPr>
              <a:t>normes</a:t>
            </a:r>
            <a:r>
              <a:rPr lang="en-US" dirty="0">
                <a:latin typeface="Arial" charset="0"/>
              </a:rPr>
              <a:t> </a:t>
            </a:r>
            <a:r>
              <a:rPr lang="en-US" dirty="0" err="1">
                <a:latin typeface="Arial" charset="0"/>
              </a:rPr>
              <a:t>ouvertes</a:t>
            </a:r>
            <a:endParaRPr lang="en-US" dirty="0">
              <a:latin typeface="Arial" charset="0"/>
            </a:endParaRPr>
          </a:p>
        </p:txBody>
      </p:sp>
      <p:sp>
        <p:nvSpPr>
          <p:cNvPr id="5" name="Content Placeholder 2"/>
          <p:cNvSpPr>
            <a:spLocks noGrp="1"/>
          </p:cNvSpPr>
          <p:nvPr>
            <p:ph idx="1"/>
          </p:nvPr>
        </p:nvSpPr>
        <p:spPr>
          <a:xfrm>
            <a:off x="417940" y="1495907"/>
            <a:ext cx="7348532" cy="5234847"/>
          </a:xfrm>
        </p:spPr>
        <p:txBody>
          <a:bodyPr>
            <a:noAutofit/>
          </a:bodyPr>
          <a:lstStyle/>
          <a:p>
            <a:pPr marL="457200" indent="-457200">
              <a:lnSpc>
                <a:spcPct val="120000"/>
              </a:lnSpc>
              <a:buFontTx/>
              <a:buAutoNum type="arabicPeriod"/>
              <a:defRPr/>
            </a:pPr>
            <a:r>
              <a:rPr lang="en-US" sz="1500" dirty="0" err="1" smtClean="0">
                <a:solidFill>
                  <a:schemeClr val="bg1">
                    <a:lumMod val="75000"/>
                  </a:schemeClr>
                </a:solidFill>
                <a:ea typeface="+mn-ea"/>
                <a:cs typeface="+mn-cs"/>
              </a:rPr>
              <a:t>Cibler</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ce</a:t>
            </a:r>
            <a:r>
              <a:rPr lang="en-US" sz="1500" dirty="0" smtClean="0">
                <a:solidFill>
                  <a:schemeClr val="bg1">
                    <a:lumMod val="75000"/>
                  </a:schemeClr>
                </a:solidFill>
                <a:ea typeface="+mn-ea"/>
                <a:cs typeface="+mn-cs"/>
              </a:rPr>
              <a:t> que </a:t>
            </a:r>
            <a:r>
              <a:rPr lang="en-US" sz="1500" dirty="0" err="1" smtClean="0">
                <a:solidFill>
                  <a:schemeClr val="bg1">
                    <a:lumMod val="75000"/>
                  </a:schemeClr>
                </a:solidFill>
                <a:ea typeface="+mn-ea"/>
                <a:cs typeface="+mn-cs"/>
              </a:rPr>
              <a:t>l’on</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veut</a:t>
            </a:r>
            <a:r>
              <a:rPr lang="en-US" sz="1500" dirty="0" smtClean="0">
                <a:solidFill>
                  <a:schemeClr val="bg1">
                    <a:lumMod val="75000"/>
                  </a:schemeClr>
                </a:solidFill>
                <a:ea typeface="+mn-ea"/>
                <a:cs typeface="+mn-cs"/>
              </a:rPr>
              <a:t> conserver</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Comprendre</a:t>
            </a:r>
            <a:r>
              <a:rPr lang="en-US" sz="1500" dirty="0" smtClean="0">
                <a:solidFill>
                  <a:schemeClr val="bg1">
                    <a:lumMod val="75000"/>
                  </a:schemeClr>
                </a:solidFill>
                <a:ea typeface="+mn-ea"/>
                <a:cs typeface="+mn-cs"/>
              </a:rPr>
              <a:t> la situation </a:t>
            </a:r>
            <a:r>
              <a:rPr lang="en-US" sz="1500" dirty="0" err="1" smtClean="0">
                <a:solidFill>
                  <a:schemeClr val="bg1">
                    <a:lumMod val="75000"/>
                  </a:schemeClr>
                </a:solidFill>
                <a:ea typeface="+mn-ea"/>
                <a:cs typeface="+mn-cs"/>
              </a:rPr>
              <a:t>actuelle</a:t>
            </a:r>
            <a:r>
              <a:rPr lang="en-US" sz="1500" dirty="0" smtClean="0">
                <a:solidFill>
                  <a:schemeClr val="bg1">
                    <a:lumMod val="75000"/>
                  </a:schemeClr>
                </a:solidFill>
                <a:ea typeface="+mn-ea"/>
                <a:cs typeface="+mn-cs"/>
              </a:rPr>
              <a:t> et </a:t>
            </a:r>
            <a:r>
              <a:rPr lang="en-US" sz="1500" dirty="0" err="1" smtClean="0">
                <a:solidFill>
                  <a:schemeClr val="bg1">
                    <a:lumMod val="75000"/>
                  </a:schemeClr>
                </a:solidFill>
                <a:ea typeface="+mn-ea"/>
                <a:cs typeface="+mn-cs"/>
              </a:rPr>
              <a:t>celle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souhaitée</a:t>
            </a: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endParaRPr lang="en-US" sz="1500" dirty="0">
              <a:solidFill>
                <a:schemeClr val="bg1">
                  <a:lumMod val="75000"/>
                </a:schemeClr>
              </a:solidFill>
              <a:ea typeface="+mn-ea"/>
              <a:cs typeface="+mn-cs"/>
            </a:endParaRPr>
          </a:p>
          <a:p>
            <a:pPr marL="457200" indent="-457200">
              <a:lnSpc>
                <a:spcPct val="120000"/>
              </a:lnSpc>
              <a:buFontTx/>
              <a:buAutoNum type="arabicPeriod"/>
              <a:defRPr/>
            </a:pPr>
            <a:r>
              <a:rPr lang="en-US" sz="1500" dirty="0" smtClean="0">
                <a:solidFill>
                  <a:schemeClr val="bg1">
                    <a:lumMod val="75000"/>
                  </a:schemeClr>
                </a:solidFill>
                <a:ea typeface="+mn-ea"/>
                <a:cs typeface="+mn-cs"/>
              </a:rPr>
              <a:t>Identifier et </a:t>
            </a:r>
            <a:r>
              <a:rPr lang="en-US" sz="1500" dirty="0" err="1" smtClean="0">
                <a:solidFill>
                  <a:schemeClr val="bg1">
                    <a:lumMod val="75000"/>
                  </a:schemeClr>
                </a:solidFill>
                <a:ea typeface="+mn-ea"/>
                <a:cs typeface="+mn-cs"/>
              </a:rPr>
              <a:t>prioriser</a:t>
            </a:r>
            <a:r>
              <a:rPr lang="en-US" sz="1500" dirty="0" smtClean="0">
                <a:solidFill>
                  <a:schemeClr val="bg1">
                    <a:lumMod val="75000"/>
                  </a:schemeClr>
                </a:solidFill>
                <a:ea typeface="+mn-ea"/>
                <a:cs typeface="+mn-cs"/>
              </a:rPr>
              <a:t> les menaces</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Développer</a:t>
            </a:r>
            <a:r>
              <a:rPr lang="en-US" sz="1500" dirty="0" smtClean="0">
                <a:solidFill>
                  <a:schemeClr val="bg1">
                    <a:lumMod val="75000"/>
                  </a:schemeClr>
                </a:solidFill>
                <a:ea typeface="+mn-ea"/>
                <a:cs typeface="+mn-cs"/>
              </a:rPr>
              <a:t> un </a:t>
            </a:r>
            <a:r>
              <a:rPr lang="en-US" sz="1500" dirty="0" err="1" smtClean="0">
                <a:solidFill>
                  <a:schemeClr val="bg1">
                    <a:lumMod val="75000"/>
                  </a:schemeClr>
                </a:solidFill>
                <a:ea typeface="+mn-ea"/>
                <a:cs typeface="+mn-cs"/>
              </a:rPr>
              <a:t>modèle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général</a:t>
            </a:r>
            <a:r>
              <a:rPr lang="en-US" sz="1500" dirty="0" smtClean="0">
                <a:solidFill>
                  <a:schemeClr val="bg1">
                    <a:lumMod val="75000"/>
                  </a:schemeClr>
                </a:solidFill>
                <a:ea typeface="+mn-ea"/>
                <a:cs typeface="+mn-cs"/>
              </a:rPr>
              <a:t> du </a:t>
            </a:r>
            <a:r>
              <a:rPr lang="en-US" sz="1500" dirty="0" err="1" smtClean="0">
                <a:solidFill>
                  <a:schemeClr val="bg1">
                    <a:lumMod val="75000"/>
                  </a:schemeClr>
                </a:solidFill>
                <a:ea typeface="+mn-ea"/>
                <a:cs typeface="+mn-cs"/>
              </a:rPr>
              <a:t>système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écologique-socioéconomique</a:t>
            </a: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smtClean="0">
                <a:solidFill>
                  <a:schemeClr val="bg1">
                    <a:lumMod val="75000"/>
                  </a:schemeClr>
                </a:solidFill>
                <a:ea typeface="+mn-ea"/>
                <a:cs typeface="+mn-cs"/>
              </a:rPr>
              <a:t>Identifier des strategies </a:t>
            </a:r>
            <a:r>
              <a:rPr lang="en-US" sz="1500" dirty="0" err="1" smtClean="0">
                <a:solidFill>
                  <a:schemeClr val="bg1">
                    <a:lumMod val="75000"/>
                  </a:schemeClr>
                </a:solidFill>
                <a:ea typeface="+mn-ea"/>
                <a:cs typeface="+mn-cs"/>
              </a:rPr>
              <a:t>basées</a:t>
            </a:r>
            <a:r>
              <a:rPr lang="en-US" sz="1500" dirty="0" smtClean="0">
                <a:solidFill>
                  <a:schemeClr val="bg1">
                    <a:lumMod val="75000"/>
                  </a:schemeClr>
                </a:solidFill>
                <a:ea typeface="+mn-ea"/>
                <a:cs typeface="+mn-cs"/>
              </a:rPr>
              <a:t> sur le </a:t>
            </a:r>
            <a:r>
              <a:rPr lang="en-US" sz="1500" dirty="0" err="1" smtClean="0">
                <a:solidFill>
                  <a:schemeClr val="bg1">
                    <a:lumMod val="75000"/>
                  </a:schemeClr>
                </a:solidFill>
                <a:ea typeface="+mn-ea"/>
                <a:cs typeface="+mn-cs"/>
              </a:rPr>
              <a:t>modèle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général</a:t>
            </a:r>
            <a:r>
              <a:rPr lang="en-US" sz="1500" dirty="0" smtClean="0">
                <a:solidFill>
                  <a:schemeClr val="bg1">
                    <a:lumMod val="75000"/>
                  </a:schemeClr>
                </a:solidFill>
                <a:ea typeface="+mn-ea"/>
                <a:cs typeface="+mn-cs"/>
              </a:rPr>
              <a:t> </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Définir</a:t>
            </a:r>
            <a:r>
              <a:rPr lang="en-US" sz="1500" dirty="0" smtClean="0">
                <a:solidFill>
                  <a:schemeClr val="bg1">
                    <a:lumMod val="75000"/>
                  </a:schemeClr>
                </a:solidFill>
                <a:ea typeface="+mn-ea"/>
                <a:cs typeface="+mn-cs"/>
              </a:rPr>
              <a:t> les </a:t>
            </a:r>
            <a:r>
              <a:rPr lang="en-US" sz="1500" dirty="0" err="1" smtClean="0">
                <a:solidFill>
                  <a:schemeClr val="bg1">
                    <a:lumMod val="75000"/>
                  </a:schemeClr>
                </a:solidFill>
                <a:ea typeface="+mn-ea"/>
                <a:cs typeface="+mn-cs"/>
              </a:rPr>
              <a:t>théories</a:t>
            </a:r>
            <a:r>
              <a:rPr lang="en-US" sz="1500" dirty="0" smtClean="0">
                <a:solidFill>
                  <a:schemeClr val="bg1">
                    <a:lumMod val="75000"/>
                  </a:schemeClr>
                </a:solidFill>
                <a:ea typeface="+mn-ea"/>
                <a:cs typeface="+mn-cs"/>
              </a:rPr>
              <a:t> du </a:t>
            </a:r>
            <a:r>
              <a:rPr lang="en-US" sz="1500" dirty="0" err="1" smtClean="0">
                <a:solidFill>
                  <a:schemeClr val="bg1">
                    <a:lumMod val="75000"/>
                  </a:schemeClr>
                </a:solidFill>
                <a:ea typeface="+mn-ea"/>
                <a:cs typeface="+mn-cs"/>
              </a:rPr>
              <a:t>changement</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afin</a:t>
            </a:r>
            <a:r>
              <a:rPr lang="en-US" sz="1500" dirty="0" smtClean="0">
                <a:solidFill>
                  <a:schemeClr val="bg1">
                    <a:lumMod val="75000"/>
                  </a:schemeClr>
                </a:solidFill>
                <a:ea typeface="+mn-ea"/>
                <a:cs typeface="+mn-cs"/>
              </a:rPr>
              <a:t> de </a:t>
            </a:r>
            <a:r>
              <a:rPr lang="en-US" sz="1500" dirty="0" err="1" smtClean="0">
                <a:solidFill>
                  <a:schemeClr val="bg1">
                    <a:lumMod val="75000"/>
                  </a:schemeClr>
                </a:solidFill>
                <a:ea typeface="+mn-ea"/>
                <a:cs typeface="+mn-cs"/>
              </a:rPr>
              <a:t>démontrer</a:t>
            </a:r>
            <a:r>
              <a:rPr lang="en-US" sz="1500" dirty="0" smtClean="0">
                <a:solidFill>
                  <a:schemeClr val="bg1">
                    <a:lumMod val="75000"/>
                  </a:schemeClr>
                </a:solidFill>
                <a:ea typeface="+mn-ea"/>
                <a:cs typeface="+mn-cs"/>
              </a:rPr>
              <a:t> le </a:t>
            </a:r>
            <a:r>
              <a:rPr lang="en-US" sz="1500" dirty="0">
                <a:solidFill>
                  <a:schemeClr val="bg1">
                    <a:lumMod val="75000"/>
                  </a:schemeClr>
                </a:solidFill>
                <a:ea typeface="+mn-ea"/>
                <a:cs typeface="+mn-cs"/>
              </a:rPr>
              <a:t> </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fonctionnement</a:t>
            </a:r>
            <a:r>
              <a:rPr lang="en-US" sz="1500" dirty="0" smtClean="0">
                <a:solidFill>
                  <a:schemeClr val="bg1">
                    <a:lumMod val="75000"/>
                  </a:schemeClr>
                </a:solidFill>
                <a:ea typeface="+mn-ea"/>
                <a:cs typeface="+mn-cs"/>
              </a:rPr>
              <a:t> des </a:t>
            </a:r>
            <a:r>
              <a:rPr lang="en-US" sz="1500" dirty="0" err="1" smtClean="0">
                <a:solidFill>
                  <a:schemeClr val="bg1">
                    <a:lumMod val="75000"/>
                  </a:schemeClr>
                </a:solidFill>
                <a:ea typeface="+mn-ea"/>
                <a:cs typeface="+mn-cs"/>
              </a:rPr>
              <a:t>stratégies</a:t>
            </a:r>
            <a:r>
              <a:rPr lang="en-US" sz="1500" dirty="0" smtClean="0">
                <a:solidFill>
                  <a:schemeClr val="bg1">
                    <a:lumMod val="75000"/>
                  </a:schemeClr>
                </a:solidFill>
                <a:ea typeface="+mn-ea"/>
                <a:cs typeface="+mn-cs"/>
              </a:rPr>
              <a:t> </a:t>
            </a:r>
          </a:p>
          <a:p>
            <a:pPr marL="457200" indent="-457200">
              <a:lnSpc>
                <a:spcPct val="120000"/>
              </a:lnSpc>
              <a:buFontTx/>
              <a:buAutoNum type="arabicPeriod"/>
              <a:defRPr/>
            </a:pP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r>
              <a:rPr lang="en-US" sz="1500" dirty="0" err="1" smtClean="0">
                <a:solidFill>
                  <a:schemeClr val="bg1">
                    <a:lumMod val="75000"/>
                  </a:schemeClr>
                </a:solidFill>
                <a:ea typeface="+mn-ea"/>
                <a:cs typeface="+mn-cs"/>
              </a:rPr>
              <a:t>Mettre</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en</a:t>
            </a:r>
            <a:r>
              <a:rPr lang="en-US" sz="1500" dirty="0" smtClean="0">
                <a:solidFill>
                  <a:schemeClr val="bg1">
                    <a:lumMod val="75000"/>
                  </a:schemeClr>
                </a:solidFill>
                <a:ea typeface="+mn-ea"/>
                <a:cs typeface="+mn-cs"/>
              </a:rPr>
              <a:t> oeuvre les </a:t>
            </a:r>
            <a:r>
              <a:rPr lang="en-US" sz="1500" dirty="0" err="1" smtClean="0">
                <a:solidFill>
                  <a:schemeClr val="bg1">
                    <a:lumMod val="75000"/>
                  </a:schemeClr>
                </a:solidFill>
                <a:ea typeface="+mn-ea"/>
                <a:cs typeface="+mn-cs"/>
              </a:rPr>
              <a:t>stratégies</a:t>
            </a:r>
            <a:r>
              <a:rPr lang="en-US" sz="1500" dirty="0" smtClean="0">
                <a:solidFill>
                  <a:schemeClr val="bg1">
                    <a:lumMod val="75000"/>
                  </a:schemeClr>
                </a:solidFill>
                <a:ea typeface="+mn-ea"/>
                <a:cs typeface="+mn-cs"/>
              </a:rPr>
              <a:t> tout </a:t>
            </a:r>
            <a:r>
              <a:rPr lang="en-US" sz="1500" dirty="0" err="1" smtClean="0">
                <a:solidFill>
                  <a:schemeClr val="bg1">
                    <a:lumMod val="75000"/>
                  </a:schemeClr>
                </a:solidFill>
                <a:ea typeface="+mn-ea"/>
                <a:cs typeface="+mn-cs"/>
              </a:rPr>
              <a:t>en</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faisant</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leur</a:t>
            </a:r>
            <a:r>
              <a:rPr lang="en-US" sz="1500" dirty="0" smtClean="0">
                <a:solidFill>
                  <a:schemeClr val="bg1">
                    <a:lumMod val="75000"/>
                  </a:schemeClr>
                </a:solidFill>
                <a:ea typeface="+mn-ea"/>
                <a:cs typeface="+mn-cs"/>
              </a:rPr>
              <a:t> </a:t>
            </a:r>
            <a:r>
              <a:rPr lang="en-US" sz="1500" dirty="0" err="1" smtClean="0">
                <a:solidFill>
                  <a:schemeClr val="bg1">
                    <a:lumMod val="75000"/>
                  </a:schemeClr>
                </a:solidFill>
                <a:ea typeface="+mn-ea"/>
                <a:cs typeface="+mn-cs"/>
              </a:rPr>
              <a:t>suivi</a:t>
            </a:r>
            <a:endParaRPr lang="en-US" sz="1500" dirty="0" smtClean="0">
              <a:solidFill>
                <a:schemeClr val="bg1">
                  <a:lumMod val="75000"/>
                </a:schemeClr>
              </a:solidFill>
              <a:ea typeface="+mn-ea"/>
              <a:cs typeface="+mn-cs"/>
            </a:endParaRPr>
          </a:p>
          <a:p>
            <a:pPr marL="457200" indent="-457200">
              <a:lnSpc>
                <a:spcPct val="120000"/>
              </a:lnSpc>
              <a:buFontTx/>
              <a:buAutoNum type="arabicPeriod"/>
              <a:defRPr/>
            </a:pPr>
            <a:endParaRPr lang="en-US" sz="1500" dirty="0" smtClean="0">
              <a:ea typeface="+mn-ea"/>
              <a:cs typeface="+mn-cs"/>
            </a:endParaRPr>
          </a:p>
          <a:p>
            <a:pPr marL="457200" indent="-457200">
              <a:lnSpc>
                <a:spcPct val="120000"/>
              </a:lnSpc>
              <a:buFontTx/>
              <a:buAutoNum type="arabicPeriod"/>
              <a:defRPr/>
            </a:pPr>
            <a:r>
              <a:rPr lang="en-US" sz="1500" dirty="0" err="1" smtClean="0">
                <a:solidFill>
                  <a:srgbClr val="008000"/>
                </a:solidFill>
                <a:ea typeface="+mn-ea"/>
                <a:cs typeface="+mn-cs"/>
              </a:rPr>
              <a:t>Ajuster</a:t>
            </a:r>
            <a:endParaRPr lang="en-US" sz="1500" dirty="0" smtClean="0">
              <a:solidFill>
                <a:srgbClr val="008000"/>
              </a:solidFill>
              <a:ea typeface="+mn-ea"/>
              <a:cs typeface="+mn-cs"/>
            </a:endParaRPr>
          </a:p>
        </p:txBody>
      </p:sp>
      <p:grpSp>
        <p:nvGrpSpPr>
          <p:cNvPr id="6" name="Group 179"/>
          <p:cNvGrpSpPr>
            <a:grpSpLocks/>
          </p:cNvGrpSpPr>
          <p:nvPr/>
        </p:nvGrpSpPr>
        <p:grpSpPr bwMode="auto">
          <a:xfrm>
            <a:off x="3930471" y="1436858"/>
            <a:ext cx="272536" cy="484370"/>
            <a:chOff x="5829300" y="2220913"/>
            <a:chExt cx="1457325" cy="2968625"/>
          </a:xfrm>
        </p:grpSpPr>
        <p:sp>
          <p:nvSpPr>
            <p:cNvPr id="7" name="Freeform 4"/>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 name="Freeform 5"/>
            <p:cNvSpPr>
              <a:spLocks/>
            </p:cNvSpPr>
            <p:nvPr/>
          </p:nvSpPr>
          <p:spPr bwMode="auto">
            <a:xfrm>
              <a:off x="5829300" y="2220913"/>
              <a:ext cx="145732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9" name="Freeform 43"/>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 name="Freeform 44"/>
            <p:cNvSpPr>
              <a:spLocks/>
            </p:cNvSpPr>
            <p:nvPr/>
          </p:nvSpPr>
          <p:spPr bwMode="auto">
            <a:xfrm>
              <a:off x="5989387" y="2842576"/>
              <a:ext cx="1120593"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 name="Freeform 47"/>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 name="Freeform 48"/>
            <p:cNvSpPr>
              <a:spLocks/>
            </p:cNvSpPr>
            <p:nvPr/>
          </p:nvSpPr>
          <p:spPr bwMode="auto">
            <a:xfrm>
              <a:off x="5989387" y="4183697"/>
              <a:ext cx="1115074" cy="88011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13" name="Group 28"/>
          <p:cNvGrpSpPr>
            <a:grpSpLocks/>
          </p:cNvGrpSpPr>
          <p:nvPr/>
        </p:nvGrpSpPr>
        <p:grpSpPr bwMode="auto">
          <a:xfrm>
            <a:off x="5504852" y="2162272"/>
            <a:ext cx="852487" cy="228600"/>
            <a:chOff x="214313" y="1935163"/>
            <a:chExt cx="8153400" cy="1174750"/>
          </a:xfrm>
        </p:grpSpPr>
        <p:sp>
          <p:nvSpPr>
            <p:cNvPr id="14" name="Text Box 3"/>
            <p:cNvSpPr txBox="1">
              <a:spLocks noChangeArrowheads="1"/>
            </p:cNvSpPr>
            <p:nvPr/>
          </p:nvSpPr>
          <p:spPr bwMode="auto">
            <a:xfrm>
              <a:off x="579438" y="1935163"/>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912813" eaLnBrk="0" hangingPunct="0">
                <a:defRPr sz="2400">
                  <a:solidFill>
                    <a:schemeClr val="tx1"/>
                  </a:solidFill>
                  <a:latin typeface="Arial" charset="0"/>
                  <a:ea typeface="ＭＳ Ｐゴシック" charset="0"/>
                  <a:cs typeface="ＭＳ Ｐゴシック" charset="0"/>
                </a:defRPr>
              </a:lvl1pPr>
              <a:lvl2pPr marL="742950" indent="-285750" defTabSz="912813" eaLnBrk="0" hangingPunct="0">
                <a:defRPr sz="2400">
                  <a:solidFill>
                    <a:schemeClr val="tx1"/>
                  </a:solidFill>
                  <a:latin typeface="Arial" charset="0"/>
                  <a:ea typeface="ＭＳ Ｐゴシック" charset="0"/>
                </a:defRPr>
              </a:lvl2pPr>
              <a:lvl3pPr marL="1143000" indent="-228600" defTabSz="912813" eaLnBrk="0" hangingPunct="0">
                <a:defRPr sz="2400">
                  <a:solidFill>
                    <a:schemeClr val="tx1"/>
                  </a:solidFill>
                  <a:latin typeface="Arial" charset="0"/>
                  <a:ea typeface="ＭＳ Ｐゴシック" charset="0"/>
                </a:defRPr>
              </a:lvl3pPr>
              <a:lvl4pPr marL="1600200" indent="-228600" defTabSz="912813" eaLnBrk="0" hangingPunct="0">
                <a:defRPr sz="2400">
                  <a:solidFill>
                    <a:schemeClr val="tx1"/>
                  </a:solidFill>
                  <a:latin typeface="Arial" charset="0"/>
                  <a:ea typeface="ＭＳ Ｐゴシック" charset="0"/>
                </a:defRPr>
              </a:lvl4pPr>
              <a:lvl5pPr marL="2057400" indent="-228600" defTabSz="912813" eaLnBrk="0" hangingPunct="0">
                <a:defRPr sz="2400">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3600"/>
            </a:p>
          </p:txBody>
        </p:sp>
        <p:sp>
          <p:nvSpPr>
            <p:cNvPr id="15" name="Rectangle 4"/>
            <p:cNvSpPr>
              <a:spLocks noChangeArrowheads="1"/>
            </p:cNvSpPr>
            <p:nvPr/>
          </p:nvSpPr>
          <p:spPr bwMode="auto">
            <a:xfrm>
              <a:off x="214313" y="2500313"/>
              <a:ext cx="8153400" cy="609600"/>
            </a:xfrm>
            <a:prstGeom prst="rect">
              <a:avLst/>
            </a:prstGeom>
            <a:solidFill>
              <a:srgbClr val="00FF00"/>
            </a:solidFill>
            <a:ln w="9525">
              <a:solidFill>
                <a:schemeClr val="tx1"/>
              </a:solidFill>
              <a:miter lim="800000"/>
              <a:headEnd/>
              <a:tailEnd/>
            </a:ln>
          </p:spPr>
          <p:txBody>
            <a:bodyPr wrap="none" anchor="ctr"/>
            <a:lstStyle/>
            <a:p>
              <a:pPr defTabSz="912813"/>
              <a:endParaRPr lang="en-US"/>
            </a:p>
          </p:txBody>
        </p:sp>
        <p:sp>
          <p:nvSpPr>
            <p:cNvPr id="16" name="Rectangle 5"/>
            <p:cNvSpPr>
              <a:spLocks noChangeArrowheads="1"/>
            </p:cNvSpPr>
            <p:nvPr/>
          </p:nvSpPr>
          <p:spPr bwMode="auto">
            <a:xfrm>
              <a:off x="6234113" y="2497138"/>
              <a:ext cx="2125662" cy="609600"/>
            </a:xfrm>
            <a:prstGeom prst="rect">
              <a:avLst/>
            </a:prstGeom>
            <a:solidFill>
              <a:srgbClr val="003300"/>
            </a:solidFill>
            <a:ln w="9525">
              <a:solidFill>
                <a:schemeClr val="tx1"/>
              </a:solidFill>
              <a:miter lim="800000"/>
              <a:headEnd/>
              <a:tailEnd/>
            </a:ln>
          </p:spPr>
          <p:txBody>
            <a:bodyPr wrap="none" anchor="ctr"/>
            <a:lstStyle/>
            <a:p>
              <a:pPr defTabSz="912813"/>
              <a:endParaRPr lang="en-US"/>
            </a:p>
          </p:txBody>
        </p:sp>
        <p:sp>
          <p:nvSpPr>
            <p:cNvPr id="17" name="Rectangle 6"/>
            <p:cNvSpPr>
              <a:spLocks noChangeArrowheads="1"/>
            </p:cNvSpPr>
            <p:nvPr/>
          </p:nvSpPr>
          <p:spPr bwMode="auto">
            <a:xfrm>
              <a:off x="214313" y="2500313"/>
              <a:ext cx="4038600" cy="609600"/>
            </a:xfrm>
            <a:prstGeom prst="rect">
              <a:avLst/>
            </a:prstGeom>
            <a:solidFill>
              <a:srgbClr val="FFFF00"/>
            </a:solidFill>
            <a:ln w="9525">
              <a:solidFill>
                <a:schemeClr val="tx1"/>
              </a:solidFill>
              <a:miter lim="800000"/>
              <a:headEnd/>
              <a:tailEnd/>
            </a:ln>
          </p:spPr>
          <p:txBody>
            <a:bodyPr wrap="none" anchor="ctr"/>
            <a:lstStyle/>
            <a:p>
              <a:pPr defTabSz="912813"/>
              <a:endParaRPr lang="en-US"/>
            </a:p>
          </p:txBody>
        </p:sp>
        <p:sp>
          <p:nvSpPr>
            <p:cNvPr id="18" name="Rectangle 7"/>
            <p:cNvSpPr>
              <a:spLocks noChangeArrowheads="1"/>
            </p:cNvSpPr>
            <p:nvPr/>
          </p:nvSpPr>
          <p:spPr bwMode="auto">
            <a:xfrm>
              <a:off x="214313" y="2500313"/>
              <a:ext cx="2133600" cy="609600"/>
            </a:xfrm>
            <a:prstGeom prst="rect">
              <a:avLst/>
            </a:prstGeom>
            <a:solidFill>
              <a:srgbClr val="B00000"/>
            </a:solidFill>
            <a:ln w="9525">
              <a:solidFill>
                <a:schemeClr val="tx1"/>
              </a:solidFill>
              <a:miter lim="800000"/>
              <a:headEnd/>
              <a:tailEnd/>
            </a:ln>
          </p:spPr>
          <p:txBody>
            <a:bodyPr wrap="none" anchor="ctr"/>
            <a:lstStyle/>
            <a:p>
              <a:pPr defTabSz="912813"/>
              <a:endParaRPr lang="en-US"/>
            </a:p>
          </p:txBody>
        </p:sp>
      </p:grpSp>
      <p:pic>
        <p:nvPicPr>
          <p:cNvPr id="19" name="Picture 14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0925" y="2654687"/>
            <a:ext cx="1382713" cy="69066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20" name="Group 60"/>
          <p:cNvGrpSpPr>
            <a:grpSpLocks/>
          </p:cNvGrpSpPr>
          <p:nvPr/>
        </p:nvGrpSpPr>
        <p:grpSpPr bwMode="auto">
          <a:xfrm>
            <a:off x="3930471" y="2706226"/>
            <a:ext cx="691278" cy="538193"/>
            <a:chOff x="3873500" y="2220913"/>
            <a:chExt cx="3413125" cy="2968625"/>
          </a:xfrm>
        </p:grpSpPr>
        <p:sp>
          <p:nvSpPr>
            <p:cNvPr id="21" name="Freeform 4"/>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2" name="Freeform 5"/>
            <p:cNvSpPr>
              <a:spLocks/>
            </p:cNvSpPr>
            <p:nvPr/>
          </p:nvSpPr>
          <p:spPr bwMode="auto">
            <a:xfrm>
              <a:off x="5828408" y="2220913"/>
              <a:ext cx="1458217"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23" name="Freeform 7"/>
            <p:cNvSpPr>
              <a:spLocks/>
            </p:cNvSpPr>
            <p:nvPr/>
          </p:nvSpPr>
          <p:spPr bwMode="auto">
            <a:xfrm>
              <a:off x="5153424" y="3275649"/>
              <a:ext cx="649513" cy="6983"/>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24" name="Freeform 8"/>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25" name="Freeform 17"/>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6" name="Freeform 18"/>
            <p:cNvSpPr>
              <a:spLocks/>
            </p:cNvSpPr>
            <p:nvPr/>
          </p:nvSpPr>
          <p:spPr bwMode="auto">
            <a:xfrm>
              <a:off x="3873500" y="4344351"/>
              <a:ext cx="961535" cy="56578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7" name="Freeform 21"/>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28" name="Freeform 22"/>
            <p:cNvSpPr>
              <a:spLocks/>
            </p:cNvSpPr>
            <p:nvPr/>
          </p:nvSpPr>
          <p:spPr bwMode="auto">
            <a:xfrm>
              <a:off x="4191889" y="2996250"/>
              <a:ext cx="961535"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29" name="Freeform 31"/>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0" name="Freeform 32"/>
            <p:cNvSpPr>
              <a:spLocks/>
            </p:cNvSpPr>
            <p:nvPr/>
          </p:nvSpPr>
          <p:spPr bwMode="auto">
            <a:xfrm>
              <a:off x="4395657" y="2297750"/>
              <a:ext cx="955166" cy="565782"/>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31" name="Freeform 38"/>
            <p:cNvSpPr>
              <a:spLocks/>
            </p:cNvSpPr>
            <p:nvPr/>
          </p:nvSpPr>
          <p:spPr bwMode="auto">
            <a:xfrm>
              <a:off x="5350823" y="2577150"/>
              <a:ext cx="452114" cy="705482"/>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32" name="Freeform 39"/>
            <p:cNvSpPr>
              <a:spLocks/>
            </p:cNvSpPr>
            <p:nvPr/>
          </p:nvSpPr>
          <p:spPr bwMode="auto">
            <a:xfrm>
              <a:off x="5771096" y="3184842"/>
              <a:ext cx="216504" cy="18859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3" name="Freeform 43"/>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4" name="Freeform 44"/>
            <p:cNvSpPr>
              <a:spLocks/>
            </p:cNvSpPr>
            <p:nvPr/>
          </p:nvSpPr>
          <p:spPr bwMode="auto">
            <a:xfrm>
              <a:off x="5987600" y="2842580"/>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5" name="Freeform 47"/>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36" name="Freeform 48"/>
            <p:cNvSpPr>
              <a:spLocks/>
            </p:cNvSpPr>
            <p:nvPr/>
          </p:nvSpPr>
          <p:spPr bwMode="auto">
            <a:xfrm>
              <a:off x="5987600" y="4183699"/>
              <a:ext cx="1120728" cy="880109"/>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37" name="Line 50"/>
            <p:cNvSpPr>
              <a:spLocks noChangeShapeType="1"/>
            </p:cNvSpPr>
            <p:nvPr/>
          </p:nvSpPr>
          <p:spPr bwMode="auto">
            <a:xfrm>
              <a:off x="4835035" y="4623751"/>
              <a:ext cx="961531"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38" name="Freeform 51"/>
            <p:cNvSpPr>
              <a:spLocks/>
            </p:cNvSpPr>
            <p:nvPr/>
          </p:nvSpPr>
          <p:spPr bwMode="auto">
            <a:xfrm>
              <a:off x="5771096" y="4532948"/>
              <a:ext cx="216504" cy="18859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39" name="Freeform 52"/>
            <p:cNvSpPr>
              <a:spLocks/>
            </p:cNvSpPr>
            <p:nvPr/>
          </p:nvSpPr>
          <p:spPr bwMode="auto">
            <a:xfrm>
              <a:off x="4669473" y="3562032"/>
              <a:ext cx="1127093" cy="1061719"/>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0" name="Freeform 53"/>
            <p:cNvSpPr>
              <a:spLocks/>
            </p:cNvSpPr>
            <p:nvPr/>
          </p:nvSpPr>
          <p:spPr bwMode="auto">
            <a:xfrm>
              <a:off x="5771096" y="4532948"/>
              <a:ext cx="216504" cy="18859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41" name="Group 167"/>
          <p:cNvGrpSpPr>
            <a:grpSpLocks/>
          </p:cNvGrpSpPr>
          <p:nvPr/>
        </p:nvGrpSpPr>
        <p:grpSpPr bwMode="auto">
          <a:xfrm>
            <a:off x="7373713" y="3335588"/>
            <a:ext cx="926077" cy="523269"/>
            <a:chOff x="2436813" y="2220913"/>
            <a:chExt cx="4849812" cy="2968625"/>
          </a:xfrm>
        </p:grpSpPr>
        <p:sp>
          <p:nvSpPr>
            <p:cNvPr id="42" name="Freeform 4"/>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43" name="Freeform 5"/>
            <p:cNvSpPr>
              <a:spLocks/>
            </p:cNvSpPr>
            <p:nvPr/>
          </p:nvSpPr>
          <p:spPr bwMode="auto">
            <a:xfrm>
              <a:off x="5830960" y="2220913"/>
              <a:ext cx="1455665" cy="2968625"/>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44" name="Freeform 7"/>
            <p:cNvSpPr>
              <a:spLocks/>
            </p:cNvSpPr>
            <p:nvPr/>
          </p:nvSpPr>
          <p:spPr bwMode="auto">
            <a:xfrm>
              <a:off x="5153571" y="3275308"/>
              <a:ext cx="648564" cy="6278"/>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5" name="Freeform 8"/>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6" name="Line 9"/>
            <p:cNvSpPr>
              <a:spLocks noChangeShapeType="1"/>
            </p:cNvSpPr>
            <p:nvPr/>
          </p:nvSpPr>
          <p:spPr bwMode="auto">
            <a:xfrm>
              <a:off x="3712319" y="3275308"/>
              <a:ext cx="295459" cy="6278"/>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47" name="Freeform 10"/>
            <p:cNvSpPr>
              <a:spLocks/>
            </p:cNvSpPr>
            <p:nvPr/>
          </p:nvSpPr>
          <p:spPr bwMode="auto">
            <a:xfrm>
              <a:off x="3978953" y="3181167"/>
              <a:ext cx="216188" cy="194559"/>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48" name="Freeform 13"/>
            <p:cNvSpPr>
              <a:spLocks/>
            </p:cNvSpPr>
            <p:nvPr/>
          </p:nvSpPr>
          <p:spPr bwMode="auto">
            <a:xfrm>
              <a:off x="3870857" y="3953133"/>
              <a:ext cx="482822" cy="21966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49" name="Freeform 14"/>
            <p:cNvSpPr>
              <a:spLocks/>
            </p:cNvSpPr>
            <p:nvPr/>
          </p:nvSpPr>
          <p:spPr bwMode="auto">
            <a:xfrm>
              <a:off x="4245582" y="4153970"/>
              <a:ext cx="216188" cy="188285"/>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0" name="Line 15"/>
            <p:cNvSpPr>
              <a:spLocks noChangeShapeType="1"/>
            </p:cNvSpPr>
            <p:nvPr/>
          </p:nvSpPr>
          <p:spPr bwMode="auto">
            <a:xfrm>
              <a:off x="3395244" y="4624684"/>
              <a:ext cx="288250"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51" name="Freeform 16"/>
            <p:cNvSpPr>
              <a:spLocks/>
            </p:cNvSpPr>
            <p:nvPr/>
          </p:nvSpPr>
          <p:spPr bwMode="auto">
            <a:xfrm>
              <a:off x="3661878" y="4530539"/>
              <a:ext cx="208979"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52" name="Freeform 17"/>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3" name="Freeform 18"/>
            <p:cNvSpPr>
              <a:spLocks/>
            </p:cNvSpPr>
            <p:nvPr/>
          </p:nvSpPr>
          <p:spPr bwMode="auto">
            <a:xfrm>
              <a:off x="3870857" y="4342255"/>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54" name="Freeform 21"/>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5" name="Freeform 22"/>
            <p:cNvSpPr>
              <a:spLocks/>
            </p:cNvSpPr>
            <p:nvPr/>
          </p:nvSpPr>
          <p:spPr bwMode="auto">
            <a:xfrm>
              <a:off x="4195141"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56" name="Freeform 25"/>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7" name="Freeform 26"/>
            <p:cNvSpPr>
              <a:spLocks/>
            </p:cNvSpPr>
            <p:nvPr/>
          </p:nvSpPr>
          <p:spPr bwMode="auto">
            <a:xfrm>
              <a:off x="2436813" y="4342255"/>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58" name="Freeform 28"/>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59" name="Freeform 29"/>
            <p:cNvSpPr>
              <a:spLocks/>
            </p:cNvSpPr>
            <p:nvPr/>
          </p:nvSpPr>
          <p:spPr bwMode="auto">
            <a:xfrm>
              <a:off x="2753889" y="2992882"/>
              <a:ext cx="958431"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60" name="Freeform 31"/>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1" name="Freeform 32"/>
            <p:cNvSpPr>
              <a:spLocks/>
            </p:cNvSpPr>
            <p:nvPr/>
          </p:nvSpPr>
          <p:spPr bwMode="auto">
            <a:xfrm>
              <a:off x="4389708" y="2296227"/>
              <a:ext cx="958435"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62" name="Freeform 35"/>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3" name="Freeform 36"/>
            <p:cNvSpPr>
              <a:spLocks/>
            </p:cNvSpPr>
            <p:nvPr/>
          </p:nvSpPr>
          <p:spPr bwMode="auto">
            <a:xfrm>
              <a:off x="2919630" y="3670708"/>
              <a:ext cx="951227" cy="564854"/>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64" name="Freeform 38"/>
            <p:cNvSpPr>
              <a:spLocks/>
            </p:cNvSpPr>
            <p:nvPr/>
          </p:nvSpPr>
          <p:spPr bwMode="auto">
            <a:xfrm>
              <a:off x="5348143" y="2578656"/>
              <a:ext cx="453992" cy="702930"/>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65" name="Freeform 39"/>
            <p:cNvSpPr>
              <a:spLocks/>
            </p:cNvSpPr>
            <p:nvPr/>
          </p:nvSpPr>
          <p:spPr bwMode="auto">
            <a:xfrm>
              <a:off x="5773310" y="3187441"/>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66" name="Freeform 43"/>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7" name="Freeform 44"/>
            <p:cNvSpPr>
              <a:spLocks/>
            </p:cNvSpPr>
            <p:nvPr/>
          </p:nvSpPr>
          <p:spPr bwMode="auto">
            <a:xfrm>
              <a:off x="5989498" y="2842255"/>
              <a:ext cx="1116973" cy="878662"/>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68" name="Freeform 47"/>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69" name="Freeform 48"/>
            <p:cNvSpPr>
              <a:spLocks/>
            </p:cNvSpPr>
            <p:nvPr/>
          </p:nvSpPr>
          <p:spPr bwMode="auto">
            <a:xfrm>
              <a:off x="5989498" y="4185353"/>
              <a:ext cx="1116973" cy="88493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70" name="Line 50"/>
            <p:cNvSpPr>
              <a:spLocks noChangeShapeType="1"/>
            </p:cNvSpPr>
            <p:nvPr/>
          </p:nvSpPr>
          <p:spPr bwMode="auto">
            <a:xfrm>
              <a:off x="4829292" y="4624684"/>
              <a:ext cx="972843"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71" name="Freeform 51"/>
            <p:cNvSpPr>
              <a:spLocks/>
            </p:cNvSpPr>
            <p:nvPr/>
          </p:nvSpPr>
          <p:spPr bwMode="auto">
            <a:xfrm>
              <a:off x="5773310" y="4530539"/>
              <a:ext cx="216188" cy="188285"/>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72" name="Freeform 52"/>
            <p:cNvSpPr>
              <a:spLocks/>
            </p:cNvSpPr>
            <p:nvPr/>
          </p:nvSpPr>
          <p:spPr bwMode="auto">
            <a:xfrm>
              <a:off x="4670754" y="3557737"/>
              <a:ext cx="1131381" cy="106694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73" name="Freeform 53"/>
            <p:cNvSpPr>
              <a:spLocks/>
            </p:cNvSpPr>
            <p:nvPr/>
          </p:nvSpPr>
          <p:spPr bwMode="auto">
            <a:xfrm>
              <a:off x="5773310" y="4530539"/>
              <a:ext cx="216188" cy="188285"/>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74" name="Freeform 67"/>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5" name="Freeform 68"/>
            <p:cNvSpPr>
              <a:spLocks/>
            </p:cNvSpPr>
            <p:nvPr/>
          </p:nvSpPr>
          <p:spPr bwMode="auto">
            <a:xfrm>
              <a:off x="4404120" y="2308779"/>
              <a:ext cx="122509" cy="10669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76" name="Freeform 69"/>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7" name="Freeform 70"/>
            <p:cNvSpPr>
              <a:spLocks/>
            </p:cNvSpPr>
            <p:nvPr/>
          </p:nvSpPr>
          <p:spPr bwMode="auto">
            <a:xfrm>
              <a:off x="4216757" y="3017987"/>
              <a:ext cx="115300"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78" name="Freeform 72"/>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79" name="Freeform 73"/>
            <p:cNvSpPr>
              <a:spLocks/>
            </p:cNvSpPr>
            <p:nvPr/>
          </p:nvSpPr>
          <p:spPr bwMode="auto">
            <a:xfrm>
              <a:off x="3892478" y="4348533"/>
              <a:ext cx="122504" cy="106693"/>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grpSp>
      <p:grpSp>
        <p:nvGrpSpPr>
          <p:cNvPr id="80" name="Group 248"/>
          <p:cNvGrpSpPr>
            <a:grpSpLocks/>
          </p:cNvGrpSpPr>
          <p:nvPr/>
        </p:nvGrpSpPr>
        <p:grpSpPr bwMode="auto">
          <a:xfrm>
            <a:off x="5563970" y="3834604"/>
            <a:ext cx="1200472" cy="744178"/>
            <a:chOff x="904875" y="2220913"/>
            <a:chExt cx="6381750" cy="4375150"/>
          </a:xfrm>
        </p:grpSpPr>
        <p:grpSp>
          <p:nvGrpSpPr>
            <p:cNvPr id="81" name="Group 242"/>
            <p:cNvGrpSpPr>
              <a:grpSpLocks/>
            </p:cNvGrpSpPr>
            <p:nvPr/>
          </p:nvGrpSpPr>
          <p:grpSpPr bwMode="auto">
            <a:xfrm>
              <a:off x="904875" y="2220913"/>
              <a:ext cx="6381750" cy="4162425"/>
              <a:chOff x="904875" y="2220913"/>
              <a:chExt cx="6381750" cy="4162425"/>
            </a:xfrm>
          </p:grpSpPr>
          <p:sp>
            <p:nvSpPr>
              <p:cNvPr id="86" name="Line 2"/>
              <p:cNvSpPr>
                <a:spLocks noChangeShapeType="1"/>
              </p:cNvSpPr>
              <p:nvPr/>
            </p:nvSpPr>
            <p:spPr bwMode="auto">
              <a:xfrm flipH="1">
                <a:off x="4359713" y="5109686"/>
                <a:ext cx="15527"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87" name="Freeform 4"/>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8" name="Freeform 5"/>
              <p:cNvSpPr>
                <a:spLocks/>
              </p:cNvSpPr>
              <p:nvPr/>
            </p:nvSpPr>
            <p:spPr bwMode="auto">
              <a:xfrm>
                <a:off x="5827052" y="2220913"/>
                <a:ext cx="1459573" cy="2972749"/>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89" name="Freeform 7"/>
              <p:cNvSpPr>
                <a:spLocks/>
              </p:cNvSpPr>
              <p:nvPr/>
            </p:nvSpPr>
            <p:spPr bwMode="auto">
              <a:xfrm>
                <a:off x="5151609" y="3279010"/>
                <a:ext cx="652150"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90" name="Freeform 8"/>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1" name="Line 9"/>
              <p:cNvSpPr>
                <a:spLocks noChangeShapeType="1"/>
              </p:cNvSpPr>
              <p:nvPr/>
            </p:nvSpPr>
            <p:spPr bwMode="auto">
              <a:xfrm>
                <a:off x="3715329" y="3279010"/>
                <a:ext cx="287254"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92" name="Freeform 10"/>
              <p:cNvSpPr>
                <a:spLocks/>
              </p:cNvSpPr>
              <p:nvPr/>
            </p:nvSpPr>
            <p:spPr bwMode="auto">
              <a:xfrm>
                <a:off x="3979295" y="3186639"/>
                <a:ext cx="209617"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3" name="Freeform 11"/>
              <p:cNvSpPr>
                <a:spLocks/>
              </p:cNvSpPr>
              <p:nvPr/>
            </p:nvSpPr>
            <p:spPr bwMode="auto">
              <a:xfrm>
                <a:off x="2372209" y="3279010"/>
                <a:ext cx="19409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94" name="Freeform 12"/>
              <p:cNvSpPr>
                <a:spLocks/>
              </p:cNvSpPr>
              <p:nvPr/>
            </p:nvSpPr>
            <p:spPr bwMode="auto">
              <a:xfrm>
                <a:off x="2543010" y="3186639"/>
                <a:ext cx="209622" cy="184747"/>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5" name="Freeform 13"/>
              <p:cNvSpPr>
                <a:spLocks/>
              </p:cNvSpPr>
              <p:nvPr/>
            </p:nvSpPr>
            <p:spPr bwMode="auto">
              <a:xfrm>
                <a:off x="3870603" y="3950818"/>
                <a:ext cx="481349" cy="226738"/>
              </a:xfrm>
              <a:custGeom>
                <a:avLst/>
                <a:gdLst>
                  <a:gd name="T0" fmla="*/ 0 w 1152"/>
                  <a:gd name="T1" fmla="*/ 0 h 603"/>
                  <a:gd name="T2" fmla="*/ 2147483647 w 1152"/>
                  <a:gd name="T3" fmla="*/ 0 h 603"/>
                  <a:gd name="T4" fmla="*/ 2147483647 w 1152"/>
                  <a:gd name="T5" fmla="*/ 2147483647 h 603"/>
                  <a:gd name="T6" fmla="*/ 2147483647 w 1152"/>
                  <a:gd name="T7" fmla="*/ 2147483647 h 603"/>
                  <a:gd name="T8" fmla="*/ 2147483647 w 1152"/>
                  <a:gd name="T9" fmla="*/ 2147483647 h 603"/>
                  <a:gd name="T10" fmla="*/ 0 60000 65536"/>
                  <a:gd name="T11" fmla="*/ 0 60000 65536"/>
                  <a:gd name="T12" fmla="*/ 0 60000 65536"/>
                  <a:gd name="T13" fmla="*/ 0 60000 65536"/>
                  <a:gd name="T14" fmla="*/ 0 60000 65536"/>
                  <a:gd name="T15" fmla="*/ 0 w 1152"/>
                  <a:gd name="T16" fmla="*/ 0 h 603"/>
                  <a:gd name="T17" fmla="*/ 1152 w 1152"/>
                  <a:gd name="T18" fmla="*/ 603 h 603"/>
                </a:gdLst>
                <a:ahLst/>
                <a:cxnLst>
                  <a:cxn ang="T10">
                    <a:pos x="T0" y="T1"/>
                  </a:cxn>
                  <a:cxn ang="T11">
                    <a:pos x="T2" y="T3"/>
                  </a:cxn>
                  <a:cxn ang="T12">
                    <a:pos x="T4" y="T5"/>
                  </a:cxn>
                  <a:cxn ang="T13">
                    <a:pos x="T6" y="T7"/>
                  </a:cxn>
                  <a:cxn ang="T14">
                    <a:pos x="T8" y="T9"/>
                  </a:cxn>
                </a:cxnLst>
                <a:rect l="T15" t="T16" r="T17" b="T18"/>
                <a:pathLst>
                  <a:path w="1152" h="603">
                    <a:moveTo>
                      <a:pt x="0" y="0"/>
                    </a:moveTo>
                    <a:lnTo>
                      <a:pt x="1056" y="0"/>
                    </a:lnTo>
                    <a:cubicBezTo>
                      <a:pt x="1109" y="0"/>
                      <a:pt x="1152" y="43"/>
                      <a:pt x="1152" y="96"/>
                    </a:cubicBezTo>
                    <a:cubicBezTo>
                      <a:pt x="1152" y="96"/>
                      <a:pt x="1152" y="96"/>
                      <a:pt x="1152" y="96"/>
                    </a:cubicBezTo>
                    <a:lnTo>
                      <a:pt x="1152" y="603"/>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96" name="Freeform 14"/>
              <p:cNvSpPr>
                <a:spLocks/>
              </p:cNvSpPr>
              <p:nvPr/>
            </p:nvSpPr>
            <p:spPr bwMode="auto">
              <a:xfrm>
                <a:off x="4243260" y="4152360"/>
                <a:ext cx="217383" cy="193147"/>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7" name="Line 15"/>
              <p:cNvSpPr>
                <a:spLocks noChangeShapeType="1"/>
              </p:cNvSpPr>
              <p:nvPr/>
            </p:nvSpPr>
            <p:spPr bwMode="auto">
              <a:xfrm>
                <a:off x="3397016" y="4622625"/>
                <a:ext cx="287259"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98" name="Freeform 16"/>
              <p:cNvSpPr>
                <a:spLocks/>
              </p:cNvSpPr>
              <p:nvPr/>
            </p:nvSpPr>
            <p:spPr bwMode="auto">
              <a:xfrm>
                <a:off x="3660981" y="4530254"/>
                <a:ext cx="209622"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99" name="Freeform 17"/>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0" name="Freeform 18"/>
              <p:cNvSpPr>
                <a:spLocks/>
              </p:cNvSpPr>
              <p:nvPr/>
            </p:nvSpPr>
            <p:spPr bwMode="auto">
              <a:xfrm>
                <a:off x="3870603"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1" name="Freeform 21"/>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2" name="Freeform 22"/>
              <p:cNvSpPr>
                <a:spLocks/>
              </p:cNvSpPr>
              <p:nvPr/>
            </p:nvSpPr>
            <p:spPr bwMode="auto">
              <a:xfrm>
                <a:off x="418891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3" name="Freeform 25"/>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4" name="Freeform 26"/>
              <p:cNvSpPr>
                <a:spLocks/>
              </p:cNvSpPr>
              <p:nvPr/>
            </p:nvSpPr>
            <p:spPr bwMode="auto">
              <a:xfrm>
                <a:off x="2434319" y="4345507"/>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5" name="Freeform 28"/>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6" name="Freeform 29"/>
              <p:cNvSpPr>
                <a:spLocks/>
              </p:cNvSpPr>
              <p:nvPr/>
            </p:nvSpPr>
            <p:spPr bwMode="auto">
              <a:xfrm>
                <a:off x="2752632" y="2993492"/>
                <a:ext cx="962697" cy="571037"/>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7" name="Freeform 31"/>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08" name="Freeform 32"/>
              <p:cNvSpPr>
                <a:spLocks/>
              </p:cNvSpPr>
              <p:nvPr/>
            </p:nvSpPr>
            <p:spPr bwMode="auto">
              <a:xfrm>
                <a:off x="4390768" y="2296494"/>
                <a:ext cx="962697"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2147483647 w 2304"/>
                  <a:gd name="T15" fmla="*/ 0 h 1536"/>
                  <a:gd name="T16" fmla="*/ 0 w 2304"/>
                  <a:gd name="T17" fmla="*/ 2147483647 h 1536"/>
                  <a:gd name="T18" fmla="*/ 0 w 2304"/>
                  <a:gd name="T19" fmla="*/ 2147483647 h 1536"/>
                  <a:gd name="T20" fmla="*/ 0 w 2304"/>
                  <a:gd name="T21" fmla="*/ 2147483647 h 1536"/>
                  <a:gd name="T22" fmla="*/ 2147483647 w 2304"/>
                  <a:gd name="T23" fmla="*/ 2147483647 h 1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4"/>
                  <a:gd name="T37" fmla="*/ 0 h 1536"/>
                  <a:gd name="T38" fmla="*/ 2304 w 2304"/>
                  <a:gd name="T39" fmla="*/ 1536 h 1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09" name="Freeform 35"/>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0" name="Freeform 36"/>
              <p:cNvSpPr>
                <a:spLocks/>
              </p:cNvSpPr>
              <p:nvPr/>
            </p:nvSpPr>
            <p:spPr bwMode="auto">
              <a:xfrm>
                <a:off x="2915667" y="3673700"/>
                <a:ext cx="954936" cy="562636"/>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11" name="Freeform 38"/>
              <p:cNvSpPr>
                <a:spLocks/>
              </p:cNvSpPr>
              <p:nvPr/>
            </p:nvSpPr>
            <p:spPr bwMode="auto">
              <a:xfrm>
                <a:off x="5353465" y="2582012"/>
                <a:ext cx="450294" cy="696998"/>
              </a:xfrm>
              <a:custGeom>
                <a:avLst/>
                <a:gdLst>
                  <a:gd name="T0" fmla="*/ 0 w 1083"/>
                  <a:gd name="T1" fmla="*/ 0 h 1905"/>
                  <a:gd name="T2" fmla="*/ 2147483647 w 1083"/>
                  <a:gd name="T3" fmla="*/ 0 h 1905"/>
                  <a:gd name="T4" fmla="*/ 2147483647 w 1083"/>
                  <a:gd name="T5" fmla="*/ 2147483647 h 1905"/>
                  <a:gd name="T6" fmla="*/ 2147483647 w 1083"/>
                  <a:gd name="T7" fmla="*/ 2147483647 h 1905"/>
                  <a:gd name="T8" fmla="*/ 2147483647 w 1083"/>
                  <a:gd name="T9" fmla="*/ 2147483647 h 1905"/>
                  <a:gd name="T10" fmla="*/ 2147483647 w 1083"/>
                  <a:gd name="T11" fmla="*/ 2147483647 h 1905"/>
                  <a:gd name="T12" fmla="*/ 2147483647 w 1083"/>
                  <a:gd name="T13" fmla="*/ 2147483647 h 1905"/>
                  <a:gd name="T14" fmla="*/ 0 60000 65536"/>
                  <a:gd name="T15" fmla="*/ 0 60000 65536"/>
                  <a:gd name="T16" fmla="*/ 0 60000 65536"/>
                  <a:gd name="T17" fmla="*/ 0 60000 65536"/>
                  <a:gd name="T18" fmla="*/ 0 60000 65536"/>
                  <a:gd name="T19" fmla="*/ 0 60000 65536"/>
                  <a:gd name="T20" fmla="*/ 0 60000 65536"/>
                  <a:gd name="T21" fmla="*/ 0 w 1083"/>
                  <a:gd name="T22" fmla="*/ 0 h 1905"/>
                  <a:gd name="T23" fmla="*/ 1083 w 1083"/>
                  <a:gd name="T24" fmla="*/ 1905 h 190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83" h="1905">
                    <a:moveTo>
                      <a:pt x="0" y="0"/>
                    </a:moveTo>
                    <a:lnTo>
                      <a:pt x="437" y="0"/>
                    </a:lnTo>
                    <a:cubicBezTo>
                      <a:pt x="490" y="0"/>
                      <a:pt x="533" y="43"/>
                      <a:pt x="533" y="96"/>
                    </a:cubicBezTo>
                    <a:cubicBezTo>
                      <a:pt x="533" y="96"/>
                      <a:pt x="533" y="96"/>
                      <a:pt x="533" y="96"/>
                    </a:cubicBezTo>
                    <a:lnTo>
                      <a:pt x="533" y="1809"/>
                    </a:lnTo>
                    <a:cubicBezTo>
                      <a:pt x="533" y="1862"/>
                      <a:pt x="576" y="1905"/>
                      <a:pt x="629" y="1905"/>
                    </a:cubicBezTo>
                    <a:lnTo>
                      <a:pt x="1083" y="190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12" name="Freeform 39"/>
              <p:cNvSpPr>
                <a:spLocks/>
              </p:cNvSpPr>
              <p:nvPr/>
            </p:nvSpPr>
            <p:spPr bwMode="auto">
              <a:xfrm>
                <a:off x="5772704" y="3186639"/>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13" name="Freeform 40"/>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4" name="Freeform 41"/>
              <p:cNvSpPr>
                <a:spLocks/>
              </p:cNvSpPr>
              <p:nvPr/>
            </p:nvSpPr>
            <p:spPr bwMode="auto">
              <a:xfrm>
                <a:off x="904875" y="2917916"/>
                <a:ext cx="1467334" cy="730588"/>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15" name="Freeform 43"/>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6" name="Freeform 44"/>
              <p:cNvSpPr>
                <a:spLocks/>
              </p:cNvSpPr>
              <p:nvPr/>
            </p:nvSpPr>
            <p:spPr bwMode="auto">
              <a:xfrm>
                <a:off x="5990087" y="2842335"/>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7" name="Freeform 47"/>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18" name="Freeform 48"/>
              <p:cNvSpPr>
                <a:spLocks/>
              </p:cNvSpPr>
              <p:nvPr/>
            </p:nvSpPr>
            <p:spPr bwMode="auto">
              <a:xfrm>
                <a:off x="5990087" y="4185950"/>
                <a:ext cx="1117971" cy="881750"/>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19" name="Line 50"/>
              <p:cNvSpPr>
                <a:spLocks noChangeShapeType="1"/>
              </p:cNvSpPr>
              <p:nvPr/>
            </p:nvSpPr>
            <p:spPr bwMode="auto">
              <a:xfrm>
                <a:off x="4833300" y="4622625"/>
                <a:ext cx="962697" cy="840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20" name="Freeform 51"/>
              <p:cNvSpPr>
                <a:spLocks/>
              </p:cNvSpPr>
              <p:nvPr/>
            </p:nvSpPr>
            <p:spPr bwMode="auto">
              <a:xfrm>
                <a:off x="5772704" y="4530254"/>
                <a:ext cx="217383" cy="193142"/>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1" name="Freeform 52"/>
              <p:cNvSpPr>
                <a:spLocks/>
              </p:cNvSpPr>
              <p:nvPr/>
            </p:nvSpPr>
            <p:spPr bwMode="auto">
              <a:xfrm>
                <a:off x="4670260" y="3564528"/>
                <a:ext cx="1125737" cy="1066497"/>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22" name="Freeform 53"/>
              <p:cNvSpPr>
                <a:spLocks/>
              </p:cNvSpPr>
              <p:nvPr/>
            </p:nvSpPr>
            <p:spPr bwMode="auto">
              <a:xfrm>
                <a:off x="5772704" y="4530254"/>
                <a:ext cx="217383" cy="193142"/>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23" name="Freeform 55"/>
              <p:cNvSpPr>
                <a:spLocks/>
              </p:cNvSpPr>
              <p:nvPr/>
            </p:nvSpPr>
            <p:spPr bwMode="auto">
              <a:xfrm>
                <a:off x="3505707" y="5638737"/>
                <a:ext cx="1467339" cy="74738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4" name="Freeform 56"/>
              <p:cNvSpPr>
                <a:spLocks/>
              </p:cNvSpPr>
              <p:nvPr/>
            </p:nvSpPr>
            <p:spPr bwMode="auto">
              <a:xfrm>
                <a:off x="3505707" y="5655532"/>
                <a:ext cx="1467339" cy="730588"/>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25" name="Freeform 67"/>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6" name="Freeform 68"/>
              <p:cNvSpPr>
                <a:spLocks/>
              </p:cNvSpPr>
              <p:nvPr/>
            </p:nvSpPr>
            <p:spPr bwMode="auto">
              <a:xfrm>
                <a:off x="4406295" y="2313289"/>
                <a:ext cx="116458"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2147483647 h 288"/>
                  <a:gd name="T12" fmla="*/ 2147483647 w 288"/>
                  <a:gd name="T13" fmla="*/ 0 h 288"/>
                  <a:gd name="T14" fmla="*/ 2147483647 w 288"/>
                  <a:gd name="T15" fmla="*/ 0 h 288"/>
                  <a:gd name="T16" fmla="*/ 0 w 288"/>
                  <a:gd name="T17" fmla="*/ 2147483647 h 288"/>
                  <a:gd name="T18" fmla="*/ 0 w 288"/>
                  <a:gd name="T19" fmla="*/ 2147483647 h 288"/>
                  <a:gd name="T20" fmla="*/ 0 w 288"/>
                  <a:gd name="T21" fmla="*/ 2147483647 h 288"/>
                  <a:gd name="T22" fmla="*/ 2147483647 w 288"/>
                  <a:gd name="T23" fmla="*/ 2147483647 h 2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8"/>
                  <a:gd name="T37" fmla="*/ 0 h 288"/>
                  <a:gd name="T38" fmla="*/ 288 w 288"/>
                  <a:gd name="T39" fmla="*/ 288 h 28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7" name="Freeform 69"/>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28" name="Freeform 70"/>
              <p:cNvSpPr>
                <a:spLocks/>
              </p:cNvSpPr>
              <p:nvPr/>
            </p:nvSpPr>
            <p:spPr bwMode="auto">
              <a:xfrm>
                <a:off x="4212205" y="3018687"/>
                <a:ext cx="124219" cy="100771"/>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29" name="Freeform 72"/>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0" name="Freeform 73"/>
              <p:cNvSpPr>
                <a:spLocks/>
              </p:cNvSpPr>
              <p:nvPr/>
            </p:nvSpPr>
            <p:spPr bwMode="auto">
              <a:xfrm>
                <a:off x="3893892" y="4345507"/>
                <a:ext cx="124219" cy="109166"/>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31" name="Freeform 76"/>
              <p:cNvSpPr>
                <a:spLocks/>
              </p:cNvSpPr>
              <p:nvPr/>
            </p:nvSpPr>
            <p:spPr bwMode="auto">
              <a:xfrm flipV="1">
                <a:off x="4266549" y="4874553"/>
                <a:ext cx="209622" cy="235133"/>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sp>
          <p:nvSpPr>
            <p:cNvPr id="82" name="Line 2"/>
            <p:cNvSpPr>
              <a:spLocks noChangeShapeType="1"/>
            </p:cNvSpPr>
            <p:nvPr/>
          </p:nvSpPr>
          <p:spPr bwMode="auto">
            <a:xfrm flipH="1">
              <a:off x="6564600" y="5319628"/>
              <a:ext cx="23294" cy="53744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83" name="Freeform 55"/>
            <p:cNvSpPr>
              <a:spLocks/>
            </p:cNvSpPr>
            <p:nvPr/>
          </p:nvSpPr>
          <p:spPr bwMode="auto">
            <a:xfrm>
              <a:off x="5718360" y="5848674"/>
              <a:ext cx="1459573" cy="747389"/>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84" name="Freeform 56"/>
            <p:cNvSpPr>
              <a:spLocks/>
            </p:cNvSpPr>
            <p:nvPr/>
          </p:nvSpPr>
          <p:spPr bwMode="auto">
            <a:xfrm>
              <a:off x="5718360" y="5865470"/>
              <a:ext cx="1459573" cy="730593"/>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85" name="Freeform 76"/>
            <p:cNvSpPr>
              <a:spLocks/>
            </p:cNvSpPr>
            <p:nvPr/>
          </p:nvSpPr>
          <p:spPr bwMode="auto">
            <a:xfrm flipV="1">
              <a:off x="6479202" y="5092891"/>
              <a:ext cx="209617" cy="226738"/>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nvGrpSpPr>
          <p:cNvPr id="132" name="Group 319"/>
          <p:cNvGrpSpPr>
            <a:grpSpLocks/>
          </p:cNvGrpSpPr>
          <p:nvPr/>
        </p:nvGrpSpPr>
        <p:grpSpPr bwMode="auto">
          <a:xfrm>
            <a:off x="5840896" y="4669624"/>
            <a:ext cx="1622186" cy="679699"/>
            <a:chOff x="298450" y="2133600"/>
            <a:chExt cx="8555038" cy="3776663"/>
          </a:xfrm>
        </p:grpSpPr>
        <p:sp>
          <p:nvSpPr>
            <p:cNvPr id="133" name="Freeform 28"/>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34" name="Freeform 29"/>
            <p:cNvSpPr>
              <a:spLocks/>
            </p:cNvSpPr>
            <p:nvPr/>
          </p:nvSpPr>
          <p:spPr bwMode="auto">
            <a:xfrm>
              <a:off x="4263189" y="4037668"/>
              <a:ext cx="963710"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nvGrpSpPr>
            <p:cNvPr id="135" name="Group 318"/>
            <p:cNvGrpSpPr>
              <a:grpSpLocks/>
            </p:cNvGrpSpPr>
            <p:nvPr/>
          </p:nvGrpSpPr>
          <p:grpSpPr bwMode="auto">
            <a:xfrm>
              <a:off x="298450" y="2133600"/>
              <a:ext cx="8555038" cy="3776663"/>
              <a:chOff x="298450" y="2133600"/>
              <a:chExt cx="8555038" cy="3776663"/>
            </a:xfrm>
          </p:grpSpPr>
          <p:sp>
            <p:nvSpPr>
              <p:cNvPr id="136" name="Line 2"/>
              <p:cNvSpPr>
                <a:spLocks noChangeShapeType="1"/>
              </p:cNvSpPr>
              <p:nvPr/>
            </p:nvSpPr>
            <p:spPr bwMode="auto">
              <a:xfrm>
                <a:off x="4761948" y="4863810"/>
                <a:ext cx="0" cy="322592"/>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37" name="Freeform 76"/>
              <p:cNvSpPr>
                <a:spLocks/>
              </p:cNvSpPr>
              <p:nvPr/>
            </p:nvSpPr>
            <p:spPr bwMode="auto">
              <a:xfrm flipV="1">
                <a:off x="4652054" y="4635639"/>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nvGrpSpPr>
              <p:cNvPr id="138" name="Group 317"/>
              <p:cNvGrpSpPr>
                <a:grpSpLocks/>
              </p:cNvGrpSpPr>
              <p:nvPr/>
            </p:nvGrpSpPr>
            <p:grpSpPr bwMode="auto">
              <a:xfrm>
                <a:off x="298450" y="2133600"/>
                <a:ext cx="8555038" cy="3776663"/>
                <a:chOff x="298450" y="2133600"/>
                <a:chExt cx="8555038" cy="3776663"/>
              </a:xfrm>
            </p:grpSpPr>
            <p:grpSp>
              <p:nvGrpSpPr>
                <p:cNvPr id="139" name="Group 306"/>
                <p:cNvGrpSpPr>
                  <a:grpSpLocks/>
                </p:cNvGrpSpPr>
                <p:nvPr/>
              </p:nvGrpSpPr>
              <p:grpSpPr bwMode="auto">
                <a:xfrm>
                  <a:off x="298450" y="2133600"/>
                  <a:ext cx="8555038" cy="3676650"/>
                  <a:chOff x="298450" y="2133600"/>
                  <a:chExt cx="8555038" cy="3676650"/>
                </a:xfrm>
              </p:grpSpPr>
              <p:sp>
                <p:nvSpPr>
                  <p:cNvPr id="144" name="AutoShape 3"/>
                  <p:cNvSpPr>
                    <a:spLocks noChangeAspect="1" noChangeArrowheads="1" noTextEdit="1"/>
                  </p:cNvSpPr>
                  <p:nvPr/>
                </p:nvSpPr>
                <p:spPr bwMode="auto">
                  <a:xfrm>
                    <a:off x="611236" y="2133600"/>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145" name="Freeform 4"/>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solidFill>
                    <a:srgbClr val="00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6" name="Freeform 5"/>
                  <p:cNvSpPr>
                    <a:spLocks/>
                  </p:cNvSpPr>
                  <p:nvPr/>
                </p:nvSpPr>
                <p:spPr bwMode="auto">
                  <a:xfrm>
                    <a:off x="7382562" y="2228017"/>
                    <a:ext cx="1462475" cy="2966251"/>
                  </a:xfrm>
                  <a:custGeom>
                    <a:avLst/>
                    <a:gdLst>
                      <a:gd name="T0" fmla="*/ 2147483647 w 3504"/>
                      <a:gd name="T1" fmla="*/ 2147483647 h 8064"/>
                      <a:gd name="T2" fmla="*/ 2147483647 w 3504"/>
                      <a:gd name="T3" fmla="*/ 2147483647 h 8064"/>
                      <a:gd name="T4" fmla="*/ 2147483647 w 3504"/>
                      <a:gd name="T5" fmla="*/ 0 h 8064"/>
                      <a:gd name="T6" fmla="*/ 2147483647 w 3504"/>
                      <a:gd name="T7" fmla="*/ 0 h 8064"/>
                      <a:gd name="T8" fmla="*/ 2147483647 w 3504"/>
                      <a:gd name="T9" fmla="*/ 0 h 8064"/>
                      <a:gd name="T10" fmla="*/ 2147483647 w 3504"/>
                      <a:gd name="T11" fmla="*/ 0 h 8064"/>
                      <a:gd name="T12" fmla="*/ 0 w 3504"/>
                      <a:gd name="T13" fmla="*/ 2147483647 h 8064"/>
                      <a:gd name="T14" fmla="*/ 0 w 3504"/>
                      <a:gd name="T15" fmla="*/ 2147483647 h 8064"/>
                      <a:gd name="T16" fmla="*/ 0 w 3504"/>
                      <a:gd name="T17" fmla="*/ 2147483647 h 8064"/>
                      <a:gd name="T18" fmla="*/ 2147483647 w 3504"/>
                      <a:gd name="T19" fmla="*/ 2147483647 h 8064"/>
                      <a:gd name="T20" fmla="*/ 2147483647 w 3504"/>
                      <a:gd name="T21" fmla="*/ 2147483647 h 8064"/>
                      <a:gd name="T22" fmla="*/ 2147483647 w 3504"/>
                      <a:gd name="T23" fmla="*/ 2147483647 h 80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04"/>
                      <a:gd name="T37" fmla="*/ 0 h 8064"/>
                      <a:gd name="T38" fmla="*/ 3504 w 3504"/>
                      <a:gd name="T39" fmla="*/ 8064 h 80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04" h="8064">
                        <a:moveTo>
                          <a:pt x="3504" y="7584"/>
                        </a:moveTo>
                        <a:lnTo>
                          <a:pt x="3504" y="480"/>
                        </a:lnTo>
                        <a:cubicBezTo>
                          <a:pt x="3504" y="214"/>
                          <a:pt x="3289" y="0"/>
                          <a:pt x="3024" y="0"/>
                        </a:cubicBezTo>
                        <a:cubicBezTo>
                          <a:pt x="3024" y="0"/>
                          <a:pt x="3024" y="0"/>
                          <a:pt x="3024" y="0"/>
                        </a:cubicBezTo>
                        <a:lnTo>
                          <a:pt x="480" y="0"/>
                        </a:lnTo>
                        <a:cubicBezTo>
                          <a:pt x="215" y="0"/>
                          <a:pt x="0" y="214"/>
                          <a:pt x="0" y="480"/>
                        </a:cubicBezTo>
                        <a:lnTo>
                          <a:pt x="0" y="7584"/>
                        </a:lnTo>
                        <a:cubicBezTo>
                          <a:pt x="0" y="7849"/>
                          <a:pt x="215" y="8064"/>
                          <a:pt x="480" y="8064"/>
                        </a:cubicBezTo>
                        <a:lnTo>
                          <a:pt x="3024" y="8064"/>
                        </a:lnTo>
                        <a:cubicBezTo>
                          <a:pt x="3289" y="8064"/>
                          <a:pt x="3504" y="7849"/>
                          <a:pt x="3504" y="7584"/>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47" name="Freeform 7"/>
                  <p:cNvSpPr>
                    <a:spLocks/>
                  </p:cNvSpPr>
                  <p:nvPr/>
                </p:nvSpPr>
                <p:spPr bwMode="auto">
                  <a:xfrm>
                    <a:off x="6706275" y="3282335"/>
                    <a:ext cx="650929" cy="0"/>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48" name="Freeform 8"/>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49" name="Freeform 10"/>
                  <p:cNvSpPr>
                    <a:spLocks/>
                  </p:cNvSpPr>
                  <p:nvPr/>
                </p:nvSpPr>
                <p:spPr bwMode="auto">
                  <a:xfrm>
                    <a:off x="5531228" y="318791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0" name="Freeform 11"/>
                  <p:cNvSpPr>
                    <a:spLocks/>
                  </p:cNvSpPr>
                  <p:nvPr/>
                </p:nvSpPr>
                <p:spPr bwMode="auto">
                  <a:xfrm>
                    <a:off x="2073705" y="3258728"/>
                    <a:ext cx="194435" cy="0"/>
                  </a:xfrm>
                  <a:custGeom>
                    <a:avLst/>
                    <a:gdLst>
                      <a:gd name="T0" fmla="*/ 0 w 471"/>
                      <a:gd name="T1" fmla="*/ 2147483647 h 6"/>
                      <a:gd name="T2" fmla="*/ 2147483647 w 471"/>
                      <a:gd name="T3" fmla="*/ 2147483647 h 6"/>
                      <a:gd name="T4" fmla="*/ 2147483647 w 471"/>
                      <a:gd name="T5" fmla="*/ 2147483647 h 6"/>
                      <a:gd name="T6" fmla="*/ 2147483647 w 471"/>
                      <a:gd name="T7" fmla="*/ 2147483647 h 6"/>
                      <a:gd name="T8" fmla="*/ 2147483647 w 471"/>
                      <a:gd name="T9" fmla="*/ 0 h 6"/>
                      <a:gd name="T10" fmla="*/ 2147483647 w 471"/>
                      <a:gd name="T11" fmla="*/ 0 h 6"/>
                      <a:gd name="T12" fmla="*/ 2147483647 w 471"/>
                      <a:gd name="T13" fmla="*/ 0 h 6"/>
                      <a:gd name="T14" fmla="*/ 0 60000 65536"/>
                      <a:gd name="T15" fmla="*/ 0 60000 65536"/>
                      <a:gd name="T16" fmla="*/ 0 60000 65536"/>
                      <a:gd name="T17" fmla="*/ 0 60000 65536"/>
                      <a:gd name="T18" fmla="*/ 0 60000 65536"/>
                      <a:gd name="T19" fmla="*/ 0 60000 65536"/>
                      <a:gd name="T20" fmla="*/ 0 60000 65536"/>
                      <a:gd name="T21" fmla="*/ 0 w 471"/>
                      <a:gd name="T22" fmla="*/ 0 h 6"/>
                      <a:gd name="T23" fmla="*/ 471 w 471"/>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6">
                        <a:moveTo>
                          <a:pt x="0" y="6"/>
                        </a:moveTo>
                        <a:lnTo>
                          <a:pt x="285" y="6"/>
                        </a:lnTo>
                        <a:cubicBezTo>
                          <a:pt x="286" y="6"/>
                          <a:pt x="288" y="4"/>
                          <a:pt x="288" y="3"/>
                        </a:cubicBezTo>
                        <a:cubicBezTo>
                          <a:pt x="288" y="3"/>
                          <a:pt x="288" y="3"/>
                          <a:pt x="288" y="3"/>
                        </a:cubicBezTo>
                        <a:cubicBezTo>
                          <a:pt x="288" y="2"/>
                          <a:pt x="289" y="0"/>
                          <a:pt x="290" y="0"/>
                        </a:cubicBezTo>
                        <a:lnTo>
                          <a:pt x="471" y="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51" name="Freeform 12"/>
                  <p:cNvSpPr>
                    <a:spLocks/>
                  </p:cNvSpPr>
                  <p:nvPr/>
                </p:nvSpPr>
                <p:spPr bwMode="auto">
                  <a:xfrm>
                    <a:off x="2158241" y="3180048"/>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2" name="Freeform 21"/>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FF99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3" name="Freeform 22"/>
                  <p:cNvSpPr>
                    <a:spLocks/>
                  </p:cNvSpPr>
                  <p:nvPr/>
                </p:nvSpPr>
                <p:spPr bwMode="auto">
                  <a:xfrm>
                    <a:off x="5751021" y="2999085"/>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4" name="Freeform 28"/>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5" name="Freeform 29"/>
                  <p:cNvSpPr>
                    <a:spLocks/>
                  </p:cNvSpPr>
                  <p:nvPr/>
                </p:nvSpPr>
                <p:spPr bwMode="auto">
                  <a:xfrm>
                    <a:off x="2378034" y="2991215"/>
                    <a:ext cx="955259"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6" name="Freeform 39"/>
                  <p:cNvSpPr>
                    <a:spLocks/>
                  </p:cNvSpPr>
                  <p:nvPr/>
                </p:nvSpPr>
                <p:spPr bwMode="auto">
                  <a:xfrm>
                    <a:off x="7331841" y="3187918"/>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57" name="Freeform 40"/>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58" name="Freeform 41"/>
                  <p:cNvSpPr>
                    <a:spLocks/>
                  </p:cNvSpPr>
                  <p:nvPr/>
                </p:nvSpPr>
                <p:spPr bwMode="auto">
                  <a:xfrm>
                    <a:off x="611236" y="2896798"/>
                    <a:ext cx="1462469" cy="731731"/>
                  </a:xfrm>
                  <a:custGeom>
                    <a:avLst/>
                    <a:gdLst>
                      <a:gd name="T0" fmla="*/ 2147483647 w 3526"/>
                      <a:gd name="T1" fmla="*/ 2147483647 h 1983"/>
                      <a:gd name="T2" fmla="*/ 2147483647 w 3526"/>
                      <a:gd name="T3" fmla="*/ 2147483647 h 1983"/>
                      <a:gd name="T4" fmla="*/ 2147483647 w 3526"/>
                      <a:gd name="T5" fmla="*/ 2147483647 h 1983"/>
                      <a:gd name="T6" fmla="*/ 2147483647 w 3526"/>
                      <a:gd name="T7" fmla="*/ 2147483647 h 1983"/>
                      <a:gd name="T8" fmla="*/ 2147483647 w 3526"/>
                      <a:gd name="T9" fmla="*/ 2147483647 h 1983"/>
                      <a:gd name="T10" fmla="*/ 2147483647 w 3526"/>
                      <a:gd name="T11" fmla="*/ 2147483647 h 1983"/>
                      <a:gd name="T12" fmla="*/ 2147483647 w 3526"/>
                      <a:gd name="T13" fmla="*/ 0 h 1983"/>
                      <a:gd name="T14" fmla="*/ 2147483647 w 3526"/>
                      <a:gd name="T15" fmla="*/ 0 h 1983"/>
                      <a:gd name="T16" fmla="*/ 2147483647 w 3526"/>
                      <a:gd name="T17" fmla="*/ 2147483647 h 1983"/>
                      <a:gd name="T18" fmla="*/ 2147483647 w 3526"/>
                      <a:gd name="T19" fmla="*/ 2147483647 h 1983"/>
                      <a:gd name="T20" fmla="*/ 2147483647 w 3526"/>
                      <a:gd name="T21" fmla="*/ 2147483647 h 1983"/>
                      <a:gd name="T22" fmla="*/ 2147483647 w 3526"/>
                      <a:gd name="T23" fmla="*/ 2147483647 h 1983"/>
                      <a:gd name="T24" fmla="*/ 2147483647 w 3526"/>
                      <a:gd name="T25" fmla="*/ 2147483647 h 19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26"/>
                      <a:gd name="T40" fmla="*/ 0 h 1983"/>
                      <a:gd name="T41" fmla="*/ 3526 w 3526"/>
                      <a:gd name="T42" fmla="*/ 1983 h 19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26" h="1983">
                        <a:moveTo>
                          <a:pt x="445" y="1983"/>
                        </a:moveTo>
                        <a:lnTo>
                          <a:pt x="3081" y="1983"/>
                        </a:lnTo>
                        <a:cubicBezTo>
                          <a:pt x="3121" y="1983"/>
                          <a:pt x="3156" y="1958"/>
                          <a:pt x="3170" y="1922"/>
                        </a:cubicBezTo>
                        <a:lnTo>
                          <a:pt x="3517" y="1026"/>
                        </a:lnTo>
                        <a:cubicBezTo>
                          <a:pt x="3526" y="1004"/>
                          <a:pt x="3526" y="979"/>
                          <a:pt x="3517" y="957"/>
                        </a:cubicBezTo>
                        <a:lnTo>
                          <a:pt x="3170" y="62"/>
                        </a:lnTo>
                        <a:cubicBezTo>
                          <a:pt x="3156" y="25"/>
                          <a:pt x="3121" y="0"/>
                          <a:pt x="3081" y="0"/>
                        </a:cubicBezTo>
                        <a:lnTo>
                          <a:pt x="445" y="0"/>
                        </a:lnTo>
                        <a:cubicBezTo>
                          <a:pt x="406" y="0"/>
                          <a:pt x="370" y="25"/>
                          <a:pt x="356" y="62"/>
                        </a:cubicBezTo>
                        <a:lnTo>
                          <a:pt x="9" y="957"/>
                        </a:lnTo>
                        <a:cubicBezTo>
                          <a:pt x="0" y="979"/>
                          <a:pt x="0" y="1004"/>
                          <a:pt x="9" y="1026"/>
                        </a:cubicBezTo>
                        <a:lnTo>
                          <a:pt x="356" y="1922"/>
                        </a:lnTo>
                        <a:cubicBezTo>
                          <a:pt x="370" y="1958"/>
                          <a:pt x="406" y="1983"/>
                          <a:pt x="445" y="1983"/>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59" name="Freeform 43"/>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0" name="Freeform 44"/>
                  <p:cNvSpPr>
                    <a:spLocks/>
                  </p:cNvSpPr>
                  <p:nvPr/>
                </p:nvSpPr>
                <p:spPr bwMode="auto">
                  <a:xfrm>
                    <a:off x="7543183" y="2849590"/>
                    <a:ext cx="1115875" cy="873356"/>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2147483647 h 2389"/>
                      <a:gd name="T12" fmla="*/ 2147483647 w 2688"/>
                      <a:gd name="T13" fmla="*/ 0 h 2389"/>
                      <a:gd name="T14" fmla="*/ 2147483647 w 2688"/>
                      <a:gd name="T15" fmla="*/ 0 h 2389"/>
                      <a:gd name="T16" fmla="*/ 0 w 2688"/>
                      <a:gd name="T17" fmla="*/ 2147483647 h 2389"/>
                      <a:gd name="T18" fmla="*/ 0 w 2688"/>
                      <a:gd name="T19" fmla="*/ 2147483647 h 2389"/>
                      <a:gd name="T20" fmla="*/ 0 w 2688"/>
                      <a:gd name="T21" fmla="*/ 2147483647 h 2389"/>
                      <a:gd name="T22" fmla="*/ 2147483647 w 2688"/>
                      <a:gd name="T23" fmla="*/ 2147483647 h 2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88"/>
                      <a:gd name="T37" fmla="*/ 0 h 2389"/>
                      <a:gd name="T38" fmla="*/ 2688 w 2688"/>
                      <a:gd name="T39" fmla="*/ 2389 h 2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1" name="Freeform 47"/>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solidFill>
                    <a:srgbClr val="CCFFCC"/>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2" name="Freeform 48"/>
                  <p:cNvSpPr>
                    <a:spLocks/>
                  </p:cNvSpPr>
                  <p:nvPr/>
                </p:nvSpPr>
                <p:spPr bwMode="auto">
                  <a:xfrm>
                    <a:off x="7543183" y="4187158"/>
                    <a:ext cx="1115875" cy="881221"/>
                  </a:xfrm>
                  <a:custGeom>
                    <a:avLst/>
                    <a:gdLst>
                      <a:gd name="T0" fmla="*/ 2147483647 w 2688"/>
                      <a:gd name="T1" fmla="*/ 2147483647 h 2389"/>
                      <a:gd name="T2" fmla="*/ 2147483647 w 2688"/>
                      <a:gd name="T3" fmla="*/ 2147483647 h 2389"/>
                      <a:gd name="T4" fmla="*/ 2147483647 w 2688"/>
                      <a:gd name="T5" fmla="*/ 2147483647 h 2389"/>
                      <a:gd name="T6" fmla="*/ 2147483647 w 2688"/>
                      <a:gd name="T7" fmla="*/ 2147483647 h 2389"/>
                      <a:gd name="T8" fmla="*/ 2147483647 w 2688"/>
                      <a:gd name="T9" fmla="*/ 2147483647 h 2389"/>
                      <a:gd name="T10" fmla="*/ 2147483647 w 2688"/>
                      <a:gd name="T11" fmla="*/ 0 h 2389"/>
                      <a:gd name="T12" fmla="*/ 2147483647 w 2688"/>
                      <a:gd name="T13" fmla="*/ 0 h 2389"/>
                      <a:gd name="T14" fmla="*/ 0 w 2688"/>
                      <a:gd name="T15" fmla="*/ 2147483647 h 2389"/>
                      <a:gd name="T16" fmla="*/ 0 w 2688"/>
                      <a:gd name="T17" fmla="*/ 2147483647 h 2389"/>
                      <a:gd name="T18" fmla="*/ 2147483647 w 2688"/>
                      <a:gd name="T19" fmla="*/ 2147483647 h 23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8"/>
                      <a:gd name="T31" fmla="*/ 0 h 2389"/>
                      <a:gd name="T32" fmla="*/ 2688 w 2688"/>
                      <a:gd name="T33" fmla="*/ 2389 h 23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8" h="2389">
                        <a:moveTo>
                          <a:pt x="480" y="2389"/>
                        </a:moveTo>
                        <a:lnTo>
                          <a:pt x="2208" y="2389"/>
                        </a:lnTo>
                        <a:cubicBezTo>
                          <a:pt x="2473" y="2389"/>
                          <a:pt x="2688" y="2174"/>
                          <a:pt x="2688" y="1909"/>
                        </a:cubicBezTo>
                        <a:cubicBezTo>
                          <a:pt x="2688" y="1909"/>
                          <a:pt x="2688" y="1909"/>
                          <a:pt x="2688" y="1909"/>
                        </a:cubicBezTo>
                        <a:lnTo>
                          <a:pt x="2688" y="480"/>
                        </a:lnTo>
                        <a:cubicBezTo>
                          <a:pt x="2688" y="215"/>
                          <a:pt x="2473" y="0"/>
                          <a:pt x="2208" y="0"/>
                        </a:cubicBezTo>
                        <a:lnTo>
                          <a:pt x="480" y="0"/>
                        </a:lnTo>
                        <a:cubicBezTo>
                          <a:pt x="215" y="0"/>
                          <a:pt x="0" y="215"/>
                          <a:pt x="0" y="480"/>
                        </a:cubicBezTo>
                        <a:lnTo>
                          <a:pt x="0" y="1909"/>
                        </a:lnTo>
                        <a:cubicBezTo>
                          <a:pt x="0" y="2174"/>
                          <a:pt x="215" y="2389"/>
                          <a:pt x="480" y="2389"/>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63" name="Freeform 51"/>
                  <p:cNvSpPr>
                    <a:spLocks/>
                  </p:cNvSpPr>
                  <p:nvPr/>
                </p:nvSpPr>
                <p:spPr bwMode="auto">
                  <a:xfrm>
                    <a:off x="7331841" y="4533352"/>
                    <a:ext cx="211343" cy="188833"/>
                  </a:xfrm>
                  <a:custGeom>
                    <a:avLst/>
                    <a:gdLst>
                      <a:gd name="T0" fmla="*/ 0 w 162"/>
                      <a:gd name="T1" fmla="*/ 0 h 161"/>
                      <a:gd name="T2" fmla="*/ 2147483647 w 162"/>
                      <a:gd name="T3" fmla="*/ 2147483647 h 161"/>
                      <a:gd name="T4" fmla="*/ 0 w 162"/>
                      <a:gd name="T5" fmla="*/ 2147483647 h 161"/>
                      <a:gd name="T6" fmla="*/ 0 w 162"/>
                      <a:gd name="T7" fmla="*/ 0 h 161"/>
                      <a:gd name="T8" fmla="*/ 0 60000 65536"/>
                      <a:gd name="T9" fmla="*/ 0 60000 65536"/>
                      <a:gd name="T10" fmla="*/ 0 60000 65536"/>
                      <a:gd name="T11" fmla="*/ 0 60000 65536"/>
                      <a:gd name="T12" fmla="*/ 0 w 162"/>
                      <a:gd name="T13" fmla="*/ 0 h 161"/>
                      <a:gd name="T14" fmla="*/ 162 w 162"/>
                      <a:gd name="T15" fmla="*/ 161 h 161"/>
                    </a:gdLst>
                    <a:ahLst/>
                    <a:cxnLst>
                      <a:cxn ang="T8">
                        <a:pos x="T0" y="T1"/>
                      </a:cxn>
                      <a:cxn ang="T9">
                        <a:pos x="T2" y="T3"/>
                      </a:cxn>
                      <a:cxn ang="T10">
                        <a:pos x="T4" y="T5"/>
                      </a:cxn>
                      <a:cxn ang="T11">
                        <a:pos x="T6" y="T7"/>
                      </a:cxn>
                    </a:cxnLst>
                    <a:rect l="T12" t="T13" r="T14" b="T15"/>
                    <a:pathLst>
                      <a:path w="162" h="161">
                        <a:moveTo>
                          <a:pt x="0" y="0"/>
                        </a:moveTo>
                        <a:lnTo>
                          <a:pt x="162" y="81"/>
                        </a:lnTo>
                        <a:lnTo>
                          <a:pt x="0" y="161"/>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4" name="Freeform 52"/>
                  <p:cNvSpPr>
                    <a:spLocks/>
                  </p:cNvSpPr>
                  <p:nvPr/>
                </p:nvSpPr>
                <p:spPr bwMode="auto">
                  <a:xfrm>
                    <a:off x="6224423" y="3565584"/>
                    <a:ext cx="1132782" cy="1062184"/>
                  </a:xfrm>
                  <a:custGeom>
                    <a:avLst/>
                    <a:gdLst>
                      <a:gd name="T0" fmla="*/ 0 w 2711"/>
                      <a:gd name="T1" fmla="*/ 0 h 2895"/>
                      <a:gd name="T2" fmla="*/ 0 w 2711"/>
                      <a:gd name="T3" fmla="*/ 2147483647 h 2895"/>
                      <a:gd name="T4" fmla="*/ 2147483647 w 2711"/>
                      <a:gd name="T5" fmla="*/ 2147483647 h 2895"/>
                      <a:gd name="T6" fmla="*/ 2147483647 w 2711"/>
                      <a:gd name="T7" fmla="*/ 2147483647 h 2895"/>
                      <a:gd name="T8" fmla="*/ 2147483647 w 2711"/>
                      <a:gd name="T9" fmla="*/ 2147483647 h 2895"/>
                      <a:gd name="T10" fmla="*/ 2147483647 w 2711"/>
                      <a:gd name="T11" fmla="*/ 2147483647 h 2895"/>
                      <a:gd name="T12" fmla="*/ 2147483647 w 2711"/>
                      <a:gd name="T13" fmla="*/ 2147483647 h 2895"/>
                      <a:gd name="T14" fmla="*/ 2147483647 w 2711"/>
                      <a:gd name="T15" fmla="*/ 2147483647 h 2895"/>
                      <a:gd name="T16" fmla="*/ 2147483647 w 2711"/>
                      <a:gd name="T17" fmla="*/ 2147483647 h 28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11"/>
                      <a:gd name="T28" fmla="*/ 0 h 2895"/>
                      <a:gd name="T29" fmla="*/ 2711 w 2711"/>
                      <a:gd name="T30" fmla="*/ 2895 h 28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11" h="2895">
                        <a:moveTo>
                          <a:pt x="0" y="0"/>
                        </a:moveTo>
                        <a:lnTo>
                          <a:pt x="0" y="563"/>
                        </a:lnTo>
                        <a:cubicBezTo>
                          <a:pt x="0" y="616"/>
                          <a:pt x="43" y="659"/>
                          <a:pt x="96" y="659"/>
                        </a:cubicBezTo>
                        <a:lnTo>
                          <a:pt x="1340" y="659"/>
                        </a:lnTo>
                        <a:cubicBezTo>
                          <a:pt x="1393" y="659"/>
                          <a:pt x="1436" y="702"/>
                          <a:pt x="1436" y="755"/>
                        </a:cubicBezTo>
                        <a:cubicBezTo>
                          <a:pt x="1436" y="755"/>
                          <a:pt x="1436" y="755"/>
                          <a:pt x="1436" y="755"/>
                        </a:cubicBezTo>
                        <a:lnTo>
                          <a:pt x="1436" y="2799"/>
                        </a:lnTo>
                        <a:cubicBezTo>
                          <a:pt x="1436" y="2852"/>
                          <a:pt x="1479" y="2895"/>
                          <a:pt x="1532" y="2895"/>
                        </a:cubicBezTo>
                        <a:lnTo>
                          <a:pt x="2711" y="2895"/>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65" name="Freeform 53"/>
                  <p:cNvSpPr>
                    <a:spLocks/>
                  </p:cNvSpPr>
                  <p:nvPr/>
                </p:nvSpPr>
                <p:spPr bwMode="auto">
                  <a:xfrm>
                    <a:off x="7331841" y="4533352"/>
                    <a:ext cx="21134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66" name="Freeform 61"/>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7" name="Freeform 62"/>
                  <p:cNvSpPr>
                    <a:spLocks/>
                  </p:cNvSpPr>
                  <p:nvPr/>
                </p:nvSpPr>
                <p:spPr bwMode="auto">
                  <a:xfrm>
                    <a:off x="1067730" y="2684363"/>
                    <a:ext cx="659380" cy="291115"/>
                  </a:xfrm>
                  <a:custGeom>
                    <a:avLst/>
                    <a:gdLst>
                      <a:gd name="T0" fmla="*/ 2147483647 w 1601"/>
                      <a:gd name="T1" fmla="*/ 2147483647 h 789"/>
                      <a:gd name="T2" fmla="*/ 0 w 1601"/>
                      <a:gd name="T3" fmla="*/ 2147483647 h 789"/>
                      <a:gd name="T4" fmla="*/ 0 w 1601"/>
                      <a:gd name="T5" fmla="*/ 2147483647 h 789"/>
                      <a:gd name="T6" fmla="*/ 0 w 1601"/>
                      <a:gd name="T7" fmla="*/ 2147483647 h 789"/>
                      <a:gd name="T8" fmla="*/ 2147483647 w 1601"/>
                      <a:gd name="T9" fmla="*/ 0 h 789"/>
                      <a:gd name="T10" fmla="*/ 2147483647 w 1601"/>
                      <a:gd name="T11" fmla="*/ 0 h 789"/>
                      <a:gd name="T12" fmla="*/ 2147483647 w 1601"/>
                      <a:gd name="T13" fmla="*/ 0 h 789"/>
                      <a:gd name="T14" fmla="*/ 2147483647 w 1601"/>
                      <a:gd name="T15" fmla="*/ 2147483647 h 789"/>
                      <a:gd name="T16" fmla="*/ 2147483647 w 1601"/>
                      <a:gd name="T17" fmla="*/ 2147483647 h 789"/>
                      <a:gd name="T18" fmla="*/ 2147483647 w 1601"/>
                      <a:gd name="T19" fmla="*/ 2147483647 h 789"/>
                      <a:gd name="T20" fmla="*/ 2147483647 w 1601"/>
                      <a:gd name="T21" fmla="*/ 2147483647 h 7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1"/>
                      <a:gd name="T34" fmla="*/ 0 h 789"/>
                      <a:gd name="T35" fmla="*/ 1601 w 1601"/>
                      <a:gd name="T36" fmla="*/ 789 h 7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1" h="789">
                        <a:moveTo>
                          <a:pt x="302" y="789"/>
                        </a:moveTo>
                        <a:cubicBezTo>
                          <a:pt x="135" y="789"/>
                          <a:pt x="0" y="654"/>
                          <a:pt x="0" y="487"/>
                        </a:cubicBezTo>
                        <a:lnTo>
                          <a:pt x="0" y="303"/>
                        </a:lnTo>
                        <a:cubicBezTo>
                          <a:pt x="0" y="136"/>
                          <a:pt x="135" y="0"/>
                          <a:pt x="302" y="0"/>
                        </a:cubicBezTo>
                        <a:lnTo>
                          <a:pt x="1299" y="0"/>
                        </a:lnTo>
                        <a:cubicBezTo>
                          <a:pt x="1466" y="0"/>
                          <a:pt x="1601" y="136"/>
                          <a:pt x="1601" y="303"/>
                        </a:cubicBezTo>
                        <a:lnTo>
                          <a:pt x="1601" y="487"/>
                        </a:lnTo>
                        <a:cubicBezTo>
                          <a:pt x="1601" y="654"/>
                          <a:pt x="1466" y="789"/>
                          <a:pt x="1299" y="789"/>
                        </a:cubicBezTo>
                        <a:lnTo>
                          <a:pt x="302"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68" name="Freeform 64"/>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69" name="Freeform 65"/>
                  <p:cNvSpPr>
                    <a:spLocks/>
                  </p:cNvSpPr>
                  <p:nvPr/>
                </p:nvSpPr>
                <p:spPr bwMode="auto">
                  <a:xfrm>
                    <a:off x="298450" y="2684363"/>
                    <a:ext cx="667837"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70" name="Freeform 69"/>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solidFill>
                    <a:srgbClr val="FF00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1" name="Freeform 70"/>
                  <p:cNvSpPr>
                    <a:spLocks/>
                  </p:cNvSpPr>
                  <p:nvPr/>
                </p:nvSpPr>
                <p:spPr bwMode="auto">
                  <a:xfrm>
                    <a:off x="5767929" y="3022687"/>
                    <a:ext cx="126801" cy="102287"/>
                  </a:xfrm>
                  <a:custGeom>
                    <a:avLst/>
                    <a:gdLst>
                      <a:gd name="T0" fmla="*/ 2147483647 w 288"/>
                      <a:gd name="T1" fmla="*/ 2147483647 h 288"/>
                      <a:gd name="T2" fmla="*/ 2147483647 w 288"/>
                      <a:gd name="T3" fmla="*/ 2147483647 h 288"/>
                      <a:gd name="T4" fmla="*/ 2147483647 w 288"/>
                      <a:gd name="T5" fmla="*/ 2147483647 h 288"/>
                      <a:gd name="T6" fmla="*/ 2147483647 w 288"/>
                      <a:gd name="T7" fmla="*/ 2147483647 h 288"/>
                      <a:gd name="T8" fmla="*/ 2147483647 w 288"/>
                      <a:gd name="T9" fmla="*/ 2147483647 h 288"/>
                      <a:gd name="T10" fmla="*/ 2147483647 w 288"/>
                      <a:gd name="T11" fmla="*/ 0 h 288"/>
                      <a:gd name="T12" fmla="*/ 2147483647 w 288"/>
                      <a:gd name="T13" fmla="*/ 0 h 288"/>
                      <a:gd name="T14" fmla="*/ 0 w 288"/>
                      <a:gd name="T15" fmla="*/ 2147483647 h 288"/>
                      <a:gd name="T16" fmla="*/ 0 w 288"/>
                      <a:gd name="T17" fmla="*/ 2147483647 h 288"/>
                      <a:gd name="T18" fmla="*/ 2147483647 w 288"/>
                      <a:gd name="T19" fmla="*/ 2147483647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288"/>
                      <a:gd name="T32" fmla="*/ 288 w 288"/>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288">
                        <a:moveTo>
                          <a:pt x="96" y="288"/>
                        </a:moveTo>
                        <a:lnTo>
                          <a:pt x="192" y="288"/>
                        </a:lnTo>
                        <a:cubicBezTo>
                          <a:pt x="245" y="288"/>
                          <a:pt x="288" y="245"/>
                          <a:pt x="288" y="192"/>
                        </a:cubicBezTo>
                        <a:cubicBezTo>
                          <a:pt x="288" y="192"/>
                          <a:pt x="288" y="192"/>
                          <a:pt x="288" y="192"/>
                        </a:cubicBezTo>
                        <a:lnTo>
                          <a:pt x="288" y="96"/>
                        </a:lnTo>
                        <a:cubicBezTo>
                          <a:pt x="288" y="43"/>
                          <a:pt x="245" y="0"/>
                          <a:pt x="192" y="0"/>
                        </a:cubicBezTo>
                        <a:lnTo>
                          <a:pt x="96" y="0"/>
                        </a:lnTo>
                        <a:cubicBezTo>
                          <a:pt x="43" y="0"/>
                          <a:pt x="0" y="43"/>
                          <a:pt x="0" y="96"/>
                        </a:cubicBezTo>
                        <a:lnTo>
                          <a:pt x="0" y="192"/>
                        </a:lnTo>
                        <a:cubicBezTo>
                          <a:pt x="0" y="245"/>
                          <a:pt x="43" y="288"/>
                          <a:pt x="96" y="288"/>
                        </a:cubicBezTo>
                        <a:close/>
                      </a:path>
                    </a:pathLst>
                  </a:custGeom>
                  <a:noFill/>
                  <a:ln w="3175" cap="rnd">
                    <a:solidFill>
                      <a:srgbClr val="000000"/>
                    </a:solidFill>
                    <a:round/>
                    <a:headEnd/>
                    <a:tailEnd/>
                  </a:ln>
                </p:spPr>
                <p:txBody>
                  <a:bodyPr/>
                  <a:lstStyle/>
                  <a:p>
                    <a:pPr defTabSz="912813">
                      <a:defRPr/>
                    </a:pPr>
                    <a:endParaRPr lang="en-US">
                      <a:latin typeface="+mj-lt"/>
                      <a:ea typeface="+mn-ea"/>
                      <a:cs typeface="+mn-cs"/>
                    </a:endParaRPr>
                  </a:p>
                </p:txBody>
              </p:sp>
              <p:sp>
                <p:nvSpPr>
                  <p:cNvPr id="172" name="AutoShape 3"/>
                  <p:cNvSpPr>
                    <a:spLocks noChangeAspect="1" noChangeArrowheads="1" noTextEdit="1"/>
                  </p:cNvSpPr>
                  <p:nvPr/>
                </p:nvSpPr>
                <p:spPr bwMode="auto">
                  <a:xfrm>
                    <a:off x="687315" y="2361771"/>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173" name="AutoShape 3"/>
                  <p:cNvSpPr>
                    <a:spLocks noChangeAspect="1" noChangeArrowheads="1" noTextEdit="1"/>
                  </p:cNvSpPr>
                  <p:nvPr/>
                </p:nvSpPr>
                <p:spPr bwMode="auto">
                  <a:xfrm>
                    <a:off x="839480" y="2511266"/>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174" name="Line 9"/>
                  <p:cNvSpPr>
                    <a:spLocks noChangeShapeType="1"/>
                  </p:cNvSpPr>
                  <p:nvPr/>
                </p:nvSpPr>
                <p:spPr bwMode="auto">
                  <a:xfrm>
                    <a:off x="5235349" y="3290200"/>
                    <a:ext cx="295878" cy="0"/>
                  </a:xfrm>
                  <a:prstGeom prst="line">
                    <a:avLst/>
                  </a:prstGeom>
                  <a:noFill/>
                  <a:ln w="33338" cap="rnd">
                    <a:solidFill>
                      <a:srgbClr val="000000"/>
                    </a:solidFill>
                    <a:round/>
                    <a:headEnd/>
                    <a:tailEnd/>
                  </a:ln>
                </p:spPr>
                <p:txBody>
                  <a:bodyPr/>
                  <a:lstStyle/>
                  <a:p>
                    <a:pPr>
                      <a:defRPr/>
                    </a:pPr>
                    <a:endParaRPr lang="en-US">
                      <a:latin typeface="+mj-lt"/>
                      <a:ea typeface="+mn-ea"/>
                      <a:cs typeface="+mn-cs"/>
                    </a:endParaRPr>
                  </a:p>
                </p:txBody>
              </p:sp>
              <p:sp>
                <p:nvSpPr>
                  <p:cNvPr id="175" name="Freeform 28"/>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solidFill>
                    <a:srgbClr val="0066FF"/>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76" name="Freeform 29"/>
                  <p:cNvSpPr>
                    <a:spLocks/>
                  </p:cNvSpPr>
                  <p:nvPr/>
                </p:nvSpPr>
                <p:spPr bwMode="auto">
                  <a:xfrm>
                    <a:off x="4280096" y="3006951"/>
                    <a:ext cx="955254" cy="566499"/>
                  </a:xfrm>
                  <a:custGeom>
                    <a:avLst/>
                    <a:gdLst>
                      <a:gd name="T0" fmla="*/ 2147483647 w 2304"/>
                      <a:gd name="T1" fmla="*/ 2147483647 h 1536"/>
                      <a:gd name="T2" fmla="*/ 2147483647 w 2304"/>
                      <a:gd name="T3" fmla="*/ 2147483647 h 1536"/>
                      <a:gd name="T4" fmla="*/ 2147483647 w 2304"/>
                      <a:gd name="T5" fmla="*/ 2147483647 h 1536"/>
                      <a:gd name="T6" fmla="*/ 2147483647 w 2304"/>
                      <a:gd name="T7" fmla="*/ 2147483647 h 1536"/>
                      <a:gd name="T8" fmla="*/ 2147483647 w 2304"/>
                      <a:gd name="T9" fmla="*/ 2147483647 h 1536"/>
                      <a:gd name="T10" fmla="*/ 2147483647 w 2304"/>
                      <a:gd name="T11" fmla="*/ 0 h 1536"/>
                      <a:gd name="T12" fmla="*/ 2147483647 w 2304"/>
                      <a:gd name="T13" fmla="*/ 0 h 1536"/>
                      <a:gd name="T14" fmla="*/ 0 w 2304"/>
                      <a:gd name="T15" fmla="*/ 2147483647 h 1536"/>
                      <a:gd name="T16" fmla="*/ 0 w 2304"/>
                      <a:gd name="T17" fmla="*/ 2147483647 h 1536"/>
                      <a:gd name="T18" fmla="*/ 2147483647 w 2304"/>
                      <a:gd name="T19" fmla="*/ 2147483647 h 15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04"/>
                      <a:gd name="T31" fmla="*/ 0 h 1536"/>
                      <a:gd name="T32" fmla="*/ 2304 w 2304"/>
                      <a:gd name="T33" fmla="*/ 1536 h 1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04" h="1536">
                        <a:moveTo>
                          <a:pt x="96" y="1536"/>
                        </a:moveTo>
                        <a:lnTo>
                          <a:pt x="2208" y="1536"/>
                        </a:lnTo>
                        <a:cubicBezTo>
                          <a:pt x="2261" y="1536"/>
                          <a:pt x="2304" y="1493"/>
                          <a:pt x="2304" y="1440"/>
                        </a:cubicBezTo>
                        <a:cubicBezTo>
                          <a:pt x="2304" y="1440"/>
                          <a:pt x="2304" y="1440"/>
                          <a:pt x="2304" y="1440"/>
                        </a:cubicBezTo>
                        <a:lnTo>
                          <a:pt x="2304" y="96"/>
                        </a:lnTo>
                        <a:cubicBezTo>
                          <a:pt x="2304" y="43"/>
                          <a:pt x="2261" y="0"/>
                          <a:pt x="2208" y="0"/>
                        </a:cubicBezTo>
                        <a:lnTo>
                          <a:pt x="96" y="0"/>
                        </a:lnTo>
                        <a:cubicBezTo>
                          <a:pt x="43" y="0"/>
                          <a:pt x="0" y="43"/>
                          <a:pt x="0" y="96"/>
                        </a:cubicBezTo>
                        <a:lnTo>
                          <a:pt x="0" y="1440"/>
                        </a:lnTo>
                        <a:cubicBezTo>
                          <a:pt x="0" y="1493"/>
                          <a:pt x="43" y="1536"/>
                          <a:pt x="96" y="1536"/>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77" name="Freeform 12"/>
                  <p:cNvSpPr>
                    <a:spLocks/>
                  </p:cNvSpPr>
                  <p:nvPr/>
                </p:nvSpPr>
                <p:spPr bwMode="auto">
                  <a:xfrm>
                    <a:off x="4111024" y="3203654"/>
                    <a:ext cx="219793" cy="188833"/>
                  </a:xfrm>
                  <a:custGeom>
                    <a:avLst/>
                    <a:gdLst>
                      <a:gd name="T0" fmla="*/ 0 w 162"/>
                      <a:gd name="T1" fmla="*/ 0 h 162"/>
                      <a:gd name="T2" fmla="*/ 2147483647 w 162"/>
                      <a:gd name="T3" fmla="*/ 2147483647 h 162"/>
                      <a:gd name="T4" fmla="*/ 0 w 162"/>
                      <a:gd name="T5" fmla="*/ 2147483647 h 162"/>
                      <a:gd name="T6" fmla="*/ 0 w 162"/>
                      <a:gd name="T7" fmla="*/ 0 h 162"/>
                      <a:gd name="T8" fmla="*/ 0 60000 65536"/>
                      <a:gd name="T9" fmla="*/ 0 60000 65536"/>
                      <a:gd name="T10" fmla="*/ 0 60000 65536"/>
                      <a:gd name="T11" fmla="*/ 0 60000 65536"/>
                      <a:gd name="T12" fmla="*/ 0 w 162"/>
                      <a:gd name="T13" fmla="*/ 0 h 162"/>
                      <a:gd name="T14" fmla="*/ 162 w 162"/>
                      <a:gd name="T15" fmla="*/ 162 h 162"/>
                    </a:gdLst>
                    <a:ahLst/>
                    <a:cxnLst>
                      <a:cxn ang="T8">
                        <a:pos x="T0" y="T1"/>
                      </a:cxn>
                      <a:cxn ang="T9">
                        <a:pos x="T2" y="T3"/>
                      </a:cxn>
                      <a:cxn ang="T10">
                        <a:pos x="T4" y="T5"/>
                      </a:cxn>
                      <a:cxn ang="T11">
                        <a:pos x="T6" y="T7"/>
                      </a:cxn>
                    </a:cxnLst>
                    <a:rect l="T12" t="T13" r="T14" b="T15"/>
                    <a:pathLst>
                      <a:path w="162" h="162">
                        <a:moveTo>
                          <a:pt x="0" y="0"/>
                        </a:moveTo>
                        <a:lnTo>
                          <a:pt x="162" y="81"/>
                        </a:lnTo>
                        <a:lnTo>
                          <a:pt x="0" y="162"/>
                        </a:lnTo>
                        <a:lnTo>
                          <a:pt x="0"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sp>
                <p:nvSpPr>
                  <p:cNvPr id="178" name="Freeform 7"/>
                  <p:cNvSpPr>
                    <a:spLocks/>
                  </p:cNvSpPr>
                  <p:nvPr/>
                </p:nvSpPr>
                <p:spPr bwMode="auto">
                  <a:xfrm>
                    <a:off x="3654530" y="3274464"/>
                    <a:ext cx="650924" cy="7871"/>
                  </a:xfrm>
                  <a:custGeom>
                    <a:avLst/>
                    <a:gdLst>
                      <a:gd name="T0" fmla="*/ 0 w 1563"/>
                      <a:gd name="T1" fmla="*/ 0 h 10"/>
                      <a:gd name="T2" fmla="*/ 2147483647 w 1563"/>
                      <a:gd name="T3" fmla="*/ 0 h 10"/>
                      <a:gd name="T4" fmla="*/ 2147483647 w 1563"/>
                      <a:gd name="T5" fmla="*/ 2147483647 h 10"/>
                      <a:gd name="T6" fmla="*/ 2147483647 w 1563"/>
                      <a:gd name="T7" fmla="*/ 2147483647 h 10"/>
                      <a:gd name="T8" fmla="*/ 2147483647 w 1563"/>
                      <a:gd name="T9" fmla="*/ 2147483647 h 10"/>
                      <a:gd name="T10" fmla="*/ 2147483647 w 1563"/>
                      <a:gd name="T11" fmla="*/ 2147483647 h 10"/>
                      <a:gd name="T12" fmla="*/ 0 60000 65536"/>
                      <a:gd name="T13" fmla="*/ 0 60000 65536"/>
                      <a:gd name="T14" fmla="*/ 0 60000 65536"/>
                      <a:gd name="T15" fmla="*/ 0 60000 65536"/>
                      <a:gd name="T16" fmla="*/ 0 60000 65536"/>
                      <a:gd name="T17" fmla="*/ 0 60000 65536"/>
                      <a:gd name="T18" fmla="*/ 0 w 1563"/>
                      <a:gd name="T19" fmla="*/ 0 h 10"/>
                      <a:gd name="T20" fmla="*/ 1563 w 1563"/>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563" h="10">
                        <a:moveTo>
                          <a:pt x="0" y="0"/>
                        </a:moveTo>
                        <a:lnTo>
                          <a:pt x="283" y="0"/>
                        </a:lnTo>
                        <a:cubicBezTo>
                          <a:pt x="285" y="0"/>
                          <a:pt x="288" y="3"/>
                          <a:pt x="288" y="5"/>
                        </a:cubicBezTo>
                        <a:cubicBezTo>
                          <a:pt x="288" y="5"/>
                          <a:pt x="288" y="5"/>
                          <a:pt x="288" y="5"/>
                        </a:cubicBezTo>
                        <a:cubicBezTo>
                          <a:pt x="288" y="8"/>
                          <a:pt x="290" y="10"/>
                          <a:pt x="293" y="10"/>
                        </a:cubicBezTo>
                        <a:lnTo>
                          <a:pt x="1563" y="10"/>
                        </a:lnTo>
                      </a:path>
                    </a:pathLst>
                  </a:custGeom>
                  <a:noFill/>
                  <a:ln w="33338" cap="rnd">
                    <a:solidFill>
                      <a:srgbClr val="000000"/>
                    </a:solidFill>
                    <a:round/>
                    <a:headEnd/>
                    <a:tailEnd/>
                  </a:ln>
                </p:spPr>
                <p:txBody>
                  <a:bodyPr/>
                  <a:lstStyle/>
                  <a:p>
                    <a:pPr defTabSz="912813">
                      <a:defRPr/>
                    </a:pPr>
                    <a:endParaRPr lang="en-US">
                      <a:latin typeface="+mj-lt"/>
                      <a:ea typeface="+mn-ea"/>
                      <a:cs typeface="+mn-cs"/>
                    </a:endParaRPr>
                  </a:p>
                </p:txBody>
              </p:sp>
              <p:sp>
                <p:nvSpPr>
                  <p:cNvPr id="179" name="AutoShape 3"/>
                  <p:cNvSpPr>
                    <a:spLocks noChangeAspect="1" noChangeArrowheads="1" noTextEdit="1"/>
                  </p:cNvSpPr>
                  <p:nvPr/>
                </p:nvSpPr>
                <p:spPr bwMode="auto">
                  <a:xfrm>
                    <a:off x="991645" y="2668627"/>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180" name="AutoShape 3"/>
                  <p:cNvSpPr>
                    <a:spLocks noChangeAspect="1" noChangeArrowheads="1" noTextEdit="1"/>
                  </p:cNvSpPr>
                  <p:nvPr/>
                </p:nvSpPr>
                <p:spPr bwMode="auto">
                  <a:xfrm>
                    <a:off x="1143809" y="2818118"/>
                    <a:ext cx="7709679" cy="2989858"/>
                  </a:xfrm>
                  <a:prstGeom prst="rect">
                    <a:avLst/>
                  </a:prstGeom>
                  <a:noFill/>
                  <a:ln w="9525">
                    <a:noFill/>
                    <a:miter lim="800000"/>
                    <a:headEnd/>
                    <a:tailEnd/>
                  </a:ln>
                </p:spPr>
                <p:txBody>
                  <a:bodyPr/>
                  <a:lstStyle/>
                  <a:p>
                    <a:pPr>
                      <a:defRPr/>
                    </a:pPr>
                    <a:endParaRPr lang="en-US">
                      <a:latin typeface="+mj-lt"/>
                      <a:ea typeface="+mn-ea"/>
                      <a:cs typeface="+mn-cs"/>
                    </a:endParaRPr>
                  </a:p>
                </p:txBody>
              </p:sp>
              <p:sp>
                <p:nvSpPr>
                  <p:cNvPr id="181" name="Freeform 64"/>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82" name="Freeform 65"/>
                  <p:cNvSpPr>
                    <a:spLocks/>
                  </p:cNvSpPr>
                  <p:nvPr/>
                </p:nvSpPr>
                <p:spPr bwMode="auto">
                  <a:xfrm>
                    <a:off x="3400922" y="3124974"/>
                    <a:ext cx="667831" cy="291115"/>
                  </a:xfrm>
                  <a:custGeom>
                    <a:avLst/>
                    <a:gdLst>
                      <a:gd name="T0" fmla="*/ 2147483647 w 1602"/>
                      <a:gd name="T1" fmla="*/ 2147483647 h 789"/>
                      <a:gd name="T2" fmla="*/ 0 w 1602"/>
                      <a:gd name="T3" fmla="*/ 2147483647 h 789"/>
                      <a:gd name="T4" fmla="*/ 0 w 1602"/>
                      <a:gd name="T5" fmla="*/ 2147483647 h 789"/>
                      <a:gd name="T6" fmla="*/ 0 w 1602"/>
                      <a:gd name="T7" fmla="*/ 2147483647 h 789"/>
                      <a:gd name="T8" fmla="*/ 2147483647 w 1602"/>
                      <a:gd name="T9" fmla="*/ 0 h 789"/>
                      <a:gd name="T10" fmla="*/ 2147483647 w 1602"/>
                      <a:gd name="T11" fmla="*/ 0 h 789"/>
                      <a:gd name="T12" fmla="*/ 2147483647 w 1602"/>
                      <a:gd name="T13" fmla="*/ 0 h 789"/>
                      <a:gd name="T14" fmla="*/ 2147483647 w 1602"/>
                      <a:gd name="T15" fmla="*/ 2147483647 h 789"/>
                      <a:gd name="T16" fmla="*/ 2147483647 w 1602"/>
                      <a:gd name="T17" fmla="*/ 2147483647 h 789"/>
                      <a:gd name="T18" fmla="*/ 2147483647 w 1602"/>
                      <a:gd name="T19" fmla="*/ 2147483647 h 789"/>
                      <a:gd name="T20" fmla="*/ 2147483647 w 1602"/>
                      <a:gd name="T21" fmla="*/ 2147483647 h 789"/>
                      <a:gd name="T22" fmla="*/ 2147483647 w 1602"/>
                      <a:gd name="T23" fmla="*/ 2147483647 h 7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02"/>
                      <a:gd name="T37" fmla="*/ 0 h 789"/>
                      <a:gd name="T38" fmla="*/ 1602 w 1602"/>
                      <a:gd name="T39" fmla="*/ 789 h 7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02" h="789">
                        <a:moveTo>
                          <a:pt x="303" y="789"/>
                        </a:moveTo>
                        <a:cubicBezTo>
                          <a:pt x="136" y="789"/>
                          <a:pt x="0" y="654"/>
                          <a:pt x="0" y="487"/>
                        </a:cubicBezTo>
                        <a:lnTo>
                          <a:pt x="0" y="303"/>
                        </a:lnTo>
                        <a:cubicBezTo>
                          <a:pt x="0" y="136"/>
                          <a:pt x="136" y="0"/>
                          <a:pt x="303" y="0"/>
                        </a:cubicBezTo>
                        <a:lnTo>
                          <a:pt x="1299" y="0"/>
                        </a:lnTo>
                        <a:cubicBezTo>
                          <a:pt x="1466" y="0"/>
                          <a:pt x="1602" y="136"/>
                          <a:pt x="1602" y="303"/>
                        </a:cubicBezTo>
                        <a:lnTo>
                          <a:pt x="1602" y="487"/>
                        </a:lnTo>
                        <a:cubicBezTo>
                          <a:pt x="1602" y="654"/>
                          <a:pt x="1466" y="789"/>
                          <a:pt x="1299" y="789"/>
                        </a:cubicBezTo>
                        <a:lnTo>
                          <a:pt x="303" y="789"/>
                        </a:ln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grpSp>
            <p:sp>
              <p:nvSpPr>
                <p:cNvPr id="140" name="Freeform 55"/>
                <p:cNvSpPr>
                  <a:spLocks/>
                </p:cNvSpPr>
                <p:nvPr/>
              </p:nvSpPr>
              <p:spPr bwMode="auto">
                <a:xfrm>
                  <a:off x="3958859" y="5162796"/>
                  <a:ext cx="1470926" cy="747467"/>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solidFill>
                  <a:srgbClr val="FFFF00"/>
                </a:solidFill>
                <a:ln w="0">
                  <a:solidFill>
                    <a:srgbClr val="000000"/>
                  </a:solidFill>
                  <a:round/>
                  <a:headEnd/>
                  <a:tailEnd/>
                </a:ln>
              </p:spPr>
              <p:txBody>
                <a:bodyPr/>
                <a:lstStyle/>
                <a:p>
                  <a:pPr defTabSz="912813">
                    <a:defRPr/>
                  </a:pPr>
                  <a:endParaRPr lang="en-US">
                    <a:latin typeface="+mj-lt"/>
                    <a:ea typeface="+mn-ea"/>
                    <a:cs typeface="+mn-cs"/>
                  </a:endParaRPr>
                </a:p>
              </p:txBody>
            </p:sp>
            <p:sp>
              <p:nvSpPr>
                <p:cNvPr id="141" name="Freeform 56"/>
                <p:cNvSpPr>
                  <a:spLocks/>
                </p:cNvSpPr>
                <p:nvPr/>
              </p:nvSpPr>
              <p:spPr bwMode="auto">
                <a:xfrm>
                  <a:off x="3958859" y="5178532"/>
                  <a:ext cx="1470926" cy="731731"/>
                </a:xfrm>
                <a:custGeom>
                  <a:avLst/>
                  <a:gdLst>
                    <a:gd name="T0" fmla="*/ 2147483647 w 3526"/>
                    <a:gd name="T1" fmla="*/ 2147483647 h 1982"/>
                    <a:gd name="T2" fmla="*/ 2147483647 w 3526"/>
                    <a:gd name="T3" fmla="*/ 2147483647 h 1982"/>
                    <a:gd name="T4" fmla="*/ 2147483647 w 3526"/>
                    <a:gd name="T5" fmla="*/ 2147483647 h 1982"/>
                    <a:gd name="T6" fmla="*/ 2147483647 w 3526"/>
                    <a:gd name="T7" fmla="*/ 2147483647 h 1982"/>
                    <a:gd name="T8" fmla="*/ 2147483647 w 3526"/>
                    <a:gd name="T9" fmla="*/ 2147483647 h 1982"/>
                    <a:gd name="T10" fmla="*/ 2147483647 w 3526"/>
                    <a:gd name="T11" fmla="*/ 2147483647 h 1982"/>
                    <a:gd name="T12" fmla="*/ 2147483647 w 3526"/>
                    <a:gd name="T13" fmla="*/ 2147483647 h 1982"/>
                    <a:gd name="T14" fmla="*/ 2147483647 w 3526"/>
                    <a:gd name="T15" fmla="*/ 0 h 1982"/>
                    <a:gd name="T16" fmla="*/ 2147483647 w 3526"/>
                    <a:gd name="T17" fmla="*/ 0 h 1982"/>
                    <a:gd name="T18" fmla="*/ 2147483647 w 3526"/>
                    <a:gd name="T19" fmla="*/ 2147483647 h 1982"/>
                    <a:gd name="T20" fmla="*/ 2147483647 w 3526"/>
                    <a:gd name="T21" fmla="*/ 2147483647 h 1982"/>
                    <a:gd name="T22" fmla="*/ 2147483647 w 3526"/>
                    <a:gd name="T23" fmla="*/ 2147483647 h 1982"/>
                    <a:gd name="T24" fmla="*/ 2147483647 w 3526"/>
                    <a:gd name="T25" fmla="*/ 2147483647 h 1982"/>
                    <a:gd name="T26" fmla="*/ 2147483647 w 3526"/>
                    <a:gd name="T27" fmla="*/ 2147483647 h 1982"/>
                    <a:gd name="T28" fmla="*/ 2147483647 w 3526"/>
                    <a:gd name="T29" fmla="*/ 2147483647 h 1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26"/>
                    <a:gd name="T46" fmla="*/ 0 h 1982"/>
                    <a:gd name="T47" fmla="*/ 3526 w 3526"/>
                    <a:gd name="T48" fmla="*/ 1982 h 1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26" h="1982">
                      <a:moveTo>
                        <a:pt x="445" y="1982"/>
                      </a:moveTo>
                      <a:lnTo>
                        <a:pt x="3081" y="1982"/>
                      </a:lnTo>
                      <a:cubicBezTo>
                        <a:pt x="3121" y="1982"/>
                        <a:pt x="3156" y="1958"/>
                        <a:pt x="3170" y="1921"/>
                      </a:cubicBezTo>
                      <a:lnTo>
                        <a:pt x="3517" y="1026"/>
                      </a:lnTo>
                      <a:cubicBezTo>
                        <a:pt x="3526" y="1003"/>
                        <a:pt x="3526" y="979"/>
                        <a:pt x="3517" y="956"/>
                      </a:cubicBezTo>
                      <a:lnTo>
                        <a:pt x="3170" y="61"/>
                      </a:lnTo>
                      <a:cubicBezTo>
                        <a:pt x="3156" y="24"/>
                        <a:pt x="3121" y="0"/>
                        <a:pt x="3081" y="0"/>
                      </a:cubicBezTo>
                      <a:lnTo>
                        <a:pt x="445" y="0"/>
                      </a:lnTo>
                      <a:cubicBezTo>
                        <a:pt x="406" y="0"/>
                        <a:pt x="370" y="24"/>
                        <a:pt x="356" y="61"/>
                      </a:cubicBezTo>
                      <a:lnTo>
                        <a:pt x="9" y="956"/>
                      </a:lnTo>
                      <a:cubicBezTo>
                        <a:pt x="0" y="979"/>
                        <a:pt x="0" y="1003"/>
                        <a:pt x="9" y="1026"/>
                      </a:cubicBezTo>
                      <a:lnTo>
                        <a:pt x="356" y="1921"/>
                      </a:lnTo>
                      <a:cubicBezTo>
                        <a:pt x="370" y="1958"/>
                        <a:pt x="406" y="1982"/>
                        <a:pt x="445" y="1982"/>
                      </a:cubicBezTo>
                      <a:close/>
                    </a:path>
                  </a:pathLst>
                </a:custGeom>
                <a:noFill/>
                <a:ln w="12700" cap="rnd">
                  <a:solidFill>
                    <a:srgbClr val="000000"/>
                  </a:solidFill>
                  <a:round/>
                  <a:headEnd/>
                  <a:tailEnd/>
                </a:ln>
              </p:spPr>
              <p:txBody>
                <a:bodyPr/>
                <a:lstStyle/>
                <a:p>
                  <a:pPr defTabSz="912813">
                    <a:defRPr/>
                  </a:pPr>
                  <a:endParaRPr lang="en-US">
                    <a:latin typeface="+mj-lt"/>
                    <a:ea typeface="+mn-ea"/>
                    <a:cs typeface="+mn-cs"/>
                  </a:endParaRPr>
                </a:p>
              </p:txBody>
            </p:sp>
            <p:sp>
              <p:nvSpPr>
                <p:cNvPr id="142" name="Line 2"/>
                <p:cNvSpPr>
                  <a:spLocks noChangeShapeType="1"/>
                </p:cNvSpPr>
                <p:nvPr/>
              </p:nvSpPr>
              <p:spPr bwMode="auto">
                <a:xfrm flipH="1">
                  <a:off x="4728134" y="3809492"/>
                  <a:ext cx="16907" cy="228176"/>
                </a:xfrm>
                <a:prstGeom prst="line">
                  <a:avLst/>
                </a:prstGeom>
                <a:noFill/>
                <a:ln w="25400">
                  <a:solidFill>
                    <a:schemeClr val="tx1"/>
                  </a:solidFill>
                  <a:round/>
                  <a:headEnd/>
                  <a:tailEnd/>
                </a:ln>
              </p:spPr>
              <p:txBody>
                <a:bodyPr/>
                <a:lstStyle/>
                <a:p>
                  <a:pPr>
                    <a:defRPr/>
                  </a:pPr>
                  <a:endParaRPr lang="en-US">
                    <a:latin typeface="+mj-lt"/>
                    <a:ea typeface="+mn-ea"/>
                    <a:cs typeface="+mn-cs"/>
                  </a:endParaRPr>
                </a:p>
              </p:txBody>
            </p:sp>
            <p:sp>
              <p:nvSpPr>
                <p:cNvPr id="143" name="Freeform 76"/>
                <p:cNvSpPr>
                  <a:spLocks/>
                </p:cNvSpPr>
                <p:nvPr/>
              </p:nvSpPr>
              <p:spPr bwMode="auto">
                <a:xfrm flipV="1">
                  <a:off x="4635147" y="3581321"/>
                  <a:ext cx="211337" cy="228171"/>
                </a:xfrm>
                <a:custGeom>
                  <a:avLst/>
                  <a:gdLst>
                    <a:gd name="T0" fmla="*/ 2147483647 w 161"/>
                    <a:gd name="T1" fmla="*/ 0 h 162"/>
                    <a:gd name="T2" fmla="*/ 2147483647 w 161"/>
                    <a:gd name="T3" fmla="*/ 2147483647 h 162"/>
                    <a:gd name="T4" fmla="*/ 0 w 161"/>
                    <a:gd name="T5" fmla="*/ 0 h 162"/>
                    <a:gd name="T6" fmla="*/ 2147483647 w 161"/>
                    <a:gd name="T7" fmla="*/ 0 h 162"/>
                    <a:gd name="T8" fmla="*/ 0 60000 65536"/>
                    <a:gd name="T9" fmla="*/ 0 60000 65536"/>
                    <a:gd name="T10" fmla="*/ 0 60000 65536"/>
                    <a:gd name="T11" fmla="*/ 0 60000 65536"/>
                    <a:gd name="T12" fmla="*/ 0 w 161"/>
                    <a:gd name="T13" fmla="*/ 0 h 162"/>
                    <a:gd name="T14" fmla="*/ 161 w 161"/>
                    <a:gd name="T15" fmla="*/ 162 h 162"/>
                  </a:gdLst>
                  <a:ahLst/>
                  <a:cxnLst>
                    <a:cxn ang="T8">
                      <a:pos x="T0" y="T1"/>
                    </a:cxn>
                    <a:cxn ang="T9">
                      <a:pos x="T2" y="T3"/>
                    </a:cxn>
                    <a:cxn ang="T10">
                      <a:pos x="T4" y="T5"/>
                    </a:cxn>
                    <a:cxn ang="T11">
                      <a:pos x="T6" y="T7"/>
                    </a:cxn>
                  </a:cxnLst>
                  <a:rect l="T12" t="T13" r="T14" b="T15"/>
                  <a:pathLst>
                    <a:path w="161" h="162">
                      <a:moveTo>
                        <a:pt x="161" y="0"/>
                      </a:moveTo>
                      <a:lnTo>
                        <a:pt x="81" y="162"/>
                      </a:lnTo>
                      <a:lnTo>
                        <a:pt x="0" y="0"/>
                      </a:lnTo>
                      <a:lnTo>
                        <a:pt x="161" y="0"/>
                      </a:lnTo>
                      <a:close/>
                    </a:path>
                  </a:pathLst>
                </a:custGeom>
                <a:solidFill>
                  <a:srgbClr val="000000"/>
                </a:solidFill>
                <a:ln w="9525">
                  <a:noFill/>
                  <a:round/>
                  <a:headEnd/>
                  <a:tailEnd/>
                </a:ln>
              </p:spPr>
              <p:txBody>
                <a:bodyPr/>
                <a:lstStyle/>
                <a:p>
                  <a:pPr defTabSz="912813">
                    <a:defRPr/>
                  </a:pPr>
                  <a:endParaRPr lang="en-US">
                    <a:latin typeface="+mj-lt"/>
                    <a:ea typeface="+mn-ea"/>
                    <a:cs typeface="+mn-cs"/>
                  </a:endParaRPr>
                </a:p>
              </p:txBody>
            </p:sp>
          </p:grpSp>
        </p:grpSp>
      </p:grpSp>
    </p:spTree>
    <p:custDataLst>
      <p:tags r:id="rId1"/>
    </p:custDataLst>
    <p:extLst>
      <p:ext uri="{BB962C8B-B14F-4D97-AF65-F5344CB8AC3E}">
        <p14:creationId xmlns:p14="http://schemas.microsoft.com/office/powerpoint/2010/main" val="3922896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s-AR" dirty="0" err="1" smtClean="0">
                <a:latin typeface="Arial" charset="0"/>
              </a:rPr>
              <a:t>Cette</a:t>
            </a:r>
            <a:r>
              <a:rPr lang="es-AR" dirty="0" smtClean="0">
                <a:latin typeface="Arial" charset="0"/>
              </a:rPr>
              <a:t> </a:t>
            </a:r>
            <a:r>
              <a:rPr lang="es-AR" dirty="0" err="1" smtClean="0">
                <a:latin typeface="Arial" charset="0"/>
              </a:rPr>
              <a:t>Présentation</a:t>
            </a:r>
            <a:endParaRPr lang="en-US" dirty="0">
              <a:latin typeface="Arial" charset="0"/>
            </a:endParaRPr>
          </a:p>
        </p:txBody>
      </p:sp>
      <p:sp>
        <p:nvSpPr>
          <p:cNvPr id="20483" name="Rectangle 5"/>
          <p:cNvSpPr>
            <a:spLocks noGrp="1" noChangeArrowheads="1"/>
          </p:cNvSpPr>
          <p:nvPr>
            <p:ph idx="1"/>
          </p:nvPr>
        </p:nvSpPr>
        <p:spPr/>
        <p:txBody>
          <a:bodyPr/>
          <a:lstStyle/>
          <a:p>
            <a:pPr eaLnBrk="1" hangingPunct="1"/>
            <a:r>
              <a:rPr lang="fr-FR" i="1" dirty="0">
                <a:solidFill>
                  <a:schemeClr val="bg1">
                    <a:lumMod val="65000"/>
                  </a:schemeClr>
                </a:solidFill>
                <a:latin typeface="Arial" charset="0"/>
              </a:rPr>
              <a:t>Qu’est-ce que la gestion adaptative</a:t>
            </a:r>
            <a:r>
              <a:rPr lang="fr-FR" i="1" dirty="0" smtClean="0">
                <a:solidFill>
                  <a:schemeClr val="bg1">
                    <a:lumMod val="65000"/>
                  </a:schemeClr>
                </a:solidFill>
                <a:latin typeface="Arial" charset="0"/>
              </a:rPr>
              <a:t>?</a:t>
            </a:r>
          </a:p>
          <a:p>
            <a:pPr marL="0" indent="0" eaLnBrk="1" hangingPunct="1">
              <a:buNone/>
            </a:pPr>
            <a:endParaRPr lang="fr-FR" i="1" dirty="0">
              <a:solidFill>
                <a:schemeClr val="bg1">
                  <a:lumMod val="65000"/>
                </a:schemeClr>
              </a:solidFill>
              <a:latin typeface="Arial" charset="0"/>
            </a:endParaRPr>
          </a:p>
          <a:p>
            <a:pPr eaLnBrk="1" hangingPunct="1"/>
            <a:r>
              <a:rPr lang="es-ES" i="1" dirty="0" err="1">
                <a:solidFill>
                  <a:schemeClr val="bg1">
                    <a:lumMod val="65000"/>
                  </a:schemeClr>
                </a:solidFill>
                <a:latin typeface="Arial" charset="0"/>
              </a:rPr>
              <a:t>Bref</a:t>
            </a:r>
            <a:r>
              <a:rPr lang="es-ES" i="1" dirty="0">
                <a:solidFill>
                  <a:schemeClr val="bg1">
                    <a:lumMod val="65000"/>
                  </a:schemeClr>
                </a:solidFill>
                <a:latin typeface="Arial" charset="0"/>
              </a:rPr>
              <a:t> </a:t>
            </a:r>
            <a:r>
              <a:rPr lang="es-ES" i="1" dirty="0" err="1">
                <a:solidFill>
                  <a:schemeClr val="bg1">
                    <a:lumMod val="65000"/>
                  </a:schemeClr>
                </a:solidFill>
                <a:latin typeface="Arial" charset="0"/>
              </a:rPr>
              <a:t>résumé</a:t>
            </a:r>
            <a:r>
              <a:rPr lang="es-ES" i="1" dirty="0">
                <a:solidFill>
                  <a:schemeClr val="bg1">
                    <a:lumMod val="65000"/>
                  </a:schemeClr>
                </a:solidFill>
                <a:latin typeface="Arial" charset="0"/>
              </a:rPr>
              <a:t> des </a:t>
            </a:r>
            <a:r>
              <a:rPr lang="fr-FR" i="1" dirty="0">
                <a:solidFill>
                  <a:schemeClr val="bg1">
                    <a:lumMod val="65000"/>
                  </a:schemeClr>
                </a:solidFill>
                <a:ea typeface="ＭＳ Ｐゴシック" pitchFamily="34" charset="-128"/>
              </a:rPr>
              <a:t>Normes Ouvertes pour la Pratique de la </a:t>
            </a:r>
            <a:r>
              <a:rPr lang="fr-FR" i="1" dirty="0" smtClean="0">
                <a:solidFill>
                  <a:schemeClr val="bg1">
                    <a:lumMod val="65000"/>
                  </a:schemeClr>
                </a:solidFill>
                <a:ea typeface="ＭＳ Ｐゴシック" pitchFamily="34" charset="-128"/>
              </a:rPr>
              <a:t>Conservation</a:t>
            </a:r>
          </a:p>
          <a:p>
            <a:pPr marL="0" indent="0" eaLnBrk="1" hangingPunct="1">
              <a:buNone/>
            </a:pPr>
            <a:endParaRPr lang="es-ES" i="1" dirty="0">
              <a:solidFill>
                <a:schemeClr val="bg1">
                  <a:lumMod val="65000"/>
                </a:schemeClr>
              </a:solidFill>
              <a:latin typeface="Arial" charset="0"/>
            </a:endParaRPr>
          </a:p>
          <a:p>
            <a:pPr eaLnBrk="1" hangingPunct="1"/>
            <a:r>
              <a:rPr lang="es-ES" b="1" dirty="0" err="1">
                <a:solidFill>
                  <a:schemeClr val="accent2"/>
                </a:solidFill>
                <a:latin typeface="Arial" charset="0"/>
              </a:rPr>
              <a:t>Ressources</a:t>
            </a:r>
            <a:r>
              <a:rPr lang="es-ES" b="1" dirty="0">
                <a:solidFill>
                  <a:schemeClr val="accent2"/>
                </a:solidFill>
                <a:latin typeface="Arial" charset="0"/>
              </a:rPr>
              <a:t> disponibles </a:t>
            </a:r>
            <a:r>
              <a:rPr lang="es-ES" b="1" dirty="0" err="1">
                <a:solidFill>
                  <a:schemeClr val="accent2"/>
                </a:solidFill>
                <a:latin typeface="Arial" charset="0"/>
              </a:rPr>
              <a:t>pour</a:t>
            </a:r>
            <a:r>
              <a:rPr lang="es-ES" b="1" dirty="0">
                <a:solidFill>
                  <a:schemeClr val="accent2"/>
                </a:solidFill>
                <a:latin typeface="Arial" charset="0"/>
              </a:rPr>
              <a:t> </a:t>
            </a:r>
            <a:r>
              <a:rPr lang="es-ES" b="1" dirty="0" err="1">
                <a:solidFill>
                  <a:schemeClr val="accent2"/>
                </a:solidFill>
                <a:latin typeface="Arial" charset="0"/>
              </a:rPr>
              <a:t>supporter</a:t>
            </a:r>
            <a:r>
              <a:rPr lang="es-ES" b="1" dirty="0">
                <a:solidFill>
                  <a:schemeClr val="accent2"/>
                </a:solidFill>
                <a:latin typeface="Arial" charset="0"/>
              </a:rPr>
              <a:t> la mise en </a:t>
            </a:r>
            <a:r>
              <a:rPr lang="es-ES" b="1" dirty="0" err="1">
                <a:solidFill>
                  <a:schemeClr val="accent2"/>
                </a:solidFill>
                <a:latin typeface="Arial" charset="0"/>
              </a:rPr>
              <a:t>oeuvre</a:t>
            </a:r>
            <a:r>
              <a:rPr lang="es-ES" b="1" dirty="0">
                <a:solidFill>
                  <a:schemeClr val="accent2"/>
                </a:solidFill>
                <a:latin typeface="Arial" charset="0"/>
              </a:rPr>
              <a:t> des Normes </a:t>
            </a:r>
            <a:r>
              <a:rPr lang="es-ES" b="1" dirty="0" err="1">
                <a:solidFill>
                  <a:schemeClr val="accent2"/>
                </a:solidFill>
                <a:latin typeface="Arial" charset="0"/>
              </a:rPr>
              <a:t>ouvertes</a:t>
            </a:r>
            <a:endParaRPr lang="es-ES" b="1" dirty="0">
              <a:latin typeface="Arial" charset="0"/>
            </a:endParaRPr>
          </a:p>
          <a:p>
            <a:pPr eaLnBrk="1" hangingPunct="1">
              <a:buFont typeface="Arial" charset="0"/>
              <a:buNone/>
            </a:pPr>
            <a:endParaRPr lang="es-ES" dirty="0">
              <a:latin typeface="Arial" charset="0"/>
            </a:endParaRPr>
          </a:p>
        </p:txBody>
      </p:sp>
    </p:spTree>
    <p:extLst>
      <p:ext uri="{BB962C8B-B14F-4D97-AF65-F5344CB8AC3E}">
        <p14:creationId xmlns:p14="http://schemas.microsoft.com/office/powerpoint/2010/main" val="1167577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animEffect transition="in" filter="fade">
                                      <p:cBhvr>
                                        <p:cTn id="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err="1" smtClean="0"/>
              <a:t>Ressources</a:t>
            </a:r>
            <a:r>
              <a:rPr lang="en-US" sz="3200" dirty="0" smtClean="0"/>
              <a:t> </a:t>
            </a:r>
            <a:r>
              <a:rPr lang="en-US" sz="3200" dirty="0" err="1" smtClean="0"/>
              <a:t>disponibles</a:t>
            </a:r>
            <a:r>
              <a:rPr lang="en-US" sz="3200" dirty="0" smtClean="0"/>
              <a:t> pour supporter les </a:t>
            </a:r>
            <a:r>
              <a:rPr lang="en-US" sz="3200" dirty="0" err="1" smtClean="0"/>
              <a:t>utilisateurs</a:t>
            </a:r>
            <a:r>
              <a:rPr lang="en-US" sz="3200" dirty="0" smtClean="0"/>
              <a:t> des </a:t>
            </a:r>
            <a:r>
              <a:rPr lang="en-US" sz="3200" dirty="0" err="1"/>
              <a:t>N</a:t>
            </a:r>
            <a:r>
              <a:rPr lang="en-US" sz="3200" dirty="0" err="1" smtClean="0"/>
              <a:t>ormes</a:t>
            </a:r>
            <a:r>
              <a:rPr lang="en-US" sz="3200" dirty="0" smtClean="0"/>
              <a:t> </a:t>
            </a:r>
            <a:r>
              <a:rPr lang="en-US" sz="3200" dirty="0" err="1" smtClean="0"/>
              <a:t>ouvertes</a:t>
            </a:r>
            <a:endParaRPr lang="en-US" sz="3200" dirty="0"/>
          </a:p>
        </p:txBody>
      </p:sp>
      <p:sp>
        <p:nvSpPr>
          <p:cNvPr id="3" name="Content Placeholder 2"/>
          <p:cNvSpPr>
            <a:spLocks noGrp="1"/>
          </p:cNvSpPr>
          <p:nvPr>
            <p:ph idx="1"/>
          </p:nvPr>
        </p:nvSpPr>
        <p:spPr/>
        <p:txBody>
          <a:bodyPr/>
          <a:lstStyle/>
          <a:p>
            <a:r>
              <a:rPr lang="en-US" dirty="0" err="1" smtClean="0">
                <a:solidFill>
                  <a:srgbClr val="000090"/>
                </a:solidFill>
              </a:rPr>
              <a:t>Ressources</a:t>
            </a:r>
            <a:r>
              <a:rPr lang="en-US" dirty="0" smtClean="0">
                <a:solidFill>
                  <a:srgbClr val="000090"/>
                </a:solidFill>
              </a:rPr>
              <a:t> et </a:t>
            </a:r>
            <a:r>
              <a:rPr lang="en-US" dirty="0" err="1" smtClean="0">
                <a:solidFill>
                  <a:srgbClr val="000090"/>
                </a:solidFill>
              </a:rPr>
              <a:t>matériel</a:t>
            </a:r>
            <a:r>
              <a:rPr lang="en-US" dirty="0" smtClean="0">
                <a:solidFill>
                  <a:srgbClr val="000090"/>
                </a:solidFill>
              </a:rPr>
              <a:t> de formation</a:t>
            </a:r>
          </a:p>
          <a:p>
            <a:pPr marL="0" indent="0">
              <a:buNone/>
            </a:pPr>
            <a:endParaRPr lang="en-US" dirty="0" smtClean="0">
              <a:solidFill>
                <a:srgbClr val="000090"/>
              </a:solidFill>
            </a:endParaRPr>
          </a:p>
          <a:p>
            <a:r>
              <a:rPr lang="en-US" dirty="0" smtClean="0">
                <a:solidFill>
                  <a:srgbClr val="008000"/>
                </a:solidFill>
              </a:rPr>
              <a:t>Classifications CMP-UICN</a:t>
            </a:r>
          </a:p>
          <a:p>
            <a:pPr marL="0" indent="0">
              <a:buNone/>
            </a:pPr>
            <a:endParaRPr lang="en-US" dirty="0" smtClean="0">
              <a:solidFill>
                <a:srgbClr val="008000"/>
              </a:solidFill>
            </a:endParaRPr>
          </a:p>
          <a:p>
            <a:r>
              <a:rPr lang="en-US" dirty="0" err="1" smtClean="0">
                <a:solidFill>
                  <a:srgbClr val="000090"/>
                </a:solidFill>
              </a:rPr>
              <a:t>Logiciel</a:t>
            </a:r>
            <a:r>
              <a:rPr lang="en-US" dirty="0" smtClean="0">
                <a:solidFill>
                  <a:srgbClr val="000090"/>
                </a:solidFill>
              </a:rPr>
              <a:t> </a:t>
            </a:r>
            <a:r>
              <a:rPr lang="en-US" dirty="0" err="1" smtClean="0">
                <a:solidFill>
                  <a:srgbClr val="000090"/>
                </a:solidFill>
              </a:rPr>
              <a:t>Miradi</a:t>
            </a:r>
            <a:r>
              <a:rPr lang="en-US" dirty="0" smtClean="0">
                <a:solidFill>
                  <a:srgbClr val="000090"/>
                </a:solidFill>
              </a:rPr>
              <a:t> </a:t>
            </a:r>
          </a:p>
          <a:p>
            <a:pPr marL="0" indent="0">
              <a:buNone/>
            </a:pPr>
            <a:endParaRPr lang="en-US" dirty="0" smtClean="0">
              <a:solidFill>
                <a:srgbClr val="000090"/>
              </a:solidFill>
            </a:endParaRPr>
          </a:p>
          <a:p>
            <a:r>
              <a:rPr lang="en-US" dirty="0" smtClean="0">
                <a:solidFill>
                  <a:srgbClr val="008000"/>
                </a:solidFill>
              </a:rPr>
              <a:t>Conservation Coaches Network (</a:t>
            </a:r>
            <a:r>
              <a:rPr lang="en-US" dirty="0" err="1" smtClean="0">
                <a:solidFill>
                  <a:srgbClr val="008000"/>
                </a:solidFill>
              </a:rPr>
              <a:t>CCNet</a:t>
            </a:r>
            <a:r>
              <a:rPr lang="en-US" dirty="0" smtClean="0">
                <a:solidFill>
                  <a:srgbClr val="008000"/>
                </a:solidFill>
              </a:rPr>
              <a:t>)</a:t>
            </a:r>
          </a:p>
          <a:p>
            <a:endParaRPr lang="en-US" dirty="0" smtClean="0">
              <a:solidFill>
                <a:srgbClr val="008000"/>
              </a:solidFill>
            </a:endParaRPr>
          </a:p>
          <a:p>
            <a:r>
              <a:rPr lang="en-US" dirty="0" smtClean="0">
                <a:solidFill>
                  <a:srgbClr val="000090"/>
                </a:solidFill>
              </a:rPr>
              <a:t>Teaching Adaptive Management (TAM) Network</a:t>
            </a:r>
          </a:p>
          <a:p>
            <a:endParaRPr lang="en-US" dirty="0"/>
          </a:p>
        </p:txBody>
      </p:sp>
    </p:spTree>
    <p:extLst>
      <p:ext uri="{BB962C8B-B14F-4D97-AF65-F5344CB8AC3E}">
        <p14:creationId xmlns:p14="http://schemas.microsoft.com/office/powerpoint/2010/main" val="152897692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 descr="MiradiLogoName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2795" y="2670733"/>
            <a:ext cx="2798762" cy="8172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6" name="Rectangle 2"/>
          <p:cNvSpPr>
            <a:spLocks noGrp="1" noChangeArrowheads="1"/>
          </p:cNvSpPr>
          <p:nvPr>
            <p:ph type="title"/>
          </p:nvPr>
        </p:nvSpPr>
        <p:spPr/>
        <p:txBody>
          <a:bodyPr/>
          <a:lstStyle/>
          <a:p>
            <a:pPr eaLnBrk="1" hangingPunct="1"/>
            <a:r>
              <a:rPr lang="en-US" sz="3400" dirty="0" err="1" smtClean="0">
                <a:ea typeface="ＭＳ Ｐゴシック" pitchFamily="87" charset="-128"/>
              </a:rPr>
              <a:t>Exemples</a:t>
            </a:r>
            <a:r>
              <a:rPr lang="en-US" sz="3400" dirty="0" smtClean="0">
                <a:ea typeface="ＭＳ Ｐゴシック" pitchFamily="87" charset="-128"/>
              </a:rPr>
              <a:t> de </a:t>
            </a:r>
            <a:r>
              <a:rPr lang="en-US" sz="3400" dirty="0" err="1" smtClean="0">
                <a:ea typeface="ＭＳ Ｐゴシック" pitchFamily="87" charset="-128"/>
              </a:rPr>
              <a:t>ressources</a:t>
            </a:r>
            <a:r>
              <a:rPr lang="en-US" sz="3400" dirty="0" smtClean="0">
                <a:ea typeface="ＭＳ Ｐゴシック" pitchFamily="87" charset="-128"/>
              </a:rPr>
              <a:t> et de </a:t>
            </a:r>
            <a:r>
              <a:rPr lang="en-US" sz="3400" dirty="0" err="1" smtClean="0">
                <a:ea typeface="ＭＳ Ｐゴシック" pitchFamily="87" charset="-128"/>
              </a:rPr>
              <a:t>matériel</a:t>
            </a:r>
            <a:r>
              <a:rPr lang="en-US" sz="3400" dirty="0" smtClean="0">
                <a:ea typeface="ＭＳ Ｐゴシック" pitchFamily="87" charset="-128"/>
              </a:rPr>
              <a:t> de formation</a:t>
            </a:r>
          </a:p>
        </p:txBody>
      </p:sp>
      <p:pic>
        <p:nvPicPr>
          <p:cNvPr id="7" name="Picture 3"/>
          <p:cNvPicPr>
            <a:picLocks noChangeAspect="1" noChangeArrowheads="1"/>
          </p:cNvPicPr>
          <p:nvPr/>
        </p:nvPicPr>
        <p:blipFill rotWithShape="1">
          <a:blip r:embed="rId4" cstate="email"/>
          <a:srcRect b="9290"/>
          <a:stretch/>
        </p:blipFill>
        <p:spPr bwMode="auto">
          <a:xfrm>
            <a:off x="3276601" y="4038600"/>
            <a:ext cx="1813224" cy="2333625"/>
          </a:xfrm>
          <a:prstGeom prst="rect">
            <a:avLst/>
          </a:prstGeom>
          <a:ln>
            <a:noFill/>
          </a:ln>
          <a:effectLst>
            <a:outerShdw blurRad="292100" dist="139700" dir="2700000" algn="tl" rotWithShape="0">
              <a:srgbClr val="333333">
                <a:alpha val="65000"/>
              </a:srgbClr>
            </a:outerShdw>
          </a:effectLst>
        </p:spPr>
      </p:pic>
      <p:pic>
        <p:nvPicPr>
          <p:cNvPr id="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356" y="1573221"/>
            <a:ext cx="2439288" cy="313242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 name="Picture 1" descr="Screen shot 2013-05-31 at 1.18.11 PM.png"/>
          <p:cNvPicPr>
            <a:picLocks noChangeAspect="1"/>
          </p:cNvPicPr>
          <p:nvPr/>
        </p:nvPicPr>
        <p:blipFill rotWithShape="1">
          <a:blip r:embed="rId6" cstate="print">
            <a:extLst>
              <a:ext uri="{28A0092B-C50C-407E-A947-70E740481C1C}">
                <a14:useLocalDpi xmlns:a14="http://schemas.microsoft.com/office/drawing/2010/main" val="0"/>
              </a:ext>
            </a:extLst>
          </a:blip>
          <a:srcRect l="6241" t="24272" r="55808" b="62091"/>
          <a:stretch/>
        </p:blipFill>
        <p:spPr>
          <a:xfrm>
            <a:off x="5410200" y="1598648"/>
            <a:ext cx="3470276" cy="904816"/>
          </a:xfrm>
          <a:prstGeom prst="rect">
            <a:avLst/>
          </a:prstGeom>
          <a:ln>
            <a:noFill/>
          </a:ln>
          <a:effectLst>
            <a:outerShdw blurRad="292100" dist="139700" dir="2700000" algn="tl" rotWithShape="0">
              <a:srgbClr val="333333">
                <a:alpha val="65000"/>
              </a:srgbClr>
            </a:outerShdw>
          </a:effectLst>
        </p:spPr>
      </p:pic>
      <p:pic>
        <p:nvPicPr>
          <p:cNvPr id="3" name="Picture 2" descr="Screen shot 2013-05-31 at 1.22.42 PM.png"/>
          <p:cNvPicPr>
            <a:picLocks noChangeAspect="1"/>
          </p:cNvPicPr>
          <p:nvPr/>
        </p:nvPicPr>
        <p:blipFill rotWithShape="1">
          <a:blip r:embed="rId7" cstate="print">
            <a:extLst>
              <a:ext uri="{28A0092B-C50C-407E-A947-70E740481C1C}">
                <a14:useLocalDpi xmlns:a14="http://schemas.microsoft.com/office/drawing/2010/main" val="0"/>
              </a:ext>
            </a:extLst>
          </a:blip>
          <a:srcRect l="4570"/>
          <a:stretch/>
        </p:blipFill>
        <p:spPr>
          <a:xfrm>
            <a:off x="3276601" y="1447800"/>
            <a:ext cx="1813224" cy="2438400"/>
          </a:xfrm>
          <a:prstGeom prst="rect">
            <a:avLst/>
          </a:prstGeom>
          <a:ln>
            <a:noFill/>
          </a:ln>
          <a:effectLst>
            <a:outerShdw blurRad="292100" dist="139700" dir="2700000" algn="tl" rotWithShape="0">
              <a:srgbClr val="333333">
                <a:alpha val="65000"/>
              </a:srgbClr>
            </a:outerShdw>
          </a:effectLst>
        </p:spPr>
      </p:pic>
      <p:pic>
        <p:nvPicPr>
          <p:cNvPr id="4" name="Picture 3" descr="Screen shot 2013-05-31 at 1.26.23 P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0200" y="3471210"/>
            <a:ext cx="3460397" cy="25908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9">
            <a:clrChange>
              <a:clrFrom>
                <a:srgbClr val="000000"/>
              </a:clrFrom>
              <a:clrTo>
                <a:srgbClr val="000000">
                  <a:alpha val="0"/>
                </a:srgbClr>
              </a:clrTo>
            </a:clrChange>
          </a:blip>
          <a:stretch>
            <a:fillRect/>
          </a:stretch>
        </p:blipFill>
        <p:spPr>
          <a:xfrm>
            <a:off x="1792805" y="5130800"/>
            <a:ext cx="1367393" cy="1019175"/>
          </a:xfrm>
          <a:prstGeom prst="rect">
            <a:avLst/>
          </a:prstGeom>
        </p:spPr>
      </p:pic>
      <p:pic>
        <p:nvPicPr>
          <p:cNvPr id="14" name="Picture 13"/>
          <p:cNvPicPr>
            <a:picLocks noChangeAspect="1"/>
          </p:cNvPicPr>
          <p:nvPr/>
        </p:nvPicPr>
        <p:blipFill>
          <a:blip r:embed="rId10">
            <a:clrChange>
              <a:clrFrom>
                <a:srgbClr val="000000"/>
              </a:clrFrom>
              <a:clrTo>
                <a:srgbClr val="000000">
                  <a:alpha val="0"/>
                </a:srgbClr>
              </a:clrTo>
            </a:clrChange>
          </a:blip>
          <a:stretch>
            <a:fillRect/>
          </a:stretch>
        </p:blipFill>
        <p:spPr>
          <a:xfrm>
            <a:off x="6172200" y="6149975"/>
            <a:ext cx="2057400" cy="444500"/>
          </a:xfrm>
          <a:prstGeom prst="rect">
            <a:avLst/>
          </a:prstGeom>
        </p:spPr>
      </p:pic>
      <p:pic>
        <p:nvPicPr>
          <p:cNvPr id="13" name="Picture 12"/>
          <p:cNvPicPr>
            <a:picLocks noChangeAspect="1"/>
          </p:cNvPicPr>
          <p:nvPr/>
        </p:nvPicPr>
        <p:blipFill rotWithShape="1">
          <a:blip r:embed="rId11">
            <a:clrChange>
              <a:clrFrom>
                <a:srgbClr val="000000"/>
              </a:clrFrom>
              <a:clrTo>
                <a:srgbClr val="000000">
                  <a:alpha val="0"/>
                </a:srgbClr>
              </a:clrTo>
            </a:clrChange>
          </a:blip>
          <a:srcRect r="68414"/>
          <a:stretch/>
        </p:blipFill>
        <p:spPr>
          <a:xfrm>
            <a:off x="304356" y="5029200"/>
            <a:ext cx="1300200" cy="1252824"/>
          </a:xfrm>
          <a:prstGeom prst="rect">
            <a:avLst/>
          </a:prstGeom>
        </p:spPr>
      </p:pic>
    </p:spTree>
    <p:extLst>
      <p:ext uri="{BB962C8B-B14F-4D97-AF65-F5344CB8AC3E}">
        <p14:creationId xmlns:p14="http://schemas.microsoft.com/office/powerpoint/2010/main" val="1635104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 name="Isosceles Triangle 21"/>
          <p:cNvSpPr/>
          <p:nvPr/>
        </p:nvSpPr>
        <p:spPr>
          <a:xfrm>
            <a:off x="4529001" y="2532798"/>
            <a:ext cx="3780016" cy="744362"/>
          </a:xfrm>
          <a:prstGeom prst="triangle">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363" name="Rectangle 2"/>
          <p:cNvSpPr>
            <a:spLocks noGrp="1" noChangeArrowheads="1"/>
          </p:cNvSpPr>
          <p:nvPr>
            <p:ph type="title"/>
          </p:nvPr>
        </p:nvSpPr>
        <p:spPr/>
        <p:txBody>
          <a:bodyPr/>
          <a:lstStyle/>
          <a:p>
            <a:pPr eaLnBrk="1" hangingPunct="1"/>
            <a:r>
              <a:rPr lang="en-US" sz="3100" dirty="0" smtClean="0"/>
              <a:t>Nous </a:t>
            </a:r>
            <a:r>
              <a:rPr lang="en-US" sz="3100" dirty="0" err="1" smtClean="0"/>
              <a:t>avons</a:t>
            </a:r>
            <a:r>
              <a:rPr lang="en-US" sz="3100" dirty="0" smtClean="0"/>
              <a:t> </a:t>
            </a:r>
            <a:r>
              <a:rPr lang="en-US" sz="3100" dirty="0" err="1" smtClean="0"/>
              <a:t>besoin</a:t>
            </a:r>
            <a:r>
              <a:rPr lang="en-US" sz="3100" dirty="0" smtClean="0"/>
              <a:t> de </a:t>
            </a:r>
            <a:r>
              <a:rPr lang="en-US" sz="3100" dirty="0" err="1" smtClean="0"/>
              <a:t>termes</a:t>
            </a:r>
            <a:r>
              <a:rPr lang="en-US" sz="3100" dirty="0" smtClean="0"/>
              <a:t> </a:t>
            </a:r>
            <a:r>
              <a:rPr lang="en-US" sz="3100" dirty="0" err="1" smtClean="0"/>
              <a:t>standardisés</a:t>
            </a:r>
            <a:r>
              <a:rPr lang="en-US" sz="3100" dirty="0" smtClean="0"/>
              <a:t> pour </a:t>
            </a:r>
            <a:r>
              <a:rPr lang="en-US" sz="3100" dirty="0" err="1" smtClean="0"/>
              <a:t>définir</a:t>
            </a:r>
            <a:r>
              <a:rPr lang="en-US" sz="3100" dirty="0" smtClean="0"/>
              <a:t> la conservation</a:t>
            </a:r>
          </a:p>
        </p:txBody>
      </p:sp>
      <p:sp>
        <p:nvSpPr>
          <p:cNvPr id="1163270" name="Rectangle 6"/>
          <p:cNvSpPr>
            <a:spLocks noGrp="1" noChangeArrowheads="1"/>
          </p:cNvSpPr>
          <p:nvPr>
            <p:ph idx="1"/>
          </p:nvPr>
        </p:nvSpPr>
        <p:spPr>
          <a:xfrm>
            <a:off x="1676401" y="3378849"/>
            <a:ext cx="2286000" cy="2633628"/>
          </a:xfrm>
          <a:solidFill>
            <a:schemeClr val="bg1">
              <a:lumMod val="95000"/>
            </a:schemeClr>
          </a:solidFill>
          <a:effectLst>
            <a:outerShdw blurRad="50800" dist="38100" dir="2700000" algn="tl" rotWithShape="0">
              <a:prstClr val="black">
                <a:alpha val="40000"/>
              </a:prstClr>
            </a:outerShdw>
          </a:effectLst>
        </p:spPr>
        <p:txBody>
          <a:bodyPr/>
          <a:lstStyle/>
          <a:p>
            <a:pPr eaLnBrk="1" hangingPunct="1"/>
            <a:r>
              <a:rPr lang="en-US" dirty="0" err="1" smtClean="0">
                <a:solidFill>
                  <a:schemeClr val="accent2"/>
                </a:solidFill>
              </a:rPr>
              <a:t>Vaches</a:t>
            </a:r>
            <a:r>
              <a:rPr lang="en-US" dirty="0" smtClean="0">
                <a:solidFill>
                  <a:schemeClr val="accent2"/>
                </a:solidFill>
              </a:rPr>
              <a:t>?</a:t>
            </a:r>
          </a:p>
          <a:p>
            <a:pPr eaLnBrk="1" hangingPunct="1"/>
            <a:r>
              <a:rPr lang="en-US" dirty="0" err="1" smtClean="0">
                <a:solidFill>
                  <a:srgbClr val="008000"/>
                </a:solidFill>
              </a:rPr>
              <a:t>Bovins</a:t>
            </a:r>
            <a:r>
              <a:rPr lang="en-US" dirty="0" smtClean="0">
                <a:solidFill>
                  <a:srgbClr val="008000"/>
                </a:solidFill>
              </a:rPr>
              <a:t>?</a:t>
            </a:r>
          </a:p>
          <a:p>
            <a:pPr eaLnBrk="1" hangingPunct="1"/>
            <a:r>
              <a:rPr lang="en-US" dirty="0" err="1" smtClean="0">
                <a:solidFill>
                  <a:schemeClr val="accent2"/>
                </a:solidFill>
              </a:rPr>
              <a:t>Bétail</a:t>
            </a:r>
            <a:r>
              <a:rPr lang="en-US" dirty="0" smtClean="0">
                <a:solidFill>
                  <a:schemeClr val="accent2"/>
                </a:solidFill>
              </a:rPr>
              <a:t>?</a:t>
            </a:r>
          </a:p>
          <a:p>
            <a:pPr eaLnBrk="1" hangingPunct="1"/>
            <a:r>
              <a:rPr lang="en-US" dirty="0" err="1" smtClean="0">
                <a:solidFill>
                  <a:srgbClr val="008000"/>
                </a:solidFill>
              </a:rPr>
              <a:t>Pâturage</a:t>
            </a:r>
            <a:r>
              <a:rPr lang="en-US" dirty="0" smtClean="0">
                <a:solidFill>
                  <a:srgbClr val="008000"/>
                </a:solidFill>
              </a:rPr>
              <a:t>?</a:t>
            </a:r>
          </a:p>
          <a:p>
            <a:pPr eaLnBrk="1" hangingPunct="1"/>
            <a:r>
              <a:rPr lang="en-US" dirty="0" err="1" smtClean="0">
                <a:solidFill>
                  <a:schemeClr val="accent2"/>
                </a:solidFill>
              </a:rPr>
              <a:t>Élevage</a:t>
            </a:r>
            <a:r>
              <a:rPr lang="en-US" dirty="0" smtClean="0">
                <a:solidFill>
                  <a:schemeClr val="accent2"/>
                </a:solidFill>
              </a:rPr>
              <a:t>?</a:t>
            </a:r>
          </a:p>
        </p:txBody>
      </p:sp>
      <p:sp>
        <p:nvSpPr>
          <p:cNvPr id="15365" name="Rectangle 3"/>
          <p:cNvSpPr>
            <a:spLocks noChangeArrowheads="1"/>
          </p:cNvSpPr>
          <p:nvPr/>
        </p:nvSpPr>
        <p:spPr bwMode="auto">
          <a:xfrm>
            <a:off x="44447" y="3081338"/>
            <a:ext cx="9144000" cy="0"/>
          </a:xfrm>
          <a:prstGeom prst="rect">
            <a:avLst/>
          </a:prstGeom>
          <a:noFill/>
          <a:ln w="9525" algn="ctr">
            <a:noFill/>
            <a:miter lim="800000"/>
            <a:headEnd/>
            <a:tailEnd/>
          </a:ln>
        </p:spPr>
        <p:txBody>
          <a:bodyPr wrap="none" anchor="ctr">
            <a:spAutoFit/>
          </a:bodyPr>
          <a:lstStyle/>
          <a:p>
            <a:endParaRPr lang="en-US"/>
          </a:p>
        </p:txBody>
      </p:sp>
      <p:pic>
        <p:nvPicPr>
          <p:cNvPr id="1163269" name="Picture 5" descr="snpedro1"/>
          <p:cNvPicPr>
            <a:picLocks noChangeAspect="1" noChangeArrowheads="1"/>
          </p:cNvPicPr>
          <p:nvPr/>
        </p:nvPicPr>
        <p:blipFill rotWithShape="1">
          <a:blip r:embed="rId3" cstate="print"/>
          <a:srcRect r="970"/>
          <a:stretch/>
        </p:blipFill>
        <p:spPr bwMode="auto">
          <a:xfrm>
            <a:off x="4529001" y="3378848"/>
            <a:ext cx="3780016" cy="2633628"/>
          </a:xfrm>
          <a:prstGeom prst="rect">
            <a:avLst/>
          </a:prstGeom>
          <a:ln w="57150" cap="sq">
            <a:solidFill>
              <a:schemeClr val="bg1">
                <a:lumMod val="95000"/>
              </a:schemeClr>
            </a:solidFill>
            <a:miter lim="800000"/>
          </a:ln>
          <a:effectLst>
            <a:outerShdw blurRad="57150" dist="50800" dir="2700000" algn="tl" rotWithShape="0">
              <a:srgbClr val="000000">
                <a:alpha val="40000"/>
              </a:srgbClr>
            </a:outerShdw>
          </a:effectLst>
        </p:spPr>
      </p:pic>
      <p:sp>
        <p:nvSpPr>
          <p:cNvPr id="1163273" name="Rectangle 9"/>
          <p:cNvSpPr>
            <a:spLocks noChangeArrowheads="1"/>
          </p:cNvSpPr>
          <p:nvPr/>
        </p:nvSpPr>
        <p:spPr bwMode="auto">
          <a:xfrm>
            <a:off x="2064172" y="1772639"/>
            <a:ext cx="888579" cy="1051524"/>
          </a:xfrm>
          <a:prstGeom prst="rect">
            <a:avLst/>
          </a:prstGeom>
          <a:noFill/>
          <a:ln w="57150" algn="ctr">
            <a:solidFill>
              <a:schemeClr val="accent2"/>
            </a:solidFill>
            <a:miter lim="800000"/>
            <a:headEnd/>
            <a:tailEnd/>
          </a:ln>
        </p:spPr>
        <p:txBody>
          <a:bodyPr wrap="square" anchor="ctr">
            <a:spAutoFit/>
          </a:bodyPr>
          <a:lstStyle/>
          <a:p>
            <a:endParaRPr lang="en-US"/>
          </a:p>
        </p:txBody>
      </p:sp>
      <p:sp>
        <p:nvSpPr>
          <p:cNvPr id="1163274" name="Rectangle 10"/>
          <p:cNvSpPr>
            <a:spLocks noChangeArrowheads="1"/>
          </p:cNvSpPr>
          <p:nvPr/>
        </p:nvSpPr>
        <p:spPr bwMode="auto">
          <a:xfrm>
            <a:off x="5865698" y="1669926"/>
            <a:ext cx="1068502" cy="1146175"/>
          </a:xfrm>
          <a:prstGeom prst="rect">
            <a:avLst/>
          </a:prstGeom>
          <a:noFill/>
          <a:ln w="57150" algn="ctr">
            <a:solidFill>
              <a:schemeClr val="accent2"/>
            </a:solidFill>
            <a:miter lim="800000"/>
            <a:headEnd/>
            <a:tailEnd/>
          </a:ln>
        </p:spPr>
        <p:txBody>
          <a:bodyPr wrap="square" anchor="ctr">
            <a:spAutoFit/>
          </a:bodyPr>
          <a:lstStyle/>
          <a:p>
            <a:endParaRPr lang="en-US"/>
          </a:p>
        </p:txBody>
      </p:sp>
      <p:sp>
        <p:nvSpPr>
          <p:cNvPr id="2" name="Regular Pentagon 1"/>
          <p:cNvSpPr/>
          <p:nvPr/>
        </p:nvSpPr>
        <p:spPr>
          <a:xfrm>
            <a:off x="107239" y="1886800"/>
            <a:ext cx="1065835" cy="789484"/>
          </a:xfrm>
          <a:prstGeom prst="pentagon">
            <a:avLst/>
          </a:prstGeom>
          <a:solidFill>
            <a:srgbClr val="50FAF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Équipes</a:t>
            </a:r>
            <a:r>
              <a:rPr lang="en-CA" sz="1000" dirty="0" smtClean="0">
                <a:solidFill>
                  <a:schemeClr val="tx1"/>
                </a:solidFill>
              </a:rPr>
              <a:t> de </a:t>
            </a:r>
            <a:r>
              <a:rPr lang="en-CA" sz="1000" dirty="0" err="1" smtClean="0">
                <a:solidFill>
                  <a:schemeClr val="tx1"/>
                </a:solidFill>
              </a:rPr>
              <a:t>projets</a:t>
            </a:r>
            <a:endParaRPr lang="en-CA" sz="1000" dirty="0">
              <a:solidFill>
                <a:schemeClr val="tx1"/>
              </a:solidFill>
            </a:endParaRPr>
          </a:p>
        </p:txBody>
      </p:sp>
      <p:sp>
        <p:nvSpPr>
          <p:cNvPr id="3" name="Hexagon 2"/>
          <p:cNvSpPr/>
          <p:nvPr/>
        </p:nvSpPr>
        <p:spPr>
          <a:xfrm>
            <a:off x="2108199" y="2070937"/>
            <a:ext cx="808038" cy="438647"/>
          </a:xfrm>
          <a:prstGeom prst="hexagon">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Actions</a:t>
            </a:r>
            <a:endParaRPr lang="en-CA" sz="1000" dirty="0">
              <a:solidFill>
                <a:schemeClr val="tx1"/>
              </a:solidFill>
            </a:endParaRPr>
          </a:p>
        </p:txBody>
      </p:sp>
      <p:sp>
        <p:nvSpPr>
          <p:cNvPr id="4" name="Rounded Rectangle 3"/>
          <p:cNvSpPr/>
          <p:nvPr/>
        </p:nvSpPr>
        <p:spPr>
          <a:xfrm>
            <a:off x="3854446" y="1772639"/>
            <a:ext cx="990601" cy="39796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Menaces </a:t>
            </a:r>
            <a:r>
              <a:rPr lang="en-CA" sz="1000" dirty="0" err="1" smtClean="0">
                <a:solidFill>
                  <a:schemeClr val="tx1"/>
                </a:solidFill>
              </a:rPr>
              <a:t>indirectes</a:t>
            </a:r>
            <a:endParaRPr lang="en-CA" sz="1000" dirty="0">
              <a:solidFill>
                <a:schemeClr val="tx1"/>
              </a:solidFill>
            </a:endParaRPr>
          </a:p>
        </p:txBody>
      </p:sp>
      <p:sp>
        <p:nvSpPr>
          <p:cNvPr id="20" name="Rounded Rectangle 19"/>
          <p:cNvSpPr/>
          <p:nvPr/>
        </p:nvSpPr>
        <p:spPr>
          <a:xfrm>
            <a:off x="3865163" y="2369590"/>
            <a:ext cx="979884" cy="397967"/>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Opportunités</a:t>
            </a:r>
            <a:endParaRPr lang="en-CA" sz="1000" dirty="0">
              <a:solidFill>
                <a:schemeClr val="tx1"/>
              </a:solidFill>
            </a:endParaRPr>
          </a:p>
        </p:txBody>
      </p:sp>
      <p:sp>
        <p:nvSpPr>
          <p:cNvPr id="21" name="Rounded Rectangle 20"/>
          <p:cNvSpPr/>
          <p:nvPr/>
        </p:nvSpPr>
        <p:spPr>
          <a:xfrm>
            <a:off x="5940368" y="2086643"/>
            <a:ext cx="915987" cy="397967"/>
          </a:xfrm>
          <a:prstGeom prst="roundRect">
            <a:avLst/>
          </a:prstGeom>
          <a:solidFill>
            <a:srgbClr val="FD95B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smtClean="0">
                <a:solidFill>
                  <a:schemeClr val="tx1"/>
                </a:solidFill>
              </a:rPr>
              <a:t>Menaces </a:t>
            </a:r>
            <a:r>
              <a:rPr lang="en-CA" sz="1000" dirty="0" err="1" smtClean="0">
                <a:solidFill>
                  <a:schemeClr val="tx1"/>
                </a:solidFill>
              </a:rPr>
              <a:t>directes</a:t>
            </a:r>
            <a:endParaRPr lang="en-CA" sz="1000" dirty="0">
              <a:solidFill>
                <a:schemeClr val="tx1"/>
              </a:solidFill>
            </a:endParaRPr>
          </a:p>
        </p:txBody>
      </p:sp>
      <p:sp>
        <p:nvSpPr>
          <p:cNvPr id="5" name="Oval 4"/>
          <p:cNvSpPr/>
          <p:nvPr/>
        </p:nvSpPr>
        <p:spPr>
          <a:xfrm>
            <a:off x="7848600" y="1985963"/>
            <a:ext cx="1219200" cy="599329"/>
          </a:xfrm>
          <a:prstGeom prst="ellipse">
            <a:avLst/>
          </a:prstGeom>
          <a:solidFill>
            <a:srgbClr val="B3FFA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000" dirty="0" err="1" smtClean="0">
                <a:solidFill>
                  <a:schemeClr val="tx1"/>
                </a:solidFill>
              </a:rPr>
              <a:t>Cibles</a:t>
            </a:r>
            <a:r>
              <a:rPr lang="en-CA" sz="1000" dirty="0" smtClean="0">
                <a:solidFill>
                  <a:schemeClr val="tx1"/>
                </a:solidFill>
              </a:rPr>
              <a:t> de </a:t>
            </a:r>
            <a:r>
              <a:rPr lang="en-CA" sz="1000" dirty="0" err="1" smtClean="0">
                <a:solidFill>
                  <a:schemeClr val="tx1"/>
                </a:solidFill>
              </a:rPr>
              <a:t>biodiversité</a:t>
            </a:r>
            <a:endParaRPr lang="en-CA" sz="1000" dirty="0">
              <a:solidFill>
                <a:schemeClr val="tx1"/>
              </a:solidFill>
            </a:endParaRPr>
          </a:p>
        </p:txBody>
      </p:sp>
      <p:grpSp>
        <p:nvGrpSpPr>
          <p:cNvPr id="18" name="Group 17"/>
          <p:cNvGrpSpPr/>
          <p:nvPr/>
        </p:nvGrpSpPr>
        <p:grpSpPr>
          <a:xfrm>
            <a:off x="1245814" y="2088696"/>
            <a:ext cx="765331" cy="409031"/>
            <a:chOff x="1278008" y="1988888"/>
            <a:chExt cx="765331" cy="409031"/>
          </a:xfrm>
        </p:grpSpPr>
        <p:sp>
          <p:nvSpPr>
            <p:cNvPr id="8" name="Down Arrow 7"/>
            <p:cNvSpPr/>
            <p:nvPr/>
          </p:nvSpPr>
          <p:spPr>
            <a:xfrm rot="16200000">
              <a:off x="1471100" y="1825680"/>
              <a:ext cx="409031" cy="73544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1278008" y="2067343"/>
              <a:ext cx="639919" cy="246221"/>
            </a:xfrm>
            <a:prstGeom prst="rect">
              <a:avLst/>
            </a:prstGeom>
            <a:noFill/>
          </p:spPr>
          <p:txBody>
            <a:bodyPr wrap="none" rtlCol="0">
              <a:spAutoFit/>
            </a:bodyPr>
            <a:lstStyle/>
            <a:p>
              <a:r>
                <a:rPr lang="en-CA" sz="1000" dirty="0" err="1" smtClean="0">
                  <a:solidFill>
                    <a:schemeClr val="bg1"/>
                  </a:solidFill>
                </a:rPr>
                <a:t>Utilisent</a:t>
              </a:r>
              <a:endParaRPr lang="en-CA" sz="1000" dirty="0">
                <a:solidFill>
                  <a:schemeClr val="bg1"/>
                </a:solidFill>
              </a:endParaRPr>
            </a:p>
          </p:txBody>
        </p:sp>
      </p:grpSp>
      <p:grpSp>
        <p:nvGrpSpPr>
          <p:cNvPr id="10" name="Group 9"/>
          <p:cNvGrpSpPr/>
          <p:nvPr/>
        </p:nvGrpSpPr>
        <p:grpSpPr>
          <a:xfrm>
            <a:off x="3023030" y="2096044"/>
            <a:ext cx="765108" cy="409031"/>
            <a:chOff x="3055609" y="2002484"/>
            <a:chExt cx="765108" cy="409031"/>
          </a:xfrm>
        </p:grpSpPr>
        <p:sp>
          <p:nvSpPr>
            <p:cNvPr id="32" name="Down Arrow 31"/>
            <p:cNvSpPr/>
            <p:nvPr/>
          </p:nvSpPr>
          <p:spPr>
            <a:xfrm rot="16200000">
              <a:off x="3245143" y="1835941"/>
              <a:ext cx="409031" cy="7421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extBox 24"/>
            <p:cNvSpPr txBox="1"/>
            <p:nvPr/>
          </p:nvSpPr>
          <p:spPr>
            <a:xfrm>
              <a:off x="3055609" y="2081806"/>
              <a:ext cx="683096" cy="246221"/>
            </a:xfrm>
            <a:prstGeom prst="rect">
              <a:avLst/>
            </a:prstGeom>
            <a:noFill/>
          </p:spPr>
          <p:txBody>
            <a:bodyPr wrap="square" rtlCol="0">
              <a:spAutoFit/>
            </a:bodyPr>
            <a:lstStyle/>
            <a:p>
              <a:r>
                <a:rPr lang="en-CA" sz="1000" dirty="0" err="1" smtClean="0">
                  <a:solidFill>
                    <a:schemeClr val="bg1"/>
                  </a:solidFill>
                </a:rPr>
                <a:t>Affectent</a:t>
              </a:r>
              <a:endParaRPr lang="en-CA" sz="1000" dirty="0" smtClean="0">
                <a:solidFill>
                  <a:schemeClr val="bg1"/>
                </a:solidFill>
              </a:endParaRPr>
            </a:p>
          </p:txBody>
        </p:sp>
      </p:grpSp>
      <p:grpSp>
        <p:nvGrpSpPr>
          <p:cNvPr id="17" name="Group 16"/>
          <p:cNvGrpSpPr/>
          <p:nvPr/>
        </p:nvGrpSpPr>
        <p:grpSpPr>
          <a:xfrm>
            <a:off x="4940029" y="2065359"/>
            <a:ext cx="868483" cy="432368"/>
            <a:chOff x="4922719" y="2002483"/>
            <a:chExt cx="868483" cy="432368"/>
          </a:xfrm>
        </p:grpSpPr>
        <p:sp>
          <p:nvSpPr>
            <p:cNvPr id="31" name="Down Arrow 30"/>
            <p:cNvSpPr/>
            <p:nvPr/>
          </p:nvSpPr>
          <p:spPr>
            <a:xfrm rot="16200000">
              <a:off x="5144598" y="1788246"/>
              <a:ext cx="432368" cy="86084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TextBox 26"/>
            <p:cNvSpPr txBox="1"/>
            <p:nvPr/>
          </p:nvSpPr>
          <p:spPr>
            <a:xfrm>
              <a:off x="4922719" y="2101274"/>
              <a:ext cx="800219" cy="246221"/>
            </a:xfrm>
            <a:prstGeom prst="rect">
              <a:avLst/>
            </a:prstGeom>
            <a:noFill/>
          </p:spPr>
          <p:txBody>
            <a:bodyPr wrap="none" rtlCol="0">
              <a:spAutoFit/>
            </a:bodyPr>
            <a:lstStyle/>
            <a:p>
              <a:r>
                <a:rPr lang="en-CA" sz="1000" dirty="0" err="1" smtClean="0">
                  <a:solidFill>
                    <a:schemeClr val="bg1"/>
                  </a:solidFill>
                </a:rPr>
                <a:t>influencent</a:t>
              </a:r>
              <a:endParaRPr lang="en-CA" sz="1000" dirty="0" smtClean="0">
                <a:solidFill>
                  <a:schemeClr val="bg1"/>
                </a:solidFill>
              </a:endParaRPr>
            </a:p>
          </p:txBody>
        </p:sp>
      </p:grpSp>
      <p:grpSp>
        <p:nvGrpSpPr>
          <p:cNvPr id="36" name="Group 35"/>
          <p:cNvGrpSpPr/>
          <p:nvPr/>
        </p:nvGrpSpPr>
        <p:grpSpPr>
          <a:xfrm>
            <a:off x="6968395" y="2096044"/>
            <a:ext cx="765108" cy="409031"/>
            <a:chOff x="3055609" y="2002484"/>
            <a:chExt cx="765108" cy="409031"/>
          </a:xfrm>
        </p:grpSpPr>
        <p:sp>
          <p:nvSpPr>
            <p:cNvPr id="37" name="Down Arrow 36"/>
            <p:cNvSpPr/>
            <p:nvPr/>
          </p:nvSpPr>
          <p:spPr>
            <a:xfrm rot="16200000">
              <a:off x="3245143" y="1835941"/>
              <a:ext cx="409031" cy="74211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TextBox 37"/>
            <p:cNvSpPr txBox="1"/>
            <p:nvPr/>
          </p:nvSpPr>
          <p:spPr>
            <a:xfrm>
              <a:off x="3055609" y="2081806"/>
              <a:ext cx="683096" cy="246221"/>
            </a:xfrm>
            <a:prstGeom prst="rect">
              <a:avLst/>
            </a:prstGeom>
            <a:noFill/>
          </p:spPr>
          <p:txBody>
            <a:bodyPr wrap="square" rtlCol="0">
              <a:spAutoFit/>
            </a:bodyPr>
            <a:lstStyle/>
            <a:p>
              <a:r>
                <a:rPr lang="en-CA" sz="1000" dirty="0" err="1" smtClean="0">
                  <a:solidFill>
                    <a:schemeClr val="bg1"/>
                  </a:solidFill>
                </a:rPr>
                <a:t>Affectent</a:t>
              </a:r>
              <a:endParaRPr lang="en-CA" sz="1000" dirty="0" smtClean="0">
                <a:solidFill>
                  <a:schemeClr val="bg1"/>
                </a:solidFill>
              </a:endParaRPr>
            </a:p>
          </p:txBody>
        </p:sp>
      </p:grpSp>
    </p:spTree>
    <p:extLst>
      <p:ext uri="{BB962C8B-B14F-4D97-AF65-F5344CB8AC3E}">
        <p14:creationId xmlns:p14="http://schemas.microsoft.com/office/powerpoint/2010/main" val="1754001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3269"/>
                                        </p:tgtEl>
                                        <p:attrNameLst>
                                          <p:attrName>style.visibility</p:attrName>
                                        </p:attrNameLst>
                                      </p:cBhvr>
                                      <p:to>
                                        <p:strVal val="visible"/>
                                      </p:to>
                                    </p:set>
                                    <p:animEffect transition="in" filter="fade">
                                      <p:cBhvr>
                                        <p:cTn id="7" dur="500"/>
                                        <p:tgtEl>
                                          <p:spTgt spid="11632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63270">
                                            <p:txEl>
                                              <p:pRg st="0" end="0"/>
                                            </p:txEl>
                                          </p:spTgt>
                                        </p:tgtEl>
                                        <p:attrNameLst>
                                          <p:attrName>style.visibility</p:attrName>
                                        </p:attrNameLst>
                                      </p:cBhvr>
                                      <p:to>
                                        <p:strVal val="visible"/>
                                      </p:to>
                                    </p:set>
                                    <p:animEffect transition="in" filter="fade">
                                      <p:cBhvr>
                                        <p:cTn id="15" dur="500"/>
                                        <p:tgtEl>
                                          <p:spTgt spid="1163270">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63270">
                                            <p:txEl>
                                              <p:pRg st="1" end="1"/>
                                            </p:txEl>
                                          </p:spTgt>
                                        </p:tgtEl>
                                        <p:attrNameLst>
                                          <p:attrName>style.visibility</p:attrName>
                                        </p:attrNameLst>
                                      </p:cBhvr>
                                      <p:to>
                                        <p:strVal val="visible"/>
                                      </p:to>
                                    </p:set>
                                    <p:animEffect transition="in" filter="fade">
                                      <p:cBhvr>
                                        <p:cTn id="18" dur="500"/>
                                        <p:tgtEl>
                                          <p:spTgt spid="1163270">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63270">
                                            <p:txEl>
                                              <p:pRg st="2" end="2"/>
                                            </p:txEl>
                                          </p:spTgt>
                                        </p:tgtEl>
                                        <p:attrNameLst>
                                          <p:attrName>style.visibility</p:attrName>
                                        </p:attrNameLst>
                                      </p:cBhvr>
                                      <p:to>
                                        <p:strVal val="visible"/>
                                      </p:to>
                                    </p:set>
                                    <p:animEffect transition="in" filter="fade">
                                      <p:cBhvr>
                                        <p:cTn id="21" dur="500"/>
                                        <p:tgtEl>
                                          <p:spTgt spid="1163270">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63270">
                                            <p:txEl>
                                              <p:pRg st="3" end="3"/>
                                            </p:txEl>
                                          </p:spTgt>
                                        </p:tgtEl>
                                        <p:attrNameLst>
                                          <p:attrName>style.visibility</p:attrName>
                                        </p:attrNameLst>
                                      </p:cBhvr>
                                      <p:to>
                                        <p:strVal val="visible"/>
                                      </p:to>
                                    </p:set>
                                    <p:animEffect transition="in" filter="fade">
                                      <p:cBhvr>
                                        <p:cTn id="24" dur="500"/>
                                        <p:tgtEl>
                                          <p:spTgt spid="1163270">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63270">
                                            <p:txEl>
                                              <p:pRg st="4" end="4"/>
                                            </p:txEl>
                                          </p:spTgt>
                                        </p:tgtEl>
                                        <p:attrNameLst>
                                          <p:attrName>style.visibility</p:attrName>
                                        </p:attrNameLst>
                                      </p:cBhvr>
                                      <p:to>
                                        <p:strVal val="visible"/>
                                      </p:to>
                                    </p:set>
                                    <p:animEffect transition="in" filter="fade">
                                      <p:cBhvr>
                                        <p:cTn id="27" dur="500"/>
                                        <p:tgtEl>
                                          <p:spTgt spid="1163270">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63270">
                                            <p:bg/>
                                          </p:spTgt>
                                        </p:tgtEl>
                                        <p:attrNameLst>
                                          <p:attrName>style.visibility</p:attrName>
                                        </p:attrNameLst>
                                      </p:cBhvr>
                                      <p:to>
                                        <p:strVal val="visible"/>
                                      </p:to>
                                    </p:set>
                                    <p:animEffect transition="in" filter="fade">
                                      <p:cBhvr>
                                        <p:cTn id="30" dur="500"/>
                                        <p:tgtEl>
                                          <p:spTgt spid="1163270">
                                            <p:bg/>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1163273"/>
                                        </p:tgtEl>
                                        <p:attrNameLst>
                                          <p:attrName>style.visibility</p:attrName>
                                        </p:attrNameLst>
                                      </p:cBhvr>
                                      <p:to>
                                        <p:strVal val="visible"/>
                                      </p:to>
                                    </p:set>
                                    <p:anim calcmode="lin" valueType="num">
                                      <p:cBhvr additive="base">
                                        <p:cTn id="35" dur="500" fill="hold"/>
                                        <p:tgtEl>
                                          <p:spTgt spid="1163273"/>
                                        </p:tgtEl>
                                        <p:attrNameLst>
                                          <p:attrName>ppt_x</p:attrName>
                                        </p:attrNameLst>
                                      </p:cBhvr>
                                      <p:tavLst>
                                        <p:tav tm="0">
                                          <p:val>
                                            <p:strVal val="#ppt_x"/>
                                          </p:val>
                                        </p:tav>
                                        <p:tav tm="100000">
                                          <p:val>
                                            <p:strVal val="#ppt_x"/>
                                          </p:val>
                                        </p:tav>
                                      </p:tavLst>
                                    </p:anim>
                                    <p:anim calcmode="lin" valueType="num">
                                      <p:cBhvr additive="base">
                                        <p:cTn id="36" dur="500" fill="hold"/>
                                        <p:tgtEl>
                                          <p:spTgt spid="116327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163274"/>
                                        </p:tgtEl>
                                        <p:attrNameLst>
                                          <p:attrName>style.visibility</p:attrName>
                                        </p:attrNameLst>
                                      </p:cBhvr>
                                      <p:to>
                                        <p:strVal val="visible"/>
                                      </p:to>
                                    </p:set>
                                    <p:anim calcmode="lin" valueType="num">
                                      <p:cBhvr additive="base">
                                        <p:cTn id="39" dur="500" fill="hold"/>
                                        <p:tgtEl>
                                          <p:spTgt spid="1163274"/>
                                        </p:tgtEl>
                                        <p:attrNameLst>
                                          <p:attrName>ppt_x</p:attrName>
                                        </p:attrNameLst>
                                      </p:cBhvr>
                                      <p:tavLst>
                                        <p:tav tm="0">
                                          <p:val>
                                            <p:strVal val="#ppt_x"/>
                                          </p:val>
                                        </p:tav>
                                        <p:tav tm="100000">
                                          <p:val>
                                            <p:strVal val="#ppt_x"/>
                                          </p:val>
                                        </p:tav>
                                      </p:tavLst>
                                    </p:anim>
                                    <p:anim calcmode="lin" valueType="num">
                                      <p:cBhvr additive="base">
                                        <p:cTn id="40" dur="500" fill="hold"/>
                                        <p:tgtEl>
                                          <p:spTgt spid="116327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163270" grpId="0" uiExpand="1" build="p" animBg="1"/>
      <p:bldP spid="1163273" grpId="0" animBg="1"/>
      <p:bldP spid="116327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itle 1"/>
          <p:cNvSpPr>
            <a:spLocks noGrp="1"/>
          </p:cNvSpPr>
          <p:nvPr>
            <p:ph type="title"/>
          </p:nvPr>
        </p:nvSpPr>
        <p:spPr/>
        <p:txBody>
          <a:bodyPr/>
          <a:lstStyle/>
          <a:p>
            <a:r>
              <a:rPr lang="en-US" dirty="0">
                <a:latin typeface="Arial" charset="0"/>
              </a:rPr>
              <a:t>Classifications CMP-IUCN</a:t>
            </a:r>
            <a:endParaRPr lang="en-US" dirty="0">
              <a:latin typeface="Arial" charset="0"/>
            </a:endParaRPr>
          </a:p>
        </p:txBody>
      </p:sp>
      <p:sp>
        <p:nvSpPr>
          <p:cNvPr id="56322" name="Content Placeholder 2"/>
          <p:cNvSpPr>
            <a:spLocks noGrp="1"/>
          </p:cNvSpPr>
          <p:nvPr>
            <p:ph idx="1"/>
          </p:nvPr>
        </p:nvSpPr>
        <p:spPr>
          <a:xfrm>
            <a:off x="381000" y="1447800"/>
            <a:ext cx="8382000" cy="381000"/>
          </a:xfrm>
        </p:spPr>
        <p:txBody>
          <a:bodyPr/>
          <a:lstStyle/>
          <a:p>
            <a:pPr marL="0" indent="0" algn="ctr">
              <a:buFont typeface="Arial" charset="0"/>
              <a:buNone/>
            </a:pPr>
            <a:r>
              <a:rPr lang="en-US" dirty="0" err="1" smtClean="0">
                <a:latin typeface="Arial" charset="0"/>
              </a:rPr>
              <a:t>Taxonomie</a:t>
            </a:r>
            <a:r>
              <a:rPr lang="en-US" dirty="0" smtClean="0">
                <a:latin typeface="Arial" charset="0"/>
              </a:rPr>
              <a:t> des actions </a:t>
            </a:r>
            <a:r>
              <a:rPr lang="en-US" dirty="0">
                <a:latin typeface="Arial" charset="0"/>
              </a:rPr>
              <a:t>de conservation CMP-UICN </a:t>
            </a:r>
          </a:p>
        </p:txBody>
      </p:sp>
      <p:pic>
        <p:nvPicPr>
          <p:cNvPr id="56324" name="Picture 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53" t="16484" r="20625" b="20040"/>
          <a:stretch/>
        </p:blipFill>
        <p:spPr bwMode="auto">
          <a:xfrm>
            <a:off x="1828800" y="2057400"/>
            <a:ext cx="5105400" cy="432609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232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1" descr="MiradiLogoNameLarg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4243" y="1420814"/>
            <a:ext cx="5072062" cy="1481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2338" name="Text Box 5"/>
          <p:cNvSpPr txBox="1">
            <a:spLocks noChangeArrowheads="1"/>
          </p:cNvSpPr>
          <p:nvPr/>
        </p:nvSpPr>
        <p:spPr bwMode="auto">
          <a:xfrm>
            <a:off x="6758180" y="1591066"/>
            <a:ext cx="476250" cy="3143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600" b="1">
                <a:solidFill>
                  <a:srgbClr val="3E7CC8"/>
                </a:solidFill>
                <a:latin typeface="Arial" charset="0"/>
                <a:ea typeface="ＭＳ Ｐゴシック" charset="0"/>
                <a:cs typeface="ＭＳ Ｐゴシック" charset="0"/>
              </a:defRPr>
            </a:lvl1pPr>
            <a:lvl2pPr marL="742950" indent="-285750" eaLnBrk="0" hangingPunct="0">
              <a:defRPr sz="3600" b="1">
                <a:solidFill>
                  <a:srgbClr val="3E7CC8"/>
                </a:solidFill>
                <a:latin typeface="Arial" charset="0"/>
                <a:ea typeface="ＭＳ Ｐゴシック" charset="0"/>
              </a:defRPr>
            </a:lvl2pPr>
            <a:lvl3pPr marL="1143000" indent="-228600" eaLnBrk="0" hangingPunct="0">
              <a:defRPr sz="3600" b="1">
                <a:solidFill>
                  <a:srgbClr val="3E7CC8"/>
                </a:solidFill>
                <a:latin typeface="Arial" charset="0"/>
                <a:ea typeface="ＭＳ Ｐゴシック" charset="0"/>
              </a:defRPr>
            </a:lvl3pPr>
            <a:lvl4pPr marL="1600200" indent="-228600" eaLnBrk="0" hangingPunct="0">
              <a:defRPr sz="3600" b="1">
                <a:solidFill>
                  <a:srgbClr val="3E7CC8"/>
                </a:solidFill>
                <a:latin typeface="Arial" charset="0"/>
                <a:ea typeface="ＭＳ Ｐゴシック" charset="0"/>
              </a:defRPr>
            </a:lvl4pPr>
            <a:lvl5pPr marL="2057400" indent="-228600" eaLnBrk="0" hangingPunct="0">
              <a:defRPr sz="3600" b="1">
                <a:solidFill>
                  <a:srgbClr val="3E7CC8"/>
                </a:solidFill>
                <a:latin typeface="Arial" charset="0"/>
                <a:ea typeface="ＭＳ Ｐゴシック" charset="0"/>
              </a:defRPr>
            </a:lvl5pPr>
            <a:lvl6pPr marL="2514600" indent="-228600" eaLnBrk="0" fontAlgn="base" hangingPunct="0">
              <a:spcBef>
                <a:spcPct val="0"/>
              </a:spcBef>
              <a:spcAft>
                <a:spcPct val="0"/>
              </a:spcAft>
              <a:defRPr sz="3600" b="1">
                <a:solidFill>
                  <a:srgbClr val="3E7CC8"/>
                </a:solidFill>
                <a:latin typeface="Arial" charset="0"/>
                <a:ea typeface="ＭＳ Ｐゴシック" charset="0"/>
              </a:defRPr>
            </a:lvl6pPr>
            <a:lvl7pPr marL="2971800" indent="-228600" eaLnBrk="0" fontAlgn="base" hangingPunct="0">
              <a:spcBef>
                <a:spcPct val="0"/>
              </a:spcBef>
              <a:spcAft>
                <a:spcPct val="0"/>
              </a:spcAft>
              <a:defRPr sz="3600" b="1">
                <a:solidFill>
                  <a:srgbClr val="3E7CC8"/>
                </a:solidFill>
                <a:latin typeface="Arial" charset="0"/>
                <a:ea typeface="ＭＳ Ｐゴシック" charset="0"/>
              </a:defRPr>
            </a:lvl7pPr>
            <a:lvl8pPr marL="3429000" indent="-228600" eaLnBrk="0" fontAlgn="base" hangingPunct="0">
              <a:spcBef>
                <a:spcPct val="0"/>
              </a:spcBef>
              <a:spcAft>
                <a:spcPct val="0"/>
              </a:spcAft>
              <a:defRPr sz="3600" b="1">
                <a:solidFill>
                  <a:srgbClr val="3E7CC8"/>
                </a:solidFill>
                <a:latin typeface="Arial" charset="0"/>
                <a:ea typeface="ＭＳ Ｐゴシック" charset="0"/>
              </a:defRPr>
            </a:lvl8pPr>
            <a:lvl9pPr marL="3886200" indent="-228600" eaLnBrk="0" fontAlgn="base" hangingPunct="0">
              <a:spcBef>
                <a:spcPct val="0"/>
              </a:spcBef>
              <a:spcAft>
                <a:spcPct val="0"/>
              </a:spcAft>
              <a:defRPr sz="3600" b="1">
                <a:solidFill>
                  <a:srgbClr val="3E7CC8"/>
                </a:solidFill>
                <a:latin typeface="Arial" charset="0"/>
                <a:ea typeface="ＭＳ Ｐゴシック" charset="0"/>
              </a:defRPr>
            </a:lvl9pPr>
          </a:lstStyle>
          <a:p>
            <a:r>
              <a:rPr lang="en-US" sz="1200" dirty="0">
                <a:cs typeface="Times New Roman" charset="0"/>
              </a:rPr>
              <a:t>TM</a:t>
            </a:r>
            <a:endParaRPr lang="en-US" dirty="0">
              <a:cs typeface="Times New Roman" charset="0"/>
            </a:endParaRPr>
          </a:p>
        </p:txBody>
      </p:sp>
      <p:sp>
        <p:nvSpPr>
          <p:cNvPr id="142339" name="Rectangle 8"/>
          <p:cNvSpPr>
            <a:spLocks noChangeArrowheads="1"/>
          </p:cNvSpPr>
          <p:nvPr/>
        </p:nvSpPr>
        <p:spPr bwMode="auto">
          <a:xfrm>
            <a:off x="1295400" y="2651930"/>
            <a:ext cx="6745287" cy="32316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eaLnBrk="0" hangingPunct="0"/>
            <a:r>
              <a:rPr lang="en-US" sz="3200" dirty="0" smtClean="0">
                <a:cs typeface="Times New Roman" charset="0"/>
              </a:rPr>
              <a:t>Adaptive Management Software</a:t>
            </a:r>
          </a:p>
          <a:p>
            <a:pPr algn="ctr" eaLnBrk="0" hangingPunct="0"/>
            <a:r>
              <a:rPr lang="en-US" sz="3200" dirty="0" smtClean="0">
                <a:cs typeface="Times New Roman" charset="0"/>
              </a:rPr>
              <a:t>for Conservation Projects</a:t>
            </a:r>
          </a:p>
          <a:p>
            <a:pPr algn="ctr" eaLnBrk="0" hangingPunct="0"/>
            <a:r>
              <a:rPr lang="en-US" sz="2000" dirty="0" smtClean="0">
                <a:solidFill>
                  <a:srgbClr val="0000FF"/>
                </a:solidFill>
                <a:cs typeface="Times New Roman" charset="0"/>
                <a:hlinkClick r:id="rId4"/>
              </a:rPr>
              <a:t>www.miradi.org</a:t>
            </a:r>
            <a:endParaRPr lang="en-US" sz="2000" dirty="0" smtClean="0">
              <a:solidFill>
                <a:srgbClr val="0000FF"/>
              </a:solidFill>
              <a:cs typeface="Times New Roman" charset="0"/>
            </a:endParaRPr>
          </a:p>
          <a:p>
            <a:pPr algn="ctr" eaLnBrk="0" hangingPunct="0"/>
            <a:endParaRPr lang="en-US" sz="2000" dirty="0" smtClean="0">
              <a:solidFill>
                <a:srgbClr val="0000FF"/>
              </a:solidFill>
              <a:cs typeface="Times New Roman" charset="0"/>
            </a:endParaRPr>
          </a:p>
          <a:p>
            <a:pPr eaLnBrk="0" hangingPunct="0"/>
            <a:endParaRPr lang="en-US" sz="4000" dirty="0" smtClean="0">
              <a:cs typeface="Times New Roman" charset="0"/>
            </a:endParaRPr>
          </a:p>
          <a:p>
            <a:pPr algn="ctr" eaLnBrk="0" hangingPunct="0"/>
            <a:r>
              <a:rPr lang="en-US" sz="2000" dirty="0" smtClean="0">
                <a:cs typeface="Times New Roman" charset="0"/>
                <a:hlinkClick r:id="rId5"/>
              </a:rPr>
              <a:t>www.miradishare.org</a:t>
            </a:r>
            <a:endParaRPr lang="en-US" sz="2000" dirty="0" smtClean="0">
              <a:cs typeface="Times New Roman" charset="0"/>
            </a:endParaRPr>
          </a:p>
          <a:p>
            <a:pPr eaLnBrk="0" hangingPunct="0"/>
            <a:endParaRPr lang="en-US" sz="4000" dirty="0">
              <a:cs typeface="Times New Roman" charset="0"/>
            </a:endParaRPr>
          </a:p>
        </p:txBody>
      </p:sp>
      <p:sp>
        <p:nvSpPr>
          <p:cNvPr id="142340" name="Title 6"/>
          <p:cNvSpPr>
            <a:spLocks noGrp="1"/>
          </p:cNvSpPr>
          <p:nvPr>
            <p:ph type="title"/>
          </p:nvPr>
        </p:nvSpPr>
        <p:spPr/>
        <p:txBody>
          <a:bodyPr/>
          <a:lstStyle/>
          <a:p>
            <a:r>
              <a:rPr lang="en-US" dirty="0" err="1" smtClean="0">
                <a:latin typeface="Arial" charset="0"/>
              </a:rPr>
              <a:t>Logiciel</a:t>
            </a:r>
            <a:r>
              <a:rPr lang="en-US" dirty="0" smtClean="0">
                <a:latin typeface="Arial" charset="0"/>
              </a:rPr>
              <a:t> </a:t>
            </a:r>
            <a:r>
              <a:rPr lang="en-US" dirty="0" err="1" smtClean="0">
                <a:latin typeface="Arial" charset="0"/>
              </a:rPr>
              <a:t>Miradi</a:t>
            </a:r>
            <a:endParaRPr lang="en-US" dirty="0">
              <a:latin typeface="Arial" charset="0"/>
            </a:endParaRPr>
          </a:p>
        </p:txBody>
      </p:sp>
      <p:pic>
        <p:nvPicPr>
          <p:cNvPr id="142341" name="Picture 4" descr="Benetech_lg_wh_CMYK_low"/>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4577" y="5508996"/>
            <a:ext cx="2487727" cy="837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7">
            <a:clrChange>
              <a:clrFrom>
                <a:srgbClr val="000000"/>
              </a:clrFrom>
              <a:clrTo>
                <a:srgbClr val="000000">
                  <a:alpha val="0"/>
                </a:srgbClr>
              </a:clrTo>
            </a:clrChange>
          </a:blip>
          <a:stretch>
            <a:fillRect/>
          </a:stretch>
        </p:blipFill>
        <p:spPr>
          <a:xfrm>
            <a:off x="3124200" y="4303353"/>
            <a:ext cx="2970513" cy="641777"/>
          </a:xfrm>
          <a:prstGeom prst="rect">
            <a:avLst/>
          </a:prstGeom>
        </p:spPr>
      </p:pic>
      <p:pic>
        <p:nvPicPr>
          <p:cNvPr id="4" name="Picture 3"/>
          <p:cNvPicPr>
            <a:picLocks noChangeAspect="1"/>
          </p:cNvPicPr>
          <p:nvPr/>
        </p:nvPicPr>
        <p:blipFill>
          <a:blip r:embed="rId8">
            <a:clrChange>
              <a:clrFrom>
                <a:srgbClr val="000000"/>
              </a:clrFrom>
              <a:clrTo>
                <a:srgbClr val="000000">
                  <a:alpha val="0"/>
                </a:srgbClr>
              </a:clrTo>
            </a:clrChange>
          </a:blip>
          <a:stretch>
            <a:fillRect/>
          </a:stretch>
        </p:blipFill>
        <p:spPr>
          <a:xfrm>
            <a:off x="7243955" y="5391149"/>
            <a:ext cx="1403555" cy="878748"/>
          </a:xfrm>
          <a:prstGeom prst="rect">
            <a:avLst/>
          </a:prstGeom>
        </p:spPr>
      </p:pic>
      <p:pic>
        <p:nvPicPr>
          <p:cNvPr id="16" name="Picture 15"/>
          <p:cNvPicPr>
            <a:picLocks noChangeAspect="1"/>
          </p:cNvPicPr>
          <p:nvPr/>
        </p:nvPicPr>
        <p:blipFill>
          <a:blip r:embed="rId9">
            <a:clrChange>
              <a:clrFrom>
                <a:srgbClr val="000000"/>
              </a:clrFrom>
              <a:clrTo>
                <a:srgbClr val="000000">
                  <a:alpha val="0"/>
                </a:srgbClr>
              </a:clrTo>
            </a:clrChange>
          </a:blip>
          <a:stretch>
            <a:fillRect/>
          </a:stretch>
        </p:blipFill>
        <p:spPr>
          <a:xfrm>
            <a:off x="2455474" y="5429534"/>
            <a:ext cx="1337452" cy="996859"/>
          </a:xfrm>
          <a:prstGeom prst="rect">
            <a:avLst/>
          </a:prstGeom>
        </p:spPr>
      </p:pic>
      <p:pic>
        <p:nvPicPr>
          <p:cNvPr id="5" name="Picture 4"/>
          <p:cNvPicPr>
            <a:picLocks noChangeAspect="1"/>
          </p:cNvPicPr>
          <p:nvPr/>
        </p:nvPicPr>
        <p:blipFill rotWithShape="1">
          <a:blip r:embed="rId10">
            <a:clrChange>
              <a:clrFrom>
                <a:srgbClr val="000000"/>
              </a:clrFrom>
              <a:clrTo>
                <a:srgbClr val="000000">
                  <a:alpha val="0"/>
                </a:srgbClr>
              </a:clrTo>
            </a:clrChange>
          </a:blip>
          <a:srcRect r="75882"/>
          <a:stretch/>
        </p:blipFill>
        <p:spPr>
          <a:xfrm>
            <a:off x="714835" y="5363007"/>
            <a:ext cx="1323614" cy="1129914"/>
          </a:xfrm>
          <a:prstGeom prst="rect">
            <a:avLst/>
          </a:prstGeom>
        </p:spPr>
      </p:pic>
    </p:spTree>
    <p:extLst>
      <p:ext uri="{BB962C8B-B14F-4D97-AF65-F5344CB8AC3E}">
        <p14:creationId xmlns:p14="http://schemas.microsoft.com/office/powerpoint/2010/main" val="76752796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Net PP header blank-02.jpg"/>
          <p:cNvPicPr>
            <a:picLocks noChangeAspect="1"/>
          </p:cNvPicPr>
          <p:nvPr/>
        </p:nvPicPr>
        <p:blipFill>
          <a:blip r:embed="rId3" cstate="email"/>
          <a:stretch>
            <a:fillRect/>
          </a:stretch>
        </p:blipFill>
        <p:spPr>
          <a:xfrm>
            <a:off x="0" y="0"/>
            <a:ext cx="9144000" cy="1384300"/>
          </a:xfrm>
          <a:prstGeom prst="rect">
            <a:avLst/>
          </a:prstGeom>
        </p:spPr>
      </p:pic>
      <p:pic>
        <p:nvPicPr>
          <p:cNvPr id="5" name="Picture 4" descr="classs photo"/>
          <p:cNvPicPr>
            <a:picLocks noChangeAspect="1" noChangeArrowheads="1"/>
          </p:cNvPicPr>
          <p:nvPr/>
        </p:nvPicPr>
        <p:blipFill>
          <a:blip r:embed="rId4" cstate="email"/>
          <a:srcRect/>
          <a:stretch>
            <a:fillRect/>
          </a:stretch>
        </p:blipFill>
        <p:spPr bwMode="auto">
          <a:xfrm>
            <a:off x="625699" y="1716101"/>
            <a:ext cx="4131607" cy="475687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569720" y="0"/>
            <a:ext cx="7382063" cy="1470025"/>
          </a:xfrm>
        </p:spPr>
        <p:txBody>
          <a:bodyPr>
            <a:noAutofit/>
          </a:bodyPr>
          <a:lstStyle/>
          <a:p>
            <a:r>
              <a:rPr lang="en-US" sz="3200" b="1" dirty="0" smtClean="0">
                <a:solidFill>
                  <a:schemeClr val="bg1"/>
                </a:solidFill>
                <a:latin typeface="Century Gothic" pitchFamily="34" charset="0"/>
              </a:rPr>
              <a:t>Conservation Coaches Network </a:t>
            </a:r>
            <a:endParaRPr lang="en-US" sz="3200" b="1" dirty="0">
              <a:solidFill>
                <a:schemeClr val="bg1"/>
              </a:solidFill>
              <a:latin typeface="Century Gothic" pitchFamily="34" charset="0"/>
            </a:endParaRPr>
          </a:p>
        </p:txBody>
      </p:sp>
      <p:pic>
        <p:nvPicPr>
          <p:cNvPr id="7" name="Picture 11" descr="CAP Strategy Team (4).jpg"/>
          <p:cNvPicPr>
            <a:picLocks noChangeAspect="1"/>
          </p:cNvPicPr>
          <p:nvPr/>
        </p:nvPicPr>
        <p:blipFill>
          <a:blip r:embed="rId5" cstate="email"/>
          <a:srcRect/>
          <a:stretch>
            <a:fillRect/>
          </a:stretch>
        </p:blipFill>
        <p:spPr bwMode="auto">
          <a:xfrm>
            <a:off x="5333999" y="1701800"/>
            <a:ext cx="3156933" cy="2171700"/>
          </a:xfrm>
          <a:prstGeom prst="rect">
            <a:avLst/>
          </a:prstGeom>
          <a:ln>
            <a:noFill/>
          </a:ln>
          <a:effectLst>
            <a:outerShdw blurRad="292100" dist="139700" dir="2700000" algn="tl" rotWithShape="0">
              <a:srgbClr val="333333">
                <a:alpha val="65000"/>
              </a:srgbClr>
            </a:outerShdw>
          </a:effectLst>
        </p:spPr>
      </p:pic>
      <p:pic>
        <p:nvPicPr>
          <p:cNvPr id="9" name="Picture 8" descr="With_JGoodall.JPG"/>
          <p:cNvPicPr>
            <a:picLocks noChangeAspect="1"/>
          </p:cNvPicPr>
          <p:nvPr/>
        </p:nvPicPr>
        <p:blipFill>
          <a:blip r:embed="rId6" cstate="email"/>
          <a:stretch>
            <a:fillRect/>
          </a:stretch>
        </p:blipFill>
        <p:spPr>
          <a:xfrm>
            <a:off x="5334000" y="4114800"/>
            <a:ext cx="3156933" cy="2367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31874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pic>
        <p:nvPicPr>
          <p:cNvPr id="8195" name="Content Placeholder 5" descr="whoopers.jpg"/>
          <p:cNvPicPr>
            <a:picLocks noGrp="1" noChangeAspect="1"/>
          </p:cNvPicPr>
          <p:nvPr>
            <p:ph idx="1"/>
          </p:nvPr>
        </p:nvPicPr>
        <p:blipFill rotWithShape="1">
          <a:blip r:embed="rId3" cstate="email"/>
          <a:srcRect l="4343" r="-169" b="7790"/>
          <a:stretch/>
        </p:blipFill>
        <p:spPr>
          <a:xfrm>
            <a:off x="0" y="0"/>
            <a:ext cx="9245600" cy="6934200"/>
          </a:xfrm>
        </p:spPr>
      </p:pic>
      <p:sp>
        <p:nvSpPr>
          <p:cNvPr id="4" name="TextBox 3"/>
          <p:cNvSpPr txBox="1"/>
          <p:nvPr/>
        </p:nvSpPr>
        <p:spPr>
          <a:xfrm>
            <a:off x="-76200" y="5334000"/>
            <a:ext cx="9509125" cy="1077218"/>
          </a:xfrm>
          <a:prstGeom prst="rect">
            <a:avLst/>
          </a:prstGeom>
          <a:noFill/>
        </p:spPr>
        <p:txBody>
          <a:bodyPr wrap="square" rtlCol="0">
            <a:spAutoFit/>
          </a:bodyPr>
          <a:lstStyle/>
          <a:p>
            <a:pPr algn="ctr"/>
            <a:r>
              <a:rPr lang="en-US" sz="3200" b="1" dirty="0" smtClean="0">
                <a:solidFill>
                  <a:schemeClr val="bg1"/>
                </a:solidFill>
              </a:rPr>
              <a:t>Plan de conservation de la </a:t>
            </a:r>
            <a:r>
              <a:rPr lang="en-US" sz="3200" b="1" dirty="0" err="1" smtClean="0">
                <a:solidFill>
                  <a:schemeClr val="bg1"/>
                </a:solidFill>
              </a:rPr>
              <a:t>grue</a:t>
            </a:r>
            <a:r>
              <a:rPr lang="en-US" sz="3200" b="1" dirty="0" smtClean="0">
                <a:solidFill>
                  <a:schemeClr val="bg1"/>
                </a:solidFill>
              </a:rPr>
              <a:t> blanche à </a:t>
            </a:r>
            <a:r>
              <a:rPr lang="en-US" sz="3200" b="1" dirty="0" err="1" smtClean="0">
                <a:solidFill>
                  <a:schemeClr val="bg1"/>
                </a:solidFill>
              </a:rPr>
              <a:t>l’échelle</a:t>
            </a:r>
            <a:r>
              <a:rPr lang="en-US" sz="3200" b="1" dirty="0" smtClean="0">
                <a:solidFill>
                  <a:schemeClr val="bg1"/>
                </a:solidFill>
              </a:rPr>
              <a:t> de son </a:t>
            </a:r>
            <a:r>
              <a:rPr lang="en-US" sz="3200" b="1" dirty="0" err="1" smtClean="0">
                <a:solidFill>
                  <a:schemeClr val="bg1"/>
                </a:solidFill>
              </a:rPr>
              <a:t>aire</a:t>
            </a:r>
            <a:r>
              <a:rPr lang="en-US" sz="3200" b="1" dirty="0" smtClean="0">
                <a:solidFill>
                  <a:schemeClr val="bg1"/>
                </a:solidFill>
              </a:rPr>
              <a:t> de distribution</a:t>
            </a:r>
            <a:endParaRPr lang="en-US" sz="3200" b="1" dirty="0">
              <a:solidFill>
                <a:schemeClr val="bg1"/>
              </a:solidFill>
            </a:endParaRPr>
          </a:p>
        </p:txBody>
      </p:sp>
    </p:spTree>
    <p:extLst>
      <p:ext uri="{BB962C8B-B14F-4D97-AF65-F5344CB8AC3E}">
        <p14:creationId xmlns:p14="http://schemas.microsoft.com/office/powerpoint/2010/main" val="41046697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Net PP header blank-02.jpg"/>
          <p:cNvPicPr>
            <a:picLocks noChangeAspect="1"/>
          </p:cNvPicPr>
          <p:nvPr/>
        </p:nvPicPr>
        <p:blipFill>
          <a:blip r:embed="rId3" cstate="email"/>
          <a:stretch>
            <a:fillRect/>
          </a:stretch>
        </p:blipFill>
        <p:spPr>
          <a:xfrm>
            <a:off x="0" y="0"/>
            <a:ext cx="9144000" cy="1384300"/>
          </a:xfrm>
          <a:prstGeom prst="rect">
            <a:avLst/>
          </a:prstGeom>
        </p:spPr>
      </p:pic>
      <p:sp>
        <p:nvSpPr>
          <p:cNvPr id="2" name="Title 1"/>
          <p:cNvSpPr>
            <a:spLocks noGrp="1"/>
          </p:cNvSpPr>
          <p:nvPr>
            <p:ph type="ctrTitle"/>
          </p:nvPr>
        </p:nvSpPr>
        <p:spPr>
          <a:xfrm>
            <a:off x="1569720" y="0"/>
            <a:ext cx="7382063" cy="1470025"/>
          </a:xfrm>
        </p:spPr>
        <p:txBody>
          <a:bodyPr>
            <a:noAutofit/>
          </a:bodyPr>
          <a:lstStyle/>
          <a:p>
            <a:r>
              <a:rPr lang="en-US" sz="3200" b="1" dirty="0" smtClean="0">
                <a:solidFill>
                  <a:schemeClr val="bg1"/>
                </a:solidFill>
                <a:latin typeface="Century Gothic" pitchFamily="34" charset="0"/>
              </a:rPr>
              <a:t>Conservation Coaches Network </a:t>
            </a:r>
            <a:endParaRPr lang="en-US" sz="3200" b="1" dirty="0">
              <a:solidFill>
                <a:schemeClr val="bg1"/>
              </a:solidFill>
              <a:latin typeface="Century Gothic" pitchFamily="34" charset="0"/>
            </a:endParaRPr>
          </a:p>
        </p:txBody>
      </p:sp>
      <p:pic>
        <p:nvPicPr>
          <p:cNvPr id="8" name="Picture 7" descr="coaches with matt measures day.JPG"/>
          <p:cNvPicPr>
            <a:picLocks noChangeAspect="1"/>
          </p:cNvPicPr>
          <p:nvPr/>
        </p:nvPicPr>
        <p:blipFill>
          <a:blip r:embed="rId4" cstate="email"/>
          <a:srcRect/>
          <a:stretch>
            <a:fillRect/>
          </a:stretch>
        </p:blipFill>
        <p:spPr>
          <a:xfrm>
            <a:off x="869261" y="1763712"/>
            <a:ext cx="7405475" cy="35814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210408" y="5638800"/>
            <a:ext cx="8723183" cy="1200329"/>
          </a:xfrm>
          <a:prstGeom prst="rect">
            <a:avLst/>
          </a:prstGeom>
        </p:spPr>
        <p:txBody>
          <a:bodyPr wrap="square">
            <a:spAutoFit/>
          </a:bodyPr>
          <a:lstStyle/>
          <a:p>
            <a:pPr algn="ctr">
              <a:buNone/>
            </a:pPr>
            <a:r>
              <a:rPr lang="fr-FR" sz="2400" b="1" i="1" dirty="0" smtClean="0">
                <a:solidFill>
                  <a:srgbClr val="008000"/>
                </a:solidFill>
              </a:rPr>
              <a:t>Mission</a:t>
            </a:r>
            <a:r>
              <a:rPr lang="fr-FR" sz="2400" i="1" dirty="0" smtClean="0">
                <a:solidFill>
                  <a:srgbClr val="008000"/>
                </a:solidFill>
              </a:rPr>
              <a:t> </a:t>
            </a:r>
            <a:r>
              <a:rPr lang="fr-FR" sz="2400" i="1" dirty="0">
                <a:solidFill>
                  <a:srgbClr val="008000"/>
                </a:solidFill>
              </a:rPr>
              <a:t>- catalyser une conservation efficace dans le monde entier grâce à la planification </a:t>
            </a:r>
            <a:r>
              <a:rPr lang="fr-FR" sz="2400" i="1" dirty="0" smtClean="0">
                <a:solidFill>
                  <a:srgbClr val="008000"/>
                </a:solidFill>
              </a:rPr>
              <a:t>des actions, </a:t>
            </a:r>
            <a:r>
              <a:rPr lang="fr-FR" sz="2400" i="1" dirty="0">
                <a:solidFill>
                  <a:srgbClr val="008000"/>
                </a:solidFill>
              </a:rPr>
              <a:t>le coaching, le partage des connaissances et de l'innovation</a:t>
            </a:r>
            <a:endParaRPr lang="en-US" sz="2400" dirty="0">
              <a:solidFill>
                <a:srgbClr val="008000"/>
              </a:solidFill>
            </a:endParaRPr>
          </a:p>
        </p:txBody>
      </p:sp>
    </p:spTree>
    <p:extLst>
      <p:ext uri="{BB962C8B-B14F-4D97-AF65-F5344CB8AC3E}">
        <p14:creationId xmlns:p14="http://schemas.microsoft.com/office/powerpoint/2010/main" val="36694318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a:p>
        </p:txBody>
      </p:sp>
      <p:sp>
        <p:nvSpPr>
          <p:cNvPr id="5" name="Content Placeholder 3"/>
          <p:cNvSpPr txBox="1">
            <a:spLocks/>
          </p:cNvSpPr>
          <p:nvPr/>
        </p:nvSpPr>
        <p:spPr>
          <a:xfrm>
            <a:off x="0" y="1066800"/>
            <a:ext cx="9144000" cy="5791200"/>
          </a:xfrm>
          <a:prstGeom prst="rect">
            <a:avLst/>
          </a:prstGeom>
        </p:spPr>
        <p:txBody>
          <a:bodyPr vert="horz" lIns="91440" tIns="45720" rIns="91440" bIns="45720" rtlCol="0">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008000"/>
                </a:solidFill>
                <a:effectLst/>
                <a:uLnTx/>
                <a:uFillTx/>
                <a:latin typeface="+mn-lt"/>
                <a:ea typeface="+mn-ea"/>
                <a:cs typeface="+mn-cs"/>
              </a:rPr>
              <a:t>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smtClean="0">
                <a:solidFill>
                  <a:srgbClr val="008000"/>
                </a:solidFill>
              </a:rPr>
              <a:t>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rgbClr val="008000"/>
                </a:solidFill>
                <a:effectLst/>
                <a:uLnTx/>
                <a:uFillTx/>
                <a:latin typeface="+mn-lt"/>
                <a:ea typeface="+mn-ea"/>
                <a:cs typeface="+mn-cs"/>
              </a:rPr>
              <a:t>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lang="en-US" sz="3200" dirty="0" smtClean="0">
              <a:solidFill>
                <a:srgbClr val="008000"/>
              </a:solidFill>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8000" b="0" i="0" u="none" strike="noStrike" kern="1200" cap="none" spc="0" normalizeH="0" baseline="0" noProof="0" dirty="0" smtClean="0">
                <a:ln>
                  <a:noFill/>
                </a:ln>
                <a:solidFill>
                  <a:srgbClr val="008000"/>
                </a:solidFill>
                <a:effectLst/>
                <a:uLnTx/>
                <a:uFillTx/>
                <a:latin typeface="+mn-lt"/>
                <a:ea typeface="+mn-ea"/>
                <a:cs typeface="+mn-cs"/>
              </a:rPr>
              <a:t>		</a:t>
            </a:r>
            <a:endParaRPr kumimoji="0" lang="en-US" sz="3200" b="0" i="0" u="none" strike="noStrike" kern="1200" cap="none" spc="0" normalizeH="0" baseline="0" noProof="0" dirty="0" smtClean="0">
              <a:ln>
                <a:noFill/>
              </a:ln>
              <a:solidFill>
                <a:srgbClr val="008000"/>
              </a:solidFill>
              <a:effectLst/>
              <a:uLnTx/>
              <a:uFillTx/>
              <a:latin typeface="+mn-lt"/>
              <a:ea typeface="+mn-ea"/>
              <a:cs typeface="+mn-cs"/>
            </a:endParaRPr>
          </a:p>
          <a:p>
            <a:pPr marL="1714500" lvl="3" indent="-342900">
              <a:spcBef>
                <a:spcPct val="20000"/>
              </a:spcBef>
            </a:pPr>
            <a:endParaRPr lang="en-US" sz="32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solidFill>
                <a:srgbClr val="0033CC"/>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mn-ea"/>
              <a:cs typeface="+mn-cs"/>
            </a:endParaRPr>
          </a:p>
        </p:txBody>
      </p:sp>
      <p:pic>
        <p:nvPicPr>
          <p:cNvPr id="6" name="Picture 2"/>
          <p:cNvPicPr>
            <a:picLocks noChangeAspect="1" noChangeArrowheads="1"/>
          </p:cNvPicPr>
          <p:nvPr/>
        </p:nvPicPr>
        <p:blipFill>
          <a:blip r:embed="rId3" cstate="email"/>
          <a:srcRect/>
          <a:stretch>
            <a:fillRect/>
          </a:stretch>
        </p:blipFill>
        <p:spPr bwMode="auto">
          <a:xfrm>
            <a:off x="0" y="1384005"/>
            <a:ext cx="9144000" cy="5486400"/>
          </a:xfrm>
          <a:prstGeom prst="rect">
            <a:avLst/>
          </a:prstGeom>
          <a:noFill/>
          <a:ln w="19050">
            <a:solidFill>
              <a:srgbClr val="0033CC"/>
            </a:solidFill>
            <a:miter lim="800000"/>
            <a:headEnd/>
            <a:tailEnd/>
          </a:ln>
        </p:spPr>
      </p:pic>
      <p:sp>
        <p:nvSpPr>
          <p:cNvPr id="7" name="TextBox 6"/>
          <p:cNvSpPr txBox="1"/>
          <p:nvPr/>
        </p:nvSpPr>
        <p:spPr>
          <a:xfrm>
            <a:off x="1648047" y="6302882"/>
            <a:ext cx="6355080" cy="707886"/>
          </a:xfrm>
          <a:prstGeom prst="rect">
            <a:avLst/>
          </a:prstGeom>
          <a:noFill/>
        </p:spPr>
        <p:txBody>
          <a:bodyPr wrap="square" rtlCol="0">
            <a:spAutoFit/>
          </a:bodyPr>
          <a:lstStyle/>
          <a:p>
            <a:pPr algn="ctr"/>
            <a:r>
              <a:rPr lang="en-US" sz="2000" dirty="0" smtClean="0">
                <a:solidFill>
                  <a:schemeClr val="accent2"/>
                </a:solidFill>
                <a:hlinkClick r:id="rId4"/>
              </a:rPr>
              <a:t>http://maps.tnc.org/ccnet/</a:t>
            </a:r>
            <a:endParaRPr lang="en-US" sz="2000" dirty="0" smtClean="0">
              <a:solidFill>
                <a:schemeClr val="accent2"/>
              </a:solidFill>
            </a:endParaRPr>
          </a:p>
          <a:p>
            <a:pPr algn="ctr"/>
            <a:endParaRPr lang="en-US" sz="2000" dirty="0">
              <a:solidFill>
                <a:schemeClr val="accent2"/>
              </a:solidFill>
            </a:endParaRPr>
          </a:p>
        </p:txBody>
      </p:sp>
      <p:sp>
        <p:nvSpPr>
          <p:cNvPr id="4" name="Title 3"/>
          <p:cNvSpPr>
            <a:spLocks noGrp="1"/>
          </p:cNvSpPr>
          <p:nvPr>
            <p:ph type="title"/>
          </p:nvPr>
        </p:nvSpPr>
        <p:spPr/>
        <p:txBody>
          <a:bodyPr/>
          <a:lstStyle/>
          <a:p>
            <a:r>
              <a:rPr lang="en-US" dirty="0" smtClean="0"/>
              <a:t>Carte Find a Coach</a:t>
            </a:r>
            <a:endParaRPr lang="en-US" dirty="0"/>
          </a:p>
        </p:txBody>
      </p:sp>
      <p:sp>
        <p:nvSpPr>
          <p:cNvPr id="8" name="Content Placeholder 8"/>
          <p:cNvSpPr txBox="1">
            <a:spLocks/>
          </p:cNvSpPr>
          <p:nvPr/>
        </p:nvSpPr>
        <p:spPr bwMode="auto">
          <a:xfrm>
            <a:off x="571722" y="5300481"/>
            <a:ext cx="1752600" cy="1042481"/>
          </a:xfrm>
          <a:prstGeom prst="rect">
            <a:avLst/>
          </a:prstGeom>
          <a:solidFill>
            <a:srgbClr val="9CD6EC">
              <a:alpha val="72157"/>
            </a:srgbClr>
          </a:solidFill>
          <a:ln>
            <a:noFill/>
          </a:ln>
          <a:effectLst>
            <a:outerShdw blurRad="50800" dist="38100" dir="2700000" algn="tl" rotWithShape="0">
              <a:prstClr val="black">
                <a:alpha val="40000"/>
              </a:prstClr>
            </a:outerShdw>
            <a:softEdge rad="3175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har char="•"/>
              <a:defRPr sz="28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4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buNone/>
            </a:pPr>
            <a:r>
              <a:rPr lang="en-US" sz="1800" kern="0" dirty="0" smtClean="0">
                <a:solidFill>
                  <a:schemeClr val="accent2"/>
                </a:solidFill>
              </a:rPr>
              <a:t>290 Coaches</a:t>
            </a:r>
          </a:p>
          <a:p>
            <a:pPr marL="0" indent="0">
              <a:buNone/>
            </a:pPr>
            <a:r>
              <a:rPr lang="en-US" sz="1800" kern="0" dirty="0" smtClean="0">
                <a:solidFill>
                  <a:srgbClr val="008000"/>
                </a:solidFill>
              </a:rPr>
              <a:t>82 </a:t>
            </a:r>
            <a:r>
              <a:rPr lang="en-US" sz="1800" kern="0" dirty="0" err="1" smtClean="0">
                <a:solidFill>
                  <a:srgbClr val="008000"/>
                </a:solidFill>
              </a:rPr>
              <a:t>Organismes</a:t>
            </a:r>
            <a:endParaRPr lang="en-US" sz="1800" kern="0" dirty="0" smtClean="0">
              <a:solidFill>
                <a:srgbClr val="008000"/>
              </a:solidFill>
            </a:endParaRPr>
          </a:p>
          <a:p>
            <a:pPr marL="0" indent="0">
              <a:buNone/>
            </a:pPr>
            <a:r>
              <a:rPr lang="en-US" sz="1800" kern="0" dirty="0" smtClean="0">
                <a:solidFill>
                  <a:schemeClr val="accent2"/>
                </a:solidFill>
              </a:rPr>
              <a:t>57 Pays</a:t>
            </a:r>
            <a:endParaRPr lang="en-US" sz="1800" kern="0" dirty="0">
              <a:solidFill>
                <a:schemeClr val="accent2"/>
              </a:solidFill>
            </a:endParaRPr>
          </a:p>
        </p:txBody>
      </p:sp>
    </p:spTree>
    <p:extLst>
      <p:ext uri="{BB962C8B-B14F-4D97-AF65-F5344CB8AC3E}">
        <p14:creationId xmlns:p14="http://schemas.microsoft.com/office/powerpoint/2010/main" val="3054779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47"/>
          <p:cNvPicPr>
            <a:picLocks noChangeAspect="1" noChangeArrowheads="1"/>
          </p:cNvPicPr>
          <p:nvPr/>
        </p:nvPicPr>
        <p:blipFill rotWithShape="1">
          <a:blip r:embed="rId4">
            <a:extLst>
              <a:ext uri="{28A0092B-C50C-407E-A947-70E740481C1C}">
                <a14:useLocalDpi xmlns:a14="http://schemas.microsoft.com/office/drawing/2010/main" val="0"/>
              </a:ext>
            </a:extLst>
          </a:blip>
          <a:srcRect t="16600" r="8873" b="10874"/>
          <a:stretch/>
        </p:blipFill>
        <p:spPr bwMode="auto">
          <a:xfrm>
            <a:off x="4724400" y="4495800"/>
            <a:ext cx="1430130" cy="11382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pPr marL="54864" indent="0" fontAlgn="auto">
              <a:spcAft>
                <a:spcPts val="0"/>
              </a:spcAft>
              <a:defRPr/>
            </a:pPr>
            <a:r>
              <a:rPr lang="en-US" dirty="0" err="1" smtClean="0"/>
              <a:t>Cours</a:t>
            </a:r>
            <a:r>
              <a:rPr lang="en-US" dirty="0" smtClean="0"/>
              <a:t> de </a:t>
            </a:r>
            <a:r>
              <a:rPr lang="en-US" dirty="0" err="1" smtClean="0"/>
              <a:t>deuxième</a:t>
            </a:r>
            <a:r>
              <a:rPr lang="en-US" dirty="0" smtClean="0"/>
              <a:t> cycle </a:t>
            </a:r>
            <a:r>
              <a:rPr lang="en-US" dirty="0" err="1" smtClean="0"/>
              <a:t>universitaire</a:t>
            </a:r>
            <a:r>
              <a:rPr lang="en-US" dirty="0" smtClean="0"/>
              <a:t> </a:t>
            </a:r>
            <a:r>
              <a:rPr lang="en-US" dirty="0" err="1" smtClean="0"/>
              <a:t>en</a:t>
            </a:r>
            <a:r>
              <a:rPr lang="en-US" dirty="0" smtClean="0"/>
              <a:t> </a:t>
            </a:r>
            <a:r>
              <a:rPr lang="en-US" dirty="0" err="1" smtClean="0"/>
              <a:t>gestion</a:t>
            </a:r>
            <a:r>
              <a:rPr lang="en-US" dirty="0" smtClean="0"/>
              <a:t> </a:t>
            </a:r>
            <a:r>
              <a:rPr lang="en-US" dirty="0" err="1" smtClean="0"/>
              <a:t>adaptative</a:t>
            </a:r>
            <a:endParaRPr lang="en-US" dirty="0"/>
          </a:p>
        </p:txBody>
      </p:sp>
      <p:sp>
        <p:nvSpPr>
          <p:cNvPr id="3" name="Content Placeholder 2"/>
          <p:cNvSpPr>
            <a:spLocks noGrp="1"/>
          </p:cNvSpPr>
          <p:nvPr>
            <p:ph idx="1"/>
          </p:nvPr>
        </p:nvSpPr>
        <p:spPr>
          <a:xfrm>
            <a:off x="457200" y="1590675"/>
            <a:ext cx="8229600" cy="862724"/>
          </a:xfrm>
        </p:spPr>
        <p:txBody>
          <a:bodyPr>
            <a:normAutofit fontScale="92500" lnSpcReduction="20000"/>
          </a:bodyPr>
          <a:lstStyle/>
          <a:p>
            <a:pPr marL="0" indent="0" algn="ctr" fontAlgn="auto">
              <a:spcBef>
                <a:spcPts val="0"/>
              </a:spcBef>
              <a:spcAft>
                <a:spcPts val="0"/>
              </a:spcAft>
              <a:buNone/>
              <a:defRPr/>
            </a:pPr>
            <a:r>
              <a:rPr lang="fr-FR" sz="3200" dirty="0"/>
              <a:t>Renforcer </a:t>
            </a:r>
            <a:r>
              <a:rPr lang="fr-FR" sz="3200" dirty="0" smtClean="0"/>
              <a:t>les capacités en gestion </a:t>
            </a:r>
            <a:r>
              <a:rPr lang="fr-FR" sz="3200" dirty="0"/>
              <a:t>adaptative </a:t>
            </a:r>
            <a:r>
              <a:rPr lang="fr-FR" sz="3200" dirty="0" smtClean="0"/>
              <a:t>en </a:t>
            </a:r>
            <a:r>
              <a:rPr lang="fr-FR" sz="3200" dirty="0"/>
              <a:t>début </a:t>
            </a:r>
            <a:r>
              <a:rPr lang="fr-FR" sz="3200" dirty="0" smtClean="0"/>
              <a:t>de carrière</a:t>
            </a:r>
            <a:endParaRPr lang="en-US" sz="3200" dirty="0" smtClean="0"/>
          </a:p>
          <a:p>
            <a:pPr algn="ctr" fontAlgn="auto">
              <a:spcBef>
                <a:spcPts val="0"/>
              </a:spcBef>
              <a:spcAft>
                <a:spcPts val="0"/>
              </a:spcAft>
              <a:buFont typeface="Wingdings 2"/>
              <a:buChar char=""/>
              <a:defRPr/>
            </a:pPr>
            <a:endParaRPr lang="en-US" sz="3200" dirty="0" smtClean="0"/>
          </a:p>
          <a:p>
            <a:pPr algn="ctr" fontAlgn="auto">
              <a:spcBef>
                <a:spcPts val="0"/>
              </a:spcBef>
              <a:spcAft>
                <a:spcPts val="0"/>
              </a:spcAft>
              <a:buFont typeface="Wingdings 2"/>
              <a:buChar char=""/>
              <a:defRPr/>
            </a:pPr>
            <a:endParaRPr lang="en-US" sz="3200" dirty="0" smtClean="0"/>
          </a:p>
          <a:p>
            <a:pPr algn="ctr" fontAlgn="auto">
              <a:spcBef>
                <a:spcPts val="0"/>
              </a:spcBef>
              <a:spcAft>
                <a:spcPts val="0"/>
              </a:spcAft>
              <a:buFont typeface="Wingdings 2"/>
              <a:buNone/>
              <a:defRPr/>
            </a:pPr>
            <a:endParaRPr lang="en-US" sz="3200" dirty="0" smtClean="0"/>
          </a:p>
          <a:p>
            <a:pPr algn="ctr" fontAlgn="auto">
              <a:spcBef>
                <a:spcPts val="0"/>
              </a:spcBef>
              <a:spcAft>
                <a:spcPts val="0"/>
              </a:spcAft>
              <a:buFont typeface="Wingdings 2"/>
              <a:buChar char=""/>
              <a:defRPr/>
            </a:pPr>
            <a:endParaRPr lang="en-US" sz="3200" dirty="0" smtClean="0"/>
          </a:p>
          <a:p>
            <a:pPr algn="ctr" fontAlgn="auto">
              <a:spcBef>
                <a:spcPts val="0"/>
              </a:spcBef>
              <a:spcAft>
                <a:spcPts val="0"/>
              </a:spcAft>
              <a:buFont typeface="Wingdings 2"/>
              <a:buChar char=""/>
              <a:defRPr/>
            </a:pPr>
            <a:endParaRPr lang="en-US" sz="3200" dirty="0" smtClean="0"/>
          </a:p>
          <a:p>
            <a:pPr marL="0" indent="0" algn="ctr" fontAlgn="auto">
              <a:spcBef>
                <a:spcPts val="0"/>
              </a:spcBef>
              <a:spcAft>
                <a:spcPts val="0"/>
              </a:spcAft>
              <a:buNone/>
              <a:defRPr/>
            </a:pPr>
            <a:endParaRPr lang="en-US" sz="3200" dirty="0"/>
          </a:p>
        </p:txBody>
      </p:sp>
      <p:pic>
        <p:nvPicPr>
          <p:cNvPr id="13316" name="Picture 10"/>
          <p:cNvPicPr>
            <a:picLocks noChangeAspect="1" noChangeArrowheads="1"/>
          </p:cNvPicPr>
          <p:nvPr/>
        </p:nvPicPr>
        <p:blipFill>
          <a:blip r:embed="rId5" cstate="print"/>
          <a:srcRect/>
          <a:stretch>
            <a:fillRect/>
          </a:stretch>
        </p:blipFill>
        <p:spPr bwMode="auto">
          <a:xfrm>
            <a:off x="533400" y="2895600"/>
            <a:ext cx="1785445" cy="1143000"/>
          </a:xfrm>
          <a:prstGeom prst="rect">
            <a:avLst/>
          </a:prstGeom>
          <a:noFill/>
          <a:ln w="9525" algn="ctr">
            <a:noFill/>
            <a:miter lim="800000"/>
            <a:headEnd/>
            <a:tailEnd/>
          </a:ln>
        </p:spPr>
      </p:pic>
      <p:pic>
        <p:nvPicPr>
          <p:cNvPr id="13318" name="Picture 8"/>
          <p:cNvPicPr>
            <a:picLocks noChangeAspect="1" noChangeArrowheads="1"/>
          </p:cNvPicPr>
          <p:nvPr/>
        </p:nvPicPr>
        <p:blipFill>
          <a:blip r:embed="rId6" cstate="print"/>
          <a:srcRect/>
          <a:stretch>
            <a:fillRect/>
          </a:stretch>
        </p:blipFill>
        <p:spPr bwMode="auto">
          <a:xfrm>
            <a:off x="3124200" y="6096000"/>
            <a:ext cx="2431697" cy="581025"/>
          </a:xfrm>
          <a:prstGeom prst="rect">
            <a:avLst/>
          </a:prstGeom>
          <a:noFill/>
          <a:ln w="9525" algn="ctr">
            <a:noFill/>
            <a:miter lim="800000"/>
            <a:headEnd/>
            <a:tailEnd/>
          </a:ln>
        </p:spPr>
      </p:pic>
      <p:pic>
        <p:nvPicPr>
          <p:cNvPr id="13319" name="Picture 9"/>
          <p:cNvPicPr>
            <a:picLocks noChangeAspect="1" noChangeArrowheads="1"/>
          </p:cNvPicPr>
          <p:nvPr/>
        </p:nvPicPr>
        <p:blipFill>
          <a:blip r:embed="rId7" cstate="print"/>
          <a:srcRect/>
          <a:stretch>
            <a:fillRect/>
          </a:stretch>
        </p:blipFill>
        <p:spPr bwMode="auto">
          <a:xfrm>
            <a:off x="457200" y="4419600"/>
            <a:ext cx="1320800" cy="1123162"/>
          </a:xfrm>
          <a:prstGeom prst="rect">
            <a:avLst/>
          </a:prstGeom>
          <a:noFill/>
          <a:ln w="9525" algn="ctr">
            <a:noFill/>
            <a:miter lim="800000"/>
            <a:headEnd/>
            <a:tailEnd/>
          </a:ln>
        </p:spPr>
      </p:pic>
      <p:pic>
        <p:nvPicPr>
          <p:cNvPr id="13320" name="Picture 10"/>
          <p:cNvPicPr>
            <a:picLocks noChangeAspect="1" noChangeArrowheads="1"/>
          </p:cNvPicPr>
          <p:nvPr/>
        </p:nvPicPr>
        <p:blipFill>
          <a:blip r:embed="rId8" cstate="print"/>
          <a:srcRect/>
          <a:stretch>
            <a:fillRect/>
          </a:stretch>
        </p:blipFill>
        <p:spPr bwMode="auto">
          <a:xfrm>
            <a:off x="2743200" y="2895600"/>
            <a:ext cx="2087564" cy="1143000"/>
          </a:xfrm>
          <a:prstGeom prst="rect">
            <a:avLst/>
          </a:prstGeom>
          <a:noFill/>
          <a:ln w="9525" algn="ctr">
            <a:noFill/>
            <a:miter lim="800000"/>
            <a:headEnd/>
            <a:tailEnd/>
          </a:ln>
        </p:spPr>
      </p:pic>
      <p:pic>
        <p:nvPicPr>
          <p:cNvPr id="13321" name="Picture 15"/>
          <p:cNvPicPr>
            <a:picLocks noChangeAspect="1" noChangeArrowheads="1"/>
          </p:cNvPicPr>
          <p:nvPr/>
        </p:nvPicPr>
        <p:blipFill>
          <a:blip r:embed="rId9" cstate="print"/>
          <a:srcRect/>
          <a:stretch>
            <a:fillRect/>
          </a:stretch>
        </p:blipFill>
        <p:spPr bwMode="auto">
          <a:xfrm>
            <a:off x="6019799" y="6019800"/>
            <a:ext cx="2599857" cy="685800"/>
          </a:xfrm>
          <a:prstGeom prst="rect">
            <a:avLst/>
          </a:prstGeom>
          <a:noFill/>
          <a:ln w="9525" algn="ctr">
            <a:noFill/>
            <a:miter lim="800000"/>
            <a:headEnd/>
            <a:tailEnd/>
          </a:ln>
        </p:spPr>
      </p:pic>
      <p:pic>
        <p:nvPicPr>
          <p:cNvPr id="13326" name="Picture 17"/>
          <p:cNvPicPr>
            <a:picLocks noChangeAspect="1" noChangeArrowheads="1"/>
          </p:cNvPicPr>
          <p:nvPr/>
        </p:nvPicPr>
        <p:blipFill>
          <a:blip r:embed="rId10" cstate="print"/>
          <a:srcRect/>
          <a:stretch>
            <a:fillRect/>
          </a:stretch>
        </p:blipFill>
        <p:spPr bwMode="auto">
          <a:xfrm>
            <a:off x="228600" y="6096000"/>
            <a:ext cx="2425473" cy="584200"/>
          </a:xfrm>
          <a:prstGeom prst="rect">
            <a:avLst/>
          </a:prstGeom>
          <a:noFill/>
          <a:ln w="9525" algn="ctr">
            <a:noFill/>
            <a:miter lim="800000"/>
            <a:headEnd/>
            <a:tailEnd/>
          </a:ln>
        </p:spPr>
      </p:pic>
      <p:pic>
        <p:nvPicPr>
          <p:cNvPr id="13331" name="Picture 2"/>
          <p:cNvPicPr>
            <a:picLocks noChangeAspect="1" noChangeArrowheads="1"/>
          </p:cNvPicPr>
          <p:nvPr/>
        </p:nvPicPr>
        <p:blipFill>
          <a:blip r:embed="rId11" cstate="print"/>
          <a:srcRect/>
          <a:stretch>
            <a:fillRect/>
          </a:stretch>
        </p:blipFill>
        <p:spPr bwMode="auto">
          <a:xfrm>
            <a:off x="5334000" y="2819400"/>
            <a:ext cx="1690307" cy="1295400"/>
          </a:xfrm>
          <a:prstGeom prst="rect">
            <a:avLst/>
          </a:prstGeom>
          <a:noFill/>
          <a:ln w="9525">
            <a:noFill/>
            <a:miter lim="800000"/>
            <a:headEnd/>
            <a:tailEnd/>
          </a:ln>
        </p:spPr>
      </p:pic>
      <p:pic>
        <p:nvPicPr>
          <p:cNvPr id="13332" name="Picture 12"/>
          <p:cNvPicPr>
            <a:picLocks noChangeAspect="1" noChangeArrowheads="1"/>
          </p:cNvPicPr>
          <p:nvPr/>
        </p:nvPicPr>
        <p:blipFill>
          <a:blip r:embed="rId12" cstate="print"/>
          <a:srcRect/>
          <a:stretch>
            <a:fillRect/>
          </a:stretch>
        </p:blipFill>
        <p:spPr bwMode="auto">
          <a:xfrm>
            <a:off x="6720579" y="4495800"/>
            <a:ext cx="1737621" cy="1087175"/>
          </a:xfrm>
          <a:prstGeom prst="rect">
            <a:avLst/>
          </a:prstGeom>
          <a:noFill/>
          <a:ln w="9525" algn="ctr">
            <a:noFill/>
            <a:miter lim="800000"/>
            <a:headEnd/>
            <a:tailEnd/>
          </a:ln>
        </p:spPr>
      </p:pic>
      <p:pic>
        <p:nvPicPr>
          <p:cNvPr id="5" name="Picture 4" descr="SMSC-logo-narrow.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362200" y="4343400"/>
            <a:ext cx="1854200" cy="1262774"/>
          </a:xfrm>
          <a:prstGeom prst="rect">
            <a:avLst/>
          </a:prstGeom>
        </p:spPr>
      </p:pic>
      <p:grpSp>
        <p:nvGrpSpPr>
          <p:cNvPr id="41" name="Group 46"/>
          <p:cNvGrpSpPr>
            <a:grpSpLocks/>
          </p:cNvGrpSpPr>
          <p:nvPr/>
        </p:nvGrpSpPr>
        <p:grpSpPr bwMode="auto">
          <a:xfrm>
            <a:off x="1524000" y="4114800"/>
            <a:ext cx="990600" cy="676275"/>
            <a:chOff x="978701" y="5000506"/>
            <a:chExt cx="692641" cy="523256"/>
          </a:xfrm>
          <a:effectLst>
            <a:outerShdw blurRad="50800" dist="38100" dir="2700000" algn="tl" rotWithShape="0">
              <a:prstClr val="black">
                <a:alpha val="40000"/>
              </a:prstClr>
            </a:outerShdw>
          </a:effectLst>
        </p:grpSpPr>
        <p:sp>
          <p:nvSpPr>
            <p:cNvPr id="42"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noFill/>
              <a:round/>
              <a:headEnd/>
              <a:tailEnd/>
            </a:ln>
          </p:spPr>
          <p:txBody>
            <a:bodyPr>
              <a:spAutoFit/>
            </a:bodyPr>
            <a:lstStyle/>
            <a:p>
              <a:endParaRPr lang="en-US">
                <a:solidFill>
                  <a:srgbClr val="DDDDDD"/>
                </a:solidFill>
                <a:latin typeface="Rockwell"/>
              </a:endParaRPr>
            </a:p>
          </p:txBody>
        </p:sp>
        <p:pic>
          <p:nvPicPr>
            <p:cNvPr id="43" name="Picture 7" descr="miradi_logo_on_clear.png"/>
            <p:cNvPicPr>
              <a:picLocks noChangeAspect="1"/>
            </p:cNvPicPr>
            <p:nvPr/>
          </p:nvPicPr>
          <p:blipFill>
            <a:blip r:embed="rId14"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44" name="Group 46"/>
          <p:cNvGrpSpPr>
            <a:grpSpLocks/>
          </p:cNvGrpSpPr>
          <p:nvPr/>
        </p:nvGrpSpPr>
        <p:grpSpPr bwMode="auto">
          <a:xfrm>
            <a:off x="6400800" y="2895600"/>
            <a:ext cx="990600" cy="676275"/>
            <a:chOff x="978701" y="5000506"/>
            <a:chExt cx="692641" cy="523256"/>
          </a:xfrm>
          <a:effectLst>
            <a:outerShdw blurRad="50800" dist="38100" dir="2700000" algn="tl" rotWithShape="0">
              <a:prstClr val="black">
                <a:alpha val="40000"/>
              </a:prstClr>
            </a:outerShdw>
          </a:effectLst>
        </p:grpSpPr>
        <p:sp>
          <p:nvSpPr>
            <p:cNvPr id="45"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noFill/>
              <a:round/>
              <a:headEnd/>
              <a:tailEnd/>
            </a:ln>
          </p:spPr>
          <p:txBody>
            <a:bodyPr>
              <a:spAutoFit/>
            </a:bodyPr>
            <a:lstStyle/>
            <a:p>
              <a:endParaRPr lang="en-US">
                <a:solidFill>
                  <a:srgbClr val="DDDDDD"/>
                </a:solidFill>
                <a:latin typeface="Rockwell"/>
              </a:endParaRPr>
            </a:p>
          </p:txBody>
        </p:sp>
        <p:pic>
          <p:nvPicPr>
            <p:cNvPr id="46" name="Picture 7" descr="miradi_logo_on_clear.png"/>
            <p:cNvPicPr>
              <a:picLocks noChangeAspect="1"/>
            </p:cNvPicPr>
            <p:nvPr/>
          </p:nvPicPr>
          <p:blipFill>
            <a:blip r:embed="rId14"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47" name="Group 46"/>
          <p:cNvGrpSpPr>
            <a:grpSpLocks/>
          </p:cNvGrpSpPr>
          <p:nvPr/>
        </p:nvGrpSpPr>
        <p:grpSpPr bwMode="auto">
          <a:xfrm>
            <a:off x="4038600" y="4191000"/>
            <a:ext cx="990600" cy="676275"/>
            <a:chOff x="978701" y="5000506"/>
            <a:chExt cx="692641" cy="523256"/>
          </a:xfrm>
          <a:effectLst>
            <a:outerShdw blurRad="50800" dist="38100" dir="2700000" algn="tl" rotWithShape="0">
              <a:prstClr val="black">
                <a:alpha val="40000"/>
              </a:prstClr>
            </a:outerShdw>
          </a:effectLst>
        </p:grpSpPr>
        <p:sp>
          <p:nvSpPr>
            <p:cNvPr id="48"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noFill/>
              <a:round/>
              <a:headEnd/>
              <a:tailEnd/>
            </a:ln>
          </p:spPr>
          <p:txBody>
            <a:bodyPr>
              <a:spAutoFit/>
            </a:bodyPr>
            <a:lstStyle/>
            <a:p>
              <a:endParaRPr lang="en-US">
                <a:solidFill>
                  <a:srgbClr val="DDDDDD"/>
                </a:solidFill>
                <a:latin typeface="Rockwell"/>
              </a:endParaRPr>
            </a:p>
          </p:txBody>
        </p:sp>
        <p:pic>
          <p:nvPicPr>
            <p:cNvPr id="49" name="Picture 7" descr="miradi_logo_on_clear.png"/>
            <p:cNvPicPr>
              <a:picLocks noChangeAspect="1"/>
            </p:cNvPicPr>
            <p:nvPr/>
          </p:nvPicPr>
          <p:blipFill>
            <a:blip r:embed="rId14"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50" name="Group 46"/>
          <p:cNvGrpSpPr>
            <a:grpSpLocks/>
          </p:cNvGrpSpPr>
          <p:nvPr/>
        </p:nvGrpSpPr>
        <p:grpSpPr bwMode="auto">
          <a:xfrm>
            <a:off x="1828800" y="2438400"/>
            <a:ext cx="990600" cy="676275"/>
            <a:chOff x="978701" y="5000506"/>
            <a:chExt cx="692641" cy="523256"/>
          </a:xfrm>
          <a:effectLst>
            <a:outerShdw blurRad="50800" dist="38100" dir="2700000" algn="tl" rotWithShape="0">
              <a:prstClr val="black">
                <a:alpha val="40000"/>
              </a:prstClr>
            </a:outerShdw>
          </a:effectLst>
        </p:grpSpPr>
        <p:sp>
          <p:nvSpPr>
            <p:cNvPr id="51"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noFill/>
              <a:round/>
              <a:headEnd/>
              <a:tailEnd/>
            </a:ln>
          </p:spPr>
          <p:txBody>
            <a:bodyPr>
              <a:spAutoFit/>
            </a:bodyPr>
            <a:lstStyle/>
            <a:p>
              <a:endParaRPr lang="en-US">
                <a:solidFill>
                  <a:srgbClr val="DDDDDD"/>
                </a:solidFill>
                <a:latin typeface="Rockwell"/>
              </a:endParaRPr>
            </a:p>
          </p:txBody>
        </p:sp>
        <p:pic>
          <p:nvPicPr>
            <p:cNvPr id="52" name="Picture 7" descr="miradi_logo_on_clear.png"/>
            <p:cNvPicPr>
              <a:picLocks noChangeAspect="1"/>
            </p:cNvPicPr>
            <p:nvPr/>
          </p:nvPicPr>
          <p:blipFill>
            <a:blip r:embed="rId14"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53" name="Group 46"/>
          <p:cNvGrpSpPr>
            <a:grpSpLocks/>
          </p:cNvGrpSpPr>
          <p:nvPr/>
        </p:nvGrpSpPr>
        <p:grpSpPr bwMode="auto">
          <a:xfrm>
            <a:off x="4724400" y="2590800"/>
            <a:ext cx="990600" cy="676275"/>
            <a:chOff x="978701" y="5000506"/>
            <a:chExt cx="692641" cy="523256"/>
          </a:xfrm>
          <a:effectLst>
            <a:outerShdw blurRad="50800" dist="38100" dir="2700000" algn="tl" rotWithShape="0">
              <a:prstClr val="black">
                <a:alpha val="40000"/>
              </a:prstClr>
            </a:outerShdw>
          </a:effectLst>
        </p:grpSpPr>
        <p:sp>
          <p:nvSpPr>
            <p:cNvPr id="54"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noFill/>
              <a:round/>
              <a:headEnd/>
              <a:tailEnd/>
            </a:ln>
          </p:spPr>
          <p:txBody>
            <a:bodyPr>
              <a:spAutoFit/>
            </a:bodyPr>
            <a:lstStyle/>
            <a:p>
              <a:endParaRPr lang="en-US">
                <a:solidFill>
                  <a:srgbClr val="DDDDDD"/>
                </a:solidFill>
                <a:latin typeface="Rockwell"/>
              </a:endParaRPr>
            </a:p>
          </p:txBody>
        </p:sp>
        <p:pic>
          <p:nvPicPr>
            <p:cNvPr id="55" name="Picture 7" descr="miradi_logo_on_clear.png"/>
            <p:cNvPicPr>
              <a:picLocks noChangeAspect="1"/>
            </p:cNvPicPr>
            <p:nvPr/>
          </p:nvPicPr>
          <p:blipFill>
            <a:blip r:embed="rId14"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56" name="Group 46"/>
          <p:cNvGrpSpPr>
            <a:grpSpLocks/>
          </p:cNvGrpSpPr>
          <p:nvPr/>
        </p:nvGrpSpPr>
        <p:grpSpPr bwMode="auto">
          <a:xfrm>
            <a:off x="1066800" y="5486400"/>
            <a:ext cx="990600" cy="676275"/>
            <a:chOff x="978701" y="5000506"/>
            <a:chExt cx="692641" cy="523256"/>
          </a:xfrm>
          <a:effectLst>
            <a:outerShdw blurRad="50800" dist="38100" dir="2700000" algn="tl" rotWithShape="0">
              <a:prstClr val="black">
                <a:alpha val="40000"/>
              </a:prstClr>
            </a:outerShdw>
          </a:effectLst>
        </p:grpSpPr>
        <p:sp>
          <p:nvSpPr>
            <p:cNvPr id="57"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noFill/>
              <a:round/>
              <a:headEnd/>
              <a:tailEnd/>
            </a:ln>
          </p:spPr>
          <p:txBody>
            <a:bodyPr>
              <a:spAutoFit/>
            </a:bodyPr>
            <a:lstStyle/>
            <a:p>
              <a:endParaRPr lang="en-US">
                <a:solidFill>
                  <a:srgbClr val="DDDDDD"/>
                </a:solidFill>
                <a:latin typeface="Rockwell"/>
              </a:endParaRPr>
            </a:p>
          </p:txBody>
        </p:sp>
        <p:pic>
          <p:nvPicPr>
            <p:cNvPr id="58" name="Picture 7" descr="miradi_logo_on_clear.png"/>
            <p:cNvPicPr>
              <a:picLocks noChangeAspect="1"/>
            </p:cNvPicPr>
            <p:nvPr/>
          </p:nvPicPr>
          <p:blipFill>
            <a:blip r:embed="rId14"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59" name="Group 46"/>
          <p:cNvGrpSpPr>
            <a:grpSpLocks/>
          </p:cNvGrpSpPr>
          <p:nvPr/>
        </p:nvGrpSpPr>
        <p:grpSpPr bwMode="auto">
          <a:xfrm>
            <a:off x="5029200" y="5486400"/>
            <a:ext cx="990600" cy="676275"/>
            <a:chOff x="978701" y="5000506"/>
            <a:chExt cx="692641" cy="523256"/>
          </a:xfrm>
          <a:effectLst>
            <a:outerShdw blurRad="50800" dist="38100" dir="2700000" algn="tl" rotWithShape="0">
              <a:prstClr val="black">
                <a:alpha val="40000"/>
              </a:prstClr>
            </a:outerShdw>
          </a:effectLst>
        </p:grpSpPr>
        <p:sp>
          <p:nvSpPr>
            <p:cNvPr id="60"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noFill/>
              <a:round/>
              <a:headEnd/>
              <a:tailEnd/>
            </a:ln>
          </p:spPr>
          <p:txBody>
            <a:bodyPr>
              <a:spAutoFit/>
            </a:bodyPr>
            <a:lstStyle/>
            <a:p>
              <a:endParaRPr lang="en-US">
                <a:solidFill>
                  <a:srgbClr val="DDDDDD"/>
                </a:solidFill>
                <a:latin typeface="Rockwell"/>
              </a:endParaRPr>
            </a:p>
          </p:txBody>
        </p:sp>
        <p:pic>
          <p:nvPicPr>
            <p:cNvPr id="61" name="Picture 7" descr="miradi_logo_on_clear.png"/>
            <p:cNvPicPr>
              <a:picLocks noChangeAspect="1"/>
            </p:cNvPicPr>
            <p:nvPr/>
          </p:nvPicPr>
          <p:blipFill>
            <a:blip r:embed="rId14"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62" name="Group 46"/>
          <p:cNvGrpSpPr>
            <a:grpSpLocks/>
          </p:cNvGrpSpPr>
          <p:nvPr/>
        </p:nvGrpSpPr>
        <p:grpSpPr bwMode="auto">
          <a:xfrm>
            <a:off x="8001000" y="5437745"/>
            <a:ext cx="990600" cy="676275"/>
            <a:chOff x="978701" y="5000506"/>
            <a:chExt cx="692641" cy="523256"/>
          </a:xfrm>
          <a:effectLst>
            <a:outerShdw blurRad="50800" dist="38100" dir="2700000" algn="tl" rotWithShape="0">
              <a:prstClr val="black">
                <a:alpha val="40000"/>
              </a:prstClr>
            </a:outerShdw>
          </a:effectLst>
        </p:grpSpPr>
        <p:sp>
          <p:nvSpPr>
            <p:cNvPr id="63"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noFill/>
              <a:round/>
              <a:headEnd/>
              <a:tailEnd/>
            </a:ln>
          </p:spPr>
          <p:txBody>
            <a:bodyPr>
              <a:spAutoFit/>
            </a:bodyPr>
            <a:lstStyle/>
            <a:p>
              <a:endParaRPr lang="en-US">
                <a:solidFill>
                  <a:srgbClr val="DDDDDD"/>
                </a:solidFill>
                <a:latin typeface="Rockwell"/>
              </a:endParaRPr>
            </a:p>
          </p:txBody>
        </p:sp>
        <p:pic>
          <p:nvPicPr>
            <p:cNvPr id="64" name="Picture 7" descr="miradi_logo_on_clear.png"/>
            <p:cNvPicPr>
              <a:picLocks noChangeAspect="1"/>
            </p:cNvPicPr>
            <p:nvPr/>
          </p:nvPicPr>
          <p:blipFill>
            <a:blip r:embed="rId14" cstate="print"/>
            <a:srcRect/>
            <a:stretch>
              <a:fillRect/>
            </a:stretch>
          </p:blipFill>
          <p:spPr bwMode="auto">
            <a:xfrm>
              <a:off x="1069253" y="5000510"/>
              <a:ext cx="519480" cy="485606"/>
            </a:xfrm>
            <a:prstGeom prst="rect">
              <a:avLst/>
            </a:prstGeom>
            <a:noFill/>
            <a:ln w="9525">
              <a:noFill/>
              <a:miter lim="800000"/>
              <a:headEnd/>
              <a:tailEnd/>
            </a:ln>
          </p:spPr>
        </p:pic>
      </p:grpSp>
      <p:pic>
        <p:nvPicPr>
          <p:cNvPr id="65" name="Picture 4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91400" y="2743200"/>
            <a:ext cx="1075861" cy="1390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67" name="Group 46"/>
          <p:cNvGrpSpPr>
            <a:grpSpLocks/>
          </p:cNvGrpSpPr>
          <p:nvPr/>
        </p:nvGrpSpPr>
        <p:grpSpPr bwMode="auto">
          <a:xfrm>
            <a:off x="8077200" y="2362200"/>
            <a:ext cx="990600" cy="676275"/>
            <a:chOff x="978701" y="5000506"/>
            <a:chExt cx="692641" cy="523256"/>
          </a:xfrm>
          <a:effectLst>
            <a:outerShdw blurRad="50800" dist="38100" dir="2700000" algn="tl" rotWithShape="0">
              <a:prstClr val="black">
                <a:alpha val="40000"/>
              </a:prstClr>
            </a:outerShdw>
          </a:effectLst>
        </p:grpSpPr>
        <p:sp>
          <p:nvSpPr>
            <p:cNvPr id="68"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noFill/>
              <a:round/>
              <a:headEnd/>
              <a:tailEnd/>
            </a:ln>
          </p:spPr>
          <p:txBody>
            <a:bodyPr>
              <a:spAutoFit/>
            </a:bodyPr>
            <a:lstStyle/>
            <a:p>
              <a:endParaRPr lang="en-US">
                <a:solidFill>
                  <a:srgbClr val="DDDDDD"/>
                </a:solidFill>
                <a:latin typeface="Rockwell"/>
              </a:endParaRPr>
            </a:p>
          </p:txBody>
        </p:sp>
        <p:pic>
          <p:nvPicPr>
            <p:cNvPr id="69" name="Picture 7" descr="miradi_logo_on_clear.png"/>
            <p:cNvPicPr>
              <a:picLocks noChangeAspect="1"/>
            </p:cNvPicPr>
            <p:nvPr/>
          </p:nvPicPr>
          <p:blipFill>
            <a:blip r:embed="rId14"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70" name="Group 46"/>
          <p:cNvGrpSpPr>
            <a:grpSpLocks/>
          </p:cNvGrpSpPr>
          <p:nvPr/>
        </p:nvGrpSpPr>
        <p:grpSpPr bwMode="auto">
          <a:xfrm>
            <a:off x="5867400" y="4419600"/>
            <a:ext cx="990600" cy="676275"/>
            <a:chOff x="978701" y="5000506"/>
            <a:chExt cx="692641" cy="523256"/>
          </a:xfrm>
          <a:effectLst>
            <a:outerShdw blurRad="50800" dist="38100" dir="2700000" algn="tl" rotWithShape="0">
              <a:prstClr val="black">
                <a:alpha val="40000"/>
              </a:prstClr>
            </a:outerShdw>
          </a:effectLst>
        </p:grpSpPr>
        <p:sp>
          <p:nvSpPr>
            <p:cNvPr id="71"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noFill/>
              <a:round/>
              <a:headEnd/>
              <a:tailEnd/>
            </a:ln>
          </p:spPr>
          <p:txBody>
            <a:bodyPr>
              <a:spAutoFit/>
            </a:bodyPr>
            <a:lstStyle/>
            <a:p>
              <a:endParaRPr lang="en-US">
                <a:solidFill>
                  <a:srgbClr val="DDDDDD"/>
                </a:solidFill>
                <a:latin typeface="Rockwell"/>
              </a:endParaRPr>
            </a:p>
          </p:txBody>
        </p:sp>
        <p:pic>
          <p:nvPicPr>
            <p:cNvPr id="72" name="Picture 7" descr="miradi_logo_on_clear.png"/>
            <p:cNvPicPr>
              <a:picLocks noChangeAspect="1"/>
            </p:cNvPicPr>
            <p:nvPr/>
          </p:nvPicPr>
          <p:blipFill>
            <a:blip r:embed="rId14" cstate="print"/>
            <a:srcRect/>
            <a:stretch>
              <a:fillRect/>
            </a:stretch>
          </p:blipFill>
          <p:spPr bwMode="auto">
            <a:xfrm>
              <a:off x="1069253" y="5000510"/>
              <a:ext cx="519480" cy="485606"/>
            </a:xfrm>
            <a:prstGeom prst="rect">
              <a:avLst/>
            </a:prstGeom>
            <a:noFill/>
            <a:ln w="9525">
              <a:noFill/>
              <a:miter lim="800000"/>
              <a:headEnd/>
              <a:tailEnd/>
            </a:ln>
          </p:spPr>
        </p:pic>
      </p:grpSp>
      <p:grpSp>
        <p:nvGrpSpPr>
          <p:cNvPr id="13334" name="Group 46"/>
          <p:cNvGrpSpPr>
            <a:grpSpLocks/>
          </p:cNvGrpSpPr>
          <p:nvPr/>
        </p:nvGrpSpPr>
        <p:grpSpPr bwMode="auto">
          <a:xfrm>
            <a:off x="8069084" y="3981450"/>
            <a:ext cx="990600" cy="676275"/>
            <a:chOff x="978701" y="5000506"/>
            <a:chExt cx="692641" cy="523256"/>
          </a:xfrm>
          <a:effectLst>
            <a:outerShdw blurRad="50800" dist="38100" dir="2700000" algn="tl" rotWithShape="0">
              <a:prstClr val="black">
                <a:alpha val="40000"/>
              </a:prstClr>
            </a:outerShdw>
          </a:effectLst>
        </p:grpSpPr>
        <p:sp>
          <p:nvSpPr>
            <p:cNvPr id="13335" name="Oval Callout 47"/>
            <p:cNvSpPr>
              <a:spLocks noChangeArrowheads="1"/>
            </p:cNvSpPr>
            <p:nvPr/>
          </p:nvSpPr>
          <p:spPr bwMode="auto">
            <a:xfrm>
              <a:off x="978701" y="5000506"/>
              <a:ext cx="692641" cy="523256"/>
            </a:xfrm>
            <a:prstGeom prst="wedgeEllipseCallout">
              <a:avLst>
                <a:gd name="adj1" fmla="val -49255"/>
                <a:gd name="adj2" fmla="val 63801"/>
              </a:avLst>
            </a:prstGeom>
            <a:solidFill>
              <a:srgbClr val="FFFF99"/>
            </a:solidFill>
            <a:ln w="9525" algn="ctr">
              <a:noFill/>
              <a:round/>
              <a:headEnd/>
              <a:tailEnd/>
            </a:ln>
          </p:spPr>
          <p:txBody>
            <a:bodyPr>
              <a:spAutoFit/>
            </a:bodyPr>
            <a:lstStyle/>
            <a:p>
              <a:endParaRPr lang="en-US">
                <a:solidFill>
                  <a:srgbClr val="DDDDDD"/>
                </a:solidFill>
                <a:latin typeface="Rockwell"/>
              </a:endParaRPr>
            </a:p>
          </p:txBody>
        </p:sp>
        <p:pic>
          <p:nvPicPr>
            <p:cNvPr id="13336" name="Picture 7" descr="miradi_logo_on_clear.png"/>
            <p:cNvPicPr>
              <a:picLocks noChangeAspect="1"/>
            </p:cNvPicPr>
            <p:nvPr/>
          </p:nvPicPr>
          <p:blipFill>
            <a:blip r:embed="rId14" cstate="print"/>
            <a:srcRect/>
            <a:stretch>
              <a:fillRect/>
            </a:stretch>
          </p:blipFill>
          <p:spPr bwMode="auto">
            <a:xfrm>
              <a:off x="1069253" y="5000510"/>
              <a:ext cx="519480" cy="485606"/>
            </a:xfrm>
            <a:prstGeom prst="rect">
              <a:avLst/>
            </a:prstGeom>
            <a:noFill/>
            <a:ln w="9525">
              <a:noFill/>
              <a:miter lim="800000"/>
              <a:headEnd/>
              <a:tailEnd/>
            </a:ln>
          </p:spPr>
        </p:pic>
      </p:grpSp>
    </p:spTree>
    <p:custDataLst>
      <p:tags r:id="rId1"/>
    </p:custDataLst>
    <p:extLst>
      <p:ext uri="{BB962C8B-B14F-4D97-AF65-F5344CB8AC3E}">
        <p14:creationId xmlns:p14="http://schemas.microsoft.com/office/powerpoint/2010/main" val="153913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13334"/>
                                        </p:tgtEl>
                                        <p:attrNameLst>
                                          <p:attrName>style.visibility</p:attrName>
                                        </p:attrNameLst>
                                      </p:cBhvr>
                                      <p:to>
                                        <p:strVal val="visible"/>
                                      </p:to>
                                    </p:set>
                                    <p:animEffect transition="in" filter="fade">
                                      <p:cBhvr>
                                        <p:cTn id="28" dur="500"/>
                                        <p:tgtEl>
                                          <p:spTgt spid="13334"/>
                                        </p:tgtEl>
                                      </p:cBhvr>
                                    </p:animEffect>
                                  </p:childTnLst>
                                </p:cTn>
                              </p:par>
                              <p:par>
                                <p:cTn id="29" presetID="10" presetClass="entr" presetSubtype="0" fill="hold"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nodeType="withEffect">
                                  <p:stCondLst>
                                    <p:cond delay="0"/>
                                  </p:stCondLst>
                                  <p:childTnLst>
                                    <p:set>
                                      <p:cBhvr>
                                        <p:cTn id="33" dur="1" fill="hold">
                                          <p:stCondLst>
                                            <p:cond delay="0"/>
                                          </p:stCondLst>
                                        </p:cTn>
                                        <p:tgtEl>
                                          <p:spTgt spid="67"/>
                                        </p:tgtEl>
                                        <p:attrNameLst>
                                          <p:attrName>style.visibility</p:attrName>
                                        </p:attrNameLst>
                                      </p:cBhvr>
                                      <p:to>
                                        <p:strVal val="visible"/>
                                      </p:to>
                                    </p:set>
                                    <p:animEffect transition="in" filter="fade">
                                      <p:cBhvr>
                                        <p:cTn id="34" dur="500"/>
                                        <p:tgtEl>
                                          <p:spTgt spid="67"/>
                                        </p:tgtEl>
                                      </p:cBhvr>
                                    </p:animEffect>
                                  </p:childTnLst>
                                </p:cTn>
                              </p:par>
                              <p:par>
                                <p:cTn id="35" presetID="10"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indent="0" fontAlgn="auto">
              <a:spcAft>
                <a:spcPts val="0"/>
              </a:spcAft>
              <a:defRPr/>
            </a:pPr>
            <a:r>
              <a:rPr lang="en-US" sz="2800" dirty="0" err="1" smtClean="0">
                <a:solidFill>
                  <a:srgbClr val="FFFFFF"/>
                </a:solidFill>
              </a:rPr>
              <a:t>Réseau</a:t>
            </a:r>
            <a:r>
              <a:rPr lang="en-US" sz="2800" dirty="0" smtClean="0">
                <a:solidFill>
                  <a:srgbClr val="FFFFFF"/>
                </a:solidFill>
              </a:rPr>
              <a:t> </a:t>
            </a:r>
            <a:r>
              <a:rPr lang="en-US" sz="2800" dirty="0" err="1" smtClean="0">
                <a:solidFill>
                  <a:srgbClr val="FFFFFF"/>
                </a:solidFill>
              </a:rPr>
              <a:t>d’apprentissage</a:t>
            </a:r>
            <a:r>
              <a:rPr lang="en-US" sz="2800" dirty="0" smtClean="0">
                <a:solidFill>
                  <a:srgbClr val="FFFFFF"/>
                </a:solidFill>
              </a:rPr>
              <a:t/>
            </a:r>
            <a:br>
              <a:rPr lang="en-US" sz="2800" dirty="0" smtClean="0">
                <a:solidFill>
                  <a:srgbClr val="FFFFFF"/>
                </a:solidFill>
              </a:rPr>
            </a:br>
            <a:r>
              <a:rPr lang="en-US" sz="2800" dirty="0" smtClean="0">
                <a:solidFill>
                  <a:srgbClr val="FFFFFF"/>
                </a:solidFill>
              </a:rPr>
              <a:t>Teaching Adaptive Management (TAM)</a:t>
            </a:r>
            <a:br>
              <a:rPr lang="en-US" sz="2800" dirty="0" smtClean="0">
                <a:solidFill>
                  <a:srgbClr val="FFFFFF"/>
                </a:solidFill>
              </a:rPr>
            </a:br>
            <a:r>
              <a:rPr lang="en-US" sz="2400" dirty="0" smtClean="0">
                <a:solidFill>
                  <a:srgbClr val="FFFFFF"/>
                </a:solidFill>
              </a:rPr>
              <a:t>http://teachadaptivemanagement.pbworks.com</a:t>
            </a:r>
            <a:endParaRPr lang="en-US" sz="2400" dirty="0">
              <a:solidFill>
                <a:srgbClr val="FFFFFF"/>
              </a:solidFill>
            </a:endParaRPr>
          </a:p>
        </p:txBody>
      </p:sp>
      <p:sp>
        <p:nvSpPr>
          <p:cNvPr id="21507" name="Content Placeholder 7"/>
          <p:cNvSpPr>
            <a:spLocks noGrp="1"/>
          </p:cNvSpPr>
          <p:nvPr>
            <p:ph idx="1"/>
          </p:nvPr>
        </p:nvSpPr>
        <p:spPr/>
        <p:txBody>
          <a:bodyPr/>
          <a:lstStyle/>
          <a:p>
            <a:pPr>
              <a:lnSpc>
                <a:spcPct val="95000"/>
              </a:lnSpc>
              <a:spcBef>
                <a:spcPct val="0"/>
              </a:spcBef>
            </a:pPr>
            <a:endParaRPr lang="en-US" smtClean="0"/>
          </a:p>
          <a:p>
            <a:pPr>
              <a:spcBef>
                <a:spcPct val="0"/>
              </a:spcBef>
            </a:pPr>
            <a:endParaRPr lang="en-US" smtClean="0"/>
          </a:p>
        </p:txBody>
      </p:sp>
      <p:pic>
        <p:nvPicPr>
          <p:cNvPr id="21509" name="Picture 2"/>
          <p:cNvPicPr>
            <a:picLocks noChangeAspect="1" noChangeArrowheads="1"/>
          </p:cNvPicPr>
          <p:nvPr/>
        </p:nvPicPr>
        <p:blipFill>
          <a:blip r:embed="rId3" cstate="print"/>
          <a:srcRect l="2106" t="10526" r="4211" b="5263"/>
          <a:stretch>
            <a:fillRect/>
          </a:stretch>
        </p:blipFill>
        <p:spPr bwMode="auto">
          <a:xfrm>
            <a:off x="1066800" y="1447800"/>
            <a:ext cx="7240766" cy="52064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88103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6" name="Rectangle 8"/>
          <p:cNvSpPr>
            <a:spLocks noGrp="1" noChangeArrowheads="1"/>
          </p:cNvSpPr>
          <p:nvPr>
            <p:ph type="title"/>
          </p:nvPr>
        </p:nvSpPr>
        <p:spPr>
          <a:xfrm>
            <a:off x="1676400" y="199592"/>
            <a:ext cx="7467600" cy="1371600"/>
          </a:xfrm>
        </p:spPr>
        <p:txBody>
          <a:bodyPr>
            <a:noAutofit/>
          </a:bodyPr>
          <a:lstStyle/>
          <a:p>
            <a:pPr eaLnBrk="1" hangingPunct="1"/>
            <a:r>
              <a:rPr lang="en-US" sz="3200" dirty="0" err="1" smtClean="0"/>
              <a:t>Tous</a:t>
            </a:r>
            <a:r>
              <a:rPr lang="en-US" sz="3200" dirty="0" smtClean="0"/>
              <a:t> ensemble </a:t>
            </a:r>
            <a:r>
              <a:rPr lang="en-US" sz="3200" dirty="0" err="1" smtClean="0"/>
              <a:t>vers</a:t>
            </a:r>
            <a:r>
              <a:rPr lang="en-US" sz="3200" dirty="0" smtClean="0"/>
              <a:t> un </a:t>
            </a:r>
            <a:r>
              <a:rPr lang="en-US" sz="3200" dirty="0" err="1" smtClean="0"/>
              <a:t>seul</a:t>
            </a:r>
            <a:r>
              <a:rPr lang="en-US" sz="3200" dirty="0" smtClean="0"/>
              <a:t> un but!</a:t>
            </a:r>
            <a:br>
              <a:rPr lang="en-US" sz="3200" dirty="0" smtClean="0"/>
            </a:br>
            <a:endParaRPr lang="en-US" sz="3200" dirty="0" smtClean="0"/>
          </a:p>
        </p:txBody>
      </p:sp>
      <p:pic>
        <p:nvPicPr>
          <p:cNvPr id="27655" name="Picture 7" descr="pennsylvania"/>
          <p:cNvPicPr>
            <a:picLocks noGrp="1" noChangeAspect="1" noChangeArrowheads="1"/>
          </p:cNvPicPr>
          <p:nvPr>
            <p:ph sz="quarter" idx="4294967295"/>
          </p:nvPr>
        </p:nvPicPr>
        <p:blipFill rotWithShape="1">
          <a:blip r:embed="rId3" cstate="email"/>
          <a:srcRect l="188" t="10260" r="-188" b="1500"/>
          <a:stretch/>
        </p:blipFill>
        <p:spPr>
          <a:xfrm>
            <a:off x="261094" y="1363588"/>
            <a:ext cx="6197699" cy="3335617"/>
          </a:xfrm>
          <a:noFill/>
        </p:spPr>
      </p:pic>
      <p:pic>
        <p:nvPicPr>
          <p:cNvPr id="27653" name="Picture 5" descr="JN4K1156 c"/>
          <p:cNvPicPr>
            <a:picLocks noChangeAspect="1" noChangeArrowheads="1"/>
          </p:cNvPicPr>
          <p:nvPr/>
        </p:nvPicPr>
        <p:blipFill>
          <a:blip r:embed="rId4" cstate="email"/>
          <a:srcRect/>
          <a:stretch>
            <a:fillRect/>
          </a:stretch>
        </p:blipFill>
        <p:spPr bwMode="auto">
          <a:xfrm>
            <a:off x="4945413" y="1373058"/>
            <a:ext cx="4198587" cy="1827342"/>
          </a:xfrm>
          <a:prstGeom prst="rect">
            <a:avLst/>
          </a:prstGeom>
          <a:noFill/>
          <a:ln w="9525">
            <a:noFill/>
            <a:miter lim="800000"/>
            <a:headEnd/>
            <a:tailEnd/>
          </a:ln>
        </p:spPr>
      </p:pic>
      <p:pic>
        <p:nvPicPr>
          <p:cNvPr id="27654" name="Picture 6" descr="australia ocean"/>
          <p:cNvPicPr>
            <a:picLocks noChangeAspect="1" noChangeArrowheads="1"/>
          </p:cNvPicPr>
          <p:nvPr/>
        </p:nvPicPr>
        <p:blipFill>
          <a:blip r:embed="rId5" cstate="email"/>
          <a:srcRect/>
          <a:stretch>
            <a:fillRect/>
          </a:stretch>
        </p:blipFill>
        <p:spPr bwMode="auto">
          <a:xfrm>
            <a:off x="6314715" y="4731242"/>
            <a:ext cx="2829285" cy="2126758"/>
          </a:xfrm>
          <a:prstGeom prst="rect">
            <a:avLst/>
          </a:prstGeom>
          <a:noFill/>
          <a:ln w="9525">
            <a:noFill/>
            <a:miter lim="800000"/>
            <a:headEnd/>
            <a:tailEnd/>
          </a:ln>
        </p:spPr>
      </p:pic>
      <p:sp>
        <p:nvSpPr>
          <p:cNvPr id="27657" name="Text Box 9"/>
          <p:cNvSpPr txBox="1">
            <a:spLocks noChangeArrowheads="1"/>
          </p:cNvSpPr>
          <p:nvPr/>
        </p:nvSpPr>
        <p:spPr bwMode="auto">
          <a:xfrm>
            <a:off x="6259508" y="3089813"/>
            <a:ext cx="1524000" cy="366713"/>
          </a:xfrm>
          <a:prstGeom prst="rect">
            <a:avLst/>
          </a:prstGeom>
          <a:noFill/>
          <a:ln w="9525">
            <a:noFill/>
            <a:miter lim="800000"/>
            <a:headEnd/>
            <a:tailEnd/>
          </a:ln>
        </p:spPr>
        <p:txBody>
          <a:bodyPr>
            <a:spAutoFit/>
          </a:bodyPr>
          <a:lstStyle/>
          <a:p>
            <a:pPr>
              <a:spcBef>
                <a:spcPct val="50000"/>
              </a:spcBef>
            </a:pPr>
            <a:endParaRPr lang="en-US"/>
          </a:p>
        </p:txBody>
      </p:sp>
      <p:pic>
        <p:nvPicPr>
          <p:cNvPr id="27659" name="Picture 11" descr="brazil lowland forest"/>
          <p:cNvPicPr>
            <a:picLocks noChangeAspect="1" noChangeArrowheads="1"/>
          </p:cNvPicPr>
          <p:nvPr/>
        </p:nvPicPr>
        <p:blipFill>
          <a:blip r:embed="rId6" cstate="email"/>
          <a:srcRect/>
          <a:stretch>
            <a:fillRect/>
          </a:stretch>
        </p:blipFill>
        <p:spPr bwMode="auto">
          <a:xfrm>
            <a:off x="7783508" y="3183703"/>
            <a:ext cx="1360492" cy="2054114"/>
          </a:xfrm>
          <a:prstGeom prst="rect">
            <a:avLst/>
          </a:prstGeom>
          <a:noFill/>
          <a:ln w="9525">
            <a:noFill/>
            <a:miter lim="800000"/>
            <a:headEnd/>
            <a:tailEnd/>
          </a:ln>
        </p:spPr>
      </p:pic>
      <p:pic>
        <p:nvPicPr>
          <p:cNvPr id="27661" name="Picture 13" descr="WOPA051012_F002"/>
          <p:cNvPicPr>
            <a:picLocks noChangeAspect="1" noChangeArrowheads="1"/>
          </p:cNvPicPr>
          <p:nvPr/>
        </p:nvPicPr>
        <p:blipFill>
          <a:blip r:embed="rId7" cstate="email"/>
          <a:srcRect/>
          <a:stretch>
            <a:fillRect/>
          </a:stretch>
        </p:blipFill>
        <p:spPr bwMode="auto">
          <a:xfrm>
            <a:off x="-26195" y="3640890"/>
            <a:ext cx="2149397" cy="3217110"/>
          </a:xfrm>
          <a:prstGeom prst="rect">
            <a:avLst/>
          </a:prstGeom>
          <a:noFill/>
          <a:ln w="9525">
            <a:noFill/>
            <a:miter lim="800000"/>
            <a:headEnd/>
            <a:tailEnd/>
          </a:ln>
        </p:spPr>
      </p:pic>
      <p:pic>
        <p:nvPicPr>
          <p:cNvPr id="27651" name="Picture 3" descr="crocodile 2 -- high res -- by Photos"/>
          <p:cNvPicPr>
            <a:picLocks noGrp="1" noChangeAspect="1" noChangeArrowheads="1"/>
          </p:cNvPicPr>
          <p:nvPr>
            <p:ph sz="quarter" idx="4294967295"/>
          </p:nvPr>
        </p:nvPicPr>
        <p:blipFill>
          <a:blip r:embed="rId8" cstate="email"/>
          <a:srcRect/>
          <a:stretch>
            <a:fillRect/>
          </a:stretch>
        </p:blipFill>
        <p:spPr>
          <a:xfrm>
            <a:off x="0" y="1363588"/>
            <a:ext cx="2946382" cy="2277302"/>
          </a:xfrm>
          <a:noFill/>
        </p:spPr>
      </p:pic>
      <p:pic>
        <p:nvPicPr>
          <p:cNvPr id="27650" name="Picture 2" descr="lake lindu in lore lindu_D171"/>
          <p:cNvPicPr>
            <a:picLocks noGrp="1" noChangeAspect="1" noChangeArrowheads="1"/>
          </p:cNvPicPr>
          <p:nvPr>
            <p:ph idx="1"/>
          </p:nvPr>
        </p:nvPicPr>
        <p:blipFill>
          <a:blip r:embed="rId9" cstate="email"/>
          <a:srcRect t="6776" b="6776"/>
          <a:stretch>
            <a:fillRect/>
          </a:stretch>
        </p:blipFill>
        <p:spPr>
          <a:xfrm>
            <a:off x="3156577" y="4699206"/>
            <a:ext cx="3602037" cy="2158794"/>
          </a:xfrm>
          <a:noFill/>
        </p:spPr>
      </p:pic>
      <p:pic>
        <p:nvPicPr>
          <p:cNvPr id="27658" name="Picture 10" descr="01-1"/>
          <p:cNvPicPr>
            <a:picLocks noChangeAspect="1" noChangeArrowheads="1"/>
          </p:cNvPicPr>
          <p:nvPr/>
        </p:nvPicPr>
        <p:blipFill>
          <a:blip r:embed="rId10" cstate="email"/>
          <a:srcRect/>
          <a:stretch>
            <a:fillRect/>
          </a:stretch>
        </p:blipFill>
        <p:spPr bwMode="auto">
          <a:xfrm>
            <a:off x="2918852" y="1363587"/>
            <a:ext cx="2026561" cy="1502329"/>
          </a:xfrm>
          <a:prstGeom prst="rect">
            <a:avLst/>
          </a:prstGeom>
          <a:noFill/>
          <a:ln w="9525">
            <a:noFill/>
            <a:miter lim="800000"/>
            <a:headEnd/>
            <a:tailEnd/>
          </a:ln>
        </p:spPr>
      </p:pic>
      <p:pic>
        <p:nvPicPr>
          <p:cNvPr id="27652" name="Picture 4" descr="salmon swimming"/>
          <p:cNvPicPr>
            <a:picLocks noChangeAspect="1" noChangeArrowheads="1"/>
          </p:cNvPicPr>
          <p:nvPr/>
        </p:nvPicPr>
        <p:blipFill>
          <a:blip r:embed="rId11" cstate="email"/>
          <a:srcRect/>
          <a:stretch>
            <a:fillRect/>
          </a:stretch>
        </p:blipFill>
        <p:spPr bwMode="auto">
          <a:xfrm>
            <a:off x="6000745" y="3198506"/>
            <a:ext cx="1782763" cy="1535573"/>
          </a:xfrm>
          <a:prstGeom prst="rect">
            <a:avLst/>
          </a:prstGeom>
          <a:noFill/>
          <a:ln w="9525">
            <a:noFill/>
            <a:miter lim="800000"/>
            <a:headEnd/>
            <a:tailEnd/>
          </a:ln>
        </p:spPr>
      </p:pic>
      <p:pic>
        <p:nvPicPr>
          <p:cNvPr id="27660" name="Picture 12" descr="baby orangutan_D147"/>
          <p:cNvPicPr>
            <a:picLocks noGrp="1" noChangeAspect="1" noChangeArrowheads="1"/>
          </p:cNvPicPr>
          <p:nvPr>
            <p:ph sz="quarter" idx="4294967295"/>
          </p:nvPr>
        </p:nvPicPr>
        <p:blipFill>
          <a:blip r:embed="rId12" cstate="email"/>
          <a:srcRect/>
          <a:stretch>
            <a:fillRect/>
          </a:stretch>
        </p:blipFill>
        <p:spPr>
          <a:xfrm>
            <a:off x="2123202" y="4518482"/>
            <a:ext cx="1509679" cy="2347736"/>
          </a:xfrm>
          <a:noFill/>
        </p:spPr>
      </p:pic>
    </p:spTree>
    <p:extLst>
      <p:ext uri="{BB962C8B-B14F-4D97-AF65-F5344CB8AC3E}">
        <p14:creationId xmlns:p14="http://schemas.microsoft.com/office/powerpoint/2010/main" val="2523329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pPr>
              <a:defRPr/>
            </a:pPr>
            <a:r>
              <a:rPr lang="en-US" dirty="0" err="1" smtClean="0">
                <a:ea typeface="MS PGothic" pitchFamily="34" charset="-128"/>
              </a:rPr>
              <a:t>Normes</a:t>
            </a:r>
            <a:r>
              <a:rPr lang="en-US" dirty="0" smtClean="0">
                <a:ea typeface="MS PGothic" pitchFamily="34" charset="-128"/>
              </a:rPr>
              <a:t> </a:t>
            </a:r>
            <a:r>
              <a:rPr lang="en-US" dirty="0" err="1" smtClean="0">
                <a:ea typeface="MS PGothic" pitchFamily="34" charset="-128"/>
              </a:rPr>
              <a:t>ouvertes</a:t>
            </a:r>
            <a:r>
              <a:rPr lang="en-US" dirty="0" smtClean="0">
                <a:ea typeface="MS PGothic" pitchFamily="34" charset="-128"/>
              </a:rPr>
              <a:t> pour la </a:t>
            </a:r>
            <a:r>
              <a:rPr lang="en-US" dirty="0" err="1" smtClean="0">
                <a:ea typeface="MS PGothic" pitchFamily="34" charset="-128"/>
              </a:rPr>
              <a:t>pratique</a:t>
            </a:r>
            <a:r>
              <a:rPr lang="en-US" dirty="0" smtClean="0">
                <a:ea typeface="MS PGothic" pitchFamily="34" charset="-128"/>
              </a:rPr>
              <a:t> de la conservation</a:t>
            </a:r>
          </a:p>
        </p:txBody>
      </p:sp>
      <p:sp>
        <p:nvSpPr>
          <p:cNvPr id="9" name="Text Box 2"/>
          <p:cNvSpPr txBox="1">
            <a:spLocks noChangeArrowheads="1"/>
          </p:cNvSpPr>
          <p:nvPr/>
        </p:nvSpPr>
        <p:spPr bwMode="auto">
          <a:xfrm>
            <a:off x="0" y="6400800"/>
            <a:ext cx="4114800" cy="400110"/>
          </a:xfrm>
          <a:prstGeom prst="rect">
            <a:avLst/>
          </a:prstGeom>
          <a:solidFill>
            <a:schemeClr val="bg1"/>
          </a:solidFill>
          <a:ln w="9525">
            <a:noFill/>
            <a:miter lim="800000"/>
            <a:headEnd/>
            <a:tailEnd/>
          </a:ln>
        </p:spPr>
        <p:txBody>
          <a:bodyPr wrap="square">
            <a:spAutoFit/>
          </a:bodyPr>
          <a:lstStyle/>
          <a:p>
            <a:pPr eaLnBrk="0" hangingPunct="0">
              <a:spcBef>
                <a:spcPct val="50000"/>
              </a:spcBef>
            </a:pPr>
            <a:r>
              <a:rPr lang="en-US" sz="2000" dirty="0">
                <a:solidFill>
                  <a:schemeClr val="accent2"/>
                </a:solidFill>
                <a:hlinkClick r:id="rId4"/>
              </a:rPr>
              <a:t>www.conservationmeasures.org</a:t>
            </a:r>
            <a:endParaRPr lang="en-US" sz="2000" dirty="0">
              <a:solidFill>
                <a:schemeClr val="accent2"/>
              </a:solidFill>
            </a:endParaRPr>
          </a:p>
        </p:txBody>
      </p:sp>
      <p:graphicFrame>
        <p:nvGraphicFramePr>
          <p:cNvPr id="5" name="Object 1"/>
          <p:cNvGraphicFramePr>
            <a:graphicFrameLocks noChangeAspect="1"/>
          </p:cNvGraphicFramePr>
          <p:nvPr>
            <p:extLst>
              <p:ext uri="{D42A27DB-BD31-4B8C-83A1-F6EECF244321}">
                <p14:modId xmlns:p14="http://schemas.microsoft.com/office/powerpoint/2010/main" val="2345032640"/>
              </p:ext>
            </p:extLst>
          </p:nvPr>
        </p:nvGraphicFramePr>
        <p:xfrm>
          <a:off x="1524000" y="1529741"/>
          <a:ext cx="5934075" cy="5295900"/>
        </p:xfrm>
        <a:graphic>
          <a:graphicData uri="http://schemas.openxmlformats.org/presentationml/2006/ole">
            <mc:AlternateContent xmlns:mc="http://schemas.openxmlformats.org/markup-compatibility/2006">
              <mc:Choice xmlns:v="urn:schemas-microsoft-com:vml" Requires="v">
                <p:oleObj spid="_x0000_s193570" name="Visio" r:id="rId5" imgW="7571613" imgH="6754749" progId="Visio.Drawing.11">
                  <p:embed/>
                </p:oleObj>
              </mc:Choice>
              <mc:Fallback>
                <p:oleObj name="Visio" r:id="rId5" imgW="7571613" imgH="6754749"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529741"/>
                        <a:ext cx="5934075" cy="529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0937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p:txBody>
          <a:bodyPr/>
          <a:lstStyle/>
          <a:p>
            <a:pPr eaLnBrk="1" hangingPunct="1"/>
            <a:r>
              <a:rPr lang="es-AR" dirty="0" err="1" smtClean="0">
                <a:latin typeface="Arial" charset="0"/>
              </a:rPr>
              <a:t>Cette</a:t>
            </a:r>
            <a:r>
              <a:rPr lang="es-AR" dirty="0" smtClean="0">
                <a:latin typeface="Arial" charset="0"/>
              </a:rPr>
              <a:t> </a:t>
            </a:r>
            <a:r>
              <a:rPr lang="es-AR" dirty="0" err="1">
                <a:latin typeface="Arial" charset="0"/>
              </a:rPr>
              <a:t>p</a:t>
            </a:r>
            <a:r>
              <a:rPr lang="es-AR" dirty="0" err="1" smtClean="0">
                <a:latin typeface="Arial" charset="0"/>
              </a:rPr>
              <a:t>résentation</a:t>
            </a:r>
            <a:endParaRPr lang="en-US" dirty="0">
              <a:latin typeface="Arial" charset="0"/>
            </a:endParaRPr>
          </a:p>
        </p:txBody>
      </p:sp>
      <p:sp>
        <p:nvSpPr>
          <p:cNvPr id="20483" name="Rectangle 5"/>
          <p:cNvSpPr>
            <a:spLocks noGrp="1" noChangeArrowheads="1"/>
          </p:cNvSpPr>
          <p:nvPr>
            <p:ph idx="1"/>
          </p:nvPr>
        </p:nvSpPr>
        <p:spPr/>
        <p:txBody>
          <a:bodyPr/>
          <a:lstStyle/>
          <a:p>
            <a:pPr eaLnBrk="1" hangingPunct="1"/>
            <a:r>
              <a:rPr lang="fr-FR" b="1" dirty="0">
                <a:solidFill>
                  <a:srgbClr val="008000"/>
                </a:solidFill>
                <a:latin typeface="Arial" charset="0"/>
              </a:rPr>
              <a:t>Qu’est-ce que la gestion adaptative</a:t>
            </a:r>
            <a:r>
              <a:rPr lang="fr-FR" b="1" dirty="0" smtClean="0">
                <a:solidFill>
                  <a:srgbClr val="008000"/>
                </a:solidFill>
                <a:latin typeface="Arial" charset="0"/>
              </a:rPr>
              <a:t>?</a:t>
            </a:r>
          </a:p>
          <a:p>
            <a:pPr marL="0" indent="0" eaLnBrk="1" hangingPunct="1">
              <a:buNone/>
            </a:pPr>
            <a:endParaRPr lang="fr-FR" b="1" dirty="0">
              <a:solidFill>
                <a:srgbClr val="008000"/>
              </a:solidFill>
              <a:latin typeface="Arial" charset="0"/>
            </a:endParaRPr>
          </a:p>
          <a:p>
            <a:pPr eaLnBrk="1" hangingPunct="1"/>
            <a:r>
              <a:rPr lang="es-ES" dirty="0" err="1" smtClean="0">
                <a:solidFill>
                  <a:schemeClr val="accent2"/>
                </a:solidFill>
                <a:latin typeface="Arial" charset="0"/>
              </a:rPr>
              <a:t>Bref</a:t>
            </a:r>
            <a:r>
              <a:rPr lang="es-ES" dirty="0" smtClean="0">
                <a:solidFill>
                  <a:schemeClr val="accent2"/>
                </a:solidFill>
                <a:latin typeface="Arial" charset="0"/>
              </a:rPr>
              <a:t> </a:t>
            </a:r>
            <a:r>
              <a:rPr lang="es-ES" dirty="0" err="1" smtClean="0">
                <a:solidFill>
                  <a:schemeClr val="accent2"/>
                </a:solidFill>
                <a:latin typeface="Arial" charset="0"/>
              </a:rPr>
              <a:t>résumé</a:t>
            </a:r>
            <a:r>
              <a:rPr lang="es-ES" dirty="0" smtClean="0">
                <a:solidFill>
                  <a:schemeClr val="accent2"/>
                </a:solidFill>
                <a:latin typeface="Arial" charset="0"/>
              </a:rPr>
              <a:t> des </a:t>
            </a:r>
            <a:r>
              <a:rPr lang="fr-FR" dirty="0" smtClean="0">
                <a:solidFill>
                  <a:schemeClr val="accent2"/>
                </a:solidFill>
                <a:ea typeface="ＭＳ Ｐゴシック" pitchFamily="34" charset="-128"/>
              </a:rPr>
              <a:t>Normes ouvertes </a:t>
            </a:r>
            <a:r>
              <a:rPr lang="fr-FR" dirty="0">
                <a:solidFill>
                  <a:schemeClr val="accent2"/>
                </a:solidFill>
                <a:ea typeface="ＭＳ Ｐゴシック" pitchFamily="34" charset="-128"/>
              </a:rPr>
              <a:t>pour la </a:t>
            </a:r>
            <a:r>
              <a:rPr lang="fr-FR" dirty="0" smtClean="0">
                <a:solidFill>
                  <a:schemeClr val="accent2"/>
                </a:solidFill>
                <a:ea typeface="ＭＳ Ｐゴシック" pitchFamily="34" charset="-128"/>
              </a:rPr>
              <a:t>pratique </a:t>
            </a:r>
            <a:r>
              <a:rPr lang="fr-FR" dirty="0">
                <a:solidFill>
                  <a:schemeClr val="accent2"/>
                </a:solidFill>
                <a:ea typeface="ＭＳ Ｐゴシック" pitchFamily="34" charset="-128"/>
              </a:rPr>
              <a:t>de la </a:t>
            </a:r>
            <a:r>
              <a:rPr lang="fr-FR" dirty="0" smtClean="0">
                <a:solidFill>
                  <a:schemeClr val="accent2"/>
                </a:solidFill>
                <a:ea typeface="ＭＳ Ｐゴシック" pitchFamily="34" charset="-128"/>
              </a:rPr>
              <a:t>conservation </a:t>
            </a:r>
          </a:p>
          <a:p>
            <a:pPr marL="0" indent="0" eaLnBrk="1" hangingPunct="1">
              <a:buNone/>
            </a:pPr>
            <a:endParaRPr lang="es-ES" dirty="0" smtClean="0">
              <a:solidFill>
                <a:schemeClr val="accent2"/>
              </a:solidFill>
              <a:latin typeface="Arial" charset="0"/>
            </a:endParaRPr>
          </a:p>
          <a:p>
            <a:pPr eaLnBrk="1" hangingPunct="1"/>
            <a:r>
              <a:rPr lang="es-ES" dirty="0" err="1" smtClean="0">
                <a:solidFill>
                  <a:schemeClr val="accent2"/>
                </a:solidFill>
                <a:latin typeface="Arial" charset="0"/>
              </a:rPr>
              <a:t>Ressources</a:t>
            </a:r>
            <a:r>
              <a:rPr lang="es-ES" dirty="0" smtClean="0">
                <a:solidFill>
                  <a:schemeClr val="accent2"/>
                </a:solidFill>
                <a:latin typeface="Arial" charset="0"/>
              </a:rPr>
              <a:t> disponibles </a:t>
            </a:r>
            <a:r>
              <a:rPr lang="es-ES" dirty="0" err="1" smtClean="0">
                <a:solidFill>
                  <a:schemeClr val="accent2"/>
                </a:solidFill>
                <a:latin typeface="Arial" charset="0"/>
              </a:rPr>
              <a:t>pour</a:t>
            </a:r>
            <a:r>
              <a:rPr lang="es-ES" dirty="0" smtClean="0">
                <a:solidFill>
                  <a:schemeClr val="accent2"/>
                </a:solidFill>
                <a:latin typeface="Arial" charset="0"/>
              </a:rPr>
              <a:t> </a:t>
            </a:r>
            <a:r>
              <a:rPr lang="es-ES" dirty="0" err="1" smtClean="0">
                <a:solidFill>
                  <a:schemeClr val="accent2"/>
                </a:solidFill>
                <a:latin typeface="Arial" charset="0"/>
              </a:rPr>
              <a:t>supporter</a:t>
            </a:r>
            <a:r>
              <a:rPr lang="es-ES" dirty="0" smtClean="0">
                <a:solidFill>
                  <a:schemeClr val="accent2"/>
                </a:solidFill>
                <a:latin typeface="Arial" charset="0"/>
              </a:rPr>
              <a:t> la mise en </a:t>
            </a:r>
            <a:r>
              <a:rPr lang="es-ES" dirty="0" err="1" smtClean="0">
                <a:solidFill>
                  <a:schemeClr val="accent2"/>
                </a:solidFill>
                <a:latin typeface="Arial" charset="0"/>
              </a:rPr>
              <a:t>oeuvre</a:t>
            </a:r>
            <a:r>
              <a:rPr lang="es-ES" dirty="0" smtClean="0">
                <a:solidFill>
                  <a:schemeClr val="accent2"/>
                </a:solidFill>
                <a:latin typeface="Arial" charset="0"/>
              </a:rPr>
              <a:t> des </a:t>
            </a:r>
            <a:r>
              <a:rPr lang="es-ES" dirty="0">
                <a:solidFill>
                  <a:schemeClr val="accent2"/>
                </a:solidFill>
                <a:latin typeface="Arial" charset="0"/>
              </a:rPr>
              <a:t>N</a:t>
            </a:r>
            <a:r>
              <a:rPr lang="es-ES" dirty="0" smtClean="0">
                <a:solidFill>
                  <a:schemeClr val="accent2"/>
                </a:solidFill>
                <a:latin typeface="Arial" charset="0"/>
              </a:rPr>
              <a:t>ormes </a:t>
            </a:r>
            <a:r>
              <a:rPr lang="es-ES" dirty="0" err="1" smtClean="0">
                <a:solidFill>
                  <a:schemeClr val="accent2"/>
                </a:solidFill>
                <a:latin typeface="Arial" charset="0"/>
              </a:rPr>
              <a:t>ouvertes</a:t>
            </a:r>
            <a:endParaRPr lang="es-ES" dirty="0">
              <a:solidFill>
                <a:schemeClr val="accent2"/>
              </a:solidFill>
              <a:latin typeface="Arial" charset="0"/>
            </a:endParaRPr>
          </a:p>
        </p:txBody>
      </p:sp>
    </p:spTree>
    <p:extLst>
      <p:ext uri="{BB962C8B-B14F-4D97-AF65-F5344CB8AC3E}">
        <p14:creationId xmlns:p14="http://schemas.microsoft.com/office/powerpoint/2010/main" val="2654962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4"/>
          <p:cNvSpPr>
            <a:spLocks noGrp="1" noChangeArrowheads="1"/>
          </p:cNvSpPr>
          <p:nvPr>
            <p:ph type="title"/>
          </p:nvPr>
        </p:nvSpPr>
        <p:spPr/>
        <p:txBody>
          <a:bodyPr/>
          <a:lstStyle/>
          <a:p>
            <a:pPr eaLnBrk="1" hangingPunct="1"/>
            <a:r>
              <a:rPr lang="es-AR" dirty="0" err="1" smtClean="0">
                <a:latin typeface="Arial" charset="0"/>
              </a:rPr>
              <a:t>Pourquoi</a:t>
            </a:r>
            <a:r>
              <a:rPr lang="es-AR" dirty="0" smtClean="0">
                <a:latin typeface="Arial" charset="0"/>
              </a:rPr>
              <a:t> la </a:t>
            </a:r>
            <a:r>
              <a:rPr lang="es-AR" dirty="0" err="1" smtClean="0">
                <a:latin typeface="Arial" charset="0"/>
              </a:rPr>
              <a:t>gestion</a:t>
            </a:r>
            <a:r>
              <a:rPr lang="es-AR" dirty="0" smtClean="0">
                <a:latin typeface="Arial" charset="0"/>
              </a:rPr>
              <a:t> </a:t>
            </a:r>
            <a:r>
              <a:rPr lang="es-AR" dirty="0" err="1" smtClean="0">
                <a:latin typeface="Arial" charset="0"/>
              </a:rPr>
              <a:t>adaptative</a:t>
            </a:r>
            <a:r>
              <a:rPr lang="es-AR" dirty="0" smtClean="0">
                <a:latin typeface="Arial" charset="0"/>
              </a:rPr>
              <a:t>?</a:t>
            </a:r>
            <a:endParaRPr lang="en-US" dirty="0">
              <a:latin typeface="Arial" charset="0"/>
            </a:endParaRPr>
          </a:p>
        </p:txBody>
      </p:sp>
      <p:sp>
        <p:nvSpPr>
          <p:cNvPr id="673797" name="Rectangle 5"/>
          <p:cNvSpPr>
            <a:spLocks noGrp="1" noChangeArrowheads="1"/>
          </p:cNvSpPr>
          <p:nvPr>
            <p:ph type="body" idx="1"/>
          </p:nvPr>
        </p:nvSpPr>
        <p:spPr/>
        <p:txBody>
          <a:bodyPr/>
          <a:lstStyle/>
          <a:p>
            <a:pPr eaLnBrk="1" hangingPunct="1"/>
            <a:endParaRPr lang="es-AR" dirty="0">
              <a:latin typeface="Arial" charset="0"/>
            </a:endParaRPr>
          </a:p>
          <a:p>
            <a:pPr eaLnBrk="1" hangingPunct="1"/>
            <a:r>
              <a:rPr lang="es-AR" dirty="0" err="1">
                <a:solidFill>
                  <a:schemeClr val="accent2"/>
                </a:solidFill>
                <a:ea typeface="ＭＳ Ｐゴシック" pitchFamily="34" charset="-128"/>
              </a:rPr>
              <a:t>Est</a:t>
            </a:r>
            <a:r>
              <a:rPr lang="es-AR" dirty="0">
                <a:solidFill>
                  <a:schemeClr val="accent2"/>
                </a:solidFill>
                <a:ea typeface="ＭＳ Ｐゴシック" pitchFamily="34" charset="-128"/>
              </a:rPr>
              <a:t>-ce que </a:t>
            </a:r>
            <a:r>
              <a:rPr lang="es-AR" dirty="0" err="1">
                <a:solidFill>
                  <a:schemeClr val="accent2"/>
                </a:solidFill>
                <a:ea typeface="ＭＳ Ｐゴシック" pitchFamily="34" charset="-128"/>
              </a:rPr>
              <a:t>nous</a:t>
            </a:r>
            <a:r>
              <a:rPr lang="es-AR" dirty="0">
                <a:solidFill>
                  <a:schemeClr val="accent2"/>
                </a:solidFill>
                <a:ea typeface="ＭＳ Ｐゴシック" pitchFamily="34" charset="-128"/>
              </a:rPr>
              <a:t> </a:t>
            </a:r>
            <a:r>
              <a:rPr lang="es-AR" dirty="0" err="1">
                <a:solidFill>
                  <a:schemeClr val="accent2"/>
                </a:solidFill>
                <a:ea typeface="ＭＳ Ｐゴシック" pitchFamily="34" charset="-128"/>
              </a:rPr>
              <a:t>avons</a:t>
            </a:r>
            <a:r>
              <a:rPr lang="es-AR" dirty="0">
                <a:solidFill>
                  <a:schemeClr val="accent2"/>
                </a:solidFill>
                <a:ea typeface="ＭＳ Ｐゴシック" pitchFamily="34" charset="-128"/>
              </a:rPr>
              <a:t> un </a:t>
            </a:r>
            <a:r>
              <a:rPr lang="es-AR" dirty="0" err="1">
                <a:solidFill>
                  <a:schemeClr val="accent2"/>
                </a:solidFill>
                <a:ea typeface="ＭＳ Ｐゴシック" pitchFamily="34" charset="-128"/>
              </a:rPr>
              <a:t>impact</a:t>
            </a:r>
            <a:r>
              <a:rPr lang="es-AR" dirty="0">
                <a:solidFill>
                  <a:schemeClr val="accent2"/>
                </a:solidFill>
                <a:ea typeface="ＭＳ Ｐゴシック" pitchFamily="34" charset="-128"/>
              </a:rPr>
              <a:t> ?</a:t>
            </a:r>
          </a:p>
          <a:p>
            <a:pPr eaLnBrk="1" hangingPunct="1"/>
            <a:endParaRPr lang="es-AR" dirty="0">
              <a:solidFill>
                <a:schemeClr val="accent2"/>
              </a:solidFill>
              <a:ea typeface="ＭＳ Ｐゴシック" pitchFamily="34" charset="-128"/>
            </a:endParaRPr>
          </a:p>
          <a:p>
            <a:pPr eaLnBrk="1" hangingPunct="1"/>
            <a:r>
              <a:rPr lang="es-AR" dirty="0" err="1">
                <a:solidFill>
                  <a:schemeClr val="accent2"/>
                </a:solidFill>
                <a:ea typeface="ＭＳ Ｐゴシック" pitchFamily="34" charset="-128"/>
              </a:rPr>
              <a:t>Faisons-nous</a:t>
            </a:r>
            <a:r>
              <a:rPr lang="es-AR" dirty="0">
                <a:solidFill>
                  <a:schemeClr val="accent2"/>
                </a:solidFill>
                <a:ea typeface="ＭＳ Ｐゴシック" pitchFamily="34" charset="-128"/>
              </a:rPr>
              <a:t> les </a:t>
            </a:r>
            <a:r>
              <a:rPr lang="es-AR" dirty="0" err="1">
                <a:solidFill>
                  <a:schemeClr val="accent2"/>
                </a:solidFill>
                <a:ea typeface="ＭＳ Ｐゴシック" pitchFamily="34" charset="-128"/>
              </a:rPr>
              <a:t>bonnes</a:t>
            </a:r>
            <a:r>
              <a:rPr lang="es-AR" dirty="0">
                <a:solidFill>
                  <a:schemeClr val="accent2"/>
                </a:solidFill>
                <a:ea typeface="ＭＳ Ｐゴシック" pitchFamily="34" charset="-128"/>
              </a:rPr>
              <a:t> </a:t>
            </a:r>
            <a:r>
              <a:rPr lang="es-AR" dirty="0" err="1">
                <a:solidFill>
                  <a:schemeClr val="accent2"/>
                </a:solidFill>
                <a:ea typeface="ＭＳ Ｐゴシック" pitchFamily="34" charset="-128"/>
              </a:rPr>
              <a:t>choses</a:t>
            </a:r>
            <a:r>
              <a:rPr lang="es-AR" dirty="0">
                <a:solidFill>
                  <a:schemeClr val="accent2"/>
                </a:solidFill>
                <a:ea typeface="ＭＳ Ｐゴシック" pitchFamily="34" charset="-128"/>
              </a:rPr>
              <a:t> ?</a:t>
            </a:r>
          </a:p>
          <a:p>
            <a:pPr eaLnBrk="1" hangingPunct="1"/>
            <a:endParaRPr lang="es-AR" dirty="0">
              <a:solidFill>
                <a:schemeClr val="accent2"/>
              </a:solidFill>
              <a:ea typeface="ＭＳ Ｐゴシック" pitchFamily="34" charset="-128"/>
            </a:endParaRPr>
          </a:p>
          <a:p>
            <a:pPr eaLnBrk="1" hangingPunct="1"/>
            <a:r>
              <a:rPr lang="es-AR" dirty="0" err="1">
                <a:solidFill>
                  <a:schemeClr val="accent2"/>
                </a:solidFill>
                <a:ea typeface="ＭＳ Ｐゴシック" pitchFamily="34" charset="-128"/>
              </a:rPr>
              <a:t>Est</a:t>
            </a:r>
            <a:r>
              <a:rPr lang="es-AR" dirty="0">
                <a:solidFill>
                  <a:schemeClr val="accent2"/>
                </a:solidFill>
                <a:ea typeface="ＭＳ Ｐゴシック" pitchFamily="34" charset="-128"/>
              </a:rPr>
              <a:t>-ce que </a:t>
            </a:r>
            <a:r>
              <a:rPr lang="es-AR" dirty="0" err="1">
                <a:solidFill>
                  <a:schemeClr val="accent2"/>
                </a:solidFill>
                <a:ea typeface="ＭＳ Ｐゴシック" pitchFamily="34" charset="-128"/>
              </a:rPr>
              <a:t>nous</a:t>
            </a:r>
            <a:r>
              <a:rPr lang="es-AR" dirty="0">
                <a:solidFill>
                  <a:schemeClr val="accent2"/>
                </a:solidFill>
                <a:ea typeface="ＭＳ Ｐゴシック" pitchFamily="34" charset="-128"/>
              </a:rPr>
              <a:t> les </a:t>
            </a:r>
            <a:r>
              <a:rPr lang="es-AR" dirty="0" err="1">
                <a:solidFill>
                  <a:schemeClr val="accent2"/>
                </a:solidFill>
                <a:ea typeface="ＭＳ Ｐゴシック" pitchFamily="34" charset="-128"/>
              </a:rPr>
              <a:t>faisons</a:t>
            </a:r>
            <a:r>
              <a:rPr lang="es-AR" dirty="0">
                <a:solidFill>
                  <a:schemeClr val="accent2"/>
                </a:solidFill>
                <a:ea typeface="ＭＳ Ｐゴシック" pitchFamily="34" charset="-128"/>
              </a:rPr>
              <a:t> </a:t>
            </a:r>
            <a:r>
              <a:rPr lang="es-AR" dirty="0" err="1">
                <a:solidFill>
                  <a:schemeClr val="accent2"/>
                </a:solidFill>
                <a:ea typeface="ＭＳ Ｐゴシック" pitchFamily="34" charset="-128"/>
              </a:rPr>
              <a:t>correctement</a:t>
            </a:r>
            <a:r>
              <a:rPr lang="es-AR" dirty="0">
                <a:solidFill>
                  <a:schemeClr val="accent2"/>
                </a:solidFill>
                <a:ea typeface="ＭＳ Ｐゴシック" pitchFamily="34" charset="-128"/>
              </a:rPr>
              <a:t> ?</a:t>
            </a:r>
            <a:endParaRPr lang="en-US" dirty="0">
              <a:solidFill>
                <a:schemeClr val="accent2"/>
              </a:solidFill>
              <a:ea typeface="ＭＳ Ｐゴシック" pitchFamily="34" charset="-128"/>
            </a:endParaRPr>
          </a:p>
        </p:txBody>
      </p:sp>
    </p:spTree>
    <p:extLst>
      <p:ext uri="{BB962C8B-B14F-4D97-AF65-F5344CB8AC3E}">
        <p14:creationId xmlns:p14="http://schemas.microsoft.com/office/powerpoint/2010/main" val="29063854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4.3|40"/>
</p:tagLst>
</file>

<file path=ppt/tags/tag10.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11.xml><?xml version="1.0" encoding="utf-8"?>
<p:tagLst xmlns:a="http://schemas.openxmlformats.org/drawingml/2006/main" xmlns:r="http://schemas.openxmlformats.org/officeDocument/2006/relationships" xmlns:p="http://schemas.openxmlformats.org/presentationml/2006/main">
  <p:tag name="TIMING" val="|49.9|9.9|46.7|21.5"/>
</p:tagLst>
</file>

<file path=ppt/tags/tag2.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3.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4.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5.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6.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7.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8.xml><?xml version="1.0" encoding="utf-8"?>
<p:tagLst xmlns:a="http://schemas.openxmlformats.org/drawingml/2006/main" xmlns:r="http://schemas.openxmlformats.org/officeDocument/2006/relationships" xmlns:p="http://schemas.openxmlformats.org/presentationml/2006/main">
  <p:tag name="TIMING" val="|1.6|0.9|0.8|0.7|0.7|0.6|0.7|1.2"/>
</p:tagLst>
</file>

<file path=ppt/tags/tag9.xml><?xml version="1.0" encoding="utf-8"?>
<p:tagLst xmlns:a="http://schemas.openxmlformats.org/drawingml/2006/main" xmlns:r="http://schemas.openxmlformats.org/officeDocument/2006/relationships" xmlns:p="http://schemas.openxmlformats.org/presentationml/2006/main">
  <p:tag name="TIMING" val="|1.6|0.9|0.8|0.7|0.7|0.6|0.7|1.2"/>
</p:tagLst>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haredContentType xmlns="Microsoft.SharePoint.Taxonomy.ContentTypeSync" SourceId="2ae8e1c4-292c-49f6-b523-16233fe6c73b" ContentTypeId="0x0101006C84DDEABA2A82449A03FD95FF44EB47020F21" PreviousValue="false"/>
</file>

<file path=customXml/item2.xml><?xml version="1.0" encoding="utf-8"?>
<p:properties xmlns:p="http://schemas.microsoft.com/office/2006/metadata/properties" xmlns:xsi="http://www.w3.org/2001/XMLSchema-instance" xmlns:pc="http://schemas.microsoft.com/office/infopath/2007/PartnerControls">
  <documentManagement>
    <_dlc_DocId xmlns="2bec4a9b-cc25-42db-811b-8c1541308260">W6FR3HJZDXWW-4-348</_dlc_DocId>
    <_dlc_DocIdUrl xmlns="2bec4a9b-cc25-42db-811b-8c1541308260">
      <Url>https://mysite.itncc.org/personal/carine%20deland/_layouts/15/DocIdRedir.aspx?ID=W6FR3HJZDXWW-4-348</Url>
      <Description>W6FR3HJZDXWW-4-348</Description>
    </_dlc_DocIdUrl>
    <p2f598b3a88e4157935253f845544b6b xmlns="2bec4a9b-cc25-42db-811b-8c1541308260">
      <Terms xmlns="http://schemas.microsoft.com/office/infopath/2007/PartnerControls">
        <TermInfo xmlns="http://schemas.microsoft.com/office/infopath/2007/PartnerControls">
          <TermName xmlns="http://schemas.microsoft.com/office/infopath/2007/PartnerControls">National</TermName>
          <TermId xmlns="http://schemas.microsoft.com/office/infopath/2007/PartnerControls">ebf86fa9-7fb6-4fb0-af3e-3c53be5db347</TermId>
        </TermInfo>
      </Terms>
    </p2f598b3a88e4157935253f845544b6b>
    <Language xmlns="http://schemas.microsoft.com/sharepoint/v3">French</Language>
    <Meeting_Type xmlns="2bec4a9b-cc25-42db-811b-8c1541308260" xsi:nil="true"/>
    <Meeting_Date xmlns="2bec4a9b-cc25-42db-811b-8c1541308260">2017-02-24T05:00:00+00:00</Meeting_Date>
    <TaxCatchAll xmlns="2bec4a9b-cc25-42db-811b-8c1541308260">
      <Value>5</Value>
      <Value>4</Value>
      <Value>3</Value>
      <Value>2</Value>
    </TaxCatchAll>
    <ma07fda477f142b0b6d333476d45d843 xmlns="2bec4a9b-cc25-42db-811b-8c1541308260">
      <Terms xmlns="http://schemas.microsoft.com/office/infopath/2007/PartnerControls">
        <TermInfo xmlns="http://schemas.microsoft.com/office/infopath/2007/PartnerControls">
          <TermName xmlns="http://schemas.microsoft.com/office/infopath/2007/PartnerControls">Conservation</TermName>
          <TermId xmlns="http://schemas.microsoft.com/office/infopath/2007/PartnerControls">cbd7d0d4-5acd-4ebd-8add-835021b18310</TermId>
        </TermInfo>
      </Terms>
    </ma07fda477f142b0b6d333476d45d843>
    <d0de4f438adf423b8d111c4437e35a53 xmlns="2bec4a9b-cc25-42db-811b-8c1541308260">
      <Terms xmlns="http://schemas.microsoft.com/office/infopath/2007/PartnerControls"/>
    </d0de4f438adf423b8d111c4437e35a53>
    <Meeting_x0020_Focus xmlns="2bec4a9b-cc25-42db-811b-8c1541308260" xsi:nil="true"/>
    <b7b1dcfc8b1543bd8ae53397df0dc671 xmlns="2bec4a9b-cc25-42db-811b-8c1541308260">
      <Terms xmlns="http://schemas.microsoft.com/office/infopath/2007/PartnerControls">
        <TermInfo xmlns="http://schemas.microsoft.com/office/infopath/2007/PartnerControls">
          <TermName xmlns="http://schemas.microsoft.com/office/infopath/2007/PartnerControls">Conservation</TermName>
          <TermId xmlns="http://schemas.microsoft.com/office/infopath/2007/PartnerControls">de8181df-baa8-496e-9012-c9c3b3d39853</TermId>
        </TermInfo>
      </Terms>
    </b7b1dcfc8b1543bd8ae53397df0dc671>
    <_dlc_ExpireDateSaved xmlns="http://schemas.microsoft.com/sharepoint/v3" xsi:nil="true"/>
    <_dlc_ExpireDate xmlns="http://schemas.microsoft.com/sharepoint/v3">2024-03-07T17:53:17+00:00</_dlc_ExpireDate>
  </documentManagement>
</p:properties>
</file>

<file path=customXml/item3.xml><?xml version="1.0" encoding="utf-8"?>
<?mso-contentType ?>
<p:Policy xmlns:p="office.server.policy" id="" local="true">
  <p:Name>Internal reports, planning, and management - Internal (Document)</p:Name>
  <p:Description/>
  <p:Statement/>
  <p:PolicyItems>
    <p:PolicyItem featureId="Microsoft.Office.RecordsManagement.PolicyFeatures.Expiration" staticId="0x0101006C84DDEABA2A82449A03FD95FF44EB47020F|1822205454" UniqueId="bdd7dc45-9f8d-4eb5-b969-11402175b249">
      <p:Name>Retention</p:Name>
      <p:Description>Automatic scheduling of content for processing, and performing a retention action on content that has reached its due date.</p:Description>
      <p:CustomData>
        <Schedules nextStageId="2">
          <Schedule type="Default">
            <stages>
              <data stageId="1">
                <formula id="Microsoft.Office.RecordsManagement.PolicyFeatures.Expiration.Formula.BuiltIn">
                  <number>7</number>
                  <property>Modified</property>
                  <propertyId>28cf69c5-fa48-462a-b5cd-27b6f9d2bd5f</propertyId>
                  <period>years</period>
                </formula>
                <action type="action" id="Microsoft.Office.RecordsManagement.PolicyFeatures.Expiration.Action.Delete"/>
              </data>
            </stages>
          </Schedule>
        </Schedules>
      </p:CustomData>
    </p:PolicyItem>
  </p:PolicyItems>
</p:Policy>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Receiver>
    <Name/>
    <Synchronization>Synchronous</Synchronization>
    <Type>10001</Type>
    <SequenceNumber>10000</SequenceNumber>
    <Url/>
    <Assembly>Orangutech.NCC, Version=1.0.0.0, Culture=neutral, PublicKeyToken=ea20dfce80c59d4f</Assembly>
    <Class>Orangutech.NCC.EventReceivers.UpdateFieldsFromUserProfileEventReceiver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ct:contentTypeSchema xmlns:ct="http://schemas.microsoft.com/office/2006/metadata/contentType" xmlns:ma="http://schemas.microsoft.com/office/2006/metadata/properties/metaAttributes" ct:_="" ma:_="" ma:contentTypeName="Presentation" ma:contentTypeID="0x0101006C84DDEABA2A82449A03FD95FF44EB47020F2100FED43DFF6CC6CB4DBE892ABFD4539708" ma:contentTypeVersion="38" ma:contentTypeDescription="" ma:contentTypeScope="" ma:versionID="17fbacdeaf83c31b7d12716298f87f89">
  <xsd:schema xmlns:xsd="http://www.w3.org/2001/XMLSchema" xmlns:xs="http://www.w3.org/2001/XMLSchema" xmlns:p="http://schemas.microsoft.com/office/2006/metadata/properties" xmlns:ns1="http://schemas.microsoft.com/sharepoint/v3" xmlns:ns3="2bec4a9b-cc25-42db-811b-8c1541308260" targetNamespace="http://schemas.microsoft.com/office/2006/metadata/properties" ma:root="true" ma:fieldsID="50acb6c3be6dce0b62b2a00023d20aed" ns1:_="" ns3:_="">
    <xsd:import namespace="http://schemas.microsoft.com/sharepoint/v3"/>
    <xsd:import namespace="2bec4a9b-cc25-42db-811b-8c1541308260"/>
    <xsd:element name="properties">
      <xsd:complexType>
        <xsd:sequence>
          <xsd:element name="documentManagement">
            <xsd:complexType>
              <xsd:all>
                <xsd:element ref="ns3:Meeting_Date"/>
                <xsd:element ref="ns3:Meeting_Type" minOccurs="0"/>
                <xsd:element ref="ns3:Meeting_x0020_Focus" minOccurs="0"/>
                <xsd:element ref="ns1:Language" minOccurs="0"/>
                <xsd:element ref="ns3:TaxCatchAllLabel" minOccurs="0"/>
                <xsd:element ref="ns3:d0de4f438adf423b8d111c4437e35a53" minOccurs="0"/>
                <xsd:element ref="ns3:b7b1dcfc8b1543bd8ae53397df0dc671" minOccurs="0"/>
                <xsd:element ref="ns3:ma07fda477f142b0b6d333476d45d843" minOccurs="0"/>
                <xsd:element ref="ns1:_dlc_ExpireDateSaved" minOccurs="0"/>
                <xsd:element ref="ns1:_dlc_ExpireDate" minOccurs="0"/>
                <xsd:element ref="ns1:_dlc_Exempt" minOccurs="0"/>
                <xsd:element ref="ns3:_dlc_DocIdPersistId" minOccurs="0"/>
                <xsd:element ref="ns3:_dlc_DocId" minOccurs="0"/>
                <xsd:element ref="ns3:_dlc_DocIdUrl" minOccurs="0"/>
                <xsd:element ref="ns3:p2f598b3a88e4157935253f845544b6b"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9" nillable="true" ma:displayName="Language" ma:default="English" ma:format="Dropdown" ma:internalName="Language">
      <xsd:simpleType>
        <xsd:restriction base="dms:Choice">
          <xsd:enumeration value="English"/>
          <xsd:enumeration value="French"/>
          <xsd:enumeration value="Bilingual"/>
        </xsd:restriction>
      </xsd:simpleType>
    </xsd:element>
    <xsd:element name="_dlc_ExpireDateSaved" ma:index="20" nillable="true" ma:displayName="Original Expiration Date" ma:hidden="true" ma:internalName="_dlc_ExpireDateSaved" ma:readOnly="true">
      <xsd:simpleType>
        <xsd:restriction base="dms:DateTime"/>
      </xsd:simpleType>
    </xsd:element>
    <xsd:element name="_dlc_ExpireDate" ma:index="21" nillable="true" ma:displayName="Expiration Date" ma:description="" ma:hidden="true" ma:indexed="true" ma:internalName="_dlc_ExpireDate" ma:readOnly="true">
      <xsd:simpleType>
        <xsd:restriction base="dms:DateTime"/>
      </xsd:simpleType>
    </xsd:element>
    <xsd:element name="_dlc_Exempt" ma:index="22"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bec4a9b-cc25-42db-811b-8c1541308260" elementFormDefault="qualified">
    <xsd:import namespace="http://schemas.microsoft.com/office/2006/documentManagement/types"/>
    <xsd:import namespace="http://schemas.microsoft.com/office/infopath/2007/PartnerControls"/>
    <xsd:element name="Meeting_Date" ma:index="6" ma:displayName="Meeting Date" ma:default="" ma:format="DateOnly" ma:internalName="Meeting_Date">
      <xsd:simpleType>
        <xsd:restriction base="dms:DateTime"/>
      </xsd:simpleType>
    </xsd:element>
    <xsd:element name="Meeting_Type" ma:index="7" nillable="true" ma:displayName="Meeting Type" ma:format="Dropdown" ma:internalName="Meeting_Type" ma:readOnly="false">
      <xsd:simpleType>
        <xsd:restriction base="dms:Choice">
          <xsd:enumeration value="Board"/>
          <xsd:enumeration value="Directors of Development"/>
          <xsd:enumeration value="EMG"/>
          <xsd:enumeration value="External"/>
          <xsd:enumeration value="Full Staff"/>
          <xsd:enumeration value="NCC Controllers"/>
          <xsd:enumeration value="Senior Management"/>
          <xsd:enumeration value="Team"/>
          <xsd:enumeration value="Other"/>
        </xsd:restriction>
      </xsd:simpleType>
    </xsd:element>
    <xsd:element name="Meeting_x0020_Focus" ma:index="8" nillable="true" ma:displayName="Meeting Focus" ma:format="Dropdown" ma:internalName="Meeting_x0020_Focus">
      <xsd:simpleType>
        <xsd:restriction base="dms:Choice">
          <xsd:enumeration value="Conservation"/>
          <xsd:enumeration value="Development"/>
        </xsd:restriction>
      </xsd:simpleType>
    </xsd:element>
    <xsd:element name="TaxCatchAllLabel" ma:index="10" nillable="true" ma:displayName="Taxonomy Catch All Column1" ma:hidden="true" ma:list="{6c890970-9094-4e6f-8a92-a1e1c9f6a194}" ma:internalName="TaxCatchAllLabel" ma:readOnly="true" ma:showField="CatchAllDataLabel" ma:web="ca81bc5c-5a7e-4032-88e4-b1766c174b4d">
      <xsd:complexType>
        <xsd:complexContent>
          <xsd:extension base="dms:MultiChoiceLookup">
            <xsd:sequence>
              <xsd:element name="Value" type="dms:Lookup" maxOccurs="unbounded" minOccurs="0" nillable="true"/>
            </xsd:sequence>
          </xsd:extension>
        </xsd:complexContent>
      </xsd:complexType>
    </xsd:element>
    <xsd:element name="d0de4f438adf423b8d111c4437e35a53" ma:index="12" nillable="true" ma:taxonomy="true" ma:internalName="d0de4f438adf423b8d111c4437e35a53" ma:taxonomyFieldName="Sub_Region" ma:displayName="Sub-Region" ma:readOnly="false" ma:default="" ma:fieldId="{d0de4f43-8adf-423b-8d11-1c4437e35a53}" ma:taxonomyMulti="true" ma:sspId="2ae8e1c4-292c-49f6-b523-16233fe6c73b" ma:termSetId="bc02f390-3c00-4bf4-bdb9-067a20333cf5" ma:anchorId="00000000-0000-0000-0000-000000000000" ma:open="false" ma:isKeyword="false">
      <xsd:complexType>
        <xsd:sequence>
          <xsd:element ref="pc:Terms" minOccurs="0" maxOccurs="1"/>
        </xsd:sequence>
      </xsd:complexType>
    </xsd:element>
    <xsd:element name="b7b1dcfc8b1543bd8ae53397df0dc671" ma:index="14" nillable="true" ma:taxonomy="true" ma:internalName="b7b1dcfc8b1543bd8ae53397df0dc671" ma:taxonomyFieldName="Unit" ma:displayName="Unit" ma:readOnly="false" ma:default="" ma:fieldId="{b7b1dcfc-8b15-43bd-8ae5-3397df0dc671}" ma:taxonomyMulti="true" ma:sspId="2ae8e1c4-292c-49f6-b523-16233fe6c73b" ma:termSetId="c233c2bd-0905-4f36-9741-ab549132f9ae" ma:anchorId="00000000-0000-0000-0000-000000000000" ma:open="false" ma:isKeyword="false">
      <xsd:complexType>
        <xsd:sequence>
          <xsd:element ref="pc:Terms" minOccurs="0" maxOccurs="1"/>
        </xsd:sequence>
      </xsd:complexType>
    </xsd:element>
    <xsd:element name="ma07fda477f142b0b6d333476d45d843" ma:index="16" nillable="true" ma:taxonomy="true" ma:internalName="ma07fda477f142b0b6d333476d45d843" ma:taxonomyFieldName="Team" ma:displayName="Team" ma:readOnly="false" ma:default="" ma:fieldId="{6a07fda4-77f1-42b0-b6d3-33476d45d843}" ma:taxonomyMulti="true" ma:sspId="2ae8e1c4-292c-49f6-b523-16233fe6c73b" ma:termSetId="39eeda86-bf9d-4c02-a172-3d0645e38f14" ma:anchorId="00000000-0000-0000-0000-000000000000" ma:open="false" ma:isKeyword="false">
      <xsd:complexType>
        <xsd:sequence>
          <xsd:element ref="pc:Terms" minOccurs="0" maxOccurs="1"/>
        </xsd:sequence>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_dlc_DocId" ma:index="24" nillable="true" ma:displayName="Document ID Value" ma:description="The value of the document ID assigned to this item." ma:internalName="_dlc_DocId" ma:readOnly="true">
      <xsd:simpleType>
        <xsd:restriction base="dms:Text"/>
      </xsd:simpleType>
    </xsd:element>
    <xsd:element name="_dlc_DocIdUrl" ma:index="2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2f598b3a88e4157935253f845544b6b" ma:index="26" nillable="true" ma:taxonomy="true" ma:internalName="p2f598b3a88e4157935253f845544b6b" ma:taxonomyFieldName="Region" ma:displayName="Region" ma:readOnly="false" ma:default="" ma:fieldId="{92f598b3-a88e-4157-9352-53f845544b6b}" ma:taxonomyMulti="true" ma:sspId="2ae8e1c4-292c-49f6-b523-16233fe6c73b" ma:termSetId="e0da8a22-992d-4b23-935e-d4853af5c874" ma:anchorId="00000000-0000-0000-0000-000000000000" ma:open="false" ma:isKeyword="false">
      <xsd:complexType>
        <xsd:sequence>
          <xsd:element ref="pc:Terms" minOccurs="0" maxOccurs="1"/>
        </xsd:sequence>
      </xsd:complexType>
    </xsd:element>
    <xsd:element name="TaxCatchAll" ma:index="27" nillable="true" ma:displayName="Taxonomy Catch All Column" ma:hidden="true" ma:list="{6c890970-9094-4e6f-8a92-a1e1c9f6a194}" ma:internalName="TaxCatchAll" ma:showField="CatchAllData" ma:web="ca81bc5c-5a7e-4032-88e4-b1766c174b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B307D7-D23C-4AE9-B3A7-F78BCE803E44}">
  <ds:schemaRefs>
    <ds:schemaRef ds:uri="Microsoft.SharePoint.Taxonomy.ContentTypeSync"/>
  </ds:schemaRefs>
</ds:datastoreItem>
</file>

<file path=customXml/itemProps2.xml><?xml version="1.0" encoding="utf-8"?>
<ds:datastoreItem xmlns:ds="http://schemas.openxmlformats.org/officeDocument/2006/customXml" ds:itemID="{00DA08F0-0FDC-4E3F-9E09-64DE30924057}">
  <ds:schemaRefs>
    <ds:schemaRef ds:uri="http://purl.org/dc/terms/"/>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 ds:uri="2bec4a9b-cc25-42db-811b-8c1541308260"/>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AFE87BD4-52B1-4B7A-9627-8666434AA6E2}">
  <ds:schemaRefs>
    <ds:schemaRef ds:uri="office.server.policy"/>
  </ds:schemaRefs>
</ds:datastoreItem>
</file>

<file path=customXml/itemProps4.xml><?xml version="1.0" encoding="utf-8"?>
<ds:datastoreItem xmlns:ds="http://schemas.openxmlformats.org/officeDocument/2006/customXml" ds:itemID="{D3C386D4-21A9-4A97-BA1D-FD1D081314FF}">
  <ds:schemaRefs>
    <ds:schemaRef ds:uri="http://schemas.microsoft.com/sharepoint/events"/>
  </ds:schemaRefs>
</ds:datastoreItem>
</file>

<file path=customXml/itemProps5.xml><?xml version="1.0" encoding="utf-8"?>
<ds:datastoreItem xmlns:ds="http://schemas.openxmlformats.org/officeDocument/2006/customXml" ds:itemID="{1E5A4489-B6B5-4276-96F3-FFC18FE6666E}">
  <ds:schemaRefs>
    <ds:schemaRef ds:uri="http://schemas.microsoft.com/sharepoint/v3/contenttype/forms"/>
  </ds:schemaRefs>
</ds:datastoreItem>
</file>

<file path=customXml/itemProps6.xml><?xml version="1.0" encoding="utf-8"?>
<ds:datastoreItem xmlns:ds="http://schemas.openxmlformats.org/officeDocument/2006/customXml" ds:itemID="{0532FED2-6B0E-4C96-BD7B-E12AE0AAEB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bec4a9b-cc25-42db-811b-8c1541308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5604</TotalTime>
  <Words>4226</Words>
  <Application>Microsoft Office PowerPoint</Application>
  <PresentationFormat>On-screen Show (4:3)</PresentationFormat>
  <Paragraphs>702</Paragraphs>
  <Slides>64</Slides>
  <Notes>64</Notes>
  <HiddenSlides>2</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8" baseType="lpstr">
      <vt:lpstr>ＭＳ Ｐゴシック</vt:lpstr>
      <vt:lpstr>ＭＳ Ｐゴシック</vt:lpstr>
      <vt:lpstr>宋体</vt:lpstr>
      <vt:lpstr>Arial</vt:lpstr>
      <vt:lpstr>Calibri</vt:lpstr>
      <vt:lpstr>Century Gothic</vt:lpstr>
      <vt:lpstr>Garamond</vt:lpstr>
      <vt:lpstr>Rockwell</vt:lpstr>
      <vt:lpstr>Tahoma</vt:lpstr>
      <vt:lpstr>Times New Roman</vt:lpstr>
      <vt:lpstr>Wingdings</vt:lpstr>
      <vt:lpstr>Wingdings 2</vt:lpstr>
      <vt:lpstr>1_Default Design</vt:lpstr>
      <vt:lpstr>Visio</vt:lpstr>
      <vt:lpstr>PowerPoint Presentation</vt:lpstr>
      <vt:lpstr>Droits d’auteur</vt:lpstr>
      <vt:lpstr>PowerPoint Presentation</vt:lpstr>
      <vt:lpstr>PowerPoint Presentation</vt:lpstr>
      <vt:lpstr>PowerPoint Presentation</vt:lpstr>
      <vt:lpstr>PowerPoint Presentation</vt:lpstr>
      <vt:lpstr>Normes ouvertes pour la pratique de la conservation</vt:lpstr>
      <vt:lpstr>Cette présentation</vt:lpstr>
      <vt:lpstr>Pourquoi la gestion adaptative?</vt:lpstr>
      <vt:lpstr>Qu’est-ce que la gestion adaptative?</vt:lpstr>
      <vt:lpstr>La gestion adaptative  combine Action et Recherche</vt:lpstr>
      <vt:lpstr>La gestion adaptative  combine Action et Recherche</vt:lpstr>
      <vt:lpstr>La gestion adaptative  combine Action et Recherche</vt:lpstr>
      <vt:lpstr>Le cycle de base de la  gestion de projet</vt:lpstr>
      <vt:lpstr>De nombreuses versions de la gestion adaptative</vt:lpstr>
      <vt:lpstr>Conservation Measures Partnership (CMP)</vt:lpstr>
      <vt:lpstr>Les normes ouvertes pour la pratique de la conservation</vt:lpstr>
      <vt:lpstr>Quelle est notre approche de la gestion adaptative?</vt:lpstr>
      <vt:lpstr>Cette Présentation</vt:lpstr>
      <vt:lpstr>Bref résumé des Normes ouvertes</vt:lpstr>
      <vt:lpstr>Bref résumé des Normes ouvertes</vt:lpstr>
      <vt:lpstr>Cibler ce que l’on veut conserver</vt:lpstr>
      <vt:lpstr>Cibler ce que l’on veut conserver</vt:lpstr>
      <vt:lpstr>Bref résumé des normes ouvertes</vt:lpstr>
      <vt:lpstr>Comprendre l’état actuel et souhaité de ce que l’on veut conserver</vt:lpstr>
      <vt:lpstr>2. Comprendre l’état actuel et souhaité   de ce que l’on veut conserver</vt:lpstr>
      <vt:lpstr>Bref résumé des normes ouvertes</vt:lpstr>
      <vt:lpstr>Identifier et prioriser les menaces</vt:lpstr>
      <vt:lpstr>Identifier et prioriser les menaces</vt:lpstr>
      <vt:lpstr>Bref résumé des normes ouvertes</vt:lpstr>
      <vt:lpstr>Modèle général du système écologique-socioéconomique</vt:lpstr>
      <vt:lpstr>Modèle général du système écologique-socioéconomique</vt:lpstr>
      <vt:lpstr>Modèle général du système écologique-socioéconomique</vt:lpstr>
      <vt:lpstr>Modèle général du système écologique-socioéconomique</vt:lpstr>
      <vt:lpstr>Modèle général du système écologique-socioéconomique</vt:lpstr>
      <vt:lpstr> Modèle général du système écologique-socioéconomique</vt:lpstr>
      <vt:lpstr>Bref résumé des normes ouvertes</vt:lpstr>
      <vt:lpstr>5. Identifier des strategies basées sur le modèle général</vt:lpstr>
      <vt:lpstr>5. Identifier des strategies basées sur le modèle général</vt:lpstr>
      <vt:lpstr>Bref résumé des normes ouvertes</vt:lpstr>
      <vt:lpstr>6. Théories du changement qui démontrent le fonctionnement des stratégies</vt:lpstr>
      <vt:lpstr>6. Théories du changement qui démontrent le fonctionnement des stratégies</vt:lpstr>
      <vt:lpstr>6. Théories du changement qui démontrent le fonctionnement des stratégies</vt:lpstr>
      <vt:lpstr>6. Théories du changement qui démontrent le fonctionnement des stratégies</vt:lpstr>
      <vt:lpstr>Exemple d’une théorie du changement réelle</vt:lpstr>
      <vt:lpstr>Exemple d’une théorie du changement réelle</vt:lpstr>
      <vt:lpstr>Exemple d’une théorie du changement réelle</vt:lpstr>
      <vt:lpstr>Exemple d’une théorie du changement réelle</vt:lpstr>
      <vt:lpstr>Exemple d’une théorie du changement réelle</vt:lpstr>
      <vt:lpstr>Exemple d’une théorie du changement réelle</vt:lpstr>
      <vt:lpstr>Bref résumé des normes ouvertes</vt:lpstr>
      <vt:lpstr>Bref résumé des normes ouvertes</vt:lpstr>
      <vt:lpstr>Cette Présentation</vt:lpstr>
      <vt:lpstr>Ressources disponibles pour supporter les utilisateurs des Normes ouvertes</vt:lpstr>
      <vt:lpstr>Exemples de ressources et de matériel de formation</vt:lpstr>
      <vt:lpstr>Nous avons besoin de termes standardisés pour définir la conservation</vt:lpstr>
      <vt:lpstr>Classifications CMP-IUCN</vt:lpstr>
      <vt:lpstr>Logiciel Miradi</vt:lpstr>
      <vt:lpstr>Conservation Coaches Network </vt:lpstr>
      <vt:lpstr>Conservation Coaches Network </vt:lpstr>
      <vt:lpstr>Carte Find a Coach</vt:lpstr>
      <vt:lpstr>Cours de deuxième cycle universitaire en gestion adaptative</vt:lpstr>
      <vt:lpstr>Réseau d’apprentissage Teaching Adaptive Management (TAM) http://teachadaptivemanagement.pbworks.com</vt:lpstr>
      <vt:lpstr>Tous ensemble vers un seul un but!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Vinaya Swaminathan</dc:creator>
  <cp:keywords>Open Standards</cp:keywords>
  <cp:lastModifiedBy>Charles Latremouille</cp:lastModifiedBy>
  <cp:revision>212</cp:revision>
  <dcterms:created xsi:type="dcterms:W3CDTF">2012-12-11T12:03:56Z</dcterms:created>
  <dcterms:modified xsi:type="dcterms:W3CDTF">2017-03-09T14:11:50Z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0x0101006C84DDEABA2A82449A03FD95FF44EB47020F2100FED43DFF6CC6CB4DBE892ABFD4539708</vt:lpwstr>
  </property>
  <property fmtid="{D5CDD505-2E9C-101B-9397-08002B2CF9AE}" pid="3" name="IsMyDocuments">
    <vt:bool>true</vt:bool>
  </property>
  <property fmtid="{D5CDD505-2E9C-101B-9397-08002B2CF9AE}" pid="4" name="_dlc_DocIdItemGuid">
    <vt:lpwstr>8158e200-c7dd-49e0-948b-44641fb1a05c</vt:lpwstr>
  </property>
  <property fmtid="{D5CDD505-2E9C-101B-9397-08002B2CF9AE}" pid="5" name="bdc287bec5664b44889f07a7f311c1c3">
    <vt:lpwstr/>
  </property>
  <property fmtid="{D5CDD505-2E9C-101B-9397-08002B2CF9AE}" pid="6" name="TaxKeyword">
    <vt:lpwstr>2;#Open Standards|757869e1-8062-4d89-be7f-c4f4281bb1c9</vt:lpwstr>
  </property>
  <property fmtid="{D5CDD505-2E9C-101B-9397-08002B2CF9AE}" pid="7" name="d7fd5564a96840bd8b644eafde9d7146">
    <vt:lpwstr/>
  </property>
  <property fmtid="{D5CDD505-2E9C-101B-9397-08002B2CF9AE}" pid="8" name="p2f598b3a88e4157935253f845544b6b">
    <vt:lpwstr/>
  </property>
  <property fmtid="{D5CDD505-2E9C-101B-9397-08002B2CF9AE}" pid="9" name="h33278649a1d4c8b88f65213c020bbc1">
    <vt:lpwstr/>
  </property>
  <property fmtid="{D5CDD505-2E9C-101B-9397-08002B2CF9AE}" pid="10" name="o0f7bcf4f7244221b5277b76b7280b95">
    <vt:lpwstr/>
  </property>
  <property fmtid="{D5CDD505-2E9C-101B-9397-08002B2CF9AE}" pid="11" name="g09b4d539abe4f3f9453bc0a71397acb">
    <vt:lpwstr/>
  </property>
  <property fmtid="{D5CDD505-2E9C-101B-9397-08002B2CF9AE}" pid="12" name="pfe99fbc09694ef8a89d6629e134d26e">
    <vt:lpwstr/>
  </property>
  <property fmtid="{D5CDD505-2E9C-101B-9397-08002B2CF9AE}" pid="13" name="Region">
    <vt:lpwstr>3;#National|ebf86fa9-7fb6-4fb0-af3e-3c53be5db347</vt:lpwstr>
  </property>
  <property fmtid="{D5CDD505-2E9C-101B-9397-08002B2CF9AE}" pid="14" name="dea4bb81e3a743ae85a35de84dfa7cea">
    <vt:lpwstr/>
  </property>
  <property fmtid="{D5CDD505-2E9C-101B-9397-08002B2CF9AE}" pid="15" name="Provincial_Federal">
    <vt:lpwstr/>
  </property>
  <property fmtid="{D5CDD505-2E9C-101B-9397-08002B2CF9AE}" pid="16" name="p79d611b0bea4a52b57f7acaa224fbe0">
    <vt:lpwstr/>
  </property>
  <property fmtid="{D5CDD505-2E9C-101B-9397-08002B2CF9AE}" pid="17" name="Team">
    <vt:lpwstr>5;#Conservation|cbd7d0d4-5acd-4ebd-8add-835021b18310</vt:lpwstr>
  </property>
  <property fmtid="{D5CDD505-2E9C-101B-9397-08002B2CF9AE}" pid="18" name="Name_x0020_of_x0020_Project">
    <vt:lpwstr/>
  </property>
  <property fmtid="{D5CDD505-2E9C-101B-9397-08002B2CF9AE}" pid="19" name="TaxCatchAll">
    <vt:lpwstr>2;#Open Standards|757869e1-8062-4d89-be7f-c4f4281bb1c9</vt:lpwstr>
  </property>
  <property fmtid="{D5CDD505-2E9C-101B-9397-08002B2CF9AE}" pid="20" name="ma07fda477f142b0b6d333476d45d843">
    <vt:lpwstr/>
  </property>
  <property fmtid="{D5CDD505-2E9C-101B-9397-08002B2CF9AE}" pid="21" name="Ecozone">
    <vt:lpwstr/>
  </property>
  <property fmtid="{D5CDD505-2E9C-101B-9397-08002B2CF9AE}" pid="22" name="kc321f179a5d43edb10b7fdb6e6b441a">
    <vt:lpwstr/>
  </property>
  <property fmtid="{D5CDD505-2E9C-101B-9397-08002B2CF9AE}" pid="23" name="d0de4f438adf423b8d111c4437e35a53">
    <vt:lpwstr/>
  </property>
  <property fmtid="{D5CDD505-2E9C-101B-9397-08002B2CF9AE}" pid="24" name="Associated_TNC_Chapters">
    <vt:lpwstr/>
  </property>
  <property fmtid="{D5CDD505-2E9C-101B-9397-08002B2CF9AE}" pid="25" name="Sub_Region">
    <vt:lpwstr/>
  </property>
  <property fmtid="{D5CDD505-2E9C-101B-9397-08002B2CF9AE}" pid="26" name="b7b1dcfc8b1543bd8ae53397df0dc671">
    <vt:lpwstr/>
  </property>
  <property fmtid="{D5CDD505-2E9C-101B-9397-08002B2CF9AE}" pid="27" name="m8855284a0bb498ca59f6055a1014bec">
    <vt:lpwstr/>
  </property>
  <property fmtid="{D5CDD505-2E9C-101B-9397-08002B2CF9AE}" pid="28" name="Donor_Prospect_Name">
    <vt:lpwstr/>
  </property>
  <property fmtid="{D5CDD505-2E9C-101B-9397-08002B2CF9AE}" pid="29" name="Reference_Topic">
    <vt:lpwstr/>
  </property>
  <property fmtid="{D5CDD505-2E9C-101B-9397-08002B2CF9AE}" pid="30" name="Training_Course">
    <vt:lpwstr/>
  </property>
  <property fmtid="{D5CDD505-2E9C-101B-9397-08002B2CF9AE}" pid="31" name="Unit">
    <vt:lpwstr>4;#Conservation|de8181df-baa8-496e-9012-c9c3b3d39853</vt:lpwstr>
  </property>
  <property fmtid="{D5CDD505-2E9C-101B-9397-08002B2CF9AE}" pid="32" name="System">
    <vt:lpwstr/>
  </property>
  <property fmtid="{D5CDD505-2E9C-101B-9397-08002B2CF9AE}" pid="33" name="Place">
    <vt:lpwstr/>
  </property>
  <property fmtid="{D5CDD505-2E9C-101B-9397-08002B2CF9AE}" pid="34" name="Project_Scope">
    <vt:lpwstr/>
  </property>
  <property fmtid="{D5CDD505-2E9C-101B-9397-08002B2CF9AE}" pid="35" name="meb0bfcb7ec14cb39207ff07930061dc">
    <vt:lpwstr/>
  </property>
  <property fmtid="{D5CDD505-2E9C-101B-9397-08002B2CF9AE}" pid="36" name="TrainingDocumentType">
    <vt:lpwstr/>
  </property>
  <property fmtid="{D5CDD505-2E9C-101B-9397-08002B2CF9AE}" pid="37" name="TaxKeywordTaxHTField">
    <vt:lpwstr>Open Standards|757869e1-8062-4d89-be7f-c4f4281bb1c9</vt:lpwstr>
  </property>
  <property fmtid="{D5CDD505-2E9C-101B-9397-08002B2CF9AE}" pid="38" name="Name of Project">
    <vt:lpwstr/>
  </property>
  <property fmtid="{D5CDD505-2E9C-101B-9397-08002B2CF9AE}" pid="39" name="_dlc_policyId">
    <vt:lpwstr>0x0101006C84DDEABA2A82449A03FD95FF44EB47020F|1822205454</vt:lpwstr>
  </property>
  <property fmtid="{D5CDD505-2E9C-101B-9397-08002B2CF9AE}" pid="40" name="ItemRetentionFormula">
    <vt:lpwstr>&lt;formula id="Microsoft.Office.RecordsManagement.PolicyFeatures.Expiration.Formula.BuiltIn"&gt;&lt;number&gt;7&lt;/number&gt;&lt;property&gt;Modified&lt;/property&gt;&lt;propertyId&gt;28cf69c5-fa48-462a-b5cd-27b6f9d2bd5f&lt;/propertyId&gt;&lt;period&gt;years&lt;/period&gt;&lt;/formula&gt;</vt:lpwstr>
  </property>
</Properties>
</file>