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8.xml" ContentType="application/vnd.openxmlformats-officedocument.presentationml.notesSlide+xml"/>
  <Override PartName="/ppt/embeddings/oleObject5.bin" ContentType="application/vnd.openxmlformats-officedocument.oleObject"/>
  <Override PartName="/ppt/notesSlides/notesSlide9.xml" ContentType="application/vnd.openxmlformats-officedocument.presentationml.notesSlide+xml"/>
  <Override PartName="/ppt/embeddings/oleObject6.bin" ContentType="application/vnd.openxmlformats-officedocument.oleObject"/>
  <Override PartName="/ppt/notesSlides/notesSlide10.xml" ContentType="application/vnd.openxmlformats-officedocument.presentationml.notesSlide+xml"/>
  <Override PartName="/ppt/embeddings/oleObject7.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8.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801" r:id="rId2"/>
    <p:sldMasterId id="2147483844" r:id="rId3"/>
  </p:sldMasterIdLst>
  <p:notesMasterIdLst>
    <p:notesMasterId r:id="rId35"/>
  </p:notesMasterIdLst>
  <p:handoutMasterIdLst>
    <p:handoutMasterId r:id="rId36"/>
  </p:handoutMasterIdLst>
  <p:sldIdLst>
    <p:sldId id="311" r:id="rId4"/>
    <p:sldId id="513" r:id="rId5"/>
    <p:sldId id="548" r:id="rId6"/>
    <p:sldId id="549" r:id="rId7"/>
    <p:sldId id="550" r:id="rId8"/>
    <p:sldId id="551" r:id="rId9"/>
    <p:sldId id="552" r:id="rId10"/>
    <p:sldId id="553" r:id="rId11"/>
    <p:sldId id="554" r:id="rId12"/>
    <p:sldId id="555" r:id="rId13"/>
    <p:sldId id="556" r:id="rId14"/>
    <p:sldId id="557" r:id="rId15"/>
    <p:sldId id="558" r:id="rId16"/>
    <p:sldId id="559" r:id="rId17"/>
    <p:sldId id="560" r:id="rId18"/>
    <p:sldId id="561" r:id="rId19"/>
    <p:sldId id="562" r:id="rId20"/>
    <p:sldId id="563" r:id="rId21"/>
    <p:sldId id="564" r:id="rId22"/>
    <p:sldId id="565" r:id="rId23"/>
    <p:sldId id="576" r:id="rId24"/>
    <p:sldId id="566" r:id="rId25"/>
    <p:sldId id="567" r:id="rId26"/>
    <p:sldId id="568" r:id="rId27"/>
    <p:sldId id="569" r:id="rId28"/>
    <p:sldId id="570" r:id="rId29"/>
    <p:sldId id="571" r:id="rId30"/>
    <p:sldId id="572" r:id="rId31"/>
    <p:sldId id="573" r:id="rId32"/>
    <p:sldId id="574" r:id="rId33"/>
    <p:sldId id="575" r:id="rId34"/>
  </p:sldIdLst>
  <p:sldSz cx="9144000" cy="6858000" type="screen4x3"/>
  <p:notesSz cx="6858000" cy="9144000"/>
  <p:defaultTextStyle>
    <a:defPPr>
      <a:defRPr lang="en-US"/>
    </a:defPPr>
    <a:lvl1pPr algn="r" rtl="0" fontAlgn="base">
      <a:spcBef>
        <a:spcPct val="0"/>
      </a:spcBef>
      <a:spcAft>
        <a:spcPct val="0"/>
      </a:spcAft>
      <a:defRPr sz="4400" kern="1200">
        <a:solidFill>
          <a:schemeClr val="tx1"/>
        </a:solidFill>
        <a:latin typeface="Tahoma" pitchFamily="34" charset="0"/>
        <a:ea typeface="+mn-ea"/>
        <a:cs typeface="+mn-cs"/>
      </a:defRPr>
    </a:lvl1pPr>
    <a:lvl2pPr marL="457200" algn="r" rtl="0" fontAlgn="base">
      <a:spcBef>
        <a:spcPct val="0"/>
      </a:spcBef>
      <a:spcAft>
        <a:spcPct val="0"/>
      </a:spcAft>
      <a:defRPr sz="4400" kern="1200">
        <a:solidFill>
          <a:schemeClr val="tx1"/>
        </a:solidFill>
        <a:latin typeface="Tahoma" pitchFamily="34" charset="0"/>
        <a:ea typeface="+mn-ea"/>
        <a:cs typeface="+mn-cs"/>
      </a:defRPr>
    </a:lvl2pPr>
    <a:lvl3pPr marL="914400" algn="r" rtl="0" fontAlgn="base">
      <a:spcBef>
        <a:spcPct val="0"/>
      </a:spcBef>
      <a:spcAft>
        <a:spcPct val="0"/>
      </a:spcAft>
      <a:defRPr sz="4400" kern="1200">
        <a:solidFill>
          <a:schemeClr val="tx1"/>
        </a:solidFill>
        <a:latin typeface="Tahoma" pitchFamily="34" charset="0"/>
        <a:ea typeface="+mn-ea"/>
        <a:cs typeface="+mn-cs"/>
      </a:defRPr>
    </a:lvl3pPr>
    <a:lvl4pPr marL="1371600" algn="r" rtl="0" fontAlgn="base">
      <a:spcBef>
        <a:spcPct val="0"/>
      </a:spcBef>
      <a:spcAft>
        <a:spcPct val="0"/>
      </a:spcAft>
      <a:defRPr sz="4400" kern="1200">
        <a:solidFill>
          <a:schemeClr val="tx1"/>
        </a:solidFill>
        <a:latin typeface="Tahoma" pitchFamily="34" charset="0"/>
        <a:ea typeface="+mn-ea"/>
        <a:cs typeface="+mn-cs"/>
      </a:defRPr>
    </a:lvl4pPr>
    <a:lvl5pPr marL="1828800" algn="r" rtl="0" fontAlgn="base">
      <a:spcBef>
        <a:spcPct val="0"/>
      </a:spcBef>
      <a:spcAft>
        <a:spcPct val="0"/>
      </a:spcAft>
      <a:defRPr sz="4400" kern="1200">
        <a:solidFill>
          <a:schemeClr val="tx1"/>
        </a:solidFill>
        <a:latin typeface="Tahoma" pitchFamily="34" charset="0"/>
        <a:ea typeface="+mn-ea"/>
        <a:cs typeface="+mn-cs"/>
      </a:defRPr>
    </a:lvl5pPr>
    <a:lvl6pPr marL="2286000" algn="l" defTabSz="914400" rtl="0" eaLnBrk="1" latinLnBrk="0" hangingPunct="1">
      <a:defRPr sz="4400" kern="1200">
        <a:solidFill>
          <a:schemeClr val="tx1"/>
        </a:solidFill>
        <a:latin typeface="Tahoma" pitchFamily="34" charset="0"/>
        <a:ea typeface="+mn-ea"/>
        <a:cs typeface="+mn-cs"/>
      </a:defRPr>
    </a:lvl6pPr>
    <a:lvl7pPr marL="2743200" algn="l" defTabSz="914400" rtl="0" eaLnBrk="1" latinLnBrk="0" hangingPunct="1">
      <a:defRPr sz="4400" kern="1200">
        <a:solidFill>
          <a:schemeClr val="tx1"/>
        </a:solidFill>
        <a:latin typeface="Tahoma" pitchFamily="34" charset="0"/>
        <a:ea typeface="+mn-ea"/>
        <a:cs typeface="+mn-cs"/>
      </a:defRPr>
    </a:lvl7pPr>
    <a:lvl8pPr marL="3200400" algn="l" defTabSz="914400" rtl="0" eaLnBrk="1" latinLnBrk="0" hangingPunct="1">
      <a:defRPr sz="4400" kern="1200">
        <a:solidFill>
          <a:schemeClr val="tx1"/>
        </a:solidFill>
        <a:latin typeface="Tahoma" pitchFamily="34" charset="0"/>
        <a:ea typeface="+mn-ea"/>
        <a:cs typeface="+mn-cs"/>
      </a:defRPr>
    </a:lvl8pPr>
    <a:lvl9pPr marL="3657600" algn="l" defTabSz="914400" rtl="0" eaLnBrk="1" latinLnBrk="0" hangingPunct="1">
      <a:defRPr sz="4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D60093"/>
    <a:srgbClr val="FF33CC"/>
    <a:srgbClr val="009999"/>
    <a:srgbClr val="0000FF"/>
    <a:srgbClr val="FFFF99"/>
    <a:srgbClr val="4FB7E0"/>
    <a:srgbClr val="004A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699" autoAdjust="0"/>
    <p:restoredTop sz="79965" autoAdjust="0"/>
  </p:normalViewPr>
  <p:slideViewPr>
    <p:cSldViewPr snapToGrid="0">
      <p:cViewPr>
        <p:scale>
          <a:sx n="60" d="100"/>
          <a:sy n="60" d="100"/>
        </p:scale>
        <p:origin x="-2336" y="-48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31" d="100"/>
          <a:sy n="31" d="100"/>
        </p:scale>
        <p:origin x="-204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1" Type="http://schemas.openxmlformats.org/officeDocument/2006/relationships/image" Target="../media/image6.emf"/><Relationship Id="rId2"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21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en-US"/>
          </a:p>
        </p:txBody>
      </p:sp>
      <p:sp>
        <p:nvSpPr>
          <p:cNvPr id="7321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7321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en-US"/>
          </a:p>
        </p:txBody>
      </p:sp>
      <p:sp>
        <p:nvSpPr>
          <p:cNvPr id="7321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fld id="{E062296E-E47D-448A-8A71-2C9521B5B328}" type="slidenum">
              <a:rPr lang="en-US"/>
              <a:pPr>
                <a:defRPr/>
              </a:pPr>
              <a:t>‹#›</a:t>
            </a:fld>
            <a:endParaRPr lang="en-US"/>
          </a:p>
        </p:txBody>
      </p:sp>
    </p:spTree>
    <p:extLst>
      <p:ext uri="{BB962C8B-B14F-4D97-AF65-F5344CB8AC3E}">
        <p14:creationId xmlns:p14="http://schemas.microsoft.com/office/powerpoint/2010/main" val="1110337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727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fld id="{641799C1-A31B-40DD-979A-1E10BDD53F13}" type="slidenum">
              <a:rPr lang="en-US"/>
              <a:pPr>
                <a:defRPr/>
              </a:pPr>
              <a:t>‹#›</a:t>
            </a:fld>
            <a:endParaRPr lang="en-US"/>
          </a:p>
        </p:txBody>
      </p:sp>
    </p:spTree>
    <p:extLst>
      <p:ext uri="{BB962C8B-B14F-4D97-AF65-F5344CB8AC3E}">
        <p14:creationId xmlns:p14="http://schemas.microsoft.com/office/powerpoint/2010/main" val="1841476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9BBB2093-2E36-409A-9C2D-F2971F604D9A}" type="slidenum">
              <a:rPr lang="en-US" sz="1200" smtClean="0">
                <a:latin typeface="Times New Roman" pitchFamily="18" charset="0"/>
              </a:rPr>
              <a:pPr eaLnBrk="1" hangingPunct="1"/>
              <a:t>1</a:t>
            </a:fld>
            <a:endParaRPr lang="en-US" sz="1200" smtClean="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C8DD6AE7-0DEB-440F-8DE8-DE1C9EF9B0B8}" type="slidenum">
              <a:rPr lang="en-US" sz="1200" smtClean="0">
                <a:latin typeface="Times New Roman" pitchFamily="18" charset="0"/>
              </a:rPr>
              <a:pPr eaLnBrk="1" hangingPunct="1"/>
              <a:t>11</a:t>
            </a:fld>
            <a:endParaRPr lang="en-US" sz="1200" smtClean="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2A5F5614-A4A2-44EF-8DD0-848D852B00EB}" type="slidenum">
              <a:rPr lang="en-US" sz="1200" smtClean="0">
                <a:latin typeface="Times New Roman" pitchFamily="18" charset="0"/>
              </a:rPr>
              <a:pPr eaLnBrk="1" hangingPunct="1"/>
              <a:t>12</a:t>
            </a:fld>
            <a:endParaRPr lang="en-US" sz="1200" smtClean="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10FF7229-79B0-4BA1-8ACF-260D416ECC26}" type="slidenum">
              <a:rPr lang="en-US" sz="1200" smtClean="0">
                <a:latin typeface="Times New Roman" pitchFamily="18" charset="0"/>
              </a:rPr>
              <a:pPr eaLnBrk="1" hangingPunct="1"/>
              <a:t>13</a:t>
            </a:fld>
            <a:endParaRPr lang="en-US" sz="1200" smtClean="0">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98C9801D-89D0-4E35-802E-55752E38A0FD}" type="slidenum">
              <a:rPr lang="en-US" sz="1200" smtClean="0">
                <a:latin typeface="Times New Roman" pitchFamily="18" charset="0"/>
              </a:rPr>
              <a:pPr eaLnBrk="1" hangingPunct="1"/>
              <a:t>14</a:t>
            </a:fld>
            <a:endParaRPr lang="en-US" sz="1200" smtClean="0">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D3A2CE86-8E17-4372-B1DE-F6C228212E78}" type="slidenum">
              <a:rPr lang="en-US" sz="1200" smtClean="0">
                <a:latin typeface="Times New Roman" pitchFamily="18" charset="0"/>
              </a:rPr>
              <a:pPr eaLnBrk="1" hangingPunct="1"/>
              <a:t>15</a:t>
            </a:fld>
            <a:endParaRPr lang="en-US" sz="1200" smtClean="0">
              <a:latin typeface="Times New Roman" pitchFamily="18" charset="0"/>
            </a:endParaRPr>
          </a:p>
        </p:txBody>
      </p:sp>
      <p:sp>
        <p:nvSpPr>
          <p:cNvPr id="92163" name="Rectangle 2"/>
          <p:cNvSpPr>
            <a:spLocks noGrp="1" noRot="1" noChangeAspect="1" noChangeArrowheads="1" noTextEdit="1"/>
          </p:cNvSpPr>
          <p:nvPr>
            <p:ph type="sldImg"/>
          </p:nvPr>
        </p:nvSpPr>
        <p:spPr>
          <a:xfrm>
            <a:off x="1144588" y="685800"/>
            <a:ext cx="4572000" cy="3429000"/>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A1DB1ACF-3688-4EDF-8377-DE8EE3895230}" type="slidenum">
              <a:rPr lang="en-US" sz="1200" smtClean="0">
                <a:latin typeface="Times New Roman" pitchFamily="18" charset="0"/>
              </a:rPr>
              <a:pPr eaLnBrk="1" hangingPunct="1"/>
              <a:t>16</a:t>
            </a:fld>
            <a:endParaRPr lang="en-US" sz="1200" smtClean="0">
              <a:latin typeface="Times New Roman" pitchFamily="18" charset="0"/>
            </a:endParaRPr>
          </a:p>
        </p:txBody>
      </p:sp>
      <p:sp>
        <p:nvSpPr>
          <p:cNvPr id="93187" name="Rectangle 2"/>
          <p:cNvSpPr>
            <a:spLocks noGrp="1" noRot="1" noChangeAspect="1" noChangeArrowheads="1" noTextEdit="1"/>
          </p:cNvSpPr>
          <p:nvPr>
            <p:ph type="sldImg"/>
          </p:nvPr>
        </p:nvSpPr>
        <p:spPr>
          <a:xfrm>
            <a:off x="1144588" y="685800"/>
            <a:ext cx="4572000" cy="3429000"/>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2D83DCAC-84CF-435E-A1A5-7173682646CC}" type="slidenum">
              <a:rPr lang="en-US" sz="1200" smtClean="0">
                <a:latin typeface="Times New Roman" pitchFamily="18" charset="0"/>
              </a:rPr>
              <a:pPr eaLnBrk="1" hangingPunct="1"/>
              <a:t>17</a:t>
            </a:fld>
            <a:endParaRPr lang="en-US" sz="1200" smtClean="0">
              <a:latin typeface="Times New Roman" pitchFamily="18" charset="0"/>
            </a:endParaRPr>
          </a:p>
        </p:txBody>
      </p:sp>
      <p:sp>
        <p:nvSpPr>
          <p:cNvPr id="97283" name="Rectangle 2"/>
          <p:cNvSpPr>
            <a:spLocks noGrp="1" noRot="1" noChangeAspect="1" noChangeArrowheads="1" noTextEdit="1"/>
          </p:cNvSpPr>
          <p:nvPr>
            <p:ph type="sldImg"/>
          </p:nvPr>
        </p:nvSpPr>
        <p:spPr>
          <a:xfrm>
            <a:off x="1144588" y="685800"/>
            <a:ext cx="4572000" cy="3429000"/>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Write</a:t>
            </a:r>
            <a:r>
              <a:rPr lang="en-US" baseline="0" dirty="0" smtClean="0"/>
              <a:t> down criteria for results chains on flip chart</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78C185A6-67CE-459D-B9BC-A2F38173D839}" type="slidenum">
              <a:rPr lang="en-US" sz="1200" smtClean="0">
                <a:latin typeface="Times New Roman" pitchFamily="18" charset="0"/>
              </a:rPr>
              <a:pPr eaLnBrk="1" hangingPunct="1"/>
              <a:t>18</a:t>
            </a:fld>
            <a:endParaRPr lang="en-US" sz="1200" smtClean="0">
              <a:latin typeface="Times New Roman" pitchFamily="18" charset="0"/>
            </a:endParaRPr>
          </a:p>
        </p:txBody>
      </p:sp>
      <p:sp>
        <p:nvSpPr>
          <p:cNvPr id="98307" name="Rectangle 2"/>
          <p:cNvSpPr>
            <a:spLocks noGrp="1" noRot="1" noChangeAspect="1" noChangeArrowheads="1" noTextEdit="1"/>
          </p:cNvSpPr>
          <p:nvPr>
            <p:ph type="sldImg"/>
          </p:nvPr>
        </p:nvSpPr>
        <p:spPr>
          <a:xfrm>
            <a:off x="1144588" y="685800"/>
            <a:ext cx="4572000" cy="3429000"/>
          </a:xfrm>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Mention that they ideally should be stand-alone – can be understood without </a:t>
            </a:r>
            <a:r>
              <a:rPr lang="en-US" smtClean="0"/>
              <a:t>additional text.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125D2137-A022-4090-B38E-3DCFE758EA5D}" type="slidenum">
              <a:rPr lang="en-US" sz="1200" smtClean="0">
                <a:latin typeface="Times New Roman" pitchFamily="18" charset="0"/>
              </a:rPr>
              <a:pPr eaLnBrk="1" hangingPunct="1"/>
              <a:t>19</a:t>
            </a:fld>
            <a:endParaRPr lang="en-US" sz="1200" smtClean="0">
              <a:latin typeface="Times New Roman" pitchFamily="18" charset="0"/>
            </a:endParaRPr>
          </a:p>
        </p:txBody>
      </p:sp>
      <p:sp>
        <p:nvSpPr>
          <p:cNvPr id="101379" name="Rectangle 2"/>
          <p:cNvSpPr>
            <a:spLocks noGrp="1" noRot="1" noChangeAspect="1" noChangeArrowheads="1" noTextEdit="1"/>
          </p:cNvSpPr>
          <p:nvPr>
            <p:ph type="sldImg"/>
          </p:nvPr>
        </p:nvSpPr>
        <p:spPr>
          <a:xfrm>
            <a:off x="1144588" y="685800"/>
            <a:ext cx="4572000" cy="3429000"/>
          </a:xfrm>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579D6A3D-4173-4F21-8A95-15FE0E7C619D}" type="slidenum">
              <a:rPr lang="en-US" sz="1200" smtClean="0">
                <a:latin typeface="Times New Roman" pitchFamily="18" charset="0"/>
              </a:rPr>
              <a:pPr eaLnBrk="1" hangingPunct="1"/>
              <a:t>20</a:t>
            </a:fld>
            <a:endParaRPr lang="en-US" sz="1200" smtClean="0">
              <a:latin typeface="Times New Roman" pitchFamily="18" charset="0"/>
            </a:endParaRPr>
          </a:p>
        </p:txBody>
      </p:sp>
      <p:sp>
        <p:nvSpPr>
          <p:cNvPr id="102403" name="Rectangle 2"/>
          <p:cNvSpPr>
            <a:spLocks noGrp="1" noRot="1" noChangeAspect="1" noChangeArrowheads="1" noTextEdit="1"/>
          </p:cNvSpPr>
          <p:nvPr>
            <p:ph type="sldImg"/>
          </p:nvPr>
        </p:nvSpPr>
        <p:spPr>
          <a:xfrm>
            <a:off x="1144588" y="685800"/>
            <a:ext cx="4572000" cy="3429000"/>
          </a:xfrm>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8C4729C4-CF0F-4D9F-96A2-F3CEBE659051}" type="slidenum">
              <a:rPr lang="en-US" sz="1200" smtClean="0">
                <a:latin typeface="Times New Roman" pitchFamily="18" charset="0"/>
              </a:rPr>
              <a:pPr eaLnBrk="1" hangingPunct="1"/>
              <a:t>2</a:t>
            </a:fld>
            <a:endParaRPr lang="en-US" sz="120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63CC0E47-1539-4F05-AC00-FBD171E5E2A1}" type="slidenum">
              <a:rPr lang="en-US" sz="1200" smtClean="0">
                <a:latin typeface="Times New Roman" pitchFamily="18" charset="0"/>
              </a:rPr>
              <a:pPr eaLnBrk="1" hangingPunct="1"/>
              <a:t>21</a:t>
            </a:fld>
            <a:endParaRPr lang="en-US" sz="1200" smtClean="0">
              <a:latin typeface="Times New Roman" pitchFamily="18" charset="0"/>
            </a:endParaRPr>
          </a:p>
        </p:txBody>
      </p:sp>
      <p:sp>
        <p:nvSpPr>
          <p:cNvPr id="103427" name="Rectangle 2"/>
          <p:cNvSpPr>
            <a:spLocks noGrp="1" noRot="1" noChangeAspect="1" noChangeArrowheads="1" noTextEdit="1"/>
          </p:cNvSpPr>
          <p:nvPr>
            <p:ph type="sldImg"/>
          </p:nvPr>
        </p:nvSpPr>
        <p:spPr>
          <a:xfrm>
            <a:off x="1144588" y="685800"/>
            <a:ext cx="4572000" cy="3429000"/>
          </a:xfrm>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Now, it’s your turn to determine which of these three chains does not meet the criteria for good results chains.  Please look at these chains and then select one of the following responses.  Be sure to click the “submit” button to see if your response is correct.  To advance to the next slide you will then need to click the “continue” button.  If needed, you can go back to previous slides to review the criteria.  </a:t>
            </a:r>
          </a:p>
          <a:p>
            <a:pPr eaLnBrk="1" hangingPunct="1"/>
            <a:endParaRPr lang="en-US" smtClean="0"/>
          </a:p>
          <a:p>
            <a:pPr eaLnBrk="1" hangingPunct="1"/>
            <a:endParaRPr lang="en-US" smtClean="0"/>
          </a:p>
          <a:p>
            <a:pPr eaLnBrk="1" hangingPunct="1"/>
            <a:endParaRPr lang="en-US" smtClean="0"/>
          </a:p>
          <a:p>
            <a:pPr eaLnBrk="1" hangingPunct="1"/>
            <a:r>
              <a:rPr lang="en-US" smtClean="0"/>
              <a:t>CORRECT ANSWER [DO NOT INCLUDE IN AUDIO]: Chain A is not a results chain.  It mixes implementation steps with results.  For the most part, it shows a series of activities the team will do.  These activities, or implementation steps, include: identify key decision makers, educate decision makers, and research and develop regulations.  The chain does include a few boxes that are more results-oriented.  These include: decision makers pass laws, no wildlife trade, and jaguar populations increased.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2A5F5614-A4A2-44EF-8DD0-848D852B00EB}" type="slidenum">
              <a:rPr lang="en-US" sz="1200" smtClean="0">
                <a:latin typeface="Times New Roman" pitchFamily="18" charset="0"/>
              </a:rPr>
              <a:pPr eaLnBrk="1" hangingPunct="1"/>
              <a:t>22</a:t>
            </a:fld>
            <a:endParaRPr lang="en-US" sz="1200" smtClean="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outputs are OK, but don’t want a lot and only at beginning of chain</a:t>
            </a:r>
            <a:endParaRPr lang="en-US" dirty="0"/>
          </a:p>
        </p:txBody>
      </p:sp>
      <p:sp>
        <p:nvSpPr>
          <p:cNvPr id="4" name="Slide Number Placeholder 3"/>
          <p:cNvSpPr>
            <a:spLocks noGrp="1"/>
          </p:cNvSpPr>
          <p:nvPr>
            <p:ph type="sldNum" sz="quarter" idx="10"/>
          </p:nvPr>
        </p:nvSpPr>
        <p:spPr/>
        <p:txBody>
          <a:bodyPr/>
          <a:lstStyle/>
          <a:p>
            <a:pPr>
              <a:defRPr/>
            </a:pPr>
            <a:fld id="{641799C1-A31B-40DD-979A-1E10BDD53F13}" type="slidenum">
              <a:rPr lang="en-US" smtClean="0"/>
              <a:pPr>
                <a:defRPr/>
              </a:pPr>
              <a:t>23</a:t>
            </a:fld>
            <a:endParaRPr lang="en-US"/>
          </a:p>
        </p:txBody>
      </p:sp>
    </p:spTree>
    <p:extLst>
      <p:ext uri="{BB962C8B-B14F-4D97-AF65-F5344CB8AC3E}">
        <p14:creationId xmlns:p14="http://schemas.microsoft.com/office/powerpoint/2010/main" val="3491993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Results chains have to be useful</a:t>
            </a:r>
          </a:p>
          <a:p>
            <a:pPr lvl="1"/>
            <a:r>
              <a:rPr lang="en-US" sz="2000" dirty="0" smtClean="0"/>
              <a:t>Not too complex (including complex chains, writing a whole paragraph in a box, arrows - To the degree possible, clear layout – not lots of crisscrossing lines, don’t show all relationships, just the most important ones)</a:t>
            </a:r>
          </a:p>
          <a:p>
            <a:pPr lvl="1"/>
            <a:r>
              <a:rPr lang="en-US" sz="2000" dirty="0" smtClean="0"/>
              <a:t>Not too simple </a:t>
            </a:r>
            <a:endParaRPr lang="en-US" sz="1200" dirty="0"/>
          </a:p>
          <a:p>
            <a:pPr lvl="1"/>
            <a:endParaRPr lang="en-US" sz="1200" dirty="0"/>
          </a:p>
          <a:p>
            <a:pPr lvl="1"/>
            <a:endParaRPr lang="en-US" sz="1200" dirty="0"/>
          </a:p>
          <a:p>
            <a:pPr lvl="1"/>
            <a:r>
              <a:rPr lang="en-US" sz="1200" dirty="0" smtClean="0"/>
              <a:t>Everyone</a:t>
            </a:r>
            <a:r>
              <a:rPr lang="en-US" sz="1200" baseline="0" dirty="0" smtClean="0"/>
              <a:t> can remember later, and people not involved in the process </a:t>
            </a:r>
            <a:r>
              <a:rPr lang="en-US" sz="1200" baseline="0" smtClean="0"/>
              <a:t>understand it.</a:t>
            </a:r>
            <a:endParaRPr lang="en-US" sz="2000" dirty="0" smtClean="0"/>
          </a:p>
        </p:txBody>
      </p:sp>
      <p:sp>
        <p:nvSpPr>
          <p:cNvPr id="4" name="Slide Number Placeholder 3"/>
          <p:cNvSpPr>
            <a:spLocks noGrp="1"/>
          </p:cNvSpPr>
          <p:nvPr>
            <p:ph type="sldNum" sz="quarter" idx="10"/>
          </p:nvPr>
        </p:nvSpPr>
        <p:spPr/>
        <p:txBody>
          <a:bodyPr/>
          <a:lstStyle/>
          <a:p>
            <a:pPr>
              <a:defRPr/>
            </a:pPr>
            <a:fld id="{641799C1-A31B-40DD-979A-1E10BDD53F13}" type="slidenum">
              <a:rPr lang="en-US" smtClean="0"/>
              <a:pPr>
                <a:defRPr/>
              </a:pPr>
              <a:t>27</a:t>
            </a:fld>
            <a:endParaRPr lang="en-US"/>
          </a:p>
        </p:txBody>
      </p:sp>
    </p:spTree>
    <p:extLst>
      <p:ext uri="{BB962C8B-B14F-4D97-AF65-F5344CB8AC3E}">
        <p14:creationId xmlns:p14="http://schemas.microsoft.com/office/powerpoint/2010/main" val="3166856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Results chains have to be useful</a:t>
            </a:r>
          </a:p>
          <a:p>
            <a:pPr lvl="1"/>
            <a:r>
              <a:rPr lang="en-US" sz="2000" dirty="0" smtClean="0"/>
              <a:t>Not too complex (including complex chains, writing a whole paragraph in a box, arrows - To the degree possible, clear layout – not lots of crisscrossing lines, don’t show all relationships, just the most important ones)</a:t>
            </a:r>
          </a:p>
          <a:p>
            <a:pPr lvl="1"/>
            <a:r>
              <a:rPr lang="en-US" sz="2000" dirty="0" smtClean="0"/>
              <a:t>Not too simple </a:t>
            </a:r>
          </a:p>
          <a:p>
            <a:endParaRPr lang="en-US" dirty="0"/>
          </a:p>
        </p:txBody>
      </p:sp>
      <p:sp>
        <p:nvSpPr>
          <p:cNvPr id="4" name="Slide Number Placeholder 3"/>
          <p:cNvSpPr>
            <a:spLocks noGrp="1"/>
          </p:cNvSpPr>
          <p:nvPr>
            <p:ph type="sldNum" sz="quarter" idx="10"/>
          </p:nvPr>
        </p:nvSpPr>
        <p:spPr/>
        <p:txBody>
          <a:bodyPr/>
          <a:lstStyle/>
          <a:p>
            <a:pPr>
              <a:defRPr/>
            </a:pPr>
            <a:fld id="{641799C1-A31B-40DD-979A-1E10BDD53F13}" type="slidenum">
              <a:rPr lang="en-US" smtClean="0"/>
              <a:pPr>
                <a:defRPr/>
              </a:pPr>
              <a:t>28</a:t>
            </a:fld>
            <a:endParaRPr lang="en-US"/>
          </a:p>
        </p:txBody>
      </p:sp>
    </p:spTree>
    <p:extLst>
      <p:ext uri="{BB962C8B-B14F-4D97-AF65-F5344CB8AC3E}">
        <p14:creationId xmlns:p14="http://schemas.microsoft.com/office/powerpoint/2010/main" val="3166856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Multiple strategies in one chain – Tip: if they are mutually dependent, it’s useful to put them together.  If they just complement, put them separately (but can show strategy boxes to show intersections)</a:t>
            </a:r>
          </a:p>
          <a:p>
            <a:endParaRPr lang="en-US" dirty="0"/>
          </a:p>
        </p:txBody>
      </p:sp>
      <p:sp>
        <p:nvSpPr>
          <p:cNvPr id="4" name="Slide Number Placeholder 3"/>
          <p:cNvSpPr>
            <a:spLocks noGrp="1"/>
          </p:cNvSpPr>
          <p:nvPr>
            <p:ph type="sldNum" sz="quarter" idx="10"/>
          </p:nvPr>
        </p:nvSpPr>
        <p:spPr/>
        <p:txBody>
          <a:bodyPr/>
          <a:lstStyle/>
          <a:p>
            <a:pPr>
              <a:defRPr/>
            </a:pPr>
            <a:fld id="{641799C1-A31B-40DD-979A-1E10BDD53F13}" type="slidenum">
              <a:rPr lang="en-US" smtClean="0"/>
              <a:pPr>
                <a:defRPr/>
              </a:pPr>
              <a:t>29</a:t>
            </a:fld>
            <a:endParaRPr lang="en-US"/>
          </a:p>
        </p:txBody>
      </p:sp>
    </p:spTree>
    <p:extLst>
      <p:ext uri="{BB962C8B-B14F-4D97-AF65-F5344CB8AC3E}">
        <p14:creationId xmlns:p14="http://schemas.microsoft.com/office/powerpoint/2010/main" val="3166856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A9ACF865-6332-437C-8064-106EAA879FEC}" type="slidenum">
              <a:rPr lang="en-US" sz="1200">
                <a:latin typeface="Times New Roman" pitchFamily="18" charset="0"/>
              </a:rPr>
              <a:pPr eaLnBrk="1" hangingPunct="1"/>
              <a:t>4</a:t>
            </a:fld>
            <a:endParaRPr lang="en-US" sz="1200">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2A5F5614-A4A2-44EF-8DD0-848D852B00EB}" type="slidenum">
              <a:rPr lang="en-US" sz="1200" smtClean="0">
                <a:latin typeface="Times New Roman" pitchFamily="18" charset="0"/>
              </a:rPr>
              <a:pPr eaLnBrk="1" hangingPunct="1"/>
              <a:t>5</a:t>
            </a:fld>
            <a:endParaRPr lang="en-US" sz="1200" smtClean="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Gauge</a:t>
            </a:r>
            <a:r>
              <a:rPr lang="en-US" baseline="0" dirty="0" smtClean="0"/>
              <a:t> level of familiarity with audience</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E7D58036-E4EA-40E2-BB0E-C39C19776F18}" type="slidenum">
              <a:rPr lang="en-US" sz="1200" smtClean="0">
                <a:latin typeface="Times New Roman" pitchFamily="18" charset="0"/>
              </a:rPr>
              <a:pPr eaLnBrk="1" hangingPunct="1"/>
              <a:t>6</a:t>
            </a:fld>
            <a:endParaRPr lang="en-US" sz="1200" smtClean="0">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7A67FFDF-BDCD-4669-9691-60CA246ECF1B}" type="slidenum">
              <a:rPr lang="en-US" sz="1200" smtClean="0">
                <a:latin typeface="Times New Roman" pitchFamily="18" charset="0"/>
              </a:rPr>
              <a:pPr eaLnBrk="1" hangingPunct="1"/>
              <a:t>7</a:t>
            </a:fld>
            <a:endParaRPr lang="en-US" sz="1200" smtClean="0">
              <a:latin typeface="Times New Roman" pitchFamily="18" charset="0"/>
            </a:endParaRPr>
          </a:p>
        </p:txBody>
      </p:sp>
      <p:sp>
        <p:nvSpPr>
          <p:cNvPr id="78851" name="Rectangle 2"/>
          <p:cNvSpPr>
            <a:spLocks noGrp="1" noRot="1" noChangeAspect="1" noChangeArrowheads="1" noTextEdit="1"/>
          </p:cNvSpPr>
          <p:nvPr>
            <p:ph type="sldImg"/>
          </p:nvPr>
        </p:nvSpPr>
        <p:spPr>
          <a:xfrm>
            <a:off x="1144588" y="685800"/>
            <a:ext cx="4572000" cy="3429000"/>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BC56883B-9D33-44D3-8C6B-36D4C127C45C}" type="slidenum">
              <a:rPr lang="en-US" sz="1200" smtClean="0">
                <a:latin typeface="Times New Roman" pitchFamily="18" charset="0"/>
              </a:rPr>
              <a:pPr eaLnBrk="1" hangingPunct="1"/>
              <a:t>8</a:t>
            </a:fld>
            <a:endParaRPr lang="en-US" sz="1200" smtClean="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499DCFE3-1AFB-4EB8-86F3-81B548280183}" type="slidenum">
              <a:rPr lang="en-US" sz="1200" smtClean="0">
                <a:latin typeface="Times New Roman" pitchFamily="18" charset="0"/>
              </a:rPr>
              <a:pPr eaLnBrk="1" hangingPunct="1"/>
              <a:t>9</a:t>
            </a:fld>
            <a:endParaRPr lang="en-US" sz="1200" smtClean="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2306D13C-5612-4CE2-BF58-C50696C4FE16}" type="slidenum">
              <a:rPr lang="en-US" sz="1200" smtClean="0">
                <a:latin typeface="Times New Roman" pitchFamily="18" charset="0"/>
              </a:rPr>
              <a:pPr eaLnBrk="1" hangingPunct="1"/>
              <a:t>10</a:t>
            </a:fld>
            <a:endParaRPr lang="en-US" sz="1200" smtClean="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
          <p:cNvSpPr txBox="1">
            <a:spLocks noChangeAspect="1" noChangeArrowheads="1"/>
          </p:cNvSpPr>
          <p:nvPr/>
        </p:nvSpPr>
        <p:spPr bwMode="auto">
          <a:xfrm>
            <a:off x="455613" y="5940425"/>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algn="l" eaLnBrk="1" hangingPunct="1">
              <a:spcBef>
                <a:spcPct val="50000"/>
              </a:spcBef>
            </a:pPr>
            <a:endParaRPr lang="en-US" sz="1800">
              <a:latin typeface="Arial" charset="0"/>
            </a:endParaRPr>
          </a:p>
        </p:txBody>
      </p:sp>
      <p:pic>
        <p:nvPicPr>
          <p:cNvPr id="5" name="Picture 3" descr="SPLASH_DRK_TEST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7938"/>
            <a:ext cx="914717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25" name="Rectangle 5"/>
          <p:cNvSpPr>
            <a:spLocks noGrp="1" noChangeArrowheads="1"/>
          </p:cNvSpPr>
          <p:nvPr>
            <p:ph type="subTitle" idx="1"/>
          </p:nvPr>
        </p:nvSpPr>
        <p:spPr>
          <a:xfrm>
            <a:off x="0" y="5719763"/>
            <a:ext cx="9144000" cy="1138237"/>
          </a:xfrm>
        </p:spPr>
        <p:txBody>
          <a:bodyPr/>
          <a:lstStyle>
            <a:lvl1pPr marL="0" indent="0" algn="ctr">
              <a:buFont typeface="Arial" charset="0"/>
              <a:buNone/>
              <a:defRPr sz="2000" b="1">
                <a:solidFill>
                  <a:schemeClr val="bg1"/>
                </a:solidFill>
              </a:defRPr>
            </a:lvl1pPr>
          </a:lstStyle>
          <a:p>
            <a:r>
              <a:rPr lang="en-US"/>
              <a:t>Click to edit Master subtitle style</a:t>
            </a:r>
          </a:p>
        </p:txBody>
      </p:sp>
      <p:sp>
        <p:nvSpPr>
          <p:cNvPr id="849926" name="Rectangle 6"/>
          <p:cNvSpPr>
            <a:spLocks noGrp="1" noChangeArrowheads="1"/>
          </p:cNvSpPr>
          <p:nvPr>
            <p:ph type="ctrTitle"/>
          </p:nvPr>
        </p:nvSpPr>
        <p:spPr>
          <a:xfrm>
            <a:off x="2895600" y="1047750"/>
            <a:ext cx="6248400" cy="2836863"/>
          </a:xfrm>
        </p:spPr>
        <p:txBody>
          <a:bodyPr/>
          <a:lstStyle>
            <a:lvl1pPr algn="ctr">
              <a:defRPr sz="3600">
                <a:solidFill>
                  <a:srgbClr val="3E7CC8"/>
                </a:solidFill>
              </a:defRPr>
            </a:lvl1pPr>
          </a:lstStyle>
          <a:p>
            <a:r>
              <a:rPr lang="en-US"/>
              <a:t>Click to edit Master title style</a:t>
            </a:r>
          </a:p>
        </p:txBody>
      </p:sp>
    </p:spTree>
    <p:extLst>
      <p:ext uri="{BB962C8B-B14F-4D97-AF65-F5344CB8AC3E}">
        <p14:creationId xmlns:p14="http://schemas.microsoft.com/office/powerpoint/2010/main" val="1587565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4959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4488" y="22225"/>
            <a:ext cx="2089150" cy="3505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7038" y="22225"/>
            <a:ext cx="6115050" cy="350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137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1013" y="22225"/>
            <a:ext cx="8302625" cy="9794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7038" y="1266825"/>
            <a:ext cx="4067175" cy="226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068762" cy="226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2827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81013" y="22225"/>
            <a:ext cx="8302625" cy="9794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7038" y="1266825"/>
            <a:ext cx="4067175" cy="226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266825"/>
            <a:ext cx="4068762" cy="105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2473325"/>
            <a:ext cx="4068762" cy="105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8906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81013" y="22225"/>
            <a:ext cx="8302625" cy="9794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27038" y="1266825"/>
            <a:ext cx="8288337" cy="2260600"/>
          </a:xfrm>
        </p:spPr>
        <p:txBody>
          <a:bodyPr/>
          <a:lstStyle/>
          <a:p>
            <a:pPr lvl="0"/>
            <a:endParaRPr lang="en-US" noProof="0" smtClean="0"/>
          </a:p>
        </p:txBody>
      </p:sp>
    </p:spTree>
    <p:extLst>
      <p:ext uri="{BB962C8B-B14F-4D97-AF65-F5344CB8AC3E}">
        <p14:creationId xmlns:p14="http://schemas.microsoft.com/office/powerpoint/2010/main" val="3486160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
          <p:cNvSpPr txBox="1">
            <a:spLocks noChangeAspect="1" noChangeArrowheads="1"/>
          </p:cNvSpPr>
          <p:nvPr/>
        </p:nvSpPr>
        <p:spPr bwMode="auto">
          <a:xfrm>
            <a:off x="455613" y="5940425"/>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algn="l" eaLnBrk="1" hangingPunct="1">
              <a:spcBef>
                <a:spcPct val="50000"/>
              </a:spcBef>
              <a:defRPr/>
            </a:pPr>
            <a:endParaRPr lang="en-US" sz="1800" smtClean="0">
              <a:solidFill>
                <a:srgbClr val="000000"/>
              </a:solidFill>
              <a:latin typeface="Arial" charset="0"/>
              <a:ea typeface="ＭＳ Ｐゴシック" pitchFamily="87" charset="-128"/>
            </a:endParaRPr>
          </a:p>
        </p:txBody>
      </p:sp>
      <p:pic>
        <p:nvPicPr>
          <p:cNvPr id="5" name="Picture 3" descr="SPLASH_DRK_TEST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7938"/>
            <a:ext cx="914717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0341" name="Rectangle 5"/>
          <p:cNvSpPr>
            <a:spLocks noGrp="1" noChangeArrowheads="1"/>
          </p:cNvSpPr>
          <p:nvPr>
            <p:ph type="subTitle" idx="1"/>
          </p:nvPr>
        </p:nvSpPr>
        <p:spPr>
          <a:xfrm>
            <a:off x="0" y="5719763"/>
            <a:ext cx="9144000" cy="1138237"/>
          </a:xfrm>
        </p:spPr>
        <p:txBody>
          <a:bodyPr/>
          <a:lstStyle>
            <a:lvl1pPr marL="0" indent="0" algn="ctr">
              <a:buFont typeface="Arial" charset="0"/>
              <a:buNone/>
              <a:defRPr sz="2000" b="1">
                <a:solidFill>
                  <a:schemeClr val="bg1"/>
                </a:solidFill>
              </a:defRPr>
            </a:lvl1pPr>
          </a:lstStyle>
          <a:p>
            <a:r>
              <a:rPr lang="en-US"/>
              <a:t>Click to edit Master subtitle style</a:t>
            </a:r>
          </a:p>
        </p:txBody>
      </p:sp>
      <p:sp>
        <p:nvSpPr>
          <p:cNvPr id="910342" name="Rectangle 6"/>
          <p:cNvSpPr>
            <a:spLocks noGrp="1" noChangeArrowheads="1"/>
          </p:cNvSpPr>
          <p:nvPr>
            <p:ph type="ctrTitle"/>
          </p:nvPr>
        </p:nvSpPr>
        <p:spPr>
          <a:xfrm>
            <a:off x="2895600" y="1047750"/>
            <a:ext cx="6019800" cy="2836863"/>
          </a:xfrm>
        </p:spPr>
        <p:txBody>
          <a:bodyPr/>
          <a:lstStyle>
            <a:lvl1pPr algn="ctr">
              <a:defRPr sz="3600">
                <a:solidFill>
                  <a:srgbClr val="3E7CC8"/>
                </a:solidFill>
              </a:defRPr>
            </a:lvl1pPr>
          </a:lstStyle>
          <a:p>
            <a:r>
              <a:rPr lang="en-US"/>
              <a:t>Click to edit Master title style</a:t>
            </a:r>
          </a:p>
        </p:txBody>
      </p:sp>
    </p:spTree>
    <p:extLst>
      <p:ext uri="{BB962C8B-B14F-4D97-AF65-F5344CB8AC3E}">
        <p14:creationId xmlns:p14="http://schemas.microsoft.com/office/powerpoint/2010/main" val="2604348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8383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33103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7038" y="1266825"/>
            <a:ext cx="406717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068762"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337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8086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297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59861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186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76505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38354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701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4488" y="22225"/>
            <a:ext cx="2089150" cy="3505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7038" y="22225"/>
            <a:ext cx="6115050" cy="350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7272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81013" y="22225"/>
            <a:ext cx="8302625" cy="97948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27038" y="1266825"/>
            <a:ext cx="4067175" cy="105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266825"/>
            <a:ext cx="4068762" cy="105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27038" y="2473325"/>
            <a:ext cx="4067175" cy="105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6613" y="2473325"/>
            <a:ext cx="4068762" cy="105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57182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81013" y="22225"/>
            <a:ext cx="8302625" cy="9794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7038" y="1266825"/>
            <a:ext cx="4067175" cy="226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266825"/>
            <a:ext cx="4068762" cy="105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2473325"/>
            <a:ext cx="4068762" cy="105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5146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
          <p:cNvSpPr txBox="1">
            <a:spLocks noChangeAspect="1" noChangeArrowheads="1"/>
          </p:cNvSpPr>
          <p:nvPr/>
        </p:nvSpPr>
        <p:spPr bwMode="auto">
          <a:xfrm>
            <a:off x="455613" y="5940425"/>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3E7CC8"/>
                </a:solidFill>
                <a:latin typeface="Arial" pitchFamily="34" charset="0"/>
                <a:ea typeface="ＭＳ Ｐゴシック" pitchFamily="34" charset="-128"/>
              </a:defRPr>
            </a:lvl1pPr>
            <a:lvl2pPr marL="742950" indent="-285750" eaLnBrk="0" hangingPunct="0">
              <a:defRPr sz="3600" b="1">
                <a:solidFill>
                  <a:srgbClr val="3E7CC8"/>
                </a:solidFill>
                <a:latin typeface="Arial" pitchFamily="34" charset="0"/>
                <a:ea typeface="ＭＳ Ｐゴシック" pitchFamily="34" charset="-128"/>
              </a:defRPr>
            </a:lvl2pPr>
            <a:lvl3pPr marL="1143000" indent="-228600" eaLnBrk="0" hangingPunct="0">
              <a:defRPr sz="3600" b="1">
                <a:solidFill>
                  <a:srgbClr val="3E7CC8"/>
                </a:solidFill>
                <a:latin typeface="Arial" pitchFamily="34" charset="0"/>
                <a:ea typeface="ＭＳ Ｐゴシック" pitchFamily="34" charset="-128"/>
              </a:defRPr>
            </a:lvl3pPr>
            <a:lvl4pPr marL="1600200" indent="-228600" eaLnBrk="0" hangingPunct="0">
              <a:defRPr sz="3600" b="1">
                <a:solidFill>
                  <a:srgbClr val="3E7CC8"/>
                </a:solidFill>
                <a:latin typeface="Arial" pitchFamily="34" charset="0"/>
                <a:ea typeface="ＭＳ Ｐゴシック" pitchFamily="34" charset="-128"/>
              </a:defRPr>
            </a:lvl4pPr>
            <a:lvl5pPr marL="2057400" indent="-228600" eaLnBrk="0" hangingPunct="0">
              <a:defRPr sz="3600" b="1">
                <a:solidFill>
                  <a:srgbClr val="3E7CC8"/>
                </a:solidFill>
                <a:latin typeface="Arial" pitchFamily="34" charset="0"/>
                <a:ea typeface="ＭＳ Ｐゴシック" pitchFamily="34" charset="-128"/>
              </a:defRPr>
            </a:lvl5pPr>
            <a:lvl6pPr marL="25146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6pPr>
            <a:lvl7pPr marL="29718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7pPr>
            <a:lvl8pPr marL="34290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8pPr>
            <a:lvl9pPr marL="38862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9pPr>
          </a:lstStyle>
          <a:p>
            <a:pPr algn="l" eaLnBrk="1" hangingPunct="1">
              <a:spcBef>
                <a:spcPct val="50000"/>
              </a:spcBef>
              <a:defRPr/>
            </a:pPr>
            <a:endParaRPr lang="en-US" sz="1800" b="0" smtClean="0">
              <a:solidFill>
                <a:srgbClr val="000000"/>
              </a:solidFill>
            </a:endParaRPr>
          </a:p>
        </p:txBody>
      </p:sp>
      <p:pic>
        <p:nvPicPr>
          <p:cNvPr id="5" name="Picture 3" descr="SPLASH_DRK_TEST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7938"/>
            <a:ext cx="914717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87475"/>
            <a:ext cx="4895850" cy="2047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73125" name="Rectangle 5"/>
          <p:cNvSpPr>
            <a:spLocks noGrp="1" noChangeArrowheads="1"/>
          </p:cNvSpPr>
          <p:nvPr>
            <p:ph type="subTitle" idx="1"/>
          </p:nvPr>
        </p:nvSpPr>
        <p:spPr>
          <a:xfrm>
            <a:off x="0" y="5719763"/>
            <a:ext cx="9144000" cy="1138237"/>
          </a:xfrm>
        </p:spPr>
        <p:txBody>
          <a:bodyPr/>
          <a:lstStyle>
            <a:lvl1pPr marL="0" indent="0" algn="ctr">
              <a:buFont typeface="Arial" charset="0"/>
              <a:buNone/>
              <a:defRPr sz="2000" b="1">
                <a:solidFill>
                  <a:schemeClr val="bg1"/>
                </a:solidFill>
              </a:defRPr>
            </a:lvl1pPr>
          </a:lstStyle>
          <a:p>
            <a:r>
              <a:rPr lang="en-US"/>
              <a:t>Click to edit Master subtitle style</a:t>
            </a:r>
          </a:p>
        </p:txBody>
      </p:sp>
      <p:sp>
        <p:nvSpPr>
          <p:cNvPr id="773127" name="Rectangle 7"/>
          <p:cNvSpPr>
            <a:spLocks noGrp="1" noChangeArrowheads="1"/>
          </p:cNvSpPr>
          <p:nvPr>
            <p:ph type="ctrTitle"/>
          </p:nvPr>
        </p:nvSpPr>
        <p:spPr>
          <a:xfrm>
            <a:off x="2895600" y="1047750"/>
            <a:ext cx="3368675" cy="2835275"/>
          </a:xfrm>
        </p:spPr>
        <p:txBody>
          <a:bodyPr/>
          <a:lstStyle>
            <a:lvl1pPr algn="ctr">
              <a:defRPr sz="3600">
                <a:solidFill>
                  <a:srgbClr val="3E7CC8"/>
                </a:solidFill>
              </a:defRPr>
            </a:lvl1pPr>
          </a:lstStyle>
          <a:p>
            <a:r>
              <a:rPr lang="en-US"/>
              <a:t>Click to edit Master title style</a:t>
            </a:r>
          </a:p>
        </p:txBody>
      </p:sp>
    </p:spTree>
    <p:extLst>
      <p:ext uri="{BB962C8B-B14F-4D97-AF65-F5344CB8AC3E}">
        <p14:creationId xmlns:p14="http://schemas.microsoft.com/office/powerpoint/2010/main" val="3510818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4942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818123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21752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7038" y="1266825"/>
            <a:ext cx="4067175" cy="5178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068762" cy="5178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9556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8657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44032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193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0607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67175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7429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4488" y="206375"/>
            <a:ext cx="2089150" cy="6238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7038" y="206375"/>
            <a:ext cx="6115050" cy="623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4370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7038" y="1266825"/>
            <a:ext cx="406717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068762"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915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9031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2349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71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09092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23931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theme" Target="../theme/theme3.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6492875"/>
            <a:ext cx="9144000" cy="379413"/>
          </a:xfrm>
          <a:prstGeom prst="rect">
            <a:avLst/>
          </a:prstGeom>
          <a:solidFill>
            <a:srgbClr val="004A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2D5F9E"/>
              </a:solidFill>
            </a:endParaRPr>
          </a:p>
        </p:txBody>
      </p:sp>
      <p:sp>
        <p:nvSpPr>
          <p:cNvPr id="1027" name="Rectangle 3"/>
          <p:cNvSpPr>
            <a:spLocks noChangeArrowheads="1"/>
          </p:cNvSpPr>
          <p:nvPr userDrawn="1"/>
        </p:nvSpPr>
        <p:spPr bwMode="auto">
          <a:xfrm>
            <a:off x="0" y="0"/>
            <a:ext cx="9144000" cy="1082675"/>
          </a:xfrm>
          <a:prstGeom prst="rect">
            <a:avLst/>
          </a:prstGeom>
          <a:solidFill>
            <a:srgbClr val="004A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2D5F9E"/>
              </a:solidFill>
            </a:endParaRPr>
          </a:p>
        </p:txBody>
      </p:sp>
      <p:sp>
        <p:nvSpPr>
          <p:cNvPr id="1028" name="Rectangle 4"/>
          <p:cNvSpPr>
            <a:spLocks noGrp="1" noChangeArrowheads="1"/>
          </p:cNvSpPr>
          <p:nvPr>
            <p:ph type="title"/>
          </p:nvPr>
        </p:nvSpPr>
        <p:spPr bwMode="auto">
          <a:xfrm>
            <a:off x="481013" y="22225"/>
            <a:ext cx="830262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427038" y="1266825"/>
            <a:ext cx="8288337"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42"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400" b="1">
          <a:solidFill>
            <a:srgbClr val="FFFF99"/>
          </a:solidFill>
          <a:latin typeface="+mj-lt"/>
          <a:ea typeface="+mj-ea"/>
          <a:cs typeface="+mj-cs"/>
        </a:defRPr>
      </a:lvl1pPr>
      <a:lvl2pPr algn="l" rtl="0" eaLnBrk="0" fontAlgn="base" hangingPunct="0">
        <a:spcBef>
          <a:spcPct val="0"/>
        </a:spcBef>
        <a:spcAft>
          <a:spcPct val="0"/>
        </a:spcAft>
        <a:defRPr sz="3400" b="1">
          <a:solidFill>
            <a:srgbClr val="FFFF99"/>
          </a:solidFill>
          <a:latin typeface="Arial" charset="0"/>
        </a:defRPr>
      </a:lvl2pPr>
      <a:lvl3pPr algn="l" rtl="0" eaLnBrk="0" fontAlgn="base" hangingPunct="0">
        <a:spcBef>
          <a:spcPct val="0"/>
        </a:spcBef>
        <a:spcAft>
          <a:spcPct val="0"/>
        </a:spcAft>
        <a:defRPr sz="3400" b="1">
          <a:solidFill>
            <a:srgbClr val="FFFF99"/>
          </a:solidFill>
          <a:latin typeface="Arial" charset="0"/>
        </a:defRPr>
      </a:lvl3pPr>
      <a:lvl4pPr algn="l" rtl="0" eaLnBrk="0" fontAlgn="base" hangingPunct="0">
        <a:spcBef>
          <a:spcPct val="0"/>
        </a:spcBef>
        <a:spcAft>
          <a:spcPct val="0"/>
        </a:spcAft>
        <a:defRPr sz="3400" b="1">
          <a:solidFill>
            <a:srgbClr val="FFFF99"/>
          </a:solidFill>
          <a:latin typeface="Arial" charset="0"/>
        </a:defRPr>
      </a:lvl4pPr>
      <a:lvl5pPr algn="l" rtl="0" eaLnBrk="0" fontAlgn="base" hangingPunct="0">
        <a:spcBef>
          <a:spcPct val="0"/>
        </a:spcBef>
        <a:spcAft>
          <a:spcPct val="0"/>
        </a:spcAft>
        <a:defRPr sz="3400" b="1">
          <a:solidFill>
            <a:srgbClr val="FFFF99"/>
          </a:solidFill>
          <a:latin typeface="Arial" charset="0"/>
        </a:defRPr>
      </a:lvl5pPr>
      <a:lvl6pPr marL="457200" algn="l" rtl="0" fontAlgn="base">
        <a:spcBef>
          <a:spcPct val="0"/>
        </a:spcBef>
        <a:spcAft>
          <a:spcPct val="0"/>
        </a:spcAft>
        <a:defRPr sz="3400" b="1">
          <a:solidFill>
            <a:srgbClr val="FFFF99"/>
          </a:solidFill>
          <a:latin typeface="Arial" charset="0"/>
        </a:defRPr>
      </a:lvl6pPr>
      <a:lvl7pPr marL="914400" algn="l" rtl="0" fontAlgn="base">
        <a:spcBef>
          <a:spcPct val="0"/>
        </a:spcBef>
        <a:spcAft>
          <a:spcPct val="0"/>
        </a:spcAft>
        <a:defRPr sz="3400" b="1">
          <a:solidFill>
            <a:srgbClr val="FFFF99"/>
          </a:solidFill>
          <a:latin typeface="Arial" charset="0"/>
        </a:defRPr>
      </a:lvl7pPr>
      <a:lvl8pPr marL="1371600" algn="l" rtl="0" fontAlgn="base">
        <a:spcBef>
          <a:spcPct val="0"/>
        </a:spcBef>
        <a:spcAft>
          <a:spcPct val="0"/>
        </a:spcAft>
        <a:defRPr sz="3400" b="1">
          <a:solidFill>
            <a:srgbClr val="FFFF99"/>
          </a:solidFill>
          <a:latin typeface="Arial" charset="0"/>
        </a:defRPr>
      </a:lvl8pPr>
      <a:lvl9pPr marL="1828800" algn="l" rtl="0" fontAlgn="base">
        <a:spcBef>
          <a:spcPct val="0"/>
        </a:spcBef>
        <a:spcAft>
          <a:spcPct val="0"/>
        </a:spcAft>
        <a:defRPr sz="3400" b="1">
          <a:solidFill>
            <a:srgbClr val="FFFF99"/>
          </a:solidFill>
          <a:latin typeface="Arial" charset="0"/>
        </a:defRPr>
      </a:lvl9pPr>
    </p:titleStyle>
    <p:bodyStyle>
      <a:lvl1pPr marL="342900" indent="-342900" algn="l" rtl="0" eaLnBrk="0" fontAlgn="base" hangingPunct="0">
        <a:spcBef>
          <a:spcPct val="20000"/>
        </a:spcBef>
        <a:spcAft>
          <a:spcPct val="0"/>
        </a:spcAft>
        <a:buSzPct val="130000"/>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0" y="6492875"/>
            <a:ext cx="9144000" cy="379413"/>
          </a:xfrm>
          <a:prstGeom prst="rect">
            <a:avLst/>
          </a:prstGeom>
          <a:solidFill>
            <a:srgbClr val="004A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2D5F9E"/>
              </a:solidFill>
              <a:ea typeface="ＭＳ Ｐゴシック" charset="-128"/>
            </a:endParaRPr>
          </a:p>
        </p:txBody>
      </p:sp>
      <p:sp>
        <p:nvSpPr>
          <p:cNvPr id="2051" name="Rectangle 3"/>
          <p:cNvSpPr>
            <a:spLocks noChangeArrowheads="1"/>
          </p:cNvSpPr>
          <p:nvPr userDrawn="1"/>
        </p:nvSpPr>
        <p:spPr bwMode="auto">
          <a:xfrm>
            <a:off x="0" y="0"/>
            <a:ext cx="9144000" cy="1082675"/>
          </a:xfrm>
          <a:prstGeom prst="rect">
            <a:avLst/>
          </a:prstGeom>
          <a:solidFill>
            <a:srgbClr val="004A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2D5F9E"/>
              </a:solidFill>
              <a:ea typeface="ＭＳ Ｐゴシック" charset="-128"/>
            </a:endParaRPr>
          </a:p>
        </p:txBody>
      </p:sp>
      <p:sp>
        <p:nvSpPr>
          <p:cNvPr id="2052" name="Rectangle 4"/>
          <p:cNvSpPr>
            <a:spLocks noGrp="1" noChangeArrowheads="1"/>
          </p:cNvSpPr>
          <p:nvPr>
            <p:ph type="title"/>
          </p:nvPr>
        </p:nvSpPr>
        <p:spPr bwMode="auto">
          <a:xfrm>
            <a:off x="481013" y="22225"/>
            <a:ext cx="830262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5"/>
          <p:cNvSpPr>
            <a:spLocks noGrp="1" noChangeArrowheads="1"/>
          </p:cNvSpPr>
          <p:nvPr>
            <p:ph type="body" idx="1"/>
          </p:nvPr>
        </p:nvSpPr>
        <p:spPr bwMode="auto">
          <a:xfrm>
            <a:off x="427038" y="1266825"/>
            <a:ext cx="8288337"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ext Box 6"/>
          <p:cNvSpPr txBox="1">
            <a:spLocks noChangeAspect="1" noChangeArrowheads="1"/>
          </p:cNvSpPr>
          <p:nvPr/>
        </p:nvSpPr>
        <p:spPr bwMode="auto">
          <a:xfrm>
            <a:off x="427038" y="550545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algn="l" eaLnBrk="1" hangingPunct="1">
              <a:spcBef>
                <a:spcPct val="50000"/>
              </a:spcBef>
              <a:defRPr/>
            </a:pPr>
            <a:endParaRPr lang="en-US" sz="1800" smtClean="0">
              <a:solidFill>
                <a:srgbClr val="000000"/>
              </a:solidFill>
              <a:latin typeface="Arial" charset="0"/>
              <a:ea typeface="ＭＳ Ｐゴシック" pitchFamily="87" charset="-128"/>
            </a:endParaRPr>
          </a:p>
        </p:txBody>
      </p:sp>
    </p:spTree>
  </p:cSld>
  <p:clrMap bg1="lt1" tx1="dk1" bg2="lt2" tx2="dk2" accent1="accent1" accent2="accent2" accent3="accent3" accent4="accent4" accent5="accent5" accent6="accent6" hlink="hlink" folHlink="folHlink"/>
  <p:sldLayoutIdLst>
    <p:sldLayoutId id="2147483843"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400" b="1">
          <a:solidFill>
            <a:srgbClr val="FFFF99"/>
          </a:solidFill>
          <a:latin typeface="+mj-lt"/>
          <a:ea typeface="+mj-ea"/>
          <a:cs typeface="+mj-cs"/>
        </a:defRPr>
      </a:lvl1pPr>
      <a:lvl2pPr algn="l" rtl="0" eaLnBrk="0" fontAlgn="base" hangingPunct="0">
        <a:spcBef>
          <a:spcPct val="0"/>
        </a:spcBef>
        <a:spcAft>
          <a:spcPct val="0"/>
        </a:spcAft>
        <a:defRPr sz="3400" b="1">
          <a:solidFill>
            <a:srgbClr val="FFFF99"/>
          </a:solidFill>
          <a:latin typeface="Arial" charset="0"/>
        </a:defRPr>
      </a:lvl2pPr>
      <a:lvl3pPr algn="l" rtl="0" eaLnBrk="0" fontAlgn="base" hangingPunct="0">
        <a:spcBef>
          <a:spcPct val="0"/>
        </a:spcBef>
        <a:spcAft>
          <a:spcPct val="0"/>
        </a:spcAft>
        <a:defRPr sz="3400" b="1">
          <a:solidFill>
            <a:srgbClr val="FFFF99"/>
          </a:solidFill>
          <a:latin typeface="Arial" charset="0"/>
        </a:defRPr>
      </a:lvl3pPr>
      <a:lvl4pPr algn="l" rtl="0" eaLnBrk="0" fontAlgn="base" hangingPunct="0">
        <a:spcBef>
          <a:spcPct val="0"/>
        </a:spcBef>
        <a:spcAft>
          <a:spcPct val="0"/>
        </a:spcAft>
        <a:defRPr sz="3400" b="1">
          <a:solidFill>
            <a:srgbClr val="FFFF99"/>
          </a:solidFill>
          <a:latin typeface="Arial" charset="0"/>
        </a:defRPr>
      </a:lvl4pPr>
      <a:lvl5pPr algn="l" rtl="0" eaLnBrk="0" fontAlgn="base" hangingPunct="0">
        <a:spcBef>
          <a:spcPct val="0"/>
        </a:spcBef>
        <a:spcAft>
          <a:spcPct val="0"/>
        </a:spcAft>
        <a:defRPr sz="3400" b="1">
          <a:solidFill>
            <a:srgbClr val="FFFF99"/>
          </a:solidFill>
          <a:latin typeface="Arial" charset="0"/>
        </a:defRPr>
      </a:lvl5pPr>
      <a:lvl6pPr marL="457200" algn="l" rtl="0" fontAlgn="base">
        <a:spcBef>
          <a:spcPct val="0"/>
        </a:spcBef>
        <a:spcAft>
          <a:spcPct val="0"/>
        </a:spcAft>
        <a:defRPr sz="3400" b="1">
          <a:solidFill>
            <a:srgbClr val="FFFF99"/>
          </a:solidFill>
          <a:latin typeface="Arial" charset="0"/>
        </a:defRPr>
      </a:lvl6pPr>
      <a:lvl7pPr marL="914400" algn="l" rtl="0" fontAlgn="base">
        <a:spcBef>
          <a:spcPct val="0"/>
        </a:spcBef>
        <a:spcAft>
          <a:spcPct val="0"/>
        </a:spcAft>
        <a:defRPr sz="3400" b="1">
          <a:solidFill>
            <a:srgbClr val="FFFF99"/>
          </a:solidFill>
          <a:latin typeface="Arial" charset="0"/>
        </a:defRPr>
      </a:lvl7pPr>
      <a:lvl8pPr marL="1371600" algn="l" rtl="0" fontAlgn="base">
        <a:spcBef>
          <a:spcPct val="0"/>
        </a:spcBef>
        <a:spcAft>
          <a:spcPct val="0"/>
        </a:spcAft>
        <a:defRPr sz="3400" b="1">
          <a:solidFill>
            <a:srgbClr val="FFFF99"/>
          </a:solidFill>
          <a:latin typeface="Arial" charset="0"/>
        </a:defRPr>
      </a:lvl8pPr>
      <a:lvl9pPr marL="1828800" algn="l" rtl="0" fontAlgn="base">
        <a:spcBef>
          <a:spcPct val="0"/>
        </a:spcBef>
        <a:spcAft>
          <a:spcPct val="0"/>
        </a:spcAft>
        <a:defRPr sz="3400" b="1">
          <a:solidFill>
            <a:srgbClr val="FFFF99"/>
          </a:solidFill>
          <a:latin typeface="Arial" charset="0"/>
        </a:defRPr>
      </a:lvl9pPr>
    </p:titleStyle>
    <p:bodyStyle>
      <a:lvl1pPr marL="342900" indent="-342900" algn="l" rtl="0" eaLnBrk="0" fontAlgn="base" hangingPunct="0">
        <a:spcBef>
          <a:spcPct val="20000"/>
        </a:spcBef>
        <a:spcAft>
          <a:spcPct val="0"/>
        </a:spcAft>
        <a:buSzPct val="130000"/>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6492875"/>
            <a:ext cx="9144000" cy="379413"/>
          </a:xfrm>
          <a:prstGeom prst="rect">
            <a:avLst/>
          </a:prstGeom>
          <a:solidFill>
            <a:srgbClr val="004A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2D5F9E"/>
              </a:solidFill>
              <a:ea typeface="ＭＳ Ｐゴシック" charset="-128"/>
            </a:endParaRPr>
          </a:p>
        </p:txBody>
      </p:sp>
      <p:sp>
        <p:nvSpPr>
          <p:cNvPr id="1027" name="Rectangle 3"/>
          <p:cNvSpPr>
            <a:spLocks noChangeArrowheads="1"/>
          </p:cNvSpPr>
          <p:nvPr userDrawn="1"/>
        </p:nvSpPr>
        <p:spPr bwMode="auto">
          <a:xfrm>
            <a:off x="0" y="0"/>
            <a:ext cx="9144000" cy="1082675"/>
          </a:xfrm>
          <a:prstGeom prst="rect">
            <a:avLst/>
          </a:prstGeom>
          <a:solidFill>
            <a:srgbClr val="004A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2D5F9E"/>
              </a:solidFill>
              <a:ea typeface="ＭＳ Ｐゴシック" charset="-128"/>
            </a:endParaRPr>
          </a:p>
        </p:txBody>
      </p:sp>
      <p:sp>
        <p:nvSpPr>
          <p:cNvPr id="1028" name="Rectangle 4"/>
          <p:cNvSpPr>
            <a:spLocks noGrp="1" noChangeArrowheads="1"/>
          </p:cNvSpPr>
          <p:nvPr>
            <p:ph type="title"/>
          </p:nvPr>
        </p:nvSpPr>
        <p:spPr bwMode="auto">
          <a:xfrm>
            <a:off x="481013" y="206375"/>
            <a:ext cx="83026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9" name="Rectangle 5"/>
          <p:cNvSpPr>
            <a:spLocks noGrp="1" noChangeArrowheads="1"/>
          </p:cNvSpPr>
          <p:nvPr>
            <p:ph type="body" idx="1"/>
          </p:nvPr>
        </p:nvSpPr>
        <p:spPr bwMode="auto">
          <a:xfrm>
            <a:off x="427038" y="1266825"/>
            <a:ext cx="8288337"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ext Box 6"/>
          <p:cNvSpPr txBox="1">
            <a:spLocks noChangeAspect="1" noChangeArrowheads="1"/>
          </p:cNvSpPr>
          <p:nvPr/>
        </p:nvSpPr>
        <p:spPr bwMode="auto">
          <a:xfrm>
            <a:off x="427038" y="550545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3E7CC8"/>
                </a:solidFill>
                <a:latin typeface="Arial" pitchFamily="34" charset="0"/>
                <a:ea typeface="ＭＳ Ｐゴシック" pitchFamily="34" charset="-128"/>
              </a:defRPr>
            </a:lvl1pPr>
            <a:lvl2pPr marL="742950" indent="-285750" eaLnBrk="0" hangingPunct="0">
              <a:defRPr sz="3600" b="1">
                <a:solidFill>
                  <a:srgbClr val="3E7CC8"/>
                </a:solidFill>
                <a:latin typeface="Arial" pitchFamily="34" charset="0"/>
                <a:ea typeface="ＭＳ Ｐゴシック" pitchFamily="34" charset="-128"/>
              </a:defRPr>
            </a:lvl2pPr>
            <a:lvl3pPr marL="1143000" indent="-228600" eaLnBrk="0" hangingPunct="0">
              <a:defRPr sz="3600" b="1">
                <a:solidFill>
                  <a:srgbClr val="3E7CC8"/>
                </a:solidFill>
                <a:latin typeface="Arial" pitchFamily="34" charset="0"/>
                <a:ea typeface="ＭＳ Ｐゴシック" pitchFamily="34" charset="-128"/>
              </a:defRPr>
            </a:lvl3pPr>
            <a:lvl4pPr marL="1600200" indent="-228600" eaLnBrk="0" hangingPunct="0">
              <a:defRPr sz="3600" b="1">
                <a:solidFill>
                  <a:srgbClr val="3E7CC8"/>
                </a:solidFill>
                <a:latin typeface="Arial" pitchFamily="34" charset="0"/>
                <a:ea typeface="ＭＳ Ｐゴシック" pitchFamily="34" charset="-128"/>
              </a:defRPr>
            </a:lvl4pPr>
            <a:lvl5pPr marL="2057400" indent="-228600" eaLnBrk="0" hangingPunct="0">
              <a:defRPr sz="3600" b="1">
                <a:solidFill>
                  <a:srgbClr val="3E7CC8"/>
                </a:solidFill>
                <a:latin typeface="Arial" pitchFamily="34" charset="0"/>
                <a:ea typeface="ＭＳ Ｐゴシック" pitchFamily="34" charset="-128"/>
              </a:defRPr>
            </a:lvl5pPr>
            <a:lvl6pPr marL="25146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6pPr>
            <a:lvl7pPr marL="29718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7pPr>
            <a:lvl8pPr marL="34290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8pPr>
            <a:lvl9pPr marL="38862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9pPr>
          </a:lstStyle>
          <a:p>
            <a:pPr algn="l" eaLnBrk="1" hangingPunct="1">
              <a:spcBef>
                <a:spcPct val="50000"/>
              </a:spcBef>
              <a:defRPr/>
            </a:pPr>
            <a:endParaRPr lang="en-US" sz="1800" b="0" smtClean="0">
              <a:solidFill>
                <a:srgbClr val="000000"/>
              </a:solidFill>
            </a:endParaRPr>
          </a:p>
        </p:txBody>
      </p:sp>
    </p:spTree>
    <p:extLst>
      <p:ext uri="{BB962C8B-B14F-4D97-AF65-F5344CB8AC3E}">
        <p14:creationId xmlns:p14="http://schemas.microsoft.com/office/powerpoint/2010/main" val="3516112949"/>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400" b="1">
          <a:solidFill>
            <a:srgbClr val="FFFF99"/>
          </a:solidFill>
          <a:latin typeface="+mj-lt"/>
          <a:ea typeface="ＭＳ Ｐゴシック" charset="-128"/>
          <a:cs typeface="+mj-cs"/>
        </a:defRPr>
      </a:lvl1pPr>
      <a:lvl2pPr algn="l" rtl="0" eaLnBrk="0" fontAlgn="base" hangingPunct="0">
        <a:spcBef>
          <a:spcPct val="0"/>
        </a:spcBef>
        <a:spcAft>
          <a:spcPct val="0"/>
        </a:spcAft>
        <a:defRPr sz="3400" b="1">
          <a:solidFill>
            <a:srgbClr val="FFFF99"/>
          </a:solidFill>
          <a:latin typeface="Arial" charset="0"/>
          <a:ea typeface="ＭＳ Ｐゴシック" charset="-128"/>
        </a:defRPr>
      </a:lvl2pPr>
      <a:lvl3pPr algn="l" rtl="0" eaLnBrk="0" fontAlgn="base" hangingPunct="0">
        <a:spcBef>
          <a:spcPct val="0"/>
        </a:spcBef>
        <a:spcAft>
          <a:spcPct val="0"/>
        </a:spcAft>
        <a:defRPr sz="3400" b="1">
          <a:solidFill>
            <a:srgbClr val="FFFF99"/>
          </a:solidFill>
          <a:latin typeface="Arial" charset="0"/>
          <a:ea typeface="ＭＳ Ｐゴシック" charset="-128"/>
        </a:defRPr>
      </a:lvl3pPr>
      <a:lvl4pPr algn="l" rtl="0" eaLnBrk="0" fontAlgn="base" hangingPunct="0">
        <a:spcBef>
          <a:spcPct val="0"/>
        </a:spcBef>
        <a:spcAft>
          <a:spcPct val="0"/>
        </a:spcAft>
        <a:defRPr sz="3400" b="1">
          <a:solidFill>
            <a:srgbClr val="FFFF99"/>
          </a:solidFill>
          <a:latin typeface="Arial" charset="0"/>
          <a:ea typeface="ＭＳ Ｐゴシック" charset="-128"/>
        </a:defRPr>
      </a:lvl4pPr>
      <a:lvl5pPr algn="l" rtl="0" eaLnBrk="0" fontAlgn="base" hangingPunct="0">
        <a:spcBef>
          <a:spcPct val="0"/>
        </a:spcBef>
        <a:spcAft>
          <a:spcPct val="0"/>
        </a:spcAft>
        <a:defRPr sz="3400" b="1">
          <a:solidFill>
            <a:srgbClr val="FFFF99"/>
          </a:solidFill>
          <a:latin typeface="Arial" charset="0"/>
          <a:ea typeface="ＭＳ Ｐゴシック" charset="-128"/>
        </a:defRPr>
      </a:lvl5pPr>
      <a:lvl6pPr marL="457200" algn="l" rtl="0" fontAlgn="base">
        <a:spcBef>
          <a:spcPct val="0"/>
        </a:spcBef>
        <a:spcAft>
          <a:spcPct val="0"/>
        </a:spcAft>
        <a:defRPr sz="3400" b="1">
          <a:solidFill>
            <a:srgbClr val="FFFF99"/>
          </a:solidFill>
          <a:latin typeface="Arial" charset="0"/>
        </a:defRPr>
      </a:lvl6pPr>
      <a:lvl7pPr marL="914400" algn="l" rtl="0" fontAlgn="base">
        <a:spcBef>
          <a:spcPct val="0"/>
        </a:spcBef>
        <a:spcAft>
          <a:spcPct val="0"/>
        </a:spcAft>
        <a:defRPr sz="3400" b="1">
          <a:solidFill>
            <a:srgbClr val="FFFF99"/>
          </a:solidFill>
          <a:latin typeface="Arial" charset="0"/>
        </a:defRPr>
      </a:lvl7pPr>
      <a:lvl8pPr marL="1371600" algn="l" rtl="0" fontAlgn="base">
        <a:spcBef>
          <a:spcPct val="0"/>
        </a:spcBef>
        <a:spcAft>
          <a:spcPct val="0"/>
        </a:spcAft>
        <a:defRPr sz="3400" b="1">
          <a:solidFill>
            <a:srgbClr val="FFFF99"/>
          </a:solidFill>
          <a:latin typeface="Arial" charset="0"/>
        </a:defRPr>
      </a:lvl8pPr>
      <a:lvl9pPr marL="1828800" algn="l" rtl="0" fontAlgn="base">
        <a:spcBef>
          <a:spcPct val="0"/>
        </a:spcBef>
        <a:spcAft>
          <a:spcPct val="0"/>
        </a:spcAft>
        <a:defRPr sz="3400" b="1">
          <a:solidFill>
            <a:srgbClr val="FFFF99"/>
          </a:solidFill>
          <a:latin typeface="Arial" charset="0"/>
        </a:defRPr>
      </a:lvl9pPr>
    </p:titleStyle>
    <p:bodyStyle>
      <a:lvl1pPr marL="342900" indent="-342900" algn="l" rtl="0" eaLnBrk="0" fontAlgn="base" hangingPunct="0">
        <a:spcBef>
          <a:spcPct val="20000"/>
        </a:spcBef>
        <a:spcAft>
          <a:spcPct val="0"/>
        </a:spcAft>
        <a:buSzPct val="130000"/>
        <a:buFont typeface="Arial" charset="0"/>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Times New Roman" pitchFamily="18" charset="0"/>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charset="-128"/>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6.bin"/><Relationship Id="rId5" Type="http://schemas.openxmlformats.org/officeDocument/2006/relationships/image" Target="../media/image13.emf"/><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7.bin"/><Relationship Id="rId5" Type="http://schemas.openxmlformats.org/officeDocument/2006/relationships/image" Target="../media/image14.emf"/><Relationship Id="rId1" Type="http://schemas.openxmlformats.org/officeDocument/2006/relationships/vmlDrawing" Target="../drawings/vmlDrawing4.vml"/><Relationship Id="rId2"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creativecommons.org/licenses/by-nc-sa/3.0/" TargetMode="External"/><Relationship Id="rId5" Type="http://schemas.openxmlformats.org/officeDocument/2006/relationships/hyperlink" Target="http://conservationmeasures.org/CMP/Site_Docs/CMP_Open_Standards_Version_2.0.pdf"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8.bin"/><Relationship Id="rId5" Type="http://schemas.openxmlformats.org/officeDocument/2006/relationships/image" Target="../media/image22.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wm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oleObject" Target="../embeddings/oleObject4.bin"/><Relationship Id="rId13"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6.emf"/><Relationship Id="rId6" Type="http://schemas.openxmlformats.org/officeDocument/2006/relationships/oleObject" Target="../embeddings/oleObject2.bin"/><Relationship Id="rId7" Type="http://schemas.openxmlformats.org/officeDocument/2006/relationships/image" Target="../media/image7.emf"/><Relationship Id="rId8" Type="http://schemas.openxmlformats.org/officeDocument/2006/relationships/oleObject" Target="../embeddings/oleObject3.bin"/><Relationship Id="rId9" Type="http://schemas.openxmlformats.org/officeDocument/2006/relationships/image" Target="../media/image8.emf"/><Relationship Id="rId10"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5.bin"/><Relationship Id="rId5"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p:txBody>
          <a:bodyPr/>
          <a:lstStyle/>
          <a:p>
            <a:pPr eaLnBrk="1" hangingPunct="1"/>
            <a:r>
              <a:rPr lang="en-US" dirty="0" smtClean="0"/>
              <a:t>2A.	Develop a Formal Action Plan: </a:t>
            </a:r>
            <a:br>
              <a:rPr lang="en-US" dirty="0" smtClean="0"/>
            </a:br>
            <a:r>
              <a:rPr lang="en-US" dirty="0" smtClean="0"/>
              <a:t>Results Chains</a:t>
            </a:r>
          </a:p>
        </p:txBody>
      </p:sp>
      <p:sp>
        <p:nvSpPr>
          <p:cNvPr id="5" name="Rectangle 5"/>
          <p:cNvSpPr txBox="1">
            <a:spLocks noChangeArrowheads="1"/>
          </p:cNvSpPr>
          <p:nvPr/>
        </p:nvSpPr>
        <p:spPr bwMode="auto">
          <a:xfrm>
            <a:off x="0" y="5842000"/>
            <a:ext cx="9144000" cy="1033463"/>
          </a:xfrm>
          <a:prstGeom prst="rect">
            <a:avLst/>
          </a:prstGeom>
          <a:noFill/>
          <a:ln w="9525">
            <a:noFill/>
            <a:miter lim="800000"/>
            <a:headEnd/>
            <a:tailEnd/>
          </a:ln>
        </p:spPr>
        <p:txBody>
          <a:bodyPr/>
          <a:lstStyle/>
          <a:p>
            <a:pPr lvl="0" algn="ctr" eaLnBrk="0" hangingPunct="0">
              <a:lnSpc>
                <a:spcPct val="80000"/>
              </a:lnSpc>
              <a:spcBef>
                <a:spcPct val="20000"/>
              </a:spcBef>
              <a:buSzPct val="130000"/>
              <a:defRPr/>
            </a:pPr>
            <a:endParaRPr lang="en-US" sz="2000" b="1" kern="0" dirty="0">
              <a:solidFill>
                <a:srgbClr val="FFFFFF"/>
              </a:solidFill>
              <a:latin typeface="Arial"/>
              <a:ea typeface="ＭＳ Ｐゴシック" pitchFamily="87" charset="-128"/>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sz="half" idx="1"/>
          </p:nvPr>
        </p:nvSpPr>
        <p:spPr>
          <a:xfrm>
            <a:off x="427038" y="1266825"/>
            <a:ext cx="8302625" cy="519113"/>
          </a:xfrm>
        </p:spPr>
        <p:txBody>
          <a:bodyPr/>
          <a:lstStyle/>
          <a:p>
            <a:pPr eaLnBrk="1" hangingPunct="1">
              <a:buFont typeface="Arial" charset="0"/>
              <a:buNone/>
            </a:pPr>
            <a:r>
              <a:rPr lang="en-US" sz="2800" b="1" smtClean="0"/>
              <a:t>The Basic Components of a Results Chain:</a:t>
            </a:r>
          </a:p>
        </p:txBody>
      </p:sp>
      <p:graphicFrame>
        <p:nvGraphicFramePr>
          <p:cNvPr id="13315" name="Object 3"/>
          <p:cNvGraphicFramePr>
            <a:graphicFrameLocks noGrp="1" noChangeAspect="1"/>
          </p:cNvGraphicFramePr>
          <p:nvPr>
            <p:ph sz="half" idx="2"/>
          </p:nvPr>
        </p:nvGraphicFramePr>
        <p:xfrm>
          <a:off x="157163" y="2268538"/>
          <a:ext cx="8686800" cy="2384425"/>
        </p:xfrm>
        <a:graphic>
          <a:graphicData uri="http://schemas.openxmlformats.org/presentationml/2006/ole">
            <mc:AlternateContent xmlns:mc="http://schemas.openxmlformats.org/markup-compatibility/2006">
              <mc:Choice xmlns:v="urn:schemas-microsoft-com:vml" Requires="v">
                <p:oleObj spid="_x0000_s74753" name="Visio" r:id="rId4" imgW="8085582" imgH="2218563" progId="Visio.Drawing.11">
                  <p:embed/>
                </p:oleObj>
              </mc:Choice>
              <mc:Fallback>
                <p:oleObj name="Visio" r:id="rId4" imgW="8085582" imgH="2218563"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3" y="2268538"/>
                        <a:ext cx="8686800"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6" name="Rectangle 4"/>
          <p:cNvSpPr>
            <a:spLocks noGrp="1" noChangeArrowheads="1"/>
          </p:cNvSpPr>
          <p:nvPr>
            <p:ph type="title"/>
          </p:nvPr>
        </p:nvSpPr>
        <p:spPr>
          <a:noFill/>
        </p:spPr>
        <p:txBody>
          <a:bodyPr/>
          <a:lstStyle/>
          <a:p>
            <a:pPr eaLnBrk="1" hangingPunct="1"/>
            <a:r>
              <a:rPr lang="en-US" smtClean="0"/>
              <a:t>What is a Results Chain?</a:t>
            </a:r>
          </a:p>
        </p:txBody>
      </p:sp>
    </p:spTree>
    <p:extLst>
      <p:ext uri="{BB962C8B-B14F-4D97-AF65-F5344CB8AC3E}">
        <p14:creationId xmlns:p14="http://schemas.microsoft.com/office/powerpoint/2010/main" val="14472177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body" sz="half" idx="1"/>
          </p:nvPr>
        </p:nvSpPr>
        <p:spPr>
          <a:xfrm>
            <a:off x="427038" y="1266825"/>
            <a:ext cx="8302625" cy="519113"/>
          </a:xfrm>
        </p:spPr>
        <p:txBody>
          <a:bodyPr/>
          <a:lstStyle/>
          <a:p>
            <a:pPr eaLnBrk="1" hangingPunct="1">
              <a:buFont typeface="Arial" charset="0"/>
              <a:buNone/>
            </a:pPr>
            <a:r>
              <a:rPr lang="en-US" sz="2800" b="1" smtClean="0"/>
              <a:t>The Basic Components of a Results Chain:</a:t>
            </a:r>
          </a:p>
        </p:txBody>
      </p:sp>
      <p:graphicFrame>
        <p:nvGraphicFramePr>
          <p:cNvPr id="14339" name="Object 9"/>
          <p:cNvGraphicFramePr>
            <a:graphicFrameLocks noGrp="1" noChangeAspect="1"/>
          </p:cNvGraphicFramePr>
          <p:nvPr>
            <p:ph sz="half" idx="2"/>
          </p:nvPr>
        </p:nvGraphicFramePr>
        <p:xfrm>
          <a:off x="157163" y="2268538"/>
          <a:ext cx="8686800" cy="2384425"/>
        </p:xfrm>
        <a:graphic>
          <a:graphicData uri="http://schemas.openxmlformats.org/presentationml/2006/ole">
            <mc:AlternateContent xmlns:mc="http://schemas.openxmlformats.org/markup-compatibility/2006">
              <mc:Choice xmlns:v="urn:schemas-microsoft-com:vml" Requires="v">
                <p:oleObj spid="_x0000_s75777" name="Visio" r:id="rId4" imgW="8085582" imgH="2218563" progId="Visio.Drawing.11">
                  <p:embed/>
                </p:oleObj>
              </mc:Choice>
              <mc:Fallback>
                <p:oleObj name="Visio" r:id="rId4" imgW="8085582" imgH="2218563"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3" y="2268538"/>
                        <a:ext cx="8686800"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0" name="Rectangle 12"/>
          <p:cNvSpPr>
            <a:spLocks noGrp="1" noChangeArrowheads="1"/>
          </p:cNvSpPr>
          <p:nvPr>
            <p:ph type="title"/>
          </p:nvPr>
        </p:nvSpPr>
        <p:spPr>
          <a:noFill/>
        </p:spPr>
        <p:txBody>
          <a:bodyPr/>
          <a:lstStyle/>
          <a:p>
            <a:pPr eaLnBrk="1" hangingPunct="1"/>
            <a:r>
              <a:rPr lang="en-US" smtClean="0"/>
              <a:t>What is a Results Chain?</a:t>
            </a:r>
          </a:p>
        </p:txBody>
      </p:sp>
    </p:spTree>
    <p:extLst>
      <p:ext uri="{BB962C8B-B14F-4D97-AF65-F5344CB8AC3E}">
        <p14:creationId xmlns:p14="http://schemas.microsoft.com/office/powerpoint/2010/main" val="26966330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This Presentation</a:t>
            </a:r>
          </a:p>
        </p:txBody>
      </p:sp>
      <p:sp>
        <p:nvSpPr>
          <p:cNvPr id="8195" name="Rectangle 3"/>
          <p:cNvSpPr>
            <a:spLocks noGrp="1" noChangeArrowheads="1"/>
          </p:cNvSpPr>
          <p:nvPr>
            <p:ph type="body" idx="1"/>
          </p:nvPr>
        </p:nvSpPr>
        <p:spPr>
          <a:xfrm>
            <a:off x="427038" y="1266825"/>
            <a:ext cx="8288337" cy="3539430"/>
          </a:xfrm>
        </p:spPr>
        <p:txBody>
          <a:bodyPr/>
          <a:lstStyle/>
          <a:p>
            <a:pPr marL="609600" indent="-609600" eaLnBrk="1" hangingPunct="1">
              <a:buSzTx/>
              <a:buFont typeface="Arial" charset="0"/>
              <a:buAutoNum type="arabicPeriod"/>
            </a:pPr>
            <a:r>
              <a:rPr lang="en-US" dirty="0" smtClean="0"/>
              <a:t>What Is a Results Chain?</a:t>
            </a:r>
          </a:p>
          <a:p>
            <a:pPr marL="609600" indent="-609600" eaLnBrk="1" hangingPunct="1">
              <a:buSzTx/>
              <a:buFont typeface="Arial" charset="0"/>
              <a:buAutoNum type="arabicPeriod"/>
            </a:pPr>
            <a:r>
              <a:rPr lang="en-US" b="1" dirty="0" smtClean="0"/>
              <a:t>How to Develop Results Chains</a:t>
            </a:r>
          </a:p>
          <a:p>
            <a:pPr marL="609600" indent="-609600" eaLnBrk="1" hangingPunct="1">
              <a:buSzTx/>
              <a:buFont typeface="Arial" charset="0"/>
              <a:buAutoNum type="arabicPeriod"/>
            </a:pPr>
            <a:r>
              <a:rPr lang="en-US" dirty="0" smtClean="0"/>
              <a:t>Common Mistakes and Tips</a:t>
            </a:r>
          </a:p>
          <a:p>
            <a:pPr marL="609600" indent="-609600" eaLnBrk="1" hangingPunct="1">
              <a:buSzTx/>
              <a:buFont typeface="Arial" charset="0"/>
              <a:buAutoNum type="arabicPeriod"/>
            </a:pPr>
            <a:endParaRPr lang="en-US" dirty="0" smtClean="0"/>
          </a:p>
          <a:p>
            <a:pPr marL="609600" indent="-609600" eaLnBrk="1" hangingPunct="1">
              <a:buFont typeface="Arial" charset="0"/>
              <a:buNone/>
            </a:pPr>
            <a:endParaRPr lang="en-US" dirty="0" smtClean="0"/>
          </a:p>
          <a:p>
            <a:pPr marL="609600" indent="-609600" eaLnBrk="1" hangingPunct="1">
              <a:buFont typeface="Arial" charset="0"/>
              <a:buNone/>
            </a:pPr>
            <a:endParaRPr lang="en-US" dirty="0" smtClean="0"/>
          </a:p>
        </p:txBody>
      </p:sp>
    </p:spTree>
    <p:extLst>
      <p:ext uri="{BB962C8B-B14F-4D97-AF65-F5344CB8AC3E}">
        <p14:creationId xmlns:p14="http://schemas.microsoft.com/office/powerpoint/2010/main" val="3438281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n-US" smtClean="0"/>
              <a:t>How to Develop a Results Chain</a:t>
            </a:r>
          </a:p>
        </p:txBody>
      </p:sp>
      <p:sp>
        <p:nvSpPr>
          <p:cNvPr id="20483" name="Rectangle 5"/>
          <p:cNvSpPr>
            <a:spLocks noGrp="1" noChangeArrowheads="1"/>
          </p:cNvSpPr>
          <p:nvPr>
            <p:ph type="body" idx="1"/>
          </p:nvPr>
        </p:nvSpPr>
        <p:spPr>
          <a:xfrm>
            <a:off x="427038" y="1266825"/>
            <a:ext cx="8288337" cy="2235200"/>
          </a:xfrm>
        </p:spPr>
        <p:txBody>
          <a:bodyPr/>
          <a:lstStyle/>
          <a:p>
            <a:pPr marL="609600" indent="-609600" eaLnBrk="1" hangingPunct="1">
              <a:buSzTx/>
              <a:buFont typeface="Arial" charset="0"/>
              <a:buAutoNum type="arabicPeriod"/>
            </a:pPr>
            <a:r>
              <a:rPr lang="en-US" smtClean="0"/>
              <a:t>Construct an initial results chain</a:t>
            </a:r>
          </a:p>
          <a:p>
            <a:pPr marL="609600" indent="-609600" eaLnBrk="1" hangingPunct="1">
              <a:buSzTx/>
              <a:buFont typeface="Arial" charset="0"/>
              <a:buAutoNum type="arabicPeriod"/>
            </a:pPr>
            <a:r>
              <a:rPr lang="en-US" smtClean="0"/>
              <a:t>Complete the links in the results chain</a:t>
            </a:r>
          </a:p>
          <a:p>
            <a:pPr marL="609600" indent="-609600" eaLnBrk="1" hangingPunct="1">
              <a:buSzTx/>
              <a:buFont typeface="Arial" charset="0"/>
              <a:buAutoNum type="arabicPeriod"/>
            </a:pPr>
            <a:r>
              <a:rPr lang="en-US" smtClean="0"/>
              <a:t>Verify that your results chain meets criteria of a good results chain </a:t>
            </a:r>
          </a:p>
        </p:txBody>
      </p:sp>
    </p:spTree>
    <p:extLst>
      <p:ext uri="{BB962C8B-B14F-4D97-AF65-F5344CB8AC3E}">
        <p14:creationId xmlns:p14="http://schemas.microsoft.com/office/powerpoint/2010/main" val="6498382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a:noFill/>
        </p:spPr>
        <p:txBody>
          <a:bodyPr/>
          <a:lstStyle/>
          <a:p>
            <a:pPr eaLnBrk="1" hangingPunct="1"/>
            <a:r>
              <a:rPr lang="en-US" smtClean="0"/>
              <a:t>A Chain From the Model Allows You to…</a:t>
            </a:r>
          </a:p>
        </p:txBody>
      </p:sp>
      <p:pic>
        <p:nvPicPr>
          <p:cNvPr id="70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128713"/>
            <a:ext cx="9001125"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59006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77421" y="6291618"/>
            <a:ext cx="9608024" cy="56891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ahoma" pitchFamily="34" charset="0"/>
            </a:endParaRPr>
          </a:p>
        </p:txBody>
      </p:sp>
      <p:sp>
        <p:nvSpPr>
          <p:cNvPr id="23554" name="Rectangle 3"/>
          <p:cNvSpPr>
            <a:spLocks noChangeArrowheads="1"/>
          </p:cNvSpPr>
          <p:nvPr/>
        </p:nvSpPr>
        <p:spPr bwMode="auto">
          <a:xfrm>
            <a:off x="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3555" name="Rectangle 4"/>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3556" name="Rectangle 5"/>
          <p:cNvSpPr>
            <a:spLocks noGrp="1" noChangeArrowheads="1"/>
          </p:cNvSpPr>
          <p:nvPr>
            <p:ph type="title"/>
          </p:nvPr>
        </p:nvSpPr>
        <p:spPr/>
        <p:txBody>
          <a:bodyPr/>
          <a:lstStyle/>
          <a:p>
            <a:pPr eaLnBrk="1" hangingPunct="1"/>
            <a:r>
              <a:rPr lang="en-US" smtClean="0"/>
              <a:t>1. Construct an Initial Results Chain</a:t>
            </a:r>
          </a:p>
        </p:txBody>
      </p:sp>
      <p:sp>
        <p:nvSpPr>
          <p:cNvPr id="23557" name="Rectangle 6"/>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3558" name="Rectangle 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n-US"/>
          </a:p>
        </p:txBody>
      </p:sp>
      <p:sp>
        <p:nvSpPr>
          <p:cNvPr id="23559" name="Rectangle 10"/>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n-US"/>
          </a:p>
        </p:txBody>
      </p:sp>
      <p:sp>
        <p:nvSpPr>
          <p:cNvPr id="23560" name="Rectangle 11"/>
          <p:cNvSpPr>
            <a:spLocks noChangeArrowheads="1"/>
          </p:cNvSpPr>
          <p:nvPr/>
        </p:nvSpPr>
        <p:spPr bwMode="auto">
          <a:xfrm>
            <a:off x="0" y="23526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n-US"/>
          </a:p>
        </p:txBody>
      </p:sp>
      <p:sp>
        <p:nvSpPr>
          <p:cNvPr id="23561" name="Rectangle 12"/>
          <p:cNvSpPr>
            <a:spLocks noChangeArrowheads="1"/>
          </p:cNvSpPr>
          <p:nvPr/>
        </p:nvSpPr>
        <p:spPr bwMode="auto">
          <a:xfrm>
            <a:off x="0" y="280987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endParaRPr lang="en-US"/>
          </a:p>
        </p:txBody>
      </p:sp>
      <p:sp>
        <p:nvSpPr>
          <p:cNvPr id="23562" name="Rectangle 14"/>
          <p:cNvSpPr>
            <a:spLocks noChangeArrowheads="1"/>
          </p:cNvSpPr>
          <p:nvPr/>
        </p:nvSpPr>
        <p:spPr bwMode="auto">
          <a:xfrm>
            <a:off x="0" y="3000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n-US"/>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4893"/>
            <a:ext cx="889635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32911" name="AutoShape 15"/>
          <p:cNvCxnSpPr>
            <a:cxnSpLocks noChangeShapeType="1"/>
          </p:cNvCxnSpPr>
          <p:nvPr/>
        </p:nvCxnSpPr>
        <p:spPr bwMode="auto">
          <a:xfrm rot="16200000" flipH="1">
            <a:off x="1057276" y="2908301"/>
            <a:ext cx="1417638" cy="1587"/>
          </a:xfrm>
          <a:prstGeom prst="straightConnector1">
            <a:avLst/>
          </a:prstGeom>
          <a:noFill/>
          <a:ln w="9207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716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81" y="4317355"/>
            <a:ext cx="878205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32912" name="AutoShape 16"/>
          <p:cNvCxnSpPr>
            <a:cxnSpLocks noChangeShapeType="1"/>
          </p:cNvCxnSpPr>
          <p:nvPr/>
        </p:nvCxnSpPr>
        <p:spPr bwMode="auto">
          <a:xfrm rot="16200000" flipH="1">
            <a:off x="5170270" y="4515645"/>
            <a:ext cx="1468438" cy="7937"/>
          </a:xfrm>
          <a:prstGeom prst="straightConnector1">
            <a:avLst/>
          </a:prstGeom>
          <a:noFill/>
          <a:ln w="92075">
            <a:solidFill>
              <a:srgbClr val="0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352680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29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29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73063" y="342900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algn="l"/>
            <a:endParaRPr lang="en-US" sz="2700" b="1">
              <a:solidFill>
                <a:srgbClr val="FFFF99"/>
              </a:solidFill>
              <a:latin typeface="Arial" charset="0"/>
            </a:endParaRPr>
          </a:p>
        </p:txBody>
      </p:sp>
      <p:sp>
        <p:nvSpPr>
          <p:cNvPr id="24579" name="Rectangle 3"/>
          <p:cNvSpPr>
            <a:spLocks noChangeArrowheads="1"/>
          </p:cNvSpPr>
          <p:nvPr/>
        </p:nvSpPr>
        <p:spPr bwMode="auto">
          <a:xfrm>
            <a:off x="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4580" name="Rectangle 4"/>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4581" name="Rectangle 5"/>
          <p:cNvSpPr>
            <a:spLocks noGrp="1" noChangeArrowheads="1"/>
          </p:cNvSpPr>
          <p:nvPr>
            <p:ph type="title"/>
          </p:nvPr>
        </p:nvSpPr>
        <p:spPr/>
        <p:txBody>
          <a:bodyPr/>
          <a:lstStyle/>
          <a:p>
            <a:pPr eaLnBrk="1" hangingPunct="1"/>
            <a:r>
              <a:rPr lang="en-US" smtClean="0"/>
              <a:t>2. Complete the Links in the Results Chain</a:t>
            </a:r>
          </a:p>
        </p:txBody>
      </p:sp>
      <p:sp>
        <p:nvSpPr>
          <p:cNvPr id="24582" name="Rectangle 6"/>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017761"/>
            <a:ext cx="9143998" cy="740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2852"/>
            <a:ext cx="9143999" cy="748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4370004"/>
            <a:ext cx="9143999" cy="1621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93863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73063" y="342900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algn="l"/>
            <a:endParaRPr lang="en-US" sz="2700" b="1">
              <a:solidFill>
                <a:srgbClr val="FFFF99"/>
              </a:solidFill>
              <a:latin typeface="Arial" charset="0"/>
            </a:endParaRPr>
          </a:p>
        </p:txBody>
      </p:sp>
      <p:sp>
        <p:nvSpPr>
          <p:cNvPr id="28675" name="Rectangle 3"/>
          <p:cNvSpPr>
            <a:spLocks noChangeArrowheads="1"/>
          </p:cNvSpPr>
          <p:nvPr/>
        </p:nvSpPr>
        <p:spPr bwMode="auto">
          <a:xfrm>
            <a:off x="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8676" name="Rectangle 4"/>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8677" name="Rectangle 5"/>
          <p:cNvSpPr>
            <a:spLocks noGrp="1" noChangeArrowheads="1"/>
          </p:cNvSpPr>
          <p:nvPr>
            <p:ph type="title"/>
          </p:nvPr>
        </p:nvSpPr>
        <p:spPr/>
        <p:txBody>
          <a:bodyPr/>
          <a:lstStyle/>
          <a:p>
            <a:pPr eaLnBrk="1" hangingPunct="1"/>
            <a:r>
              <a:rPr lang="en-US" smtClean="0"/>
              <a:t>3. Review the Criteria for Good Results Chains</a:t>
            </a:r>
          </a:p>
        </p:txBody>
      </p:sp>
      <p:sp>
        <p:nvSpPr>
          <p:cNvPr id="28678" name="Rectangle 6"/>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204232" name="Rectangle 8"/>
          <p:cNvSpPr>
            <a:spLocks noChangeArrowheads="1"/>
          </p:cNvSpPr>
          <p:nvPr/>
        </p:nvSpPr>
        <p:spPr bwMode="auto">
          <a:xfrm>
            <a:off x="427038" y="3359572"/>
            <a:ext cx="8716962"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l">
              <a:lnSpc>
                <a:spcPct val="90000"/>
              </a:lnSpc>
              <a:spcBef>
                <a:spcPct val="20000"/>
              </a:spcBef>
              <a:buClr>
                <a:srgbClr val="009900"/>
              </a:buClr>
              <a:buSzPct val="130000"/>
              <a:buFont typeface="Arial" charset="0"/>
              <a:buChar char="•"/>
            </a:pPr>
            <a:r>
              <a:rPr lang="en-US" sz="2400" b="1" dirty="0">
                <a:solidFill>
                  <a:srgbClr val="009900"/>
                </a:solidFill>
                <a:latin typeface="Arial" charset="0"/>
              </a:rPr>
              <a:t>Results oriented:</a:t>
            </a:r>
            <a:r>
              <a:rPr lang="en-US" sz="2400" dirty="0">
                <a:solidFill>
                  <a:schemeClr val="folHlink"/>
                </a:solidFill>
                <a:latin typeface="Arial" charset="0"/>
              </a:rPr>
              <a:t> </a:t>
            </a:r>
            <a:r>
              <a:rPr lang="en-US" sz="2400" dirty="0">
                <a:latin typeface="Arial" charset="0"/>
              </a:rPr>
              <a:t>Boxes contain desired results (e.g., reduction of hunting), and not activities (e.g., conduct a study). </a:t>
            </a:r>
          </a:p>
          <a:p>
            <a:pPr marL="342900" indent="-342900" algn="l">
              <a:lnSpc>
                <a:spcPct val="90000"/>
              </a:lnSpc>
              <a:spcBef>
                <a:spcPct val="20000"/>
              </a:spcBef>
              <a:buClr>
                <a:srgbClr val="009900"/>
              </a:buClr>
              <a:buSzPct val="130000"/>
              <a:buFont typeface="Arial" charset="0"/>
              <a:buChar char="•"/>
            </a:pPr>
            <a:r>
              <a:rPr lang="en-US" sz="2400" b="1" dirty="0">
                <a:solidFill>
                  <a:srgbClr val="009900"/>
                </a:solidFill>
                <a:latin typeface="Arial" charset="0"/>
              </a:rPr>
              <a:t>Connected in a “causal” manner:</a:t>
            </a:r>
            <a:r>
              <a:rPr lang="en-US" sz="2400" b="1" dirty="0">
                <a:solidFill>
                  <a:schemeClr val="folHlink"/>
                </a:solidFill>
                <a:latin typeface="Arial" charset="0"/>
              </a:rPr>
              <a:t> </a:t>
            </a:r>
            <a:r>
              <a:rPr lang="en-US" sz="2400" dirty="0">
                <a:latin typeface="Arial" charset="0"/>
              </a:rPr>
              <a:t>There are clear connections of “if…then” between each pair of successive boxes</a:t>
            </a:r>
            <a:r>
              <a:rPr lang="en-US" sz="2400" dirty="0" smtClean="0">
                <a:latin typeface="Arial" charset="0"/>
              </a:rPr>
              <a:t>.</a:t>
            </a:r>
          </a:p>
          <a:p>
            <a:pPr marL="342900" indent="-342900" algn="l">
              <a:lnSpc>
                <a:spcPct val="90000"/>
              </a:lnSpc>
              <a:spcBef>
                <a:spcPct val="20000"/>
              </a:spcBef>
              <a:buClr>
                <a:srgbClr val="009900"/>
              </a:buClr>
              <a:buSzPct val="130000"/>
              <a:buFont typeface="Arial" charset="0"/>
              <a:buChar char="•"/>
            </a:pPr>
            <a:r>
              <a:rPr lang="en-US" sz="2400" b="1" dirty="0">
                <a:solidFill>
                  <a:srgbClr val="009900"/>
                </a:solidFill>
                <a:latin typeface="Arial" charset="0"/>
              </a:rPr>
              <a:t>Demonstrates change:</a:t>
            </a:r>
            <a:r>
              <a:rPr lang="en-US" sz="2400" b="1" dirty="0">
                <a:solidFill>
                  <a:schemeClr val="folHlink"/>
                </a:solidFill>
                <a:latin typeface="Arial" charset="0"/>
              </a:rPr>
              <a:t> </a:t>
            </a:r>
            <a:r>
              <a:rPr lang="en-US" sz="2400" dirty="0">
                <a:latin typeface="Arial" charset="0"/>
              </a:rPr>
              <a:t>Each box describes how you hope the relevant factor will change (e.g., improve, increase, or decrease</a:t>
            </a:r>
            <a:r>
              <a:rPr lang="en-US" sz="2400" dirty="0" smtClean="0">
                <a:latin typeface="Arial" charset="0"/>
              </a:rPr>
              <a:t>).</a:t>
            </a:r>
            <a:endParaRPr lang="en-US" sz="2400" dirty="0">
              <a:latin typeface="Arial" charset="0"/>
            </a:endParaRPr>
          </a:p>
        </p:txBody>
      </p:sp>
      <p:pic>
        <p:nvPicPr>
          <p:cNvPr id="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9518"/>
            <a:ext cx="9143999" cy="1621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20253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423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042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42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73063" y="342900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algn="l"/>
            <a:endParaRPr lang="en-US" sz="2700" b="1">
              <a:solidFill>
                <a:srgbClr val="FFFF99"/>
              </a:solidFill>
              <a:latin typeface="Arial" charset="0"/>
            </a:endParaRPr>
          </a:p>
        </p:txBody>
      </p:sp>
      <p:sp>
        <p:nvSpPr>
          <p:cNvPr id="29699" name="Rectangle 3"/>
          <p:cNvSpPr>
            <a:spLocks noChangeArrowheads="1"/>
          </p:cNvSpPr>
          <p:nvPr/>
        </p:nvSpPr>
        <p:spPr bwMode="auto">
          <a:xfrm>
            <a:off x="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9700" name="Rectangle 4"/>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9701" name="Rectangle 5"/>
          <p:cNvSpPr>
            <a:spLocks noGrp="1" noChangeArrowheads="1"/>
          </p:cNvSpPr>
          <p:nvPr>
            <p:ph type="title"/>
          </p:nvPr>
        </p:nvSpPr>
        <p:spPr/>
        <p:txBody>
          <a:bodyPr/>
          <a:lstStyle/>
          <a:p>
            <a:pPr eaLnBrk="1" hangingPunct="1"/>
            <a:r>
              <a:rPr lang="en-US" smtClean="0"/>
              <a:t>3. Review the Criteria for Good Results Chains</a:t>
            </a:r>
          </a:p>
        </p:txBody>
      </p:sp>
      <p:sp>
        <p:nvSpPr>
          <p:cNvPr id="29702" name="Rectangle 6"/>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 name="Rectangle 8"/>
          <p:cNvSpPr>
            <a:spLocks noChangeArrowheads="1"/>
          </p:cNvSpPr>
          <p:nvPr/>
        </p:nvSpPr>
        <p:spPr bwMode="auto">
          <a:xfrm>
            <a:off x="427038" y="3355848"/>
            <a:ext cx="8410575" cy="179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l">
              <a:spcBef>
                <a:spcPct val="20000"/>
              </a:spcBef>
              <a:buClr>
                <a:srgbClr val="009900"/>
              </a:buClr>
              <a:buSzPct val="130000"/>
              <a:buFont typeface="Arial" charset="0"/>
              <a:buChar char="•"/>
            </a:pPr>
            <a:r>
              <a:rPr lang="en-US" sz="2400" b="1" dirty="0" smtClean="0">
                <a:solidFill>
                  <a:srgbClr val="009900"/>
                </a:solidFill>
                <a:latin typeface="Arial" charset="0"/>
              </a:rPr>
              <a:t>Relatively </a:t>
            </a:r>
            <a:r>
              <a:rPr lang="en-US" sz="2400" b="1" dirty="0">
                <a:solidFill>
                  <a:srgbClr val="009900"/>
                </a:solidFill>
                <a:latin typeface="Arial" charset="0"/>
              </a:rPr>
              <a:t>complete:</a:t>
            </a:r>
            <a:r>
              <a:rPr lang="en-US" sz="2400" b="1" dirty="0">
                <a:solidFill>
                  <a:schemeClr val="folHlink"/>
                </a:solidFill>
                <a:latin typeface="Arial" charset="0"/>
              </a:rPr>
              <a:t> </a:t>
            </a:r>
            <a:r>
              <a:rPr lang="en-US" sz="2400" dirty="0">
                <a:latin typeface="Arial" charset="0"/>
              </a:rPr>
              <a:t>There are sufficient boxes to construct logical connections but not so many that the chain becomes overly complex.</a:t>
            </a:r>
          </a:p>
          <a:p>
            <a:pPr marL="342900" indent="-342900" algn="l">
              <a:spcBef>
                <a:spcPct val="60000"/>
              </a:spcBef>
              <a:buClr>
                <a:srgbClr val="009900"/>
              </a:buClr>
              <a:buSzPct val="130000"/>
              <a:buFont typeface="Arial" charset="0"/>
              <a:buChar char="•"/>
            </a:pPr>
            <a:r>
              <a:rPr lang="en-US" sz="2400" b="1" dirty="0">
                <a:solidFill>
                  <a:srgbClr val="009900"/>
                </a:solidFill>
                <a:latin typeface="Arial" charset="0"/>
              </a:rPr>
              <a:t>Simple:</a:t>
            </a:r>
            <a:r>
              <a:rPr lang="en-US" sz="2400" b="1" dirty="0">
                <a:solidFill>
                  <a:schemeClr val="folHlink"/>
                </a:solidFill>
                <a:latin typeface="Arial" charset="0"/>
              </a:rPr>
              <a:t> </a:t>
            </a:r>
            <a:r>
              <a:rPr lang="en-US" sz="2400" dirty="0">
                <a:latin typeface="Arial" charset="0"/>
              </a:rPr>
              <a:t>There is only one result per box</a:t>
            </a:r>
            <a:r>
              <a:rPr lang="en-US" sz="2400" dirty="0" smtClean="0">
                <a:latin typeface="Arial" charset="0"/>
              </a:rPr>
              <a:t>.</a:t>
            </a:r>
            <a:endParaRPr lang="en-US" sz="2400" dirty="0">
              <a:latin typeface="Arial" charset="0"/>
            </a:endParaRP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9518"/>
            <a:ext cx="9143999" cy="1621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79854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What is a Results Chain?</a:t>
            </a:r>
          </a:p>
        </p:txBody>
      </p:sp>
      <p:sp>
        <p:nvSpPr>
          <p:cNvPr id="32771" name="Rectangle 3"/>
          <p:cNvSpPr>
            <a:spLocks noGrp="1" noChangeArrowheads="1"/>
          </p:cNvSpPr>
          <p:nvPr>
            <p:ph type="body" idx="1"/>
          </p:nvPr>
        </p:nvSpPr>
        <p:spPr>
          <a:xfrm>
            <a:off x="427038" y="1266825"/>
            <a:ext cx="8288337" cy="4768850"/>
          </a:xfrm>
        </p:spPr>
        <p:txBody>
          <a:bodyPr/>
          <a:lstStyle/>
          <a:p>
            <a:pPr marL="347663" indent="-347663" eaLnBrk="1" hangingPunct="1">
              <a:buFont typeface="Arial" charset="0"/>
              <a:buNone/>
            </a:pPr>
            <a:r>
              <a:rPr lang="en-US" smtClean="0"/>
              <a:t>A diagram of a series of “if…then” statements (“causal”) that:</a:t>
            </a:r>
          </a:p>
          <a:p>
            <a:pPr marL="347663" indent="-347663" eaLnBrk="1" hangingPunct="1"/>
            <a:r>
              <a:rPr lang="en-US" smtClean="0"/>
              <a:t>Defines how a project team </a:t>
            </a:r>
            <a:r>
              <a:rPr lang="en-US" i="1" smtClean="0"/>
              <a:t>thinks</a:t>
            </a:r>
            <a:r>
              <a:rPr lang="en-US" smtClean="0"/>
              <a:t> a strategy will contribute to reducing a threat and conserving a target</a:t>
            </a:r>
          </a:p>
          <a:p>
            <a:pPr marL="347663" indent="-347663" eaLnBrk="1" hangingPunct="1"/>
            <a:r>
              <a:rPr lang="en-US" smtClean="0"/>
              <a:t>Focuses on the achievement of results – not the execution of activities</a:t>
            </a:r>
          </a:p>
          <a:p>
            <a:pPr marL="347663" indent="-347663" eaLnBrk="1" hangingPunct="1"/>
            <a:r>
              <a:rPr lang="en-US" smtClean="0"/>
              <a:t>Is composed of assumptions that can be tested</a:t>
            </a:r>
          </a:p>
        </p:txBody>
      </p:sp>
    </p:spTree>
    <p:extLst>
      <p:ext uri="{BB962C8B-B14F-4D97-AF65-F5344CB8AC3E}">
        <p14:creationId xmlns:p14="http://schemas.microsoft.com/office/powerpoint/2010/main" val="32497696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Copyright and Use Terms</a:t>
            </a:r>
          </a:p>
        </p:txBody>
      </p:sp>
      <p:sp>
        <p:nvSpPr>
          <p:cNvPr id="3" name="Content Placeholder 2"/>
          <p:cNvSpPr>
            <a:spLocks noGrp="1"/>
          </p:cNvSpPr>
          <p:nvPr>
            <p:ph idx="1"/>
          </p:nvPr>
        </p:nvSpPr>
        <p:spPr>
          <a:xfrm>
            <a:off x="465138" y="4238625"/>
            <a:ext cx="8288337" cy="2625725"/>
          </a:xfrm>
        </p:spPr>
        <p:txBody>
          <a:bodyPr/>
          <a:lstStyle/>
          <a:p>
            <a:pPr marL="0" indent="0">
              <a:buFont typeface="Arial" charset="0"/>
              <a:buNone/>
              <a:defRPr/>
            </a:pPr>
            <a:r>
              <a:rPr lang="en-US" sz="1600" dirty="0" smtClean="0"/>
              <a:t>Under this license, you are free to share this presentation and adapt it for your use under the following conditions: </a:t>
            </a:r>
          </a:p>
          <a:p>
            <a:pPr>
              <a:buFont typeface="Arial" pitchFamily="34" charset="0"/>
              <a:buChar char="•"/>
              <a:defRPr/>
            </a:pPr>
            <a:r>
              <a:rPr lang="en-US" sz="1600" dirty="0" smtClean="0"/>
              <a:t>You must attribute the work in the manner specified by the author or licensor (but not in any way that suggests that they endorse you or your use of the work).</a:t>
            </a:r>
          </a:p>
          <a:p>
            <a:pPr>
              <a:buFont typeface="Arial" pitchFamily="34" charset="0"/>
              <a:buChar char="•"/>
              <a:defRPr/>
            </a:pPr>
            <a:r>
              <a:rPr lang="en-US" sz="1600" dirty="0" smtClean="0"/>
              <a:t>You may not use this work for commercial purposes.</a:t>
            </a:r>
          </a:p>
          <a:p>
            <a:pPr>
              <a:buFont typeface="Arial" pitchFamily="34" charset="0"/>
              <a:buChar char="•"/>
              <a:defRPr/>
            </a:pPr>
            <a:r>
              <a:rPr lang="en-US" sz="1600" dirty="0" smtClean="0"/>
              <a:t>If you alter, transform, or build upon this work, you must remove the FOS logo, and you may distribute the resulting work only under the same or similar license to this one.</a:t>
            </a:r>
          </a:p>
          <a:p>
            <a:pPr>
              <a:buFont typeface="Arial" charset="0"/>
              <a:buNone/>
              <a:defRPr/>
            </a:pPr>
            <a:r>
              <a:rPr lang="en-US" sz="1600" dirty="0" smtClean="0"/>
              <a:t> </a:t>
            </a:r>
          </a:p>
          <a:p>
            <a:pPr>
              <a:buFont typeface="Arial" charset="0"/>
              <a:buNone/>
              <a:defRPr/>
            </a:pPr>
            <a:endParaRPr lang="en-US" sz="1600" dirty="0"/>
          </a:p>
        </p:txBody>
      </p:sp>
      <p:sp>
        <p:nvSpPr>
          <p:cNvPr id="6148" name="Rectangle 6"/>
          <p:cNvSpPr>
            <a:spLocks noChangeArrowheads="1"/>
          </p:cNvSpPr>
          <p:nvPr/>
        </p:nvSpPr>
        <p:spPr bwMode="auto">
          <a:xfrm>
            <a:off x="2638425" y="2559050"/>
            <a:ext cx="59150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600"/>
              <a:t>This work is licensed under the Creative Commons Attribution-Noncommercial-Share Alike 3.0 License. </a:t>
            </a:r>
          </a:p>
          <a:p>
            <a:pPr algn="l"/>
            <a:endParaRPr lang="en-US" sz="1600"/>
          </a:p>
          <a:p>
            <a:pPr algn="l"/>
            <a:r>
              <a:rPr lang="en-US" sz="1600"/>
              <a:t> </a:t>
            </a:r>
          </a:p>
        </p:txBody>
      </p:sp>
      <p:pic>
        <p:nvPicPr>
          <p:cNvPr id="61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571750"/>
            <a:ext cx="18288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8"/>
          <p:cNvSpPr>
            <a:spLocks noChangeArrowheads="1"/>
          </p:cNvSpPr>
          <p:nvPr/>
        </p:nvSpPr>
        <p:spPr bwMode="auto">
          <a:xfrm>
            <a:off x="476250" y="3241675"/>
            <a:ext cx="8029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600"/>
              <a:t>To view a copy of this license, visit </a:t>
            </a:r>
            <a:r>
              <a:rPr lang="en-US" sz="1600" u="sng">
                <a:hlinkClick r:id="rId4"/>
              </a:rPr>
              <a:t>http://creativecommons.org/licenses/by-nc-sa/3.0/</a:t>
            </a:r>
            <a:r>
              <a:rPr lang="en-US" sz="1600"/>
              <a:t> or send a letter to Creative Commons, 171 Second Street, Suite 300, San Francisco, CA 94105, USA.</a:t>
            </a:r>
          </a:p>
        </p:txBody>
      </p:sp>
      <p:sp>
        <p:nvSpPr>
          <p:cNvPr id="10" name="Rectangle 9"/>
          <p:cNvSpPr/>
          <p:nvPr/>
        </p:nvSpPr>
        <p:spPr>
          <a:xfrm>
            <a:off x="561975" y="923925"/>
            <a:ext cx="8296275" cy="1397000"/>
          </a:xfrm>
          <a:prstGeom prst="rect">
            <a:avLst/>
          </a:prstGeom>
        </p:spPr>
        <p:txBody>
          <a:bodyPr>
            <a:spAutoFit/>
          </a:bodyPr>
          <a:lstStyle/>
          <a:p>
            <a:pPr marL="342900" indent="-342900" algn="l" eaLnBrk="0" hangingPunct="0">
              <a:lnSpc>
                <a:spcPct val="80000"/>
              </a:lnSpc>
              <a:spcBef>
                <a:spcPct val="20000"/>
              </a:spcBef>
              <a:buSzPct val="130000"/>
              <a:defRPr/>
            </a:pPr>
            <a:endParaRPr lang="en-US" sz="2400" kern="0" dirty="0">
              <a:latin typeface="Arial"/>
            </a:endParaRPr>
          </a:p>
          <a:p>
            <a:pPr marL="342900" indent="-342900" algn="l" eaLnBrk="0" hangingPunct="0">
              <a:lnSpc>
                <a:spcPct val="80000"/>
              </a:lnSpc>
              <a:spcBef>
                <a:spcPct val="20000"/>
              </a:spcBef>
              <a:buSzPct val="130000"/>
              <a:defRPr/>
            </a:pPr>
            <a:r>
              <a:rPr lang="en-US" altLang="zh-CN" sz="2400" dirty="0">
                <a:ea typeface="宋体" charset="-122"/>
                <a:cs typeface="Arial" charset="0"/>
              </a:rPr>
              <a:t>© Foundations of Success, 2008</a:t>
            </a:r>
          </a:p>
          <a:p>
            <a:pPr algn="l" eaLnBrk="0" hangingPunct="0">
              <a:lnSpc>
                <a:spcPct val="80000"/>
              </a:lnSpc>
              <a:spcBef>
                <a:spcPct val="20000"/>
              </a:spcBef>
              <a:buSzPct val="130000"/>
              <a:defRPr/>
            </a:pPr>
            <a:r>
              <a:rPr lang="en-US" sz="1600" i="1" dirty="0"/>
              <a:t>FOS strongly recommends that this presentation is given by experts familiar with the adaptive management process presented by the Conservation Measures Partnership’s </a:t>
            </a:r>
            <a:r>
              <a:rPr lang="en-US" sz="1600" dirty="0">
                <a:hlinkClick r:id="rId5"/>
              </a:rPr>
              <a:t>Open Standards for the Practice of Conservation</a:t>
            </a:r>
            <a:r>
              <a:rPr lang="en-US" sz="1600" dirty="0"/>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What is NOT a Results Chain?</a:t>
            </a:r>
          </a:p>
        </p:txBody>
      </p:sp>
      <p:sp>
        <p:nvSpPr>
          <p:cNvPr id="786436" name="Rectangle 4"/>
          <p:cNvSpPr>
            <a:spLocks noGrp="1" noChangeArrowheads="1"/>
          </p:cNvSpPr>
          <p:nvPr>
            <p:ph type="body" sz="half" idx="1"/>
          </p:nvPr>
        </p:nvSpPr>
        <p:spPr>
          <a:xfrm>
            <a:off x="457200" y="1752600"/>
            <a:ext cx="8382000" cy="519113"/>
          </a:xfrm>
          <a:noFill/>
        </p:spPr>
        <p:txBody>
          <a:bodyPr/>
          <a:lstStyle/>
          <a:p>
            <a:pPr marL="0" indent="6350" eaLnBrk="1" hangingPunct="1">
              <a:buFont typeface="Arial" charset="0"/>
              <a:buNone/>
            </a:pPr>
            <a:r>
              <a:rPr lang="en-US" sz="2800" smtClean="0"/>
              <a:t>It is not an implementation flow diagram… </a:t>
            </a:r>
          </a:p>
        </p:txBody>
      </p:sp>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6" y="2433638"/>
            <a:ext cx="9126226" cy="2289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28460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3000" smtClean="0"/>
              <a:t>Your Turn: Which of the Following is NOT a Results Chain?</a:t>
            </a:r>
          </a:p>
        </p:txBody>
      </p:sp>
      <p:graphicFrame>
        <p:nvGraphicFramePr>
          <p:cNvPr id="34819" name="Object 3"/>
          <p:cNvGraphicFramePr>
            <a:graphicFrameLocks noGrp="1" noChangeAspect="1"/>
          </p:cNvGraphicFramePr>
          <p:nvPr>
            <p:ph idx="1"/>
          </p:nvPr>
        </p:nvGraphicFramePr>
        <p:xfrm>
          <a:off x="-14288" y="1438275"/>
          <a:ext cx="9144001" cy="4260850"/>
        </p:xfrm>
        <a:graphic>
          <a:graphicData uri="http://schemas.openxmlformats.org/presentationml/2006/ole">
            <mc:AlternateContent xmlns:mc="http://schemas.openxmlformats.org/markup-compatibility/2006">
              <mc:Choice xmlns:v="urn:schemas-microsoft-com:vml" Requires="v">
                <p:oleObj spid="_x0000_s76801" name="Visio" r:id="rId4" imgW="9695155" imgH="4517708" progId="Visio.Drawing.11">
                  <p:embed/>
                </p:oleObj>
              </mc:Choice>
              <mc:Fallback>
                <p:oleObj name="Visio" r:id="rId4" imgW="9695155" imgH="451770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8" y="1438275"/>
                        <a:ext cx="9144001"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335908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This Presentation</a:t>
            </a:r>
          </a:p>
        </p:txBody>
      </p:sp>
      <p:sp>
        <p:nvSpPr>
          <p:cNvPr id="8195" name="Rectangle 3"/>
          <p:cNvSpPr>
            <a:spLocks noGrp="1" noChangeArrowheads="1"/>
          </p:cNvSpPr>
          <p:nvPr>
            <p:ph type="body" idx="1"/>
          </p:nvPr>
        </p:nvSpPr>
        <p:spPr>
          <a:xfrm>
            <a:off x="427038" y="1266825"/>
            <a:ext cx="8288337" cy="3539430"/>
          </a:xfrm>
        </p:spPr>
        <p:txBody>
          <a:bodyPr/>
          <a:lstStyle/>
          <a:p>
            <a:pPr marL="609600" indent="-609600" eaLnBrk="1" hangingPunct="1">
              <a:buSzTx/>
              <a:buFont typeface="Arial" charset="0"/>
              <a:buAutoNum type="arabicPeriod"/>
            </a:pPr>
            <a:r>
              <a:rPr lang="en-US" dirty="0" smtClean="0"/>
              <a:t>What Is a Results Chain?</a:t>
            </a:r>
          </a:p>
          <a:p>
            <a:pPr marL="609600" indent="-609600" eaLnBrk="1" hangingPunct="1">
              <a:buSzTx/>
              <a:buFont typeface="Arial" charset="0"/>
              <a:buAutoNum type="arabicPeriod"/>
            </a:pPr>
            <a:r>
              <a:rPr lang="en-US" dirty="0" smtClean="0"/>
              <a:t>How to Develop Results Chains</a:t>
            </a:r>
          </a:p>
          <a:p>
            <a:pPr marL="609600" indent="-609600" eaLnBrk="1" hangingPunct="1">
              <a:buSzTx/>
              <a:buFont typeface="Arial" charset="0"/>
              <a:buAutoNum type="arabicPeriod"/>
            </a:pPr>
            <a:r>
              <a:rPr lang="en-US" b="1" dirty="0" smtClean="0"/>
              <a:t>Common Mistakes and Tips</a:t>
            </a:r>
          </a:p>
          <a:p>
            <a:pPr marL="609600" indent="-609600" eaLnBrk="1" hangingPunct="1">
              <a:buSzTx/>
              <a:buFont typeface="Arial" charset="0"/>
              <a:buAutoNum type="arabicPeriod"/>
            </a:pPr>
            <a:endParaRPr lang="en-US" dirty="0" smtClean="0"/>
          </a:p>
          <a:p>
            <a:pPr marL="609600" indent="-609600" eaLnBrk="1" hangingPunct="1">
              <a:buFont typeface="Arial" charset="0"/>
              <a:buNone/>
            </a:pPr>
            <a:endParaRPr lang="en-US" dirty="0" smtClean="0"/>
          </a:p>
          <a:p>
            <a:pPr marL="609600" indent="-609600" eaLnBrk="1" hangingPunct="1">
              <a:buFont typeface="Arial" charset="0"/>
              <a:buNone/>
            </a:pPr>
            <a:endParaRPr lang="en-US" dirty="0" smtClean="0"/>
          </a:p>
        </p:txBody>
      </p:sp>
    </p:spTree>
    <p:extLst>
      <p:ext uri="{BB962C8B-B14F-4D97-AF65-F5344CB8AC3E}">
        <p14:creationId xmlns:p14="http://schemas.microsoft.com/office/powerpoint/2010/main" val="246804224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Focusing on activities and outputs instead of results</a:t>
            </a:r>
            <a:endParaRPr lang="en-US" dirty="0"/>
          </a:p>
        </p:txBody>
      </p:sp>
      <p:pic>
        <p:nvPicPr>
          <p:cNvPr id="747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69" y="4276708"/>
            <a:ext cx="4633436" cy="120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769" y="1325775"/>
            <a:ext cx="4578668" cy="1161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46" y="2677497"/>
            <a:ext cx="7382827" cy="140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333287" y="1255013"/>
            <a:ext cx="692818" cy="1200329"/>
          </a:xfrm>
          <a:prstGeom prst="rect">
            <a:avLst/>
          </a:prstGeom>
          <a:noFill/>
        </p:spPr>
        <p:txBody>
          <a:bodyPr wrap="none" rtlCol="0">
            <a:spAutoFit/>
          </a:bodyPr>
          <a:lstStyle/>
          <a:p>
            <a:r>
              <a:rPr lang="en-US" sz="7200" b="1" dirty="0" smtClean="0">
                <a:solidFill>
                  <a:srgbClr val="FF0000"/>
                </a:solidFill>
              </a:rPr>
              <a:t>X</a:t>
            </a:r>
            <a:endParaRPr lang="en-US" sz="7200" b="1" dirty="0">
              <a:solidFill>
                <a:srgbClr val="FF0000"/>
              </a:solidFill>
            </a:endParaRPr>
          </a:p>
        </p:txBody>
      </p:sp>
      <p:sp>
        <p:nvSpPr>
          <p:cNvPr id="4" name="TextBox 3"/>
          <p:cNvSpPr txBox="1"/>
          <p:nvPr/>
        </p:nvSpPr>
        <p:spPr>
          <a:xfrm>
            <a:off x="5176355" y="1556939"/>
            <a:ext cx="1492716" cy="584775"/>
          </a:xfrm>
          <a:prstGeom prst="rect">
            <a:avLst/>
          </a:prstGeom>
          <a:noFill/>
        </p:spPr>
        <p:txBody>
          <a:bodyPr wrap="none" rtlCol="0">
            <a:spAutoFit/>
          </a:bodyPr>
          <a:lstStyle/>
          <a:p>
            <a:r>
              <a:rPr lang="en-US" sz="3200" dirty="0" smtClean="0"/>
              <a:t>Activity</a:t>
            </a:r>
            <a:endParaRPr lang="en-US" sz="3200" dirty="0"/>
          </a:p>
        </p:txBody>
      </p:sp>
      <p:sp>
        <p:nvSpPr>
          <p:cNvPr id="10" name="TextBox 9"/>
          <p:cNvSpPr txBox="1"/>
          <p:nvPr/>
        </p:nvSpPr>
        <p:spPr>
          <a:xfrm>
            <a:off x="7430050" y="3086149"/>
            <a:ext cx="1619354" cy="584775"/>
          </a:xfrm>
          <a:prstGeom prst="rect">
            <a:avLst/>
          </a:prstGeom>
          <a:noFill/>
        </p:spPr>
        <p:txBody>
          <a:bodyPr wrap="none" rtlCol="0">
            <a:spAutoFit/>
          </a:bodyPr>
          <a:lstStyle/>
          <a:p>
            <a:r>
              <a:rPr lang="en-US" sz="3200" dirty="0" smtClean="0"/>
              <a:t>Outputs</a:t>
            </a:r>
            <a:endParaRPr lang="en-US" sz="3200" dirty="0"/>
          </a:p>
        </p:txBody>
      </p:sp>
      <p:sp>
        <p:nvSpPr>
          <p:cNvPr id="11" name="TextBox 10"/>
          <p:cNvSpPr txBox="1"/>
          <p:nvPr/>
        </p:nvSpPr>
        <p:spPr>
          <a:xfrm>
            <a:off x="3372250" y="2696031"/>
            <a:ext cx="692818" cy="1200329"/>
          </a:xfrm>
          <a:prstGeom prst="rect">
            <a:avLst/>
          </a:prstGeom>
          <a:noFill/>
        </p:spPr>
        <p:txBody>
          <a:bodyPr wrap="none" rtlCol="0">
            <a:spAutoFit/>
          </a:bodyPr>
          <a:lstStyle/>
          <a:p>
            <a:r>
              <a:rPr lang="en-US" sz="7200" b="1" dirty="0" smtClean="0">
                <a:solidFill>
                  <a:srgbClr val="FF0000"/>
                </a:solidFill>
              </a:rPr>
              <a:t>X</a:t>
            </a:r>
            <a:endParaRPr lang="en-US" sz="7200" b="1" dirty="0">
              <a:solidFill>
                <a:srgbClr val="FF0000"/>
              </a:solidFill>
            </a:endParaRPr>
          </a:p>
        </p:txBody>
      </p:sp>
      <p:sp>
        <p:nvSpPr>
          <p:cNvPr id="12" name="TextBox 11"/>
          <p:cNvSpPr txBox="1"/>
          <p:nvPr/>
        </p:nvSpPr>
        <p:spPr>
          <a:xfrm>
            <a:off x="5976253" y="2677497"/>
            <a:ext cx="692818" cy="1200329"/>
          </a:xfrm>
          <a:prstGeom prst="rect">
            <a:avLst/>
          </a:prstGeom>
          <a:noFill/>
        </p:spPr>
        <p:txBody>
          <a:bodyPr wrap="none" rtlCol="0">
            <a:spAutoFit/>
          </a:bodyPr>
          <a:lstStyle/>
          <a:p>
            <a:r>
              <a:rPr lang="en-US" sz="7200" b="1" dirty="0" smtClean="0">
                <a:solidFill>
                  <a:srgbClr val="FF0000"/>
                </a:solidFill>
              </a:rPr>
              <a:t>X</a:t>
            </a:r>
            <a:endParaRPr lang="en-US" sz="7200" b="1" dirty="0">
              <a:solidFill>
                <a:srgbClr val="FF0000"/>
              </a:solidFill>
            </a:endParaRPr>
          </a:p>
        </p:txBody>
      </p:sp>
      <p:sp>
        <p:nvSpPr>
          <p:cNvPr id="13" name="TextBox 12"/>
          <p:cNvSpPr txBox="1"/>
          <p:nvPr/>
        </p:nvSpPr>
        <p:spPr>
          <a:xfrm>
            <a:off x="5323831" y="4571476"/>
            <a:ext cx="1997662" cy="584775"/>
          </a:xfrm>
          <a:prstGeom prst="rect">
            <a:avLst/>
          </a:prstGeom>
          <a:noFill/>
        </p:spPr>
        <p:txBody>
          <a:bodyPr wrap="none" rtlCol="0">
            <a:spAutoFit/>
          </a:bodyPr>
          <a:lstStyle/>
          <a:p>
            <a:r>
              <a:rPr lang="en-US" sz="3200" dirty="0" smtClean="0"/>
              <a:t>Outcomes</a:t>
            </a:r>
            <a:endParaRPr lang="en-US" sz="3200" dirty="0"/>
          </a:p>
        </p:txBody>
      </p:sp>
      <p:pic>
        <p:nvPicPr>
          <p:cNvPr id="14" name="Picture 3" descr="C:\Users\Caroline\AppData\Local\Microsoft\Windows\Temporary Internet Files\Content.IE5\OVW98HP5\MC90043253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4654" y="4694848"/>
            <a:ext cx="424202" cy="47670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308558" y="5528919"/>
            <a:ext cx="6901248" cy="830997"/>
          </a:xfrm>
          <a:prstGeom prst="rect">
            <a:avLst/>
          </a:prstGeom>
          <a:solidFill>
            <a:srgbClr val="FFFF99"/>
          </a:solidFill>
          <a:ln w="12700">
            <a:solidFill>
              <a:schemeClr val="tx1"/>
            </a:solidFill>
            <a:prstDash val="dashDot"/>
          </a:ln>
        </p:spPr>
        <p:txBody>
          <a:bodyPr wrap="none" rtlCol="0">
            <a:spAutoFit/>
          </a:bodyPr>
          <a:lstStyle/>
          <a:p>
            <a:pPr algn="ctr"/>
            <a:r>
              <a:rPr lang="en-US" sz="2400" dirty="0" smtClean="0">
                <a:latin typeface="Comic Sans MS" pitchFamily="66" charset="0"/>
                <a:cs typeface="MV Boli" pitchFamily="2" charset="0"/>
              </a:rPr>
              <a:t>Tip: Think about the changes in the “external” </a:t>
            </a:r>
          </a:p>
          <a:p>
            <a:pPr algn="ctr"/>
            <a:r>
              <a:rPr lang="en-US" sz="2400" dirty="0" smtClean="0">
                <a:latin typeface="Comic Sans MS" pitchFamily="66" charset="0"/>
                <a:cs typeface="MV Boli" pitchFamily="2" charset="0"/>
              </a:rPr>
              <a:t>world that you expect to see</a:t>
            </a:r>
            <a:endParaRPr lang="en-US" sz="2400" dirty="0">
              <a:latin typeface="Comic Sans MS" pitchFamily="66" charset="0"/>
              <a:cs typeface="MV Boli" pitchFamily="2" charset="0"/>
            </a:endParaRPr>
          </a:p>
        </p:txBody>
      </p:sp>
    </p:spTree>
    <p:extLst>
      <p:ext uri="{BB962C8B-B14F-4D97-AF65-F5344CB8AC3E}">
        <p14:creationId xmlns:p14="http://schemas.microsoft.com/office/powerpoint/2010/main" val="3549341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47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47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0" grpId="0"/>
      <p:bldP spid="11" grpId="0"/>
      <p:bldP spid="12" grpId="0"/>
      <p:bldP spid="13"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“Leaps of Faith”</a:t>
            </a:r>
            <a:endParaRPr lang="en-US" dirty="0"/>
          </a:p>
        </p:txBody>
      </p:sp>
      <p:pic>
        <p:nvPicPr>
          <p:cNvPr id="757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82"/>
          <a:stretch/>
        </p:blipFill>
        <p:spPr bwMode="auto">
          <a:xfrm>
            <a:off x="31526" y="1139059"/>
            <a:ext cx="3325539"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58745"/>
            <a:ext cx="52959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65" y="4499908"/>
            <a:ext cx="32385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8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65" y="5466365"/>
            <a:ext cx="488632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357065" y="1187875"/>
            <a:ext cx="692818" cy="1200329"/>
          </a:xfrm>
          <a:prstGeom prst="rect">
            <a:avLst/>
          </a:prstGeom>
          <a:noFill/>
        </p:spPr>
        <p:txBody>
          <a:bodyPr wrap="none" rtlCol="0">
            <a:spAutoFit/>
          </a:bodyPr>
          <a:lstStyle/>
          <a:p>
            <a:r>
              <a:rPr lang="en-US" sz="7200" b="1" dirty="0" smtClean="0">
                <a:solidFill>
                  <a:srgbClr val="FF0000"/>
                </a:solidFill>
              </a:rPr>
              <a:t>X</a:t>
            </a:r>
            <a:endParaRPr lang="en-US" sz="7200" b="1" dirty="0">
              <a:solidFill>
                <a:srgbClr val="FF0000"/>
              </a:solidFill>
            </a:endParaRPr>
          </a:p>
        </p:txBody>
      </p:sp>
      <p:sp>
        <p:nvSpPr>
          <p:cNvPr id="10" name="TextBox 9"/>
          <p:cNvSpPr txBox="1"/>
          <p:nvPr/>
        </p:nvSpPr>
        <p:spPr>
          <a:xfrm>
            <a:off x="4030361" y="1501916"/>
            <a:ext cx="2531078" cy="584775"/>
          </a:xfrm>
          <a:prstGeom prst="rect">
            <a:avLst/>
          </a:prstGeom>
          <a:noFill/>
        </p:spPr>
        <p:txBody>
          <a:bodyPr wrap="none" rtlCol="0">
            <a:spAutoFit/>
          </a:bodyPr>
          <a:lstStyle/>
          <a:p>
            <a:r>
              <a:rPr lang="en-US" sz="3200" dirty="0" smtClean="0"/>
              <a:t>Leap of Faith</a:t>
            </a:r>
            <a:endParaRPr lang="en-US" sz="3200" dirty="0"/>
          </a:p>
        </p:txBody>
      </p:sp>
      <p:sp>
        <p:nvSpPr>
          <p:cNvPr id="11" name="TextBox 10"/>
          <p:cNvSpPr txBox="1"/>
          <p:nvPr/>
        </p:nvSpPr>
        <p:spPr>
          <a:xfrm>
            <a:off x="3439725" y="4266036"/>
            <a:ext cx="692818" cy="1200329"/>
          </a:xfrm>
          <a:prstGeom prst="rect">
            <a:avLst/>
          </a:prstGeom>
          <a:noFill/>
        </p:spPr>
        <p:txBody>
          <a:bodyPr wrap="none" rtlCol="0">
            <a:spAutoFit/>
          </a:bodyPr>
          <a:lstStyle/>
          <a:p>
            <a:r>
              <a:rPr lang="en-US" sz="7200" b="1" dirty="0" smtClean="0">
                <a:solidFill>
                  <a:srgbClr val="FF0000"/>
                </a:solidFill>
              </a:rPr>
              <a:t>X</a:t>
            </a:r>
            <a:endParaRPr lang="en-US" sz="7200" b="1" dirty="0">
              <a:solidFill>
                <a:srgbClr val="FF0000"/>
              </a:solidFill>
            </a:endParaRPr>
          </a:p>
        </p:txBody>
      </p:sp>
      <p:sp>
        <p:nvSpPr>
          <p:cNvPr id="12" name="TextBox 11"/>
          <p:cNvSpPr txBox="1"/>
          <p:nvPr/>
        </p:nvSpPr>
        <p:spPr>
          <a:xfrm>
            <a:off x="4113021" y="4580077"/>
            <a:ext cx="2531078" cy="584775"/>
          </a:xfrm>
          <a:prstGeom prst="rect">
            <a:avLst/>
          </a:prstGeom>
          <a:noFill/>
        </p:spPr>
        <p:txBody>
          <a:bodyPr wrap="none" rtlCol="0">
            <a:spAutoFit/>
          </a:bodyPr>
          <a:lstStyle/>
          <a:p>
            <a:r>
              <a:rPr lang="en-US" sz="3200" dirty="0" smtClean="0"/>
              <a:t>Leap of Faith</a:t>
            </a:r>
            <a:endParaRPr lang="en-US" sz="3200" dirty="0"/>
          </a:p>
        </p:txBody>
      </p:sp>
      <p:sp>
        <p:nvSpPr>
          <p:cNvPr id="13" name="TextBox 12"/>
          <p:cNvSpPr txBox="1"/>
          <p:nvPr/>
        </p:nvSpPr>
        <p:spPr>
          <a:xfrm>
            <a:off x="5165938" y="5564502"/>
            <a:ext cx="3562194" cy="584775"/>
          </a:xfrm>
          <a:prstGeom prst="rect">
            <a:avLst/>
          </a:prstGeom>
          <a:noFill/>
        </p:spPr>
        <p:txBody>
          <a:bodyPr wrap="none" rtlCol="0">
            <a:spAutoFit/>
          </a:bodyPr>
          <a:lstStyle/>
          <a:p>
            <a:r>
              <a:rPr lang="en-US" sz="3200" dirty="0" err="1" smtClean="0"/>
              <a:t>Ahh</a:t>
            </a:r>
            <a:r>
              <a:rPr lang="en-US" sz="3200" dirty="0" smtClean="0"/>
              <a:t>…much better!</a:t>
            </a:r>
            <a:endParaRPr lang="en-US" sz="3200" dirty="0"/>
          </a:p>
        </p:txBody>
      </p:sp>
      <p:sp>
        <p:nvSpPr>
          <p:cNvPr id="14" name="TextBox 13"/>
          <p:cNvSpPr txBox="1"/>
          <p:nvPr/>
        </p:nvSpPr>
        <p:spPr>
          <a:xfrm>
            <a:off x="5369611" y="2947419"/>
            <a:ext cx="3562194" cy="584775"/>
          </a:xfrm>
          <a:prstGeom prst="rect">
            <a:avLst/>
          </a:prstGeom>
          <a:noFill/>
        </p:spPr>
        <p:txBody>
          <a:bodyPr wrap="none" rtlCol="0">
            <a:spAutoFit/>
          </a:bodyPr>
          <a:lstStyle/>
          <a:p>
            <a:r>
              <a:rPr lang="en-US" sz="3200" dirty="0" err="1" smtClean="0"/>
              <a:t>Ahh</a:t>
            </a:r>
            <a:r>
              <a:rPr lang="en-US" sz="3200" dirty="0" smtClean="0"/>
              <a:t>…much better!</a:t>
            </a:r>
            <a:endParaRPr lang="en-US" sz="3200" dirty="0"/>
          </a:p>
        </p:txBody>
      </p:sp>
      <p:sp>
        <p:nvSpPr>
          <p:cNvPr id="15" name="TextBox 14"/>
          <p:cNvSpPr txBox="1"/>
          <p:nvPr/>
        </p:nvSpPr>
        <p:spPr>
          <a:xfrm>
            <a:off x="5097102" y="3643390"/>
            <a:ext cx="3834703" cy="830997"/>
          </a:xfrm>
          <a:prstGeom prst="rect">
            <a:avLst/>
          </a:prstGeom>
          <a:solidFill>
            <a:srgbClr val="FFFF99"/>
          </a:solidFill>
          <a:ln w="12700">
            <a:solidFill>
              <a:schemeClr val="tx1"/>
            </a:solidFill>
            <a:prstDash val="dashDot"/>
          </a:ln>
        </p:spPr>
        <p:txBody>
          <a:bodyPr wrap="none" rtlCol="0">
            <a:spAutoFit/>
          </a:bodyPr>
          <a:lstStyle/>
          <a:p>
            <a:pPr algn="ctr"/>
            <a:r>
              <a:rPr lang="en-US" sz="2400" dirty="0" smtClean="0">
                <a:latin typeface="Comic Sans MS" pitchFamily="66" charset="0"/>
                <a:cs typeface="MV Boli" pitchFamily="2" charset="0"/>
              </a:rPr>
              <a:t>Tip: Read your results as </a:t>
            </a:r>
          </a:p>
          <a:p>
            <a:pPr algn="ctr"/>
            <a:r>
              <a:rPr lang="en-US" sz="2400" dirty="0" smtClean="0">
                <a:latin typeface="Comic Sans MS" pitchFamily="66" charset="0"/>
                <a:cs typeface="MV Boli" pitchFamily="2" charset="0"/>
              </a:rPr>
              <a:t>“if-then” statements</a:t>
            </a:r>
            <a:endParaRPr lang="en-US" sz="2400" dirty="0">
              <a:latin typeface="Comic Sans MS" pitchFamily="66" charset="0"/>
              <a:cs typeface="MV Boli" pitchFamily="2" charset="0"/>
            </a:endParaRPr>
          </a:p>
        </p:txBody>
      </p:sp>
    </p:spTree>
    <p:extLst>
      <p:ext uri="{BB962C8B-B14F-4D97-AF65-F5344CB8AC3E}">
        <p14:creationId xmlns:p14="http://schemas.microsoft.com/office/powerpoint/2010/main" val="14751117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577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57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57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Being Clear about the “Who”</a:t>
            </a:r>
            <a:endParaRPr lang="en-US" dirty="0"/>
          </a:p>
        </p:txBody>
      </p:sp>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 y="3429000"/>
            <a:ext cx="488632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 y="2271713"/>
            <a:ext cx="49149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886807" y="2051046"/>
            <a:ext cx="692818" cy="1200329"/>
          </a:xfrm>
          <a:prstGeom prst="rect">
            <a:avLst/>
          </a:prstGeom>
          <a:noFill/>
        </p:spPr>
        <p:txBody>
          <a:bodyPr wrap="none" rtlCol="0">
            <a:spAutoFit/>
          </a:bodyPr>
          <a:lstStyle/>
          <a:p>
            <a:r>
              <a:rPr lang="en-US" sz="7200" b="1" dirty="0" smtClean="0">
                <a:solidFill>
                  <a:srgbClr val="FF0000"/>
                </a:solidFill>
              </a:rPr>
              <a:t>X</a:t>
            </a:r>
            <a:endParaRPr lang="en-US" sz="7200" b="1" dirty="0">
              <a:solidFill>
                <a:srgbClr val="FF0000"/>
              </a:solidFill>
            </a:endParaRPr>
          </a:p>
        </p:txBody>
      </p:sp>
      <p:sp>
        <p:nvSpPr>
          <p:cNvPr id="8" name="TextBox 7"/>
          <p:cNvSpPr txBox="1"/>
          <p:nvPr/>
        </p:nvSpPr>
        <p:spPr>
          <a:xfrm>
            <a:off x="5322121" y="2054724"/>
            <a:ext cx="3821879" cy="1077218"/>
          </a:xfrm>
          <a:prstGeom prst="rect">
            <a:avLst/>
          </a:prstGeom>
          <a:noFill/>
        </p:spPr>
        <p:txBody>
          <a:bodyPr wrap="none" rtlCol="0">
            <a:spAutoFit/>
          </a:bodyPr>
          <a:lstStyle/>
          <a:p>
            <a:r>
              <a:rPr lang="en-US" sz="3200" dirty="0" smtClean="0"/>
              <a:t>Not clear whom you</a:t>
            </a:r>
          </a:p>
          <a:p>
            <a:r>
              <a:rPr lang="en-US" sz="3200" dirty="0" smtClean="0"/>
              <a:t> are trying to affect</a:t>
            </a:r>
            <a:endParaRPr lang="en-US" sz="3200" dirty="0"/>
          </a:p>
        </p:txBody>
      </p:sp>
      <p:sp>
        <p:nvSpPr>
          <p:cNvPr id="9" name="TextBox 8"/>
          <p:cNvSpPr txBox="1"/>
          <p:nvPr/>
        </p:nvSpPr>
        <p:spPr>
          <a:xfrm>
            <a:off x="5233216" y="3527137"/>
            <a:ext cx="3562194" cy="584775"/>
          </a:xfrm>
          <a:prstGeom prst="rect">
            <a:avLst/>
          </a:prstGeom>
          <a:noFill/>
        </p:spPr>
        <p:txBody>
          <a:bodyPr wrap="none" rtlCol="0">
            <a:spAutoFit/>
          </a:bodyPr>
          <a:lstStyle/>
          <a:p>
            <a:r>
              <a:rPr lang="en-US" sz="3200" dirty="0" err="1" smtClean="0"/>
              <a:t>Ahh</a:t>
            </a:r>
            <a:r>
              <a:rPr lang="en-US" sz="3200" dirty="0" smtClean="0"/>
              <a:t>…much better!</a:t>
            </a:r>
            <a:endParaRPr lang="en-US" sz="3200" dirty="0"/>
          </a:p>
        </p:txBody>
      </p:sp>
      <p:sp>
        <p:nvSpPr>
          <p:cNvPr id="10" name="TextBox 9"/>
          <p:cNvSpPr txBox="1"/>
          <p:nvPr/>
        </p:nvSpPr>
        <p:spPr>
          <a:xfrm>
            <a:off x="2799104" y="5315650"/>
            <a:ext cx="3956532" cy="461665"/>
          </a:xfrm>
          <a:prstGeom prst="rect">
            <a:avLst/>
          </a:prstGeom>
          <a:solidFill>
            <a:srgbClr val="FFFF99"/>
          </a:solidFill>
          <a:ln w="12700">
            <a:solidFill>
              <a:schemeClr val="tx1"/>
            </a:solidFill>
            <a:prstDash val="dashDot"/>
          </a:ln>
        </p:spPr>
        <p:txBody>
          <a:bodyPr wrap="none" rtlCol="0">
            <a:spAutoFit/>
          </a:bodyPr>
          <a:lstStyle/>
          <a:p>
            <a:pPr algn="ctr"/>
            <a:r>
              <a:rPr lang="en-US" sz="2400" dirty="0" smtClean="0">
                <a:latin typeface="Comic Sans MS" pitchFamily="66" charset="0"/>
                <a:cs typeface="MV Boli" pitchFamily="2" charset="0"/>
              </a:rPr>
              <a:t>Tip: Identify your subject</a:t>
            </a:r>
            <a:endParaRPr lang="en-US" sz="2400" dirty="0">
              <a:latin typeface="Comic Sans MS" pitchFamily="66" charset="0"/>
              <a:cs typeface="MV Boli" pitchFamily="2" charset="0"/>
            </a:endParaRPr>
          </a:p>
        </p:txBody>
      </p:sp>
    </p:spTree>
    <p:extLst>
      <p:ext uri="{BB962C8B-B14F-4D97-AF65-F5344CB8AC3E}">
        <p14:creationId xmlns:p14="http://schemas.microsoft.com/office/powerpoint/2010/main" val="565063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68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Spare Me the Details!</a:t>
            </a:r>
            <a:endParaRPr lang="en-US" dirty="0"/>
          </a:p>
        </p:txBody>
      </p:sp>
      <p:sp>
        <p:nvSpPr>
          <p:cNvPr id="7" name="TextBox 6"/>
          <p:cNvSpPr txBox="1"/>
          <p:nvPr/>
        </p:nvSpPr>
        <p:spPr>
          <a:xfrm>
            <a:off x="3262959" y="1791033"/>
            <a:ext cx="692818" cy="1200329"/>
          </a:xfrm>
          <a:prstGeom prst="rect">
            <a:avLst/>
          </a:prstGeom>
          <a:noFill/>
        </p:spPr>
        <p:txBody>
          <a:bodyPr wrap="none" rtlCol="0">
            <a:spAutoFit/>
          </a:bodyPr>
          <a:lstStyle/>
          <a:p>
            <a:r>
              <a:rPr lang="en-US" sz="7200" b="1" dirty="0" smtClean="0">
                <a:solidFill>
                  <a:srgbClr val="FF0000"/>
                </a:solidFill>
              </a:rPr>
              <a:t>X</a:t>
            </a:r>
            <a:endParaRPr lang="en-US" sz="7200" b="1" dirty="0">
              <a:solidFill>
                <a:srgbClr val="FF0000"/>
              </a:solidFill>
            </a:endParaRPr>
          </a:p>
        </p:txBody>
      </p:sp>
      <p:sp>
        <p:nvSpPr>
          <p:cNvPr id="8" name="TextBox 7"/>
          <p:cNvSpPr txBox="1"/>
          <p:nvPr/>
        </p:nvSpPr>
        <p:spPr>
          <a:xfrm>
            <a:off x="4039246" y="1791033"/>
            <a:ext cx="4143057" cy="1077218"/>
          </a:xfrm>
          <a:prstGeom prst="rect">
            <a:avLst/>
          </a:prstGeom>
          <a:noFill/>
        </p:spPr>
        <p:txBody>
          <a:bodyPr wrap="none" rtlCol="0">
            <a:spAutoFit/>
          </a:bodyPr>
          <a:lstStyle/>
          <a:p>
            <a:pPr algn="l"/>
            <a:r>
              <a:rPr lang="en-US" sz="3200" dirty="0" smtClean="0"/>
              <a:t>TMI!  </a:t>
            </a:r>
          </a:p>
          <a:p>
            <a:pPr algn="l"/>
            <a:r>
              <a:rPr lang="en-US" sz="3200" dirty="0" smtClean="0"/>
              <a:t>Too much information</a:t>
            </a:r>
            <a:endParaRPr lang="en-US" sz="3200" dirty="0"/>
          </a:p>
        </p:txBody>
      </p:sp>
      <p:sp>
        <p:nvSpPr>
          <p:cNvPr id="9" name="TextBox 8"/>
          <p:cNvSpPr txBox="1"/>
          <p:nvPr/>
        </p:nvSpPr>
        <p:spPr>
          <a:xfrm>
            <a:off x="3609368" y="4096147"/>
            <a:ext cx="3562194" cy="584775"/>
          </a:xfrm>
          <a:prstGeom prst="rect">
            <a:avLst/>
          </a:prstGeom>
          <a:noFill/>
        </p:spPr>
        <p:txBody>
          <a:bodyPr wrap="none" rtlCol="0">
            <a:spAutoFit/>
          </a:bodyPr>
          <a:lstStyle/>
          <a:p>
            <a:r>
              <a:rPr lang="en-US" sz="3200" dirty="0" err="1" smtClean="0"/>
              <a:t>Ahh</a:t>
            </a:r>
            <a:r>
              <a:rPr lang="en-US" sz="3200" dirty="0" smtClean="0"/>
              <a:t>…much better!</a:t>
            </a:r>
            <a:endParaRPr lang="en-US" sz="3200" dirty="0"/>
          </a:p>
        </p:txBody>
      </p:sp>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030" y="1357736"/>
            <a:ext cx="255270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30" y="3823068"/>
            <a:ext cx="256222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372426" y="5315650"/>
            <a:ext cx="6809877" cy="830997"/>
          </a:xfrm>
          <a:prstGeom prst="rect">
            <a:avLst/>
          </a:prstGeom>
          <a:solidFill>
            <a:srgbClr val="FFFF99"/>
          </a:solidFill>
          <a:ln w="12700">
            <a:solidFill>
              <a:schemeClr val="tx1"/>
            </a:solidFill>
            <a:prstDash val="dashDot"/>
          </a:ln>
        </p:spPr>
        <p:txBody>
          <a:bodyPr wrap="none" rtlCol="0">
            <a:spAutoFit/>
          </a:bodyPr>
          <a:lstStyle/>
          <a:p>
            <a:pPr algn="ctr"/>
            <a:r>
              <a:rPr lang="en-US" sz="2400" dirty="0" smtClean="0">
                <a:latin typeface="Comic Sans MS" pitchFamily="66" charset="0"/>
                <a:cs typeface="MV Boli" pitchFamily="2" charset="0"/>
              </a:rPr>
              <a:t>Tip: Record important details outside of </a:t>
            </a:r>
          </a:p>
          <a:p>
            <a:pPr algn="ctr"/>
            <a:r>
              <a:rPr lang="en-US" sz="2400" dirty="0" smtClean="0">
                <a:latin typeface="Comic Sans MS" pitchFamily="66" charset="0"/>
                <a:cs typeface="MV Boli" pitchFamily="2" charset="0"/>
              </a:rPr>
              <a:t>your chain (e.g., in details box, if using </a:t>
            </a:r>
            <a:r>
              <a:rPr lang="en-US" sz="2400" dirty="0" err="1" smtClean="0">
                <a:latin typeface="Comic Sans MS" pitchFamily="66" charset="0"/>
                <a:cs typeface="MV Boli" pitchFamily="2" charset="0"/>
              </a:rPr>
              <a:t>Miradi</a:t>
            </a:r>
            <a:r>
              <a:rPr lang="en-US" sz="2400" dirty="0">
                <a:latin typeface="Comic Sans MS" pitchFamily="66" charset="0"/>
                <a:cs typeface="MV Boli" pitchFamily="2" charset="0"/>
              </a:rPr>
              <a:t>)</a:t>
            </a:r>
          </a:p>
        </p:txBody>
      </p:sp>
    </p:spTree>
    <p:extLst>
      <p:ext uri="{BB962C8B-B14F-4D97-AF65-F5344CB8AC3E}">
        <p14:creationId xmlns:p14="http://schemas.microsoft.com/office/powerpoint/2010/main" val="1064002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8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2110" y="3276599"/>
            <a:ext cx="2242427" cy="3209927"/>
          </a:xfrm>
          <a:prstGeom prst="rect">
            <a:avLst/>
          </a:prstGeom>
        </p:spPr>
      </p:pic>
      <p:sp>
        <p:nvSpPr>
          <p:cNvPr id="2" name="Title 1"/>
          <p:cNvSpPr>
            <a:spLocks noGrp="1"/>
          </p:cNvSpPr>
          <p:nvPr>
            <p:ph type="title"/>
          </p:nvPr>
        </p:nvSpPr>
        <p:spPr/>
        <p:txBody>
          <a:bodyPr/>
          <a:lstStyle/>
          <a:p>
            <a:r>
              <a:rPr lang="en-US" dirty="0" smtClean="0"/>
              <a:t>Getting the Right Balance of Detail for Your Audience</a:t>
            </a:r>
            <a:endParaRPr lang="en-US" dirty="0"/>
          </a:p>
        </p:txBody>
      </p:sp>
      <p:pic>
        <p:nvPicPr>
          <p:cNvPr id="798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425" y="1136105"/>
            <a:ext cx="6915150"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8122" y="4505325"/>
            <a:ext cx="5151103" cy="1569660"/>
          </a:xfrm>
          <a:prstGeom prst="rect">
            <a:avLst/>
          </a:prstGeom>
          <a:solidFill>
            <a:srgbClr val="FFFF99"/>
          </a:solidFill>
          <a:ln w="12700">
            <a:solidFill>
              <a:schemeClr val="tx1"/>
            </a:solidFill>
            <a:prstDash val="dashDot"/>
          </a:ln>
        </p:spPr>
        <p:txBody>
          <a:bodyPr wrap="square" rtlCol="0">
            <a:spAutoFit/>
          </a:bodyPr>
          <a:lstStyle/>
          <a:p>
            <a:pPr algn="ctr"/>
            <a:r>
              <a:rPr lang="en-US" sz="2400" dirty="0" smtClean="0">
                <a:latin typeface="Comic Sans MS" pitchFamily="66" charset="0"/>
                <a:cs typeface="MV Boli" pitchFamily="2" charset="0"/>
              </a:rPr>
              <a:t>Tip</a:t>
            </a:r>
            <a:r>
              <a:rPr lang="en-US" sz="2400" dirty="0">
                <a:latin typeface="Comic Sans MS" pitchFamily="66" charset="0"/>
                <a:cs typeface="MV Boli" pitchFamily="2" charset="0"/>
              </a:rPr>
              <a:t>: </a:t>
            </a:r>
            <a:r>
              <a:rPr lang="en-US" sz="2400" dirty="0" smtClean="0">
                <a:latin typeface="Comic Sans MS" pitchFamily="66" charset="0"/>
                <a:cs typeface="MV Boli" pitchFamily="2" charset="0"/>
              </a:rPr>
              <a:t>Final results chains </a:t>
            </a:r>
            <a:r>
              <a:rPr lang="en-US" sz="2400" dirty="0">
                <a:latin typeface="Comic Sans MS" pitchFamily="66" charset="0"/>
                <a:cs typeface="MV Boli" pitchFamily="2" charset="0"/>
              </a:rPr>
              <a:t>should be </a:t>
            </a:r>
            <a:r>
              <a:rPr lang="en-US" sz="2400" dirty="0" smtClean="0">
                <a:latin typeface="Comic Sans MS" pitchFamily="66" charset="0"/>
                <a:cs typeface="MV Boli" pitchFamily="2" charset="0"/>
              </a:rPr>
              <a:t>stand-alone diagrams that anyone </a:t>
            </a:r>
            <a:r>
              <a:rPr lang="en-US" sz="2400" dirty="0">
                <a:latin typeface="Comic Sans MS" pitchFamily="66" charset="0"/>
                <a:cs typeface="MV Boli" pitchFamily="2" charset="0"/>
              </a:rPr>
              <a:t>can </a:t>
            </a:r>
            <a:r>
              <a:rPr lang="en-US" sz="2400" dirty="0" smtClean="0">
                <a:latin typeface="Comic Sans MS" pitchFamily="66" charset="0"/>
                <a:cs typeface="MV Boli" pitchFamily="2" charset="0"/>
              </a:rPr>
              <a:t>understand by looking at the </a:t>
            </a:r>
            <a:r>
              <a:rPr lang="en-US" sz="2400" dirty="0">
                <a:latin typeface="Comic Sans MS" pitchFamily="66" charset="0"/>
                <a:cs typeface="MV Boli" pitchFamily="2" charset="0"/>
              </a:rPr>
              <a:t>diagram and explanation of it</a:t>
            </a:r>
          </a:p>
        </p:txBody>
      </p:sp>
      <p:sp>
        <p:nvSpPr>
          <p:cNvPr id="3" name="TextBox 2"/>
          <p:cNvSpPr txBox="1"/>
          <p:nvPr/>
        </p:nvSpPr>
        <p:spPr>
          <a:xfrm>
            <a:off x="7931342" y="2590334"/>
            <a:ext cx="663964" cy="1107996"/>
          </a:xfrm>
          <a:prstGeom prst="rect">
            <a:avLst/>
          </a:prstGeom>
          <a:noFill/>
        </p:spPr>
        <p:txBody>
          <a:bodyPr wrap="none" rtlCol="0">
            <a:spAutoFit/>
          </a:bodyPr>
          <a:lstStyle/>
          <a:p>
            <a:r>
              <a:rPr lang="en-US" sz="6600" b="1" dirty="0" smtClean="0"/>
              <a:t>?</a:t>
            </a:r>
            <a:endParaRPr lang="en-US" sz="6600" b="1" dirty="0"/>
          </a:p>
        </p:txBody>
      </p:sp>
    </p:spTree>
    <p:extLst>
      <p:ext uri="{BB962C8B-B14F-4D97-AF65-F5344CB8AC3E}">
        <p14:creationId xmlns:p14="http://schemas.microsoft.com/office/powerpoint/2010/main" val="7624047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50376" y="5977719"/>
            <a:ext cx="9921922" cy="880281"/>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ahoma" pitchFamily="34" charset="0"/>
            </a:endParaRPr>
          </a:p>
        </p:txBody>
      </p:sp>
      <p:sp>
        <p:nvSpPr>
          <p:cNvPr id="2" name="Title 1"/>
          <p:cNvSpPr>
            <a:spLocks noGrp="1"/>
          </p:cNvSpPr>
          <p:nvPr>
            <p:ph type="title"/>
          </p:nvPr>
        </p:nvSpPr>
        <p:spPr/>
        <p:txBody>
          <a:bodyPr/>
          <a:lstStyle/>
          <a:p>
            <a:r>
              <a:rPr lang="en-US" dirty="0" smtClean="0"/>
              <a:t>Getting the Right Balance of Detail for Your Audience</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03973"/>
            <a:ext cx="4330868" cy="5754027"/>
          </a:xfrm>
          <a:prstGeom prst="rect">
            <a:avLst/>
          </a:prstGeom>
        </p:spPr>
      </p:pic>
      <p:pic>
        <p:nvPicPr>
          <p:cNvPr id="78850" name="Picture 2" descr="C:\Users\Caroline\AppData\Local\Microsoft\Windows\Temporary Internet Files\Content.IE5\OVW98HP5\MC90043440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1182" y="2715939"/>
            <a:ext cx="187325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3952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Limiting Number of Strategies on a Page</a:t>
            </a:r>
            <a:endParaRPr lang="en-US" dirty="0"/>
          </a:p>
        </p:txBody>
      </p:sp>
      <p:sp>
        <p:nvSpPr>
          <p:cNvPr id="4" name="TextBox 3"/>
          <p:cNvSpPr txBox="1"/>
          <p:nvPr/>
        </p:nvSpPr>
        <p:spPr>
          <a:xfrm>
            <a:off x="4330868" y="1610744"/>
            <a:ext cx="4702773" cy="1200329"/>
          </a:xfrm>
          <a:prstGeom prst="rect">
            <a:avLst/>
          </a:prstGeom>
          <a:solidFill>
            <a:srgbClr val="FFFF99"/>
          </a:solidFill>
          <a:ln w="12700">
            <a:solidFill>
              <a:schemeClr val="tx1"/>
            </a:solidFill>
            <a:prstDash val="dashDot"/>
          </a:ln>
        </p:spPr>
        <p:txBody>
          <a:bodyPr wrap="square" rtlCol="0">
            <a:spAutoFit/>
          </a:bodyPr>
          <a:lstStyle/>
          <a:p>
            <a:pPr algn="ctr"/>
            <a:r>
              <a:rPr lang="en-US" sz="2400" dirty="0" smtClean="0">
                <a:latin typeface="Comic Sans MS" pitchFamily="66" charset="0"/>
                <a:cs typeface="MV Boli" pitchFamily="2" charset="0"/>
              </a:rPr>
              <a:t>Tip: If your strategies are mutually dependent, it can be useful to put them together</a:t>
            </a:r>
            <a:endParaRPr lang="en-US" sz="2400" dirty="0">
              <a:latin typeface="Comic Sans MS" pitchFamily="66" charset="0"/>
              <a:cs typeface="MV Boli" pitchFamily="2" charset="0"/>
            </a:endParaRPr>
          </a:p>
        </p:txBody>
      </p:sp>
      <p:pic>
        <p:nvPicPr>
          <p:cNvPr id="3584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15104"/>
          <a:stretch/>
        </p:blipFill>
        <p:spPr bwMode="auto">
          <a:xfrm>
            <a:off x="0" y="2856806"/>
            <a:ext cx="9144000" cy="3596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82638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Management Workshop Presentations</a:t>
            </a:r>
            <a:endParaRPr lang="en-US" dirty="0"/>
          </a:p>
        </p:txBody>
      </p:sp>
      <p:pic>
        <p:nvPicPr>
          <p:cNvPr id="4" name="Picture 9" descr="OS V 3.0 with title.jpg"/>
          <p:cNvPicPr>
            <a:picLocks noChangeAspect="1"/>
          </p:cNvPicPr>
          <p:nvPr/>
        </p:nvPicPr>
        <p:blipFill>
          <a:blip r:embed="rId2" cstate="print">
            <a:extLst>
              <a:ext uri="{28A0092B-C50C-407E-A947-70E740481C1C}">
                <a14:useLocalDpi xmlns:a14="http://schemas.microsoft.com/office/drawing/2010/main" val="0"/>
              </a:ext>
            </a:extLst>
          </a:blip>
          <a:srcRect t="8565" b="5788"/>
          <a:stretch>
            <a:fillRect/>
          </a:stretch>
        </p:blipFill>
        <p:spPr bwMode="auto">
          <a:xfrm>
            <a:off x="1428750" y="1142994"/>
            <a:ext cx="622776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4"/>
          <p:cNvSpPr>
            <a:spLocks noChangeArrowheads="1"/>
          </p:cNvSpPr>
          <p:nvPr/>
        </p:nvSpPr>
        <p:spPr bwMode="auto">
          <a:xfrm>
            <a:off x="169334" y="1025519"/>
            <a:ext cx="2902480" cy="847725"/>
          </a:xfrm>
          <a:prstGeom prst="wedgeRoundRectCallout">
            <a:avLst>
              <a:gd name="adj1" fmla="val 80611"/>
              <a:gd name="adj2" fmla="val 48356"/>
              <a:gd name="adj3" fmla="val 16667"/>
            </a:avLst>
          </a:prstGeom>
          <a:solidFill>
            <a:schemeClr val="accent1"/>
          </a:solidFill>
          <a:ln w="9525">
            <a:solidFill>
              <a:srgbClr val="000000"/>
            </a:solidFill>
            <a:miter lim="800000"/>
            <a:headEnd/>
            <a:tailEnd/>
          </a:ln>
        </p:spPr>
        <p:txBody>
          <a:bodyPr/>
          <a:lstStyle/>
          <a:p>
            <a:pPr algn="l" eaLnBrk="0" hangingPunct="0"/>
            <a:r>
              <a:rPr lang="en-US" sz="1400" b="1" dirty="0">
                <a:cs typeface="Tahoma" charset="0"/>
              </a:rPr>
              <a:t>1A-1B. Team, Scope, Vision</a:t>
            </a:r>
          </a:p>
          <a:p>
            <a:pPr algn="l" eaLnBrk="0" hangingPunct="0"/>
            <a:r>
              <a:rPr lang="en-US" sz="1400" b="1" dirty="0">
                <a:cs typeface="Tahoma" charset="0"/>
              </a:rPr>
              <a:t>1B. Conservation Targets</a:t>
            </a:r>
          </a:p>
          <a:p>
            <a:pPr algn="l" eaLnBrk="0" hangingPunct="0"/>
            <a:r>
              <a:rPr lang="en-US" sz="1400" b="1" dirty="0">
                <a:cs typeface="Tahoma" charset="0"/>
              </a:rPr>
              <a:t>1B. Viability Assessment</a:t>
            </a:r>
          </a:p>
        </p:txBody>
      </p:sp>
      <p:sp>
        <p:nvSpPr>
          <p:cNvPr id="6" name="AutoShape 6"/>
          <p:cNvSpPr>
            <a:spLocks noChangeArrowheads="1"/>
          </p:cNvSpPr>
          <p:nvPr/>
        </p:nvSpPr>
        <p:spPr bwMode="auto">
          <a:xfrm>
            <a:off x="5638800" y="1303331"/>
            <a:ext cx="3159125" cy="1067335"/>
          </a:xfrm>
          <a:prstGeom prst="wedgeRoundRectCallout">
            <a:avLst>
              <a:gd name="adj1" fmla="val 2002"/>
              <a:gd name="adj2" fmla="val 155745"/>
              <a:gd name="adj3" fmla="val 16667"/>
            </a:avLst>
          </a:prstGeom>
          <a:solidFill>
            <a:schemeClr val="accent1"/>
          </a:solidFill>
          <a:ln w="9525">
            <a:solidFill>
              <a:srgbClr val="000000"/>
            </a:solidFill>
            <a:miter lim="800000"/>
            <a:headEnd/>
            <a:tailEnd/>
          </a:ln>
        </p:spPr>
        <p:txBody>
          <a:bodyPr/>
          <a:lstStyle/>
          <a:p>
            <a:pPr algn="l" eaLnBrk="0" hangingPunct="0"/>
            <a:r>
              <a:rPr lang="en-US" sz="1400" b="1" dirty="0" smtClean="0">
                <a:cs typeface="Tahoma" charset="0"/>
              </a:rPr>
              <a:t>2A-1. Strategy Selection</a:t>
            </a:r>
          </a:p>
          <a:p>
            <a:pPr algn="l" eaLnBrk="0" hangingPunct="0"/>
            <a:r>
              <a:rPr lang="en-US" sz="1400" b="1" dirty="0" smtClean="0">
                <a:solidFill>
                  <a:srgbClr val="FF33CC"/>
                </a:solidFill>
                <a:cs typeface="Tahoma" charset="0"/>
              </a:rPr>
              <a:t>2A-2. Results Chains </a:t>
            </a:r>
            <a:r>
              <a:rPr lang="en-US" sz="1400" b="1" dirty="0" smtClean="0">
                <a:solidFill>
                  <a:srgbClr val="FF33CC"/>
                </a:solidFill>
                <a:cs typeface="Tahoma" charset="0"/>
              </a:rPr>
              <a:t>+ Activities</a:t>
            </a:r>
            <a:endParaRPr lang="en-US" sz="1400" b="1" dirty="0">
              <a:solidFill>
                <a:srgbClr val="FF33CC"/>
              </a:solidFill>
              <a:cs typeface="Tahoma" charset="0"/>
            </a:endParaRPr>
          </a:p>
          <a:p>
            <a:pPr algn="l" eaLnBrk="0" hangingPunct="0"/>
            <a:r>
              <a:rPr lang="en-US" sz="1400" b="1" dirty="0" smtClean="0">
                <a:cs typeface="Tahoma" charset="0"/>
              </a:rPr>
              <a:t>2A-3. </a:t>
            </a:r>
            <a:r>
              <a:rPr lang="en-US" sz="1400" b="1" dirty="0" smtClean="0">
                <a:cs typeface="Tahoma" charset="0"/>
              </a:rPr>
              <a:t>Objectives </a:t>
            </a:r>
            <a:endParaRPr lang="en-US" sz="1400" b="1" dirty="0">
              <a:cs typeface="Tahoma" charset="0"/>
            </a:endParaRPr>
          </a:p>
        </p:txBody>
      </p:sp>
      <p:sp>
        <p:nvSpPr>
          <p:cNvPr id="7" name="AutoShape 6"/>
          <p:cNvSpPr>
            <a:spLocks noChangeArrowheads="1"/>
          </p:cNvSpPr>
          <p:nvPr/>
        </p:nvSpPr>
        <p:spPr bwMode="auto">
          <a:xfrm>
            <a:off x="7364413" y="3459157"/>
            <a:ext cx="1652587" cy="642937"/>
          </a:xfrm>
          <a:prstGeom prst="wedgeRoundRectCallout">
            <a:avLst>
              <a:gd name="adj1" fmla="val -58225"/>
              <a:gd name="adj2" fmla="val -44051"/>
              <a:gd name="adj3" fmla="val 16667"/>
            </a:avLst>
          </a:prstGeom>
          <a:solidFill>
            <a:schemeClr val="accent1"/>
          </a:solidFill>
          <a:ln w="9525">
            <a:solidFill>
              <a:srgbClr val="000000"/>
            </a:solidFill>
            <a:miter lim="800000"/>
            <a:headEnd/>
            <a:tailEnd/>
          </a:ln>
        </p:spPr>
        <p:txBody>
          <a:bodyPr/>
          <a:lstStyle/>
          <a:p>
            <a:pPr algn="l" eaLnBrk="0" hangingPunct="0"/>
            <a:r>
              <a:rPr lang="en-US" sz="1400" b="1" dirty="0" smtClean="0">
                <a:cs typeface="Tahoma" charset="0"/>
              </a:rPr>
              <a:t>2B. Monitoring </a:t>
            </a:r>
            <a:r>
              <a:rPr lang="en-US" sz="1400" b="1" dirty="0">
                <a:cs typeface="Tahoma" charset="0"/>
              </a:rPr>
              <a:t>Plan</a:t>
            </a:r>
          </a:p>
          <a:p>
            <a:pPr marL="342900" indent="-342900" algn="l" eaLnBrk="0" hangingPunct="0"/>
            <a:endParaRPr lang="en-US" sz="1400" b="1" dirty="0">
              <a:cs typeface="Tahoma" charset="0"/>
            </a:endParaRPr>
          </a:p>
        </p:txBody>
      </p:sp>
      <p:sp>
        <p:nvSpPr>
          <p:cNvPr id="8" name="AutoShape 4"/>
          <p:cNvSpPr>
            <a:spLocks noChangeArrowheads="1"/>
          </p:cNvSpPr>
          <p:nvPr/>
        </p:nvSpPr>
        <p:spPr bwMode="auto">
          <a:xfrm>
            <a:off x="169333" y="1944681"/>
            <a:ext cx="2865967" cy="362485"/>
          </a:xfrm>
          <a:prstGeom prst="wedgeRoundRectCallout">
            <a:avLst>
              <a:gd name="adj1" fmla="val 82644"/>
              <a:gd name="adj2" fmla="val -37782"/>
              <a:gd name="adj3" fmla="val 16667"/>
            </a:avLst>
          </a:prstGeom>
          <a:solidFill>
            <a:schemeClr val="accent1"/>
          </a:solidFill>
          <a:ln w="9525">
            <a:solidFill>
              <a:srgbClr val="000000"/>
            </a:solidFill>
            <a:miter lim="800000"/>
            <a:headEnd/>
            <a:tailEnd/>
          </a:ln>
        </p:spPr>
        <p:txBody>
          <a:bodyPr/>
          <a:lstStyle/>
          <a:p>
            <a:pPr algn="l" eaLnBrk="0" hangingPunct="0"/>
            <a:r>
              <a:rPr lang="en-US" sz="1400" b="1">
                <a:solidFill>
                  <a:schemeClr val="tx2"/>
                </a:solidFill>
                <a:cs typeface="Tahoma" charset="0"/>
              </a:rPr>
              <a:t>1C. Threat Rating</a:t>
            </a:r>
          </a:p>
        </p:txBody>
      </p:sp>
      <p:sp>
        <p:nvSpPr>
          <p:cNvPr id="9" name="AutoShape 4"/>
          <p:cNvSpPr>
            <a:spLocks noChangeArrowheads="1"/>
          </p:cNvSpPr>
          <p:nvPr/>
        </p:nvSpPr>
        <p:spPr bwMode="auto">
          <a:xfrm>
            <a:off x="211667" y="2343143"/>
            <a:ext cx="2814108" cy="345023"/>
          </a:xfrm>
          <a:prstGeom prst="wedgeRoundRectCallout">
            <a:avLst>
              <a:gd name="adj1" fmla="val 82370"/>
              <a:gd name="adj2" fmla="val -115037"/>
              <a:gd name="adj3" fmla="val 16667"/>
            </a:avLst>
          </a:prstGeom>
          <a:solidFill>
            <a:schemeClr val="accent1"/>
          </a:solidFill>
          <a:ln w="9525">
            <a:solidFill>
              <a:srgbClr val="000000"/>
            </a:solidFill>
            <a:miter lim="800000"/>
            <a:headEnd/>
            <a:tailEnd/>
          </a:ln>
        </p:spPr>
        <p:txBody>
          <a:bodyPr/>
          <a:lstStyle/>
          <a:p>
            <a:pPr algn="l" eaLnBrk="0" hangingPunct="0"/>
            <a:r>
              <a:rPr lang="en-US" sz="1400" b="1" dirty="0">
                <a:cs typeface="Tahoma" charset="0"/>
              </a:rPr>
              <a:t>1D. </a:t>
            </a:r>
            <a:r>
              <a:rPr lang="en-US" sz="1400" b="1" dirty="0" smtClean="0">
                <a:cs typeface="Tahoma" charset="0"/>
              </a:rPr>
              <a:t>Conceptual Models</a:t>
            </a:r>
            <a:endParaRPr lang="en-US" sz="1400" b="1" dirty="0">
              <a:cs typeface="Tahoma" charset="0"/>
            </a:endParaRPr>
          </a:p>
        </p:txBody>
      </p:sp>
    </p:spTree>
    <p:extLst>
      <p:ext uri="{BB962C8B-B14F-4D97-AF65-F5344CB8AC3E}">
        <p14:creationId xmlns:p14="http://schemas.microsoft.com/office/powerpoint/2010/main" val="91834417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430"/>
          <a:stretch/>
        </p:blipFill>
        <p:spPr bwMode="auto">
          <a:xfrm>
            <a:off x="1" y="3279883"/>
            <a:ext cx="9147742" cy="2538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330868" y="1610744"/>
            <a:ext cx="4702773" cy="1569660"/>
          </a:xfrm>
          <a:prstGeom prst="rect">
            <a:avLst/>
          </a:prstGeom>
          <a:solidFill>
            <a:srgbClr val="FFFF99"/>
          </a:solidFill>
          <a:ln w="12700">
            <a:solidFill>
              <a:schemeClr val="tx1"/>
            </a:solidFill>
            <a:prstDash val="dashDot"/>
          </a:ln>
        </p:spPr>
        <p:txBody>
          <a:bodyPr wrap="square" rtlCol="0">
            <a:spAutoFit/>
          </a:bodyPr>
          <a:lstStyle/>
          <a:p>
            <a:pPr algn="ctr"/>
            <a:r>
              <a:rPr lang="en-US" sz="2400" dirty="0" smtClean="0">
                <a:latin typeface="Comic Sans MS" pitchFamily="66" charset="0"/>
                <a:cs typeface="MV Boli" pitchFamily="2" charset="0"/>
              </a:rPr>
              <a:t>…If they just complement one another, put them on separate pages (but you can show intersections)</a:t>
            </a:r>
            <a:endParaRPr lang="en-US" sz="2400" dirty="0">
              <a:latin typeface="Comic Sans MS" pitchFamily="66" charset="0"/>
              <a:cs typeface="MV Boli" pitchFamily="2" charset="0"/>
            </a:endParaRPr>
          </a:p>
        </p:txBody>
      </p:sp>
      <p:sp>
        <p:nvSpPr>
          <p:cNvPr id="6" name="Title 1"/>
          <p:cNvSpPr>
            <a:spLocks noGrp="1"/>
          </p:cNvSpPr>
          <p:nvPr>
            <p:ph type="title"/>
          </p:nvPr>
        </p:nvSpPr>
        <p:spPr>
          <a:xfrm>
            <a:off x="481013" y="22225"/>
            <a:ext cx="8302625" cy="979488"/>
          </a:xfrm>
        </p:spPr>
        <p:txBody>
          <a:bodyPr/>
          <a:lstStyle/>
          <a:p>
            <a:r>
              <a:rPr lang="en-US" dirty="0" smtClean="0"/>
              <a:t>Limiting Number of Strategies on a Page</a:t>
            </a:r>
            <a:endParaRPr lang="en-US" dirty="0"/>
          </a:p>
        </p:txBody>
      </p:sp>
    </p:spTree>
    <p:extLst>
      <p:ext uri="{BB962C8B-B14F-4D97-AF65-F5344CB8AC3E}">
        <p14:creationId xmlns:p14="http://schemas.microsoft.com/office/powerpoint/2010/main" val="48786776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Keep in Mind</a:t>
            </a:r>
            <a:endParaRPr lang="en-US" dirty="0"/>
          </a:p>
        </p:txBody>
      </p:sp>
      <p:sp>
        <p:nvSpPr>
          <p:cNvPr id="3" name="Content Placeholder 2"/>
          <p:cNvSpPr>
            <a:spLocks noGrp="1"/>
          </p:cNvSpPr>
          <p:nvPr>
            <p:ph idx="1"/>
          </p:nvPr>
        </p:nvSpPr>
        <p:spPr>
          <a:xfrm>
            <a:off x="427038" y="1266825"/>
            <a:ext cx="8288337" cy="2135969"/>
          </a:xfrm>
        </p:spPr>
        <p:txBody>
          <a:bodyPr/>
          <a:lstStyle/>
          <a:p>
            <a:r>
              <a:rPr lang="en-US" dirty="0" smtClean="0"/>
              <a:t>It is absolutely critical to have:</a:t>
            </a:r>
          </a:p>
          <a:p>
            <a:pPr lvl="1"/>
            <a:r>
              <a:rPr lang="en-US" dirty="0" smtClean="0"/>
              <a:t>The right people with</a:t>
            </a:r>
          </a:p>
          <a:p>
            <a:pPr lvl="1"/>
            <a:r>
              <a:rPr lang="en-US" dirty="0" smtClean="0"/>
              <a:t>The right information with</a:t>
            </a:r>
          </a:p>
          <a:p>
            <a:pPr lvl="1"/>
            <a:r>
              <a:rPr lang="en-US" dirty="0" smtClean="0"/>
              <a:t>The right (skilled) facilitator</a:t>
            </a:r>
          </a:p>
        </p:txBody>
      </p:sp>
    </p:spTree>
    <p:extLst>
      <p:ext uri="{BB962C8B-B14F-4D97-AF65-F5344CB8AC3E}">
        <p14:creationId xmlns:p14="http://schemas.microsoft.com/office/powerpoint/2010/main" val="1289477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57150" y="127000"/>
            <a:ext cx="1490663"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charset="0"/>
                <a:ea typeface="ＭＳ Ｐゴシック" charset="-128"/>
              </a:rPr>
              <a:t>Step 2</a:t>
            </a:r>
          </a:p>
        </p:txBody>
      </p:sp>
      <p:sp>
        <p:nvSpPr>
          <p:cNvPr id="7172" name="Rectangle 3"/>
          <p:cNvSpPr>
            <a:spLocks noGrp="1" noChangeArrowheads="1"/>
          </p:cNvSpPr>
          <p:nvPr>
            <p:ph type="title" idx="4294967295"/>
          </p:nvPr>
        </p:nvSpPr>
        <p:spPr>
          <a:xfrm>
            <a:off x="1595438" y="-52388"/>
            <a:ext cx="7832725" cy="1127126"/>
          </a:xfrm>
        </p:spPr>
        <p:txBody>
          <a:bodyPr/>
          <a:lstStyle/>
          <a:p>
            <a:pPr eaLnBrk="1" hangingPunct="1"/>
            <a:r>
              <a:rPr lang="en-US" smtClean="0"/>
              <a:t>Plan Your Actions &amp; Monitoring</a:t>
            </a:r>
          </a:p>
        </p:txBody>
      </p:sp>
      <p:pic>
        <p:nvPicPr>
          <p:cNvPr id="6" name="Picture 5" descr="Screen shot 2013-05-15 at 10.02.08 AM.png"/>
          <p:cNvPicPr>
            <a:picLocks noChangeAspect="1"/>
          </p:cNvPicPr>
          <p:nvPr/>
        </p:nvPicPr>
        <p:blipFill rotWithShape="1">
          <a:blip r:embed="rId3" cstate="print">
            <a:extLst>
              <a:ext uri="{28A0092B-C50C-407E-A947-70E740481C1C}">
                <a14:useLocalDpi xmlns:a14="http://schemas.microsoft.com/office/drawing/2010/main" val="0"/>
              </a:ext>
            </a:extLst>
          </a:blip>
          <a:srcRect l="715" t="473" b="-1"/>
          <a:stretch/>
        </p:blipFill>
        <p:spPr>
          <a:xfrm>
            <a:off x="1397596" y="1766838"/>
            <a:ext cx="6664955" cy="3812761"/>
          </a:xfrm>
          <a:prstGeom prst="rect">
            <a:avLst/>
          </a:prstGeom>
        </p:spPr>
      </p:pic>
      <p:sp>
        <p:nvSpPr>
          <p:cNvPr id="7" name="Rectangle 5"/>
          <p:cNvSpPr>
            <a:spLocks noChangeArrowheads="1"/>
          </p:cNvSpPr>
          <p:nvPr/>
        </p:nvSpPr>
        <p:spPr bwMode="auto">
          <a:xfrm>
            <a:off x="2632816" y="3920233"/>
            <a:ext cx="2232764" cy="45720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a:p>
        </p:txBody>
      </p:sp>
    </p:spTree>
    <p:extLst>
      <p:ext uri="{BB962C8B-B14F-4D97-AF65-F5344CB8AC3E}">
        <p14:creationId xmlns:p14="http://schemas.microsoft.com/office/powerpoint/2010/main" val="7257512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This Presentation</a:t>
            </a:r>
          </a:p>
        </p:txBody>
      </p:sp>
      <p:sp>
        <p:nvSpPr>
          <p:cNvPr id="8195" name="Rectangle 3"/>
          <p:cNvSpPr>
            <a:spLocks noGrp="1" noChangeArrowheads="1"/>
          </p:cNvSpPr>
          <p:nvPr>
            <p:ph type="body" idx="1"/>
          </p:nvPr>
        </p:nvSpPr>
        <p:spPr>
          <a:xfrm>
            <a:off x="427038" y="1266825"/>
            <a:ext cx="8288337" cy="3539430"/>
          </a:xfrm>
        </p:spPr>
        <p:txBody>
          <a:bodyPr/>
          <a:lstStyle/>
          <a:p>
            <a:pPr marL="609600" indent="-609600" eaLnBrk="1" hangingPunct="1">
              <a:buSzTx/>
              <a:buFont typeface="Arial" charset="0"/>
              <a:buAutoNum type="arabicPeriod"/>
            </a:pPr>
            <a:r>
              <a:rPr lang="en-US" dirty="0" smtClean="0"/>
              <a:t>What Is a Results Chain?</a:t>
            </a:r>
          </a:p>
          <a:p>
            <a:pPr marL="609600" indent="-609600" eaLnBrk="1" hangingPunct="1">
              <a:buSzTx/>
              <a:buFont typeface="Arial" charset="0"/>
              <a:buAutoNum type="arabicPeriod"/>
            </a:pPr>
            <a:r>
              <a:rPr lang="en-US" dirty="0" smtClean="0"/>
              <a:t>How to Develop Results Chains</a:t>
            </a:r>
          </a:p>
          <a:p>
            <a:pPr marL="609600" indent="-609600" eaLnBrk="1" hangingPunct="1">
              <a:buSzTx/>
              <a:buFont typeface="Arial" charset="0"/>
              <a:buAutoNum type="arabicPeriod"/>
            </a:pPr>
            <a:r>
              <a:rPr lang="en-US" dirty="0" smtClean="0"/>
              <a:t>Common Mistakes and Tips</a:t>
            </a:r>
          </a:p>
          <a:p>
            <a:pPr marL="609600" indent="-609600" eaLnBrk="1" hangingPunct="1">
              <a:buSzTx/>
              <a:buFont typeface="Arial" charset="0"/>
              <a:buAutoNum type="arabicPeriod"/>
            </a:pPr>
            <a:endParaRPr lang="en-US" dirty="0" smtClean="0"/>
          </a:p>
          <a:p>
            <a:pPr marL="609600" indent="-609600" eaLnBrk="1" hangingPunct="1">
              <a:buFont typeface="Arial" charset="0"/>
              <a:buNone/>
            </a:pPr>
            <a:endParaRPr lang="en-US" dirty="0" smtClean="0"/>
          </a:p>
          <a:p>
            <a:pPr marL="609600" indent="-609600" eaLnBrk="1" hangingPunct="1">
              <a:buFont typeface="Arial" charset="0"/>
              <a:buNone/>
            </a:pPr>
            <a:endParaRPr lang="en-US" dirty="0" smtClean="0"/>
          </a:p>
        </p:txBody>
      </p:sp>
    </p:spTree>
    <p:extLst>
      <p:ext uri="{BB962C8B-B14F-4D97-AF65-F5344CB8AC3E}">
        <p14:creationId xmlns:p14="http://schemas.microsoft.com/office/powerpoint/2010/main" val="6454374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body" idx="1"/>
          </p:nvPr>
        </p:nvSpPr>
        <p:spPr>
          <a:xfrm>
            <a:off x="427038" y="1266825"/>
            <a:ext cx="8288337" cy="2625725"/>
          </a:xfrm>
        </p:spPr>
        <p:txBody>
          <a:bodyPr/>
          <a:lstStyle/>
          <a:p>
            <a:pPr eaLnBrk="1" hangingPunct="1">
              <a:buFont typeface="Arial" charset="0"/>
              <a:buNone/>
            </a:pPr>
            <a:r>
              <a:rPr lang="es-GT" smtClean="0"/>
              <a:t>   A tool that clarifies assumptions about how conservation strategies contribute to reducing threats and achieving the conservation of targets</a:t>
            </a:r>
          </a:p>
          <a:p>
            <a:pPr eaLnBrk="1" hangingPunct="1">
              <a:buFont typeface="Arial" charset="0"/>
              <a:buNone/>
            </a:pPr>
            <a:endParaRPr lang="en-US" smtClean="0"/>
          </a:p>
        </p:txBody>
      </p:sp>
      <p:sp>
        <p:nvSpPr>
          <p:cNvPr id="9219" name="Rectangle 8"/>
          <p:cNvSpPr>
            <a:spLocks noGrp="1" noChangeArrowheads="1"/>
          </p:cNvSpPr>
          <p:nvPr>
            <p:ph type="title"/>
          </p:nvPr>
        </p:nvSpPr>
        <p:spPr>
          <a:noFill/>
        </p:spPr>
        <p:txBody>
          <a:bodyPr/>
          <a:lstStyle/>
          <a:p>
            <a:pPr eaLnBrk="1" hangingPunct="1"/>
            <a:r>
              <a:rPr lang="en-US" smtClean="0"/>
              <a:t>What is a Results Chain?</a:t>
            </a:r>
          </a:p>
        </p:txBody>
      </p:sp>
    </p:spTree>
    <p:extLst>
      <p:ext uri="{BB962C8B-B14F-4D97-AF65-F5344CB8AC3E}">
        <p14:creationId xmlns:p14="http://schemas.microsoft.com/office/powerpoint/2010/main" val="19176711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r>
              <a:rPr lang="en-US" smtClean="0"/>
              <a:t>What is a Results Chain?</a:t>
            </a:r>
          </a:p>
        </p:txBody>
      </p:sp>
      <p:sp>
        <p:nvSpPr>
          <p:cNvPr id="757765" name="Rectangle 5"/>
          <p:cNvSpPr>
            <a:spLocks noGrp="1" noChangeArrowheads="1"/>
          </p:cNvSpPr>
          <p:nvPr>
            <p:ph type="body" idx="1"/>
          </p:nvPr>
        </p:nvSpPr>
        <p:spPr>
          <a:xfrm>
            <a:off x="427038" y="1266825"/>
            <a:ext cx="8288337" cy="4768850"/>
          </a:xfrm>
        </p:spPr>
        <p:txBody>
          <a:bodyPr/>
          <a:lstStyle/>
          <a:p>
            <a:pPr marL="347663" indent="-347663" eaLnBrk="1" hangingPunct="1">
              <a:buFont typeface="Arial" charset="0"/>
              <a:buNone/>
            </a:pPr>
            <a:r>
              <a:rPr lang="en-US" smtClean="0"/>
              <a:t>A diagram of a series of “if…then” causal statements that:</a:t>
            </a:r>
          </a:p>
          <a:p>
            <a:pPr marL="347663" indent="-347663" eaLnBrk="1" hangingPunct="1"/>
            <a:r>
              <a:rPr lang="en-US" smtClean="0"/>
              <a:t>Defines how a project team </a:t>
            </a:r>
            <a:r>
              <a:rPr lang="en-US" i="1" smtClean="0"/>
              <a:t>thinks</a:t>
            </a:r>
            <a:r>
              <a:rPr lang="en-US" smtClean="0"/>
              <a:t> a strategy will contribute to reducing a threat and conserving a target</a:t>
            </a:r>
          </a:p>
          <a:p>
            <a:pPr marL="347663" indent="-347663" eaLnBrk="1" hangingPunct="1"/>
            <a:r>
              <a:rPr lang="en-US" smtClean="0"/>
              <a:t>Focuses on the achievement of results – not the execution of activities</a:t>
            </a:r>
          </a:p>
          <a:p>
            <a:pPr marL="347663" indent="-347663" eaLnBrk="1" hangingPunct="1"/>
            <a:r>
              <a:rPr lang="en-US" smtClean="0"/>
              <a:t>Is composed of assumptions that can be tested</a:t>
            </a:r>
          </a:p>
        </p:txBody>
      </p:sp>
    </p:spTree>
    <p:extLst>
      <p:ext uri="{BB962C8B-B14F-4D97-AF65-F5344CB8AC3E}">
        <p14:creationId xmlns:p14="http://schemas.microsoft.com/office/powerpoint/2010/main" val="4929258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776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5776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77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p:txBody>
          <a:bodyPr/>
          <a:lstStyle/>
          <a:p>
            <a:pPr eaLnBrk="1" hangingPunct="1"/>
            <a:r>
              <a:rPr lang="es-GT" smtClean="0"/>
              <a:t>Results Chains </a:t>
            </a:r>
            <a:endParaRPr lang="en-US" smtClean="0"/>
          </a:p>
        </p:txBody>
      </p:sp>
      <p:sp>
        <p:nvSpPr>
          <p:cNvPr id="759811" name="Rectangle 3"/>
          <p:cNvSpPr>
            <a:spLocks noGrp="1" noChangeArrowheads="1"/>
          </p:cNvSpPr>
          <p:nvPr>
            <p:ph type="body" sz="half" idx="1"/>
          </p:nvPr>
        </p:nvSpPr>
        <p:spPr>
          <a:xfrm>
            <a:off x="427038" y="1266825"/>
            <a:ext cx="4067175" cy="519113"/>
          </a:xfrm>
        </p:spPr>
        <p:txBody>
          <a:bodyPr/>
          <a:lstStyle/>
          <a:p>
            <a:pPr eaLnBrk="1" hangingPunct="1">
              <a:buFont typeface="Arial" charset="0"/>
              <a:buNone/>
            </a:pPr>
            <a:r>
              <a:rPr lang="es-GT" sz="2800" smtClean="0"/>
              <a:t>Implicit Assumptions</a:t>
            </a:r>
            <a:r>
              <a:rPr lang="en-US" sz="2800" smtClean="0"/>
              <a:t>:</a:t>
            </a:r>
          </a:p>
        </p:txBody>
      </p:sp>
      <p:graphicFrame>
        <p:nvGraphicFramePr>
          <p:cNvPr id="759825" name="Object 17"/>
          <p:cNvGraphicFramePr>
            <a:graphicFrameLocks noGrp="1" noChangeAspect="1"/>
          </p:cNvGraphicFramePr>
          <p:nvPr>
            <p:ph sz="quarter" idx="2"/>
          </p:nvPr>
        </p:nvGraphicFramePr>
        <p:xfrm>
          <a:off x="603250" y="2235200"/>
          <a:ext cx="2306638" cy="1054100"/>
        </p:xfrm>
        <a:graphic>
          <a:graphicData uri="http://schemas.openxmlformats.org/presentationml/2006/ole">
            <mc:AlternateContent xmlns:mc="http://schemas.openxmlformats.org/markup-compatibility/2006">
              <mc:Choice xmlns:v="urn:schemas-microsoft-com:vml" Requires="v">
                <p:oleObj spid="_x0000_s72705" name="Visio" r:id="rId4" imgW="2566416" imgH="1173861" progId="Visio.Drawing.11">
                  <p:embed/>
                </p:oleObj>
              </mc:Choice>
              <mc:Fallback>
                <p:oleObj name="Visio" r:id="rId4" imgW="2566416" imgH="1173861"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0" y="2235200"/>
                        <a:ext cx="2306638"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9827" name="Object 19"/>
          <p:cNvGraphicFramePr>
            <a:graphicFrameLocks noGrp="1" noChangeAspect="1"/>
          </p:cNvGraphicFramePr>
          <p:nvPr>
            <p:ph sz="quarter" idx="3"/>
          </p:nvPr>
        </p:nvGraphicFramePr>
        <p:xfrm>
          <a:off x="6375400" y="2127250"/>
          <a:ext cx="1841500" cy="1236663"/>
        </p:xfrm>
        <a:graphic>
          <a:graphicData uri="http://schemas.openxmlformats.org/presentationml/2006/ole">
            <mc:AlternateContent xmlns:mc="http://schemas.openxmlformats.org/markup-compatibility/2006">
              <mc:Choice xmlns:v="urn:schemas-microsoft-com:vml" Requires="v">
                <p:oleObj spid="_x0000_s72706" name="Visio" r:id="rId6" imgW="2409558" imgH="1617802" progId="Visio.Drawing.11">
                  <p:embed/>
                </p:oleObj>
              </mc:Choice>
              <mc:Fallback>
                <p:oleObj name="Visio" r:id="rId6" imgW="2409558" imgH="1617802"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5400" y="2127250"/>
                        <a:ext cx="1841500" cy="123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9831" name="Object 23"/>
          <p:cNvGraphicFramePr>
            <a:graphicFrameLocks noChangeAspect="1"/>
          </p:cNvGraphicFramePr>
          <p:nvPr/>
        </p:nvGraphicFramePr>
        <p:xfrm>
          <a:off x="2849563" y="2181225"/>
          <a:ext cx="3533775" cy="1057275"/>
        </p:xfrm>
        <a:graphic>
          <a:graphicData uri="http://schemas.openxmlformats.org/presentationml/2006/ole">
            <mc:AlternateContent xmlns:mc="http://schemas.openxmlformats.org/markup-compatibility/2006">
              <mc:Choice xmlns:v="urn:schemas-microsoft-com:vml" Requires="v">
                <p:oleObj spid="_x0000_s72707" name="Visio" r:id="rId8" imgW="3534537" imgH="1057275" progId="Visio.Drawing.11">
                  <p:embed/>
                </p:oleObj>
              </mc:Choice>
              <mc:Fallback>
                <p:oleObj name="Visio" r:id="rId8" imgW="3534537" imgH="1057275"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9563" y="2181225"/>
                        <a:ext cx="353377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59832" name="Picture 24" descr="WhiteFacedMonke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72125" y="3995738"/>
            <a:ext cx="3357563"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9834" name="Picture 26" descr="schoolkid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1775" y="4052888"/>
            <a:ext cx="3490913"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59836" name="Object 28"/>
          <p:cNvGraphicFramePr>
            <a:graphicFrameLocks noChangeAspect="1"/>
          </p:cNvGraphicFramePr>
          <p:nvPr/>
        </p:nvGraphicFramePr>
        <p:xfrm>
          <a:off x="3675063" y="4976813"/>
          <a:ext cx="1966912" cy="1057275"/>
        </p:xfrm>
        <a:graphic>
          <a:graphicData uri="http://schemas.openxmlformats.org/presentationml/2006/ole">
            <mc:AlternateContent xmlns:mc="http://schemas.openxmlformats.org/markup-compatibility/2006">
              <mc:Choice xmlns:v="urn:schemas-microsoft-com:vml" Requires="v">
                <p:oleObj spid="_x0000_s72708" name="Visio" r:id="rId12" imgW="1967484" imgH="1057275" progId="Visio.Drawing.11">
                  <p:embed/>
                </p:oleObj>
              </mc:Choice>
              <mc:Fallback>
                <p:oleObj name="Visio" r:id="rId12" imgW="1967484" imgH="1057275" progId="Visio.Drawing.1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75063" y="4976813"/>
                        <a:ext cx="1966912"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24884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98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983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598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98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598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98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598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sz="half" idx="1"/>
          </p:nvPr>
        </p:nvSpPr>
        <p:spPr>
          <a:xfrm>
            <a:off x="427038" y="1266825"/>
            <a:ext cx="8302625" cy="519113"/>
          </a:xfrm>
        </p:spPr>
        <p:txBody>
          <a:bodyPr/>
          <a:lstStyle/>
          <a:p>
            <a:pPr eaLnBrk="1" hangingPunct="1">
              <a:buFont typeface="Arial" charset="0"/>
              <a:buNone/>
            </a:pPr>
            <a:r>
              <a:rPr lang="en-US" sz="2800" b="1" smtClean="0"/>
              <a:t>The Basic Components of a Results Chain:</a:t>
            </a:r>
          </a:p>
        </p:txBody>
      </p:sp>
      <p:graphicFrame>
        <p:nvGraphicFramePr>
          <p:cNvPr id="12291" name="Object 3"/>
          <p:cNvGraphicFramePr>
            <a:graphicFrameLocks noGrp="1" noChangeAspect="1"/>
          </p:cNvGraphicFramePr>
          <p:nvPr>
            <p:ph sz="half" idx="2"/>
          </p:nvPr>
        </p:nvGraphicFramePr>
        <p:xfrm>
          <a:off x="157163" y="2268538"/>
          <a:ext cx="8686800" cy="2384425"/>
        </p:xfrm>
        <a:graphic>
          <a:graphicData uri="http://schemas.openxmlformats.org/presentationml/2006/ole">
            <mc:AlternateContent xmlns:mc="http://schemas.openxmlformats.org/markup-compatibility/2006">
              <mc:Choice xmlns:v="urn:schemas-microsoft-com:vml" Requires="v">
                <p:oleObj spid="_x0000_s73729" name="Visio" r:id="rId4" imgW="8085582" imgH="2218563" progId="Visio.Drawing.11">
                  <p:embed/>
                </p:oleObj>
              </mc:Choice>
              <mc:Fallback>
                <p:oleObj name="Visio" r:id="rId4" imgW="8085582" imgH="2218563"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3" y="2268538"/>
                        <a:ext cx="8686800"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Rectangle 4"/>
          <p:cNvSpPr>
            <a:spLocks noGrp="1" noChangeArrowheads="1"/>
          </p:cNvSpPr>
          <p:nvPr>
            <p:ph type="title"/>
          </p:nvPr>
        </p:nvSpPr>
        <p:spPr>
          <a:noFill/>
        </p:spPr>
        <p:txBody>
          <a:bodyPr/>
          <a:lstStyle/>
          <a:p>
            <a:pPr eaLnBrk="1" hangingPunct="1"/>
            <a:r>
              <a:rPr lang="en-US" smtClean="0"/>
              <a:t>What is a Results Chain?</a:t>
            </a:r>
          </a:p>
        </p:txBody>
      </p:sp>
    </p:spTree>
    <p:extLst>
      <p:ext uri="{BB962C8B-B14F-4D97-AF65-F5344CB8AC3E}">
        <p14:creationId xmlns:p14="http://schemas.microsoft.com/office/powerpoint/2010/main" val="7695561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2_LLP_cream_and_sugar">
  <a:themeElements>
    <a:clrScheme name="2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LLP_cream_and_sug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2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LLP_cream_and_sug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LLP_cream_and_sug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LLP_cream_and_sug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LLP_cream_and_sug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LLP_cream_and_sug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LLP_cream_and_sug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LLP_cream_and_sug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LLP_cream_and_sug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LLP_cream_and_sug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LLP_cream_and_sug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LLP_cream_and_sug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LLP_cream_and_sugar">
  <a:themeElements>
    <a:clrScheme name="2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LLP_cream_and_sug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ahoma" charset="0"/>
          </a:defRPr>
        </a:defPPr>
      </a:lstStyle>
    </a:lnDef>
  </a:objectDefaults>
  <a:extraClrSchemeLst>
    <a:extraClrScheme>
      <a:clrScheme name="2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LLP_cream_and_sug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LLP_cream_and_sug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LLP_cream_and_sug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LLP_cream_and_sug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LLP_cream_and_sug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LLP_cream_and_sug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LLP_cream_and_sug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LLP_cream_and_sug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LLP_cream_and_sug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LLP_cream_and_sug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LLP_cream_and_sug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LLP_cream_and_sugar">
  <a:themeElements>
    <a:clrScheme name="2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LLP_cream_and_sug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rgbClr val="3E7CC8"/>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rgbClr val="3E7CC8"/>
            </a:solidFill>
            <a:effectLst/>
            <a:latin typeface="Arial" charset="0"/>
          </a:defRPr>
        </a:defPPr>
      </a:lstStyle>
    </a:lnDef>
  </a:objectDefaults>
  <a:extraClrSchemeLst>
    <a:extraClrScheme>
      <a:clrScheme name="2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LLP_cream_and_sug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LLP_cream_and_sug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LLP_cream_and_sug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LLP_cream_and_sug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LLP_cream_and_sug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LLP_cream_and_sug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LLP_cream_and_sug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LLP_cream_and_sug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LLP_cream_and_sug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LLP_cream_and_sug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LLP_cream_and_sug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14594</TotalTime>
  <Words>1391</Words>
  <Application>Microsoft Macintosh PowerPoint</Application>
  <PresentationFormat>On-screen Show (4:3)</PresentationFormat>
  <Paragraphs>166</Paragraphs>
  <Slides>31</Slides>
  <Notes>25</Notes>
  <HiddenSlides>1</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31</vt:i4>
      </vt:variant>
    </vt:vector>
  </HeadingPairs>
  <TitlesOfParts>
    <vt:vector size="35" baseType="lpstr">
      <vt:lpstr>2_LLP_cream_and_sugar</vt:lpstr>
      <vt:lpstr>4_LLP_cream_and_sugar</vt:lpstr>
      <vt:lpstr>5_LLP_cream_and_sugar</vt:lpstr>
      <vt:lpstr>Visio</vt:lpstr>
      <vt:lpstr>2A. Develop a Formal Action Plan:  Results Chains</vt:lpstr>
      <vt:lpstr>Copyright and Use Terms</vt:lpstr>
      <vt:lpstr>Adaptive Management Workshop Presentations</vt:lpstr>
      <vt:lpstr>Plan Your Actions &amp; Monitoring</vt:lpstr>
      <vt:lpstr>This Presentation</vt:lpstr>
      <vt:lpstr>What is a Results Chain?</vt:lpstr>
      <vt:lpstr>What is a Results Chain?</vt:lpstr>
      <vt:lpstr>Results Chains </vt:lpstr>
      <vt:lpstr>What is a Results Chain?</vt:lpstr>
      <vt:lpstr>What is a Results Chain?</vt:lpstr>
      <vt:lpstr>What is a Results Chain?</vt:lpstr>
      <vt:lpstr>This Presentation</vt:lpstr>
      <vt:lpstr>How to Develop a Results Chain</vt:lpstr>
      <vt:lpstr>A Chain From the Model Allows You to…</vt:lpstr>
      <vt:lpstr>1. Construct an Initial Results Chain</vt:lpstr>
      <vt:lpstr>2. Complete the Links in the Results Chain</vt:lpstr>
      <vt:lpstr>3. Review the Criteria for Good Results Chains</vt:lpstr>
      <vt:lpstr>3. Review the Criteria for Good Results Chains</vt:lpstr>
      <vt:lpstr>What is a Results Chain?</vt:lpstr>
      <vt:lpstr>What is NOT a Results Chain?</vt:lpstr>
      <vt:lpstr>Your Turn: Which of the Following is NOT a Results Chain?</vt:lpstr>
      <vt:lpstr>This Presentation</vt:lpstr>
      <vt:lpstr>Focusing on activities and outputs instead of results</vt:lpstr>
      <vt:lpstr>Major “Leaps of Faith”</vt:lpstr>
      <vt:lpstr>Being Clear about the “Who”</vt:lpstr>
      <vt:lpstr>Spare Me the Details!</vt:lpstr>
      <vt:lpstr>Getting the Right Balance of Detail for Your Audience</vt:lpstr>
      <vt:lpstr>Getting the Right Balance of Detail for Your Audience</vt:lpstr>
      <vt:lpstr>Limiting Number of Strategies on a Page</vt:lpstr>
      <vt:lpstr>Limiting Number of Strategies on a Page</vt:lpstr>
      <vt:lpstr>Also, Keep in Mind</vt:lpstr>
    </vt:vector>
  </TitlesOfParts>
  <Company>Foundations of Success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Results Chains</dc:title>
  <dc:creator>Foundations of Success</dc:creator>
  <cp:lastModifiedBy>Marcia B.  Brown</cp:lastModifiedBy>
  <cp:revision>302</cp:revision>
  <dcterms:created xsi:type="dcterms:W3CDTF">2004-05-10T21:51:26Z</dcterms:created>
  <dcterms:modified xsi:type="dcterms:W3CDTF">2014-10-15T01:49:04Z</dcterms:modified>
</cp:coreProperties>
</file>