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 id="2147484078" r:id="rId3"/>
    <p:sldMasterId id="2147484090" r:id="rId4"/>
  </p:sldMasterIdLst>
  <p:notesMasterIdLst>
    <p:notesMasterId r:id="rId62"/>
  </p:notesMasterIdLst>
  <p:handoutMasterIdLst>
    <p:handoutMasterId r:id="rId63"/>
  </p:handoutMasterIdLst>
  <p:sldIdLst>
    <p:sldId id="377" r:id="rId5"/>
    <p:sldId id="360" r:id="rId6"/>
    <p:sldId id="347" r:id="rId7"/>
    <p:sldId id="348" r:id="rId8"/>
    <p:sldId id="367" r:id="rId9"/>
    <p:sldId id="368" r:id="rId10"/>
    <p:sldId id="428" r:id="rId11"/>
    <p:sldId id="352" r:id="rId12"/>
    <p:sldId id="387" r:id="rId13"/>
    <p:sldId id="312" r:id="rId14"/>
    <p:sldId id="337" r:id="rId15"/>
    <p:sldId id="294" r:id="rId16"/>
    <p:sldId id="388" r:id="rId17"/>
    <p:sldId id="393" r:id="rId18"/>
    <p:sldId id="363" r:id="rId19"/>
    <p:sldId id="364" r:id="rId20"/>
    <p:sldId id="429" r:id="rId21"/>
    <p:sldId id="365" r:id="rId22"/>
    <p:sldId id="297" r:id="rId23"/>
    <p:sldId id="370" r:id="rId24"/>
    <p:sldId id="371" r:id="rId25"/>
    <p:sldId id="423" r:id="rId26"/>
    <p:sldId id="389" r:id="rId27"/>
    <p:sldId id="381" r:id="rId28"/>
    <p:sldId id="382" r:id="rId29"/>
    <p:sldId id="383" r:id="rId30"/>
    <p:sldId id="385" r:id="rId31"/>
    <p:sldId id="384" r:id="rId32"/>
    <p:sldId id="386" r:id="rId33"/>
    <p:sldId id="396" r:id="rId34"/>
    <p:sldId id="397" r:id="rId35"/>
    <p:sldId id="398" r:id="rId36"/>
    <p:sldId id="399" r:id="rId37"/>
    <p:sldId id="400" r:id="rId38"/>
    <p:sldId id="401" r:id="rId39"/>
    <p:sldId id="402" r:id="rId40"/>
    <p:sldId id="430" r:id="rId41"/>
    <p:sldId id="431" r:id="rId42"/>
    <p:sldId id="403" r:id="rId43"/>
    <p:sldId id="404" r:id="rId44"/>
    <p:sldId id="405" r:id="rId45"/>
    <p:sldId id="409" r:id="rId46"/>
    <p:sldId id="410" r:id="rId47"/>
    <p:sldId id="411" r:id="rId48"/>
    <p:sldId id="412" r:id="rId49"/>
    <p:sldId id="413" r:id="rId50"/>
    <p:sldId id="414" r:id="rId51"/>
    <p:sldId id="415" r:id="rId52"/>
    <p:sldId id="416" r:id="rId53"/>
    <p:sldId id="417" r:id="rId54"/>
    <p:sldId id="425" r:id="rId55"/>
    <p:sldId id="426" r:id="rId56"/>
    <p:sldId id="427" r:id="rId57"/>
    <p:sldId id="421" r:id="rId58"/>
    <p:sldId id="390" r:id="rId59"/>
    <p:sldId id="432" r:id="rId60"/>
    <p:sldId id="372" r:id="rId61"/>
  </p:sldIdLst>
  <p:sldSz cx="9144000" cy="6858000" type="screen4x3"/>
  <p:notesSz cx="7315200" cy="9601200"/>
  <p:defaultTex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00FF"/>
    <a:srgbClr val="66FFFF"/>
    <a:srgbClr val="66FFCC"/>
    <a:srgbClr val="009900"/>
    <a:srgbClr val="009999"/>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92" autoAdjust="0"/>
  </p:normalViewPr>
  <p:slideViewPr>
    <p:cSldViewPr snapToGrid="0">
      <p:cViewPr>
        <p:scale>
          <a:sx n="80" d="100"/>
          <a:sy n="80" d="100"/>
        </p:scale>
        <p:origin x="-9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40"/>
    </p:cViewPr>
  </p:sorterViewPr>
  <p:notesViewPr>
    <p:cSldViewPr snapToGrid="0">
      <p:cViewPr varScale="1">
        <p:scale>
          <a:sx n="31" d="100"/>
          <a:sy n="31" d="100"/>
        </p:scale>
        <p:origin x="-204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23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78233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Times New Roman" charset="0"/>
                <a:ea typeface="+mn-ea"/>
                <a:cs typeface="+mn-cs"/>
              </a:defRPr>
            </a:lvl1pPr>
          </a:lstStyle>
          <a:p>
            <a:pPr>
              <a:defRPr/>
            </a:pPr>
            <a:endParaRPr lang="en-US"/>
          </a:p>
        </p:txBody>
      </p:sp>
      <p:sp>
        <p:nvSpPr>
          <p:cNvPr id="78234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78234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smtClean="0">
                <a:latin typeface="Times New Roman" pitchFamily="18" charset="0"/>
                <a:ea typeface="MS PGothic" pitchFamily="34" charset="-128"/>
              </a:defRPr>
            </a:lvl1pPr>
          </a:lstStyle>
          <a:p>
            <a:pPr>
              <a:defRPr/>
            </a:pPr>
            <a:fld id="{9882B405-862D-4B60-86CC-792660DA1131}" type="slidenum">
              <a:rPr lang="en-US"/>
              <a:pPr>
                <a:defRPr/>
              </a:pPr>
              <a:t>‹#›</a:t>
            </a:fld>
            <a:endParaRPr lang="en-US"/>
          </a:p>
        </p:txBody>
      </p:sp>
    </p:spTree>
    <p:extLst>
      <p:ext uri="{BB962C8B-B14F-4D97-AF65-F5344CB8AC3E}">
        <p14:creationId xmlns:p14="http://schemas.microsoft.com/office/powerpoint/2010/main" val="2645677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39939"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Times New Roman" charset="0"/>
                <a:ea typeface="+mn-ea"/>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3994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smtClean="0">
                <a:latin typeface="Times New Roman" pitchFamily="18" charset="0"/>
                <a:ea typeface="MS PGothic" pitchFamily="34" charset="-128"/>
              </a:defRPr>
            </a:lvl1pPr>
          </a:lstStyle>
          <a:p>
            <a:pPr>
              <a:defRPr/>
            </a:pPr>
            <a:fld id="{83220422-55F9-47C1-95CA-461F5D29F4C3}" type="slidenum">
              <a:rPr lang="en-US"/>
              <a:pPr>
                <a:defRPr/>
              </a:pPr>
              <a:t>‹#›</a:t>
            </a:fld>
            <a:endParaRPr lang="en-US"/>
          </a:p>
        </p:txBody>
      </p:sp>
    </p:spTree>
    <p:extLst>
      <p:ext uri="{BB962C8B-B14F-4D97-AF65-F5344CB8AC3E}">
        <p14:creationId xmlns:p14="http://schemas.microsoft.com/office/powerpoint/2010/main" val="1749363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78DDB1ED-F886-4F27-A19C-3B92B250083F}" type="slidenum">
              <a:rPr lang="en-US" sz="1300">
                <a:solidFill>
                  <a:srgbClr val="000000"/>
                </a:solidFill>
                <a:latin typeface="Times New Roman" pitchFamily="18" charset="0"/>
              </a:rPr>
              <a:pPr eaLnBrk="1" hangingPunct="1"/>
              <a:t>1</a:t>
            </a:fld>
            <a:endParaRPr lang="en-US" sz="1300">
              <a:solidFill>
                <a:srgbClr val="000000"/>
              </a:solidFill>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C42D93A1-519A-49C5-B49F-829EE720A18C}" type="slidenum">
              <a:rPr lang="en-US" sz="1300">
                <a:latin typeface="Times New Roman" pitchFamily="18" charset="0"/>
              </a:rPr>
              <a:pPr eaLnBrk="1" hangingPunct="1"/>
              <a:t>11</a:t>
            </a:fld>
            <a:endParaRPr lang="en-US" sz="130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467A9625-DB92-489E-9AD3-C7DED3852975}" type="slidenum">
              <a:rPr lang="en-US" sz="1300">
                <a:latin typeface="Times New Roman" pitchFamily="18" charset="0"/>
              </a:rPr>
              <a:pPr eaLnBrk="1" hangingPunct="1"/>
              <a:t>12</a:t>
            </a:fld>
            <a:endParaRPr lang="en-US" sz="130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D3C55CE4-37BA-435B-9FB1-E5091359D798}" type="slidenum">
              <a:rPr lang="en-US" sz="1300">
                <a:latin typeface="Times New Roman" pitchFamily="18" charset="0"/>
              </a:rPr>
              <a:pPr eaLnBrk="1" hangingPunct="1"/>
              <a:t>14</a:t>
            </a:fld>
            <a:endParaRPr lang="en-US" sz="1300">
              <a:latin typeface="Times New Roman" pitchFamily="18" charset="0"/>
            </a:endParaRPr>
          </a:p>
        </p:txBody>
      </p:sp>
      <p:sp>
        <p:nvSpPr>
          <p:cNvPr id="47107" name="Rectangle 2"/>
          <p:cNvSpPr>
            <a:spLocks noGrp="1" noRot="1" noChangeAspect="1" noChangeArrowheads="1" noTextEdit="1"/>
          </p:cNvSpPr>
          <p:nvPr>
            <p:ph type="sldImg"/>
          </p:nvPr>
        </p:nvSpPr>
        <p:spPr>
          <a:xfrm>
            <a:off x="1258888" y="720725"/>
            <a:ext cx="4800600" cy="360045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D3C55CE4-37BA-435B-9FB1-E5091359D798}" type="slidenum">
              <a:rPr lang="en-US" sz="1300">
                <a:latin typeface="Times New Roman" pitchFamily="18" charset="0"/>
              </a:rPr>
              <a:pPr eaLnBrk="1" hangingPunct="1"/>
              <a:t>15</a:t>
            </a:fld>
            <a:endParaRPr lang="en-US" sz="1300">
              <a:latin typeface="Times New Roman" pitchFamily="18" charset="0"/>
            </a:endParaRPr>
          </a:p>
        </p:txBody>
      </p:sp>
      <p:sp>
        <p:nvSpPr>
          <p:cNvPr id="47107" name="Rectangle 2"/>
          <p:cNvSpPr>
            <a:spLocks noGrp="1" noRot="1" noChangeAspect="1" noChangeArrowheads="1" noTextEdit="1"/>
          </p:cNvSpPr>
          <p:nvPr>
            <p:ph type="sldImg"/>
          </p:nvPr>
        </p:nvSpPr>
        <p:spPr>
          <a:xfrm>
            <a:off x="1258888" y="720725"/>
            <a:ext cx="4800600" cy="360045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C7F2B16B-D335-4035-BFDC-CF7BDF262BBF}" type="slidenum">
              <a:rPr lang="en-US" sz="1300">
                <a:latin typeface="Times New Roman" pitchFamily="18" charset="0"/>
              </a:rPr>
              <a:pPr eaLnBrk="1" hangingPunct="1"/>
              <a:t>16</a:t>
            </a:fld>
            <a:endParaRPr lang="en-US" sz="1300">
              <a:latin typeface="Times New Roman" pitchFamily="18" charset="0"/>
            </a:endParaRPr>
          </a:p>
        </p:txBody>
      </p:sp>
      <p:sp>
        <p:nvSpPr>
          <p:cNvPr id="48131" name="Rectangle 2"/>
          <p:cNvSpPr>
            <a:spLocks noGrp="1" noRot="1" noChangeAspect="1" noChangeArrowheads="1" noTextEdit="1"/>
          </p:cNvSpPr>
          <p:nvPr>
            <p:ph type="sldImg"/>
          </p:nvPr>
        </p:nvSpPr>
        <p:spPr>
          <a:xfrm>
            <a:off x="1258888" y="720725"/>
            <a:ext cx="4800600" cy="360045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582C7D26-A655-432E-A084-4E84221F0283}" type="slidenum">
              <a:rPr lang="en-US" sz="1300">
                <a:latin typeface="Times New Roman" pitchFamily="18" charset="0"/>
              </a:rPr>
              <a:pPr eaLnBrk="1" hangingPunct="1"/>
              <a:t>17</a:t>
            </a:fld>
            <a:endParaRPr lang="en-US" sz="1300">
              <a:latin typeface="Times New Roman" pitchFamily="18" charset="0"/>
            </a:endParaRPr>
          </a:p>
        </p:txBody>
      </p:sp>
      <p:sp>
        <p:nvSpPr>
          <p:cNvPr id="45059" name="Rectangle 2"/>
          <p:cNvSpPr>
            <a:spLocks noGrp="1" noRot="1" noChangeAspect="1" noChangeArrowheads="1" noTextEdit="1"/>
          </p:cNvSpPr>
          <p:nvPr>
            <p:ph type="sldImg"/>
          </p:nvPr>
        </p:nvSpPr>
        <p:spPr>
          <a:xfrm>
            <a:off x="1258888" y="720725"/>
            <a:ext cx="4800600" cy="360045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Points to make:</a:t>
            </a:r>
          </a:p>
          <a:p>
            <a:pPr eaLnBrk="1" hangingPunct="1"/>
            <a:r>
              <a:rPr lang="en-US" dirty="0" err="1" smtClean="0"/>
              <a:t>Obj</a:t>
            </a:r>
            <a:r>
              <a:rPr lang="en-US" dirty="0" smtClean="0"/>
              <a:t> A – measurable – all or nothing state</a:t>
            </a:r>
          </a:p>
          <a:p>
            <a:pPr eaLnBrk="1" hangingPunct="1"/>
            <a:r>
              <a:rPr lang="en-US" dirty="0" err="1" smtClean="0"/>
              <a:t>Obj</a:t>
            </a:r>
            <a:r>
              <a:rPr lang="en-US" dirty="0" smtClean="0"/>
              <a:t> C – could have 2 objectives – one related to new </a:t>
            </a:r>
            <a:r>
              <a:rPr lang="en-US" dirty="0" err="1" smtClean="0"/>
              <a:t>invasives</a:t>
            </a:r>
            <a:r>
              <a:rPr lang="en-US" dirty="0" smtClean="0"/>
              <a:t> coming in, one related to % of footprint of </a:t>
            </a:r>
            <a:r>
              <a:rPr lang="en-US" dirty="0" err="1" smtClean="0"/>
              <a:t>invasives</a:t>
            </a:r>
            <a:endParaRPr lang="en-US" dirty="0" smtClean="0"/>
          </a:p>
          <a:p>
            <a:pPr eaLnBrk="1" hangingPunct="1"/>
            <a:r>
              <a:rPr lang="en-US" dirty="0" smtClean="0"/>
              <a:t>Team used a combination of %, all/nothing, and #s to make their objectives measureable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5D265238-1BF0-40F5-9A46-4462DFA97450}" type="slidenum">
              <a:rPr lang="en-US" sz="1300">
                <a:latin typeface="Times New Roman" pitchFamily="18" charset="0"/>
              </a:rPr>
              <a:pPr eaLnBrk="1" hangingPunct="1"/>
              <a:t>18</a:t>
            </a:fld>
            <a:endParaRPr lang="en-US" sz="1300">
              <a:latin typeface="Times New Roman" pitchFamily="18" charset="0"/>
            </a:endParaRPr>
          </a:p>
        </p:txBody>
      </p:sp>
      <p:sp>
        <p:nvSpPr>
          <p:cNvPr id="49155" name="Rectangle 2"/>
          <p:cNvSpPr>
            <a:spLocks noGrp="1" noRot="1" noChangeAspect="1" noChangeArrowheads="1" noTextEdit="1"/>
          </p:cNvSpPr>
          <p:nvPr>
            <p:ph type="sldImg"/>
          </p:nvPr>
        </p:nvSpPr>
        <p:spPr>
          <a:xfrm>
            <a:off x="1258888" y="720725"/>
            <a:ext cx="4800600" cy="360045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Fishing objective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F17B0693-DB17-43D6-8DC6-F90B0C74FC91}" type="slidenum">
              <a:rPr lang="en-US" sz="1300">
                <a:latin typeface="Times New Roman" pitchFamily="18" charset="0"/>
              </a:rPr>
              <a:pPr eaLnBrk="1" hangingPunct="1"/>
              <a:t>19</a:t>
            </a:fld>
            <a:endParaRPr lang="en-US" sz="130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E61F1C54-BFED-4A58-B4FE-E4978D5A0CE5}" type="slidenum">
              <a:rPr lang="en-US" sz="1300">
                <a:latin typeface="Times New Roman" pitchFamily="18" charset="0"/>
              </a:rPr>
              <a:pPr eaLnBrk="1" hangingPunct="1"/>
              <a:t>20</a:t>
            </a:fld>
            <a:endParaRPr lang="en-US" sz="1300">
              <a:latin typeface="Times New Roman" pitchFamily="18" charset="0"/>
            </a:endParaRPr>
          </a:p>
        </p:txBody>
      </p:sp>
      <p:sp>
        <p:nvSpPr>
          <p:cNvPr id="53251" name="Rectangle 2"/>
          <p:cNvSpPr>
            <a:spLocks noGrp="1" noRot="1" noChangeAspect="1" noChangeArrowheads="1" noTextEdit="1"/>
          </p:cNvSpPr>
          <p:nvPr>
            <p:ph type="sldImg"/>
          </p:nvPr>
        </p:nvSpPr>
        <p:spPr>
          <a:xfrm>
            <a:off x="1258888" y="720725"/>
            <a:ext cx="4800600" cy="36004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A1 – much more output oriented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509DE7B2-C3B3-4F2B-8EE1-3FADB2DDBABB}" type="slidenum">
              <a:rPr lang="en-US" sz="1300">
                <a:latin typeface="Times New Roman" pitchFamily="18" charset="0"/>
              </a:rPr>
              <a:pPr eaLnBrk="1" hangingPunct="1"/>
              <a:t>21</a:t>
            </a:fld>
            <a:endParaRPr lang="en-US" sz="1300">
              <a:latin typeface="Times New Roman" pitchFamily="18" charset="0"/>
            </a:endParaRPr>
          </a:p>
        </p:txBody>
      </p:sp>
      <p:sp>
        <p:nvSpPr>
          <p:cNvPr id="54275" name="Rectangle 2"/>
          <p:cNvSpPr>
            <a:spLocks noGrp="1" noRot="1" noChangeAspect="1" noChangeArrowheads="1" noTextEdit="1"/>
          </p:cNvSpPr>
          <p:nvPr>
            <p:ph type="sldImg"/>
          </p:nvPr>
        </p:nvSpPr>
        <p:spPr>
          <a:xfrm>
            <a:off x="1258888" y="720725"/>
            <a:ext cx="4800600" cy="36004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A1 – much more output oriented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10DBC45A-9120-4210-9867-747C719AC03D}" type="slidenum">
              <a:rPr lang="en-US" sz="1300">
                <a:latin typeface="Times New Roman" pitchFamily="18" charset="0"/>
              </a:rPr>
              <a:pPr eaLnBrk="1" hangingPunct="1"/>
              <a:t>2</a:t>
            </a:fld>
            <a:endParaRPr lang="en-US" sz="13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3BCC65F7-0A56-4BF5-89BB-D3FF24F74E2F}" type="slidenum">
              <a:rPr lang="en-US" altLang="en-US" sz="1200">
                <a:latin typeface="Times New Roman" pitchFamily="18" charset="0"/>
              </a:rPr>
              <a:pPr eaLnBrk="1" hangingPunct="1"/>
              <a:t>30</a:t>
            </a:fld>
            <a:endParaRPr lang="en-US" altLang="en-US" sz="1200">
              <a:latin typeface="Times New Roman" pitchFamily="18" charset="0"/>
            </a:endParaRPr>
          </a:p>
        </p:txBody>
      </p:sp>
      <p:sp>
        <p:nvSpPr>
          <p:cNvPr id="114691"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0A634ECD-E31C-4428-88BC-10655E3BC0A9}" type="slidenum">
              <a:rPr lang="en-US" altLang="en-US" sz="1200">
                <a:latin typeface="Times New Roman" pitchFamily="18" charset="0"/>
              </a:rPr>
              <a:pPr eaLnBrk="1" hangingPunct="1"/>
              <a:t>31</a:t>
            </a:fld>
            <a:endParaRPr lang="en-US" altLang="en-US" sz="1200">
              <a:latin typeface="Times New Roman" pitchFamily="18" charset="0"/>
            </a:endParaRPr>
          </a:p>
        </p:txBody>
      </p:sp>
      <p:sp>
        <p:nvSpPr>
          <p:cNvPr id="115715"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C4C1C9B3-588E-40C4-B590-4C84B2427625}" type="slidenum">
              <a:rPr lang="en-US" altLang="en-US" sz="1200">
                <a:latin typeface="Times New Roman" pitchFamily="18" charset="0"/>
              </a:rPr>
              <a:pPr eaLnBrk="1" hangingPunct="1"/>
              <a:t>32</a:t>
            </a:fld>
            <a:endParaRPr lang="en-US" altLang="en-US" sz="1200">
              <a:latin typeface="Times New Roman" pitchFamily="18" charset="0"/>
            </a:endParaRPr>
          </a:p>
        </p:txBody>
      </p:sp>
      <p:sp>
        <p:nvSpPr>
          <p:cNvPr id="116739"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D7B57CB7-025A-4668-A116-FC832BA3F148}" type="slidenum">
              <a:rPr lang="en-US" altLang="en-US" sz="1200">
                <a:latin typeface="Times New Roman" pitchFamily="18" charset="0"/>
              </a:rPr>
              <a:pPr eaLnBrk="1" hangingPunct="1"/>
              <a:t>33</a:t>
            </a:fld>
            <a:endParaRPr lang="en-US" altLang="en-US" sz="1200">
              <a:latin typeface="Times New Roman" pitchFamily="18" charset="0"/>
            </a:endParaRPr>
          </a:p>
        </p:txBody>
      </p:sp>
      <p:sp>
        <p:nvSpPr>
          <p:cNvPr id="117763"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1327A213-7DDC-4B47-935C-0953844D1FA8}" type="slidenum">
              <a:rPr lang="en-US" altLang="en-US" sz="1200">
                <a:latin typeface="Times New Roman" pitchFamily="18" charset="0"/>
              </a:rPr>
              <a:pPr eaLnBrk="1" hangingPunct="1"/>
              <a:t>34</a:t>
            </a:fld>
            <a:endParaRPr lang="en-US" altLang="en-US" sz="1200">
              <a:latin typeface="Times New Roman" pitchFamily="18" charset="0"/>
            </a:endParaRPr>
          </a:p>
        </p:txBody>
      </p:sp>
      <p:sp>
        <p:nvSpPr>
          <p:cNvPr id="118787"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1B258826-DBDA-4491-8E20-E729A925843B}" type="slidenum">
              <a:rPr lang="en-US" altLang="en-US" sz="1200">
                <a:latin typeface="Times New Roman" pitchFamily="18" charset="0"/>
              </a:rPr>
              <a:pPr eaLnBrk="1" hangingPunct="1"/>
              <a:t>35</a:t>
            </a:fld>
            <a:endParaRPr lang="en-US" altLang="en-US" sz="1200">
              <a:latin typeface="Times New Roman" pitchFamily="18" charset="0"/>
            </a:endParaRPr>
          </a:p>
        </p:txBody>
      </p:sp>
      <p:sp>
        <p:nvSpPr>
          <p:cNvPr id="119811"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0ACAC342-19CA-4223-B22F-9D4E41D51A95}" type="slidenum">
              <a:rPr lang="en-US" altLang="en-US" sz="1200">
                <a:latin typeface="Times New Roman" pitchFamily="18" charset="0"/>
              </a:rPr>
              <a:pPr eaLnBrk="1" hangingPunct="1"/>
              <a:t>36</a:t>
            </a:fld>
            <a:endParaRPr lang="en-US" altLang="en-US" sz="1200">
              <a:latin typeface="Times New Roman" pitchFamily="18" charset="0"/>
            </a:endParaRPr>
          </a:p>
        </p:txBody>
      </p:sp>
      <p:sp>
        <p:nvSpPr>
          <p:cNvPr id="120835"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Proxy: A substitute for an indicator that cannot be directly measured or assessed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582C7D26-A655-432E-A084-4E84221F0283}" type="slidenum">
              <a:rPr lang="en-US" sz="1300">
                <a:latin typeface="Times New Roman" pitchFamily="18" charset="0"/>
              </a:rPr>
              <a:pPr eaLnBrk="1" hangingPunct="1"/>
              <a:t>37</a:t>
            </a:fld>
            <a:endParaRPr lang="en-US" sz="1300">
              <a:latin typeface="Times New Roman" pitchFamily="18" charset="0"/>
            </a:endParaRPr>
          </a:p>
        </p:txBody>
      </p:sp>
      <p:sp>
        <p:nvSpPr>
          <p:cNvPr id="45059" name="Rectangle 2"/>
          <p:cNvSpPr>
            <a:spLocks noGrp="1" noRot="1" noChangeAspect="1" noChangeArrowheads="1" noTextEdit="1"/>
          </p:cNvSpPr>
          <p:nvPr>
            <p:ph type="sldImg"/>
          </p:nvPr>
        </p:nvSpPr>
        <p:spPr>
          <a:xfrm>
            <a:off x="1258888" y="720725"/>
            <a:ext cx="4800600" cy="360045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Points to make:</a:t>
            </a:r>
          </a:p>
          <a:p>
            <a:pPr eaLnBrk="1" hangingPunct="1"/>
            <a:r>
              <a:rPr lang="en-US" smtClean="0"/>
              <a:t>Obj A – measurable – all or nothing state</a:t>
            </a:r>
          </a:p>
          <a:p>
            <a:pPr eaLnBrk="1" hangingPunct="1"/>
            <a:r>
              <a:rPr lang="en-US" smtClean="0"/>
              <a:t>Obj C – could have 2 objectives – one related to new invasives coming in, one related to % of footprint of invasives</a:t>
            </a:r>
          </a:p>
          <a:p>
            <a:pPr eaLnBrk="1" hangingPunct="1"/>
            <a:r>
              <a:rPr lang="en-US" smtClean="0"/>
              <a:t>Team used a combination of %, all/nothing, and #s to make their objectives measureable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582C7D26-A655-432E-A084-4E84221F0283}" type="slidenum">
              <a:rPr lang="en-US" sz="1300">
                <a:latin typeface="Times New Roman" pitchFamily="18" charset="0"/>
              </a:rPr>
              <a:pPr eaLnBrk="1" hangingPunct="1"/>
              <a:t>38</a:t>
            </a:fld>
            <a:endParaRPr lang="en-US" sz="1300">
              <a:latin typeface="Times New Roman" pitchFamily="18" charset="0"/>
            </a:endParaRPr>
          </a:p>
        </p:txBody>
      </p:sp>
      <p:sp>
        <p:nvSpPr>
          <p:cNvPr id="45059" name="Rectangle 2"/>
          <p:cNvSpPr>
            <a:spLocks noGrp="1" noRot="1" noChangeAspect="1" noChangeArrowheads="1" noTextEdit="1"/>
          </p:cNvSpPr>
          <p:nvPr>
            <p:ph type="sldImg"/>
          </p:nvPr>
        </p:nvSpPr>
        <p:spPr>
          <a:xfrm>
            <a:off x="1258888" y="720725"/>
            <a:ext cx="4800600" cy="360045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Points to make:</a:t>
            </a:r>
          </a:p>
          <a:p>
            <a:pPr eaLnBrk="1" hangingPunct="1"/>
            <a:r>
              <a:rPr lang="en-US" smtClean="0"/>
              <a:t>Obj A – measurable – all or nothing state</a:t>
            </a:r>
          </a:p>
          <a:p>
            <a:pPr eaLnBrk="1" hangingPunct="1"/>
            <a:r>
              <a:rPr lang="en-US" smtClean="0"/>
              <a:t>Obj C – could have 2 objectives – one related to new invasives coming in, one related to % of footprint of invasives</a:t>
            </a:r>
          </a:p>
          <a:p>
            <a:pPr eaLnBrk="1" hangingPunct="1"/>
            <a:r>
              <a:rPr lang="en-US" smtClean="0"/>
              <a:t>Team used a combination of %, all/nothing, and #s to make their objectives measureable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5F77037B-2491-48AE-83AE-B59D660B99C3}" type="slidenum">
              <a:rPr lang="en-US" altLang="en-US" sz="1200">
                <a:latin typeface="Times New Roman" pitchFamily="18" charset="0"/>
              </a:rPr>
              <a:pPr eaLnBrk="1" hangingPunct="1"/>
              <a:t>39</a:t>
            </a:fld>
            <a:endParaRPr lang="en-US" altLang="en-US" sz="1200">
              <a:latin typeface="Times New Roman" pitchFamily="18" charset="0"/>
            </a:endParaRPr>
          </a:p>
        </p:txBody>
      </p:sp>
      <p:sp>
        <p:nvSpPr>
          <p:cNvPr id="121859"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DFA3EAA5-CC83-4030-B0D3-243ECE8C84B8}" type="slidenum">
              <a:rPr lang="en-US" altLang="en-US" sz="1200">
                <a:latin typeface="Times New Roman" pitchFamily="18" charset="0"/>
              </a:rPr>
              <a:pPr eaLnBrk="1" hangingPunct="1"/>
              <a:t>40</a:t>
            </a:fld>
            <a:endParaRPr lang="en-US" altLang="en-US" sz="1200">
              <a:latin typeface="Times New Roman" pitchFamily="18" charset="0"/>
            </a:endParaRPr>
          </a:p>
        </p:txBody>
      </p:sp>
      <p:sp>
        <p:nvSpPr>
          <p:cNvPr id="122883"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FC840340-2C7A-403A-9437-70892C482762}" type="slidenum">
              <a:rPr lang="en-US" altLang="en-US" sz="1200">
                <a:latin typeface="Times New Roman" pitchFamily="18" charset="0"/>
              </a:rPr>
              <a:pPr eaLnBrk="1" hangingPunct="1"/>
              <a:t>42</a:t>
            </a:fld>
            <a:endParaRPr lang="en-US" altLang="en-US" sz="1200">
              <a:latin typeface="Times New Roman" pitchFamily="18" charset="0"/>
            </a:endParaRPr>
          </a:p>
        </p:txBody>
      </p:sp>
      <p:sp>
        <p:nvSpPr>
          <p:cNvPr id="126979"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smtClean="0"/>
              <a:t>USAID Impact Evaluations require comparison or control group in most cases.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Experimental design with randomly selected sites – may not be ethical or feasible.</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6FC98055-53FD-4E00-9B07-121CFBE4A44E}" type="slidenum">
              <a:rPr lang="en-US" altLang="en-US" sz="1200">
                <a:latin typeface="Times New Roman" pitchFamily="18" charset="0"/>
              </a:rPr>
              <a:pPr eaLnBrk="1" hangingPunct="1"/>
              <a:t>47</a:t>
            </a:fld>
            <a:endParaRPr lang="en-US" altLang="en-US"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Sites do not need to be randomly selected using comparison group approach (quasi-experimental design)</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EEE3C5E8-92A0-4F67-BC61-3AD57EE5179F}" type="slidenum">
              <a:rPr lang="en-US" altLang="en-US" sz="1200">
                <a:latin typeface="Times New Roman" pitchFamily="18" charset="0"/>
              </a:rPr>
              <a:pPr eaLnBrk="1" hangingPunct="1"/>
              <a:t>48</a:t>
            </a:fld>
            <a:endParaRPr lang="en-US" altLang="en-US" sz="12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4142859" y="9118852"/>
            <a:ext cx="3170691" cy="48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7" tIns="48329" rIns="96657" bIns="48329" anchor="b"/>
          <a:lstStyle>
            <a:lvl1pPr>
              <a:defRPr sz="2800" b="1">
                <a:solidFill>
                  <a:schemeClr val="tx1"/>
                </a:solidFill>
                <a:latin typeface="Times" pitchFamily="1" charset="0"/>
                <a:ea typeface="MS PGothic" pitchFamily="34" charset="-128"/>
              </a:defRPr>
            </a:lvl1pPr>
            <a:lvl2pPr marL="742950" indent="-285750">
              <a:defRPr sz="2800" b="1">
                <a:solidFill>
                  <a:schemeClr val="tx1"/>
                </a:solidFill>
                <a:latin typeface="Times" pitchFamily="1" charset="0"/>
                <a:ea typeface="MS PGothic" pitchFamily="34" charset="-128"/>
              </a:defRPr>
            </a:lvl2pPr>
            <a:lvl3pPr marL="1143000" indent="-228600">
              <a:defRPr sz="2800" b="1">
                <a:solidFill>
                  <a:schemeClr val="tx1"/>
                </a:solidFill>
                <a:latin typeface="Times" pitchFamily="1" charset="0"/>
                <a:ea typeface="MS PGothic" pitchFamily="34" charset="-128"/>
              </a:defRPr>
            </a:lvl3pPr>
            <a:lvl4pPr marL="1600200" indent="-228600">
              <a:defRPr sz="2800" b="1">
                <a:solidFill>
                  <a:schemeClr val="tx1"/>
                </a:solidFill>
                <a:latin typeface="Times" pitchFamily="1" charset="0"/>
                <a:ea typeface="MS PGothic" pitchFamily="34" charset="-128"/>
              </a:defRPr>
            </a:lvl4pPr>
            <a:lvl5pPr marL="2057400" indent="-228600">
              <a:defRPr sz="2800" b="1">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800" b="1">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800" b="1">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800" b="1">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800" b="1">
                <a:solidFill>
                  <a:schemeClr val="tx1"/>
                </a:solidFill>
                <a:latin typeface="Times" pitchFamily="1" charset="0"/>
                <a:ea typeface="MS PGothic" pitchFamily="34" charset="-128"/>
              </a:defRPr>
            </a:lvl9pPr>
          </a:lstStyle>
          <a:p>
            <a:pPr eaLnBrk="1" hangingPunct="1"/>
            <a:fld id="{27426BB1-DE3C-4478-ABF9-3B54E4574E85}" type="slidenum">
              <a:rPr lang="en-US" altLang="en-US" sz="1200">
                <a:latin typeface="Times New Roman" pitchFamily="18" charset="0"/>
              </a:rPr>
              <a:pPr eaLnBrk="1" hangingPunct="1"/>
              <a:t>50</a:t>
            </a:fld>
            <a:endParaRPr lang="en-US" altLang="en-US" sz="1200">
              <a:latin typeface="Times New Roman" pitchFamily="18" charset="0"/>
            </a:endParaRPr>
          </a:p>
        </p:txBody>
      </p:sp>
      <p:sp>
        <p:nvSpPr>
          <p:cNvPr id="133123"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58888" y="720725"/>
            <a:ext cx="4800600" cy="3600450"/>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58888" y="720725"/>
            <a:ext cx="4800600" cy="360045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D7BAE76E-6B8C-4782-B610-0C7B777DF05A}" type="slidenum">
              <a:rPr lang="en-US" sz="1300">
                <a:latin typeface="Times New Roman" pitchFamily="18" charset="0"/>
              </a:rPr>
              <a:pPr eaLnBrk="1" hangingPunct="1"/>
              <a:t>53</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xfrm>
            <a:off x="1258888" y="720725"/>
            <a:ext cx="4800600" cy="36004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METHODS CRITERIA HAVE BEEN MODIFIED BY NICK AND CAROLINE – TAKING INTO ACCOUNT OLD PPT DEFINITIONS AND NEW DEFINITIONS UNDER WWF STANDARDS AND GUIDELINES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Times" pitchFamily="1" charset="0"/>
                <a:ea typeface="MS PGothic" pitchFamily="34" charset="-128"/>
              </a:defRPr>
            </a:lvl1pPr>
            <a:lvl2pPr marL="768285" indent="-295494">
              <a:defRPr sz="2900" b="1">
                <a:solidFill>
                  <a:schemeClr val="tx1"/>
                </a:solidFill>
                <a:latin typeface="Times" pitchFamily="1" charset="0"/>
                <a:ea typeface="MS PGothic" pitchFamily="34" charset="-128"/>
              </a:defRPr>
            </a:lvl2pPr>
            <a:lvl3pPr marL="1181976" indent="-236395">
              <a:defRPr sz="2900" b="1">
                <a:solidFill>
                  <a:schemeClr val="tx1"/>
                </a:solidFill>
                <a:latin typeface="Times" pitchFamily="1" charset="0"/>
                <a:ea typeface="MS PGothic" pitchFamily="34" charset="-128"/>
              </a:defRPr>
            </a:lvl3pPr>
            <a:lvl4pPr marL="1654767" indent="-236395">
              <a:defRPr sz="2900" b="1">
                <a:solidFill>
                  <a:schemeClr val="tx1"/>
                </a:solidFill>
                <a:latin typeface="Times" pitchFamily="1" charset="0"/>
                <a:ea typeface="MS PGothic" pitchFamily="34" charset="-128"/>
              </a:defRPr>
            </a:lvl4pPr>
            <a:lvl5pPr marL="2127557" indent="-236395">
              <a:defRPr sz="2900" b="1">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900" b="1">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900" b="1">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900" b="1">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900" b="1">
                <a:solidFill>
                  <a:schemeClr val="tx1"/>
                </a:solidFill>
                <a:latin typeface="Times" pitchFamily="1" charset="0"/>
                <a:ea typeface="MS PGothic" pitchFamily="34" charset="-128"/>
              </a:defRPr>
            </a:lvl9pPr>
          </a:lstStyle>
          <a:p>
            <a:pPr eaLnBrk="1" hangingPunct="1"/>
            <a:fld id="{1A145A32-8AA6-4704-B2A7-864FA4B60FEE}" type="slidenum">
              <a:rPr lang="en-US" altLang="en-US" sz="1200">
                <a:latin typeface="Times New Roman" pitchFamily="18" charset="0"/>
              </a:rPr>
              <a:pPr eaLnBrk="1" hangingPunct="1"/>
              <a:t>54</a:t>
            </a:fld>
            <a:endParaRPr lang="en-US" altLang="en-US" sz="1200">
              <a:latin typeface="Times New Roman" pitchFamily="18" charset="0"/>
            </a:endParaRPr>
          </a:p>
        </p:txBody>
      </p:sp>
      <p:sp>
        <p:nvSpPr>
          <p:cNvPr id="136195" name="Rectangle 2"/>
          <p:cNvSpPr>
            <a:spLocks noGrp="1" noRot="1" noChangeAspect="1" noChangeArrowheads="1" noTextEdit="1"/>
          </p:cNvSpPr>
          <p:nvPr>
            <p:ph type="sldImg"/>
          </p:nvPr>
        </p:nvSpPr>
        <p:spPr bwMode="auto">
          <a:xfrm>
            <a:off x="1258888"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endParaRP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4400">
                <a:solidFill>
                  <a:schemeClr val="tx1"/>
                </a:solidFill>
                <a:latin typeface="Tahoma" charset="0"/>
                <a:ea typeface="ＭＳ Ｐゴシック" charset="0"/>
                <a:cs typeface="ＭＳ Ｐゴシック" charset="0"/>
              </a:defRPr>
            </a:lvl1pPr>
            <a:lvl2pPr marL="742883" indent="-285725" defTabSz="966702" eaLnBrk="0" hangingPunct="0">
              <a:defRPr sz="4400">
                <a:solidFill>
                  <a:schemeClr val="tx1"/>
                </a:solidFill>
                <a:latin typeface="Tahoma" charset="0"/>
                <a:ea typeface="ＭＳ Ｐゴシック" charset="0"/>
              </a:defRPr>
            </a:lvl2pPr>
            <a:lvl3pPr marL="1142898" indent="-228580" defTabSz="966702" eaLnBrk="0" hangingPunct="0">
              <a:defRPr sz="4400">
                <a:solidFill>
                  <a:schemeClr val="tx1"/>
                </a:solidFill>
                <a:latin typeface="Tahoma" charset="0"/>
                <a:ea typeface="ＭＳ Ｐゴシック" charset="0"/>
              </a:defRPr>
            </a:lvl3pPr>
            <a:lvl4pPr marL="1600057" indent="-228580" defTabSz="966702" eaLnBrk="0" hangingPunct="0">
              <a:defRPr sz="4400">
                <a:solidFill>
                  <a:schemeClr val="tx1"/>
                </a:solidFill>
                <a:latin typeface="Tahoma" charset="0"/>
                <a:ea typeface="ＭＳ Ｐゴシック" charset="0"/>
              </a:defRPr>
            </a:lvl4pPr>
            <a:lvl5pPr marL="2057217" indent="-228580" defTabSz="966702" eaLnBrk="0" hangingPunct="0">
              <a:defRPr sz="4400">
                <a:solidFill>
                  <a:schemeClr val="tx1"/>
                </a:solidFill>
                <a:latin typeface="Tahoma" charset="0"/>
                <a:ea typeface="ＭＳ Ｐゴシック" charset="0"/>
              </a:defRPr>
            </a:lvl5pPr>
            <a:lvl6pPr marL="2514376" indent="-228580" algn="r" defTabSz="966702" eaLnBrk="0" fontAlgn="base" hangingPunct="0">
              <a:spcBef>
                <a:spcPct val="0"/>
              </a:spcBef>
              <a:spcAft>
                <a:spcPct val="0"/>
              </a:spcAft>
              <a:defRPr sz="4400">
                <a:solidFill>
                  <a:schemeClr val="tx1"/>
                </a:solidFill>
                <a:latin typeface="Tahoma" charset="0"/>
                <a:ea typeface="ＭＳ Ｐゴシック" charset="0"/>
              </a:defRPr>
            </a:lvl6pPr>
            <a:lvl7pPr marL="2971536" indent="-228580" algn="r" defTabSz="966702" eaLnBrk="0" fontAlgn="base" hangingPunct="0">
              <a:spcBef>
                <a:spcPct val="0"/>
              </a:spcBef>
              <a:spcAft>
                <a:spcPct val="0"/>
              </a:spcAft>
              <a:defRPr sz="4400">
                <a:solidFill>
                  <a:schemeClr val="tx1"/>
                </a:solidFill>
                <a:latin typeface="Tahoma" charset="0"/>
                <a:ea typeface="ＭＳ Ｐゴシック" charset="0"/>
              </a:defRPr>
            </a:lvl7pPr>
            <a:lvl8pPr marL="3428694" indent="-228580" algn="r" defTabSz="966702" eaLnBrk="0" fontAlgn="base" hangingPunct="0">
              <a:spcBef>
                <a:spcPct val="0"/>
              </a:spcBef>
              <a:spcAft>
                <a:spcPct val="0"/>
              </a:spcAft>
              <a:defRPr sz="4400">
                <a:solidFill>
                  <a:schemeClr val="tx1"/>
                </a:solidFill>
                <a:latin typeface="Tahoma" charset="0"/>
                <a:ea typeface="ＭＳ Ｐゴシック" charset="0"/>
              </a:defRPr>
            </a:lvl8pPr>
            <a:lvl9pPr marL="3885854" indent="-228580" algn="r" defTabSz="966702"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B2E50B2B-10A9-3540-98BF-0ECBEF9E7CAB}" type="slidenum">
              <a:rPr lang="en-US" sz="1300">
                <a:latin typeface="Times New Roman" charset="0"/>
              </a:rPr>
              <a:pPr eaLnBrk="1" hangingPunct="1"/>
              <a:t>55</a:t>
            </a:fld>
            <a:endParaRPr lang="en-US" sz="130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FABD2C83-BCCF-48CF-8B68-3EF8C5C5FD03}" type="slidenum">
              <a:rPr lang="en-US" sz="1300">
                <a:latin typeface="Times New Roman" pitchFamily="18" charset="0"/>
              </a:rPr>
              <a:pPr eaLnBrk="1" hangingPunct="1"/>
              <a:t>56</a:t>
            </a:fld>
            <a:endParaRPr lang="en-US" sz="130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FABD2C83-BCCF-48CF-8B68-3EF8C5C5FD03}" type="slidenum">
              <a:rPr lang="en-US" sz="1300">
                <a:latin typeface="Times New Roman" pitchFamily="18" charset="0"/>
              </a:rPr>
              <a:pPr eaLnBrk="1" hangingPunct="1"/>
              <a:t>57</a:t>
            </a:fld>
            <a:endParaRPr lang="en-US" sz="130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7DBE3F32-CB17-4A4D-856E-9D477FD1CE63}" type="slidenum">
              <a:rPr lang="en-US" sz="1300">
                <a:latin typeface="Times New Roman" pitchFamily="18" charset="0"/>
              </a:rPr>
              <a:pPr eaLnBrk="1" hangingPunct="1"/>
              <a:t>8</a:t>
            </a:fld>
            <a:endParaRPr lang="en-US" sz="130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630DADD4-F3A2-4CF5-B9DD-AB7C4D398674}" type="slidenum">
              <a:rPr lang="en-US" sz="1300">
                <a:latin typeface="Times New Roman" pitchFamily="18" charset="0"/>
              </a:rPr>
              <a:pPr eaLnBrk="1" hangingPunct="1"/>
              <a:t>10</a:t>
            </a:fld>
            <a:endParaRPr lang="en-US" sz="1300">
              <a:latin typeface="Times New Roman" pitchFamily="18" charset="0"/>
            </a:endParaRPr>
          </a:p>
        </p:txBody>
      </p:sp>
      <p:sp>
        <p:nvSpPr>
          <p:cNvPr id="41987" name="Rectangle 2"/>
          <p:cNvSpPr>
            <a:spLocks noGrp="1" noRot="1" noChangeAspect="1" noChangeArrowheads="1" noTextEdit="1"/>
          </p:cNvSpPr>
          <p:nvPr>
            <p:ph type="sldImg"/>
          </p:nvPr>
        </p:nvSpPr>
        <p:spPr>
          <a:xfrm>
            <a:off x="1258888" y="720725"/>
            <a:ext cx="4800600" cy="360045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l" eaLnBrk="1" hangingPunct="1">
              <a:spcBef>
                <a:spcPct val="50000"/>
              </a:spcBef>
              <a:defRPr/>
            </a:pPr>
            <a:endParaRPr lang="en-US" sz="1800" smtClean="0">
              <a:latin typeface="Arial" pitchFamily="34" charset="0"/>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2997"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852998" name="Rectangle 6"/>
          <p:cNvSpPr>
            <a:spLocks noGrp="1" noChangeArrowheads="1"/>
          </p:cNvSpPr>
          <p:nvPr>
            <p:ph type="ctrTitle"/>
          </p:nvPr>
        </p:nvSpPr>
        <p:spPr>
          <a:xfrm>
            <a:off x="2895600" y="1047750"/>
            <a:ext cx="6019800" cy="2836863"/>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377387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772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2225"/>
            <a:ext cx="2089150" cy="350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2225"/>
            <a:ext cx="6115050" cy="350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282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777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l" eaLnBrk="1" hangingPunct="1">
              <a:spcBef>
                <a:spcPct val="50000"/>
              </a:spcBef>
              <a:defRPr/>
            </a:pPr>
            <a:endParaRPr lang="en-US" sz="1800" smtClean="0">
              <a:latin typeface="Arial" pitchFamily="34" charset="0"/>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7572" name="Rectangle 4"/>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877573" name="Rectangle 5"/>
          <p:cNvSpPr>
            <a:spLocks noGrp="1" noChangeArrowheads="1"/>
          </p:cNvSpPr>
          <p:nvPr>
            <p:ph type="ctrTitle"/>
          </p:nvPr>
        </p:nvSpPr>
        <p:spPr>
          <a:xfrm>
            <a:off x="2895600" y="1047750"/>
            <a:ext cx="6248400" cy="2836863"/>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303467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94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815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2724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3687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5262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41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930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1928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9899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8536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350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780" name="Rectangle 4"/>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843781" name="Rectangle 5"/>
          <p:cNvSpPr>
            <a:spLocks noGrp="1" noChangeArrowheads="1"/>
          </p:cNvSpPr>
          <p:nvPr>
            <p:ph type="ctrTitle"/>
          </p:nvPr>
        </p:nvSpPr>
        <p:spPr>
          <a:xfrm>
            <a:off x="2895600" y="1047750"/>
            <a:ext cx="6248400" cy="2836863"/>
          </a:xfrm>
        </p:spPr>
        <p:txBody>
          <a:bodyPr/>
          <a:lstStyle>
            <a:lvl1pPr algn="ctr">
              <a:defRPr sz="3600">
                <a:solidFill>
                  <a:srgbClr val="3E7CC8"/>
                </a:solidFill>
              </a:defRPr>
            </a:lvl1pPr>
          </a:lstStyle>
          <a:p>
            <a:r>
              <a:rPr lang="en-US" dirty="0"/>
              <a:t>Click to edit Master title style</a:t>
            </a:r>
          </a:p>
        </p:txBody>
      </p:sp>
    </p:spTree>
    <p:extLst>
      <p:ext uri="{BB962C8B-B14F-4D97-AF65-F5344CB8AC3E}">
        <p14:creationId xmlns:p14="http://schemas.microsoft.com/office/powerpoint/2010/main" val="4250078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5153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8795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8481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100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691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19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661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2231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5283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3102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107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87475"/>
            <a:ext cx="4895850" cy="204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73125"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773127" name="Rectangle 7"/>
          <p:cNvSpPr>
            <a:spLocks noGrp="1" noChangeArrowheads="1"/>
          </p:cNvSpPr>
          <p:nvPr>
            <p:ph type="ctrTitle"/>
          </p:nvPr>
        </p:nvSpPr>
        <p:spPr>
          <a:xfrm>
            <a:off x="2895600" y="1047750"/>
            <a:ext cx="3368675" cy="2835275"/>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180936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311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5091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05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222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308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638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07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350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8127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793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0778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7038" y="1266825"/>
            <a:ext cx="8288337" cy="2260600"/>
          </a:xfrm>
        </p:spPr>
        <p:txBody>
          <a:bodyPr/>
          <a:lstStyle/>
          <a:p>
            <a:pPr lvl="0"/>
            <a:endParaRPr lang="en-US" noProof="0"/>
          </a:p>
        </p:txBody>
      </p:sp>
    </p:spTree>
    <p:extLst>
      <p:ext uri="{BB962C8B-B14F-4D97-AF65-F5344CB8AC3E}">
        <p14:creationId xmlns:p14="http://schemas.microsoft.com/office/powerpoint/2010/main" val="378012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12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786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71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473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9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1027"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1028" name="Rectangle 4"/>
          <p:cNvSpPr>
            <a:spLocks noGrp="1" noChangeArrowheads="1"/>
          </p:cNvSpPr>
          <p:nvPr>
            <p:ph type="title"/>
          </p:nvPr>
        </p:nvSpPr>
        <p:spPr bwMode="auto">
          <a:xfrm>
            <a:off x="481013" y="22225"/>
            <a:ext cx="83026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27038" y="1266825"/>
            <a:ext cx="82883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l" eaLnBrk="1" hangingPunct="1">
              <a:spcBef>
                <a:spcPct val="50000"/>
              </a:spcBef>
              <a:defRPr/>
            </a:pPr>
            <a:endParaRPr lang="en-US" sz="1800"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4149"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timing>
    <p:tnLst>
      <p:par>
        <p:cT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pitchFamily="34" charset="-128"/>
          <a:cs typeface="ＭＳ Ｐゴシック" charset="0"/>
        </a:defRPr>
      </a:lvl1pPr>
      <a:lvl2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2051"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2052" name="Rectangle 4"/>
          <p:cNvSpPr>
            <a:spLocks noGrp="1" noChangeArrowheads="1"/>
          </p:cNvSpPr>
          <p:nvPr>
            <p:ph type="title"/>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53" name="Rectangle 5"/>
          <p:cNvSpPr>
            <a:spLocks noGrp="1" noChangeArrowheads="1"/>
          </p:cNvSpPr>
          <p:nvPr>
            <p:ph type="body" idx="1"/>
          </p:nvPr>
        </p:nvSpPr>
        <p:spPr bwMode="auto">
          <a:xfrm>
            <a:off x="427038" y="1266825"/>
            <a:ext cx="8288337"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l" eaLnBrk="1" hangingPunct="1">
              <a:spcBef>
                <a:spcPct val="50000"/>
              </a:spcBef>
              <a:defRPr/>
            </a:pPr>
            <a:endParaRPr lang="en-US" sz="1800"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4150"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iming>
    <p:tnLst>
      <p:par>
        <p:cT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pitchFamily="34" charset="-128"/>
          <a:cs typeface="ＭＳ Ｐゴシック" charset="0"/>
        </a:defRPr>
      </a:lvl1pPr>
      <a:lvl2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400" b="1">
          <a:solidFill>
            <a:srgbClr val="FFFF99"/>
          </a:solidFill>
          <a:latin typeface="Arial" charset="0"/>
          <a:ea typeface="ＭＳ Ｐゴシック" pitchFamily="34" charset="-128"/>
          <a:cs typeface="ＭＳ Ｐゴシック" charset="0"/>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3075"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3076" name="Rectangle 4"/>
          <p:cNvSpPr>
            <a:spLocks noGrp="1" noChangeArrowheads="1"/>
          </p:cNvSpPr>
          <p:nvPr>
            <p:ph type="title"/>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3077" name="Rectangle 5"/>
          <p:cNvSpPr>
            <a:spLocks noGrp="1" noChangeArrowheads="1"/>
          </p:cNvSpPr>
          <p:nvPr>
            <p:ph type="body" idx="1"/>
          </p:nvPr>
        </p:nvSpPr>
        <p:spPr bwMode="auto">
          <a:xfrm>
            <a:off x="427038" y="1266825"/>
            <a:ext cx="8288337"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151"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iming>
    <p:tnLst>
      <p:par>
        <p:cT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pitchFamily="34" charset="-128"/>
          <a:cs typeface="+mj-cs"/>
        </a:defRPr>
      </a:lvl1pPr>
      <a:lvl2pPr algn="l" rtl="0" eaLnBrk="0" fontAlgn="base" hangingPunct="0">
        <a:spcBef>
          <a:spcPct val="0"/>
        </a:spcBef>
        <a:spcAft>
          <a:spcPct val="0"/>
        </a:spcAft>
        <a:defRPr sz="3400" b="1">
          <a:solidFill>
            <a:srgbClr val="FFFF99"/>
          </a:solidFill>
          <a:latin typeface="Arial" charset="0"/>
          <a:ea typeface="ＭＳ Ｐゴシック" pitchFamily="34" charset="-128"/>
        </a:defRPr>
      </a:lvl2pPr>
      <a:lvl3pPr algn="l" rtl="0" eaLnBrk="0" fontAlgn="base" hangingPunct="0">
        <a:spcBef>
          <a:spcPct val="0"/>
        </a:spcBef>
        <a:spcAft>
          <a:spcPct val="0"/>
        </a:spcAft>
        <a:defRPr sz="3400" b="1">
          <a:solidFill>
            <a:srgbClr val="FFFF99"/>
          </a:solidFill>
          <a:latin typeface="Arial" charset="0"/>
          <a:ea typeface="ＭＳ Ｐゴシック" pitchFamily="34" charset="-128"/>
        </a:defRPr>
      </a:lvl3pPr>
      <a:lvl4pPr algn="l" rtl="0" eaLnBrk="0" fontAlgn="base" hangingPunct="0">
        <a:spcBef>
          <a:spcPct val="0"/>
        </a:spcBef>
        <a:spcAft>
          <a:spcPct val="0"/>
        </a:spcAft>
        <a:defRPr sz="3400" b="1">
          <a:solidFill>
            <a:srgbClr val="FFFF99"/>
          </a:solidFill>
          <a:latin typeface="Arial" charset="0"/>
          <a:ea typeface="ＭＳ Ｐゴシック" pitchFamily="34" charset="-128"/>
        </a:defRPr>
      </a:lvl4pPr>
      <a:lvl5pPr algn="l" rtl="0" eaLnBrk="0" fontAlgn="base" hangingPunct="0">
        <a:spcBef>
          <a:spcPct val="0"/>
        </a:spcBef>
        <a:spcAft>
          <a:spcPct val="0"/>
        </a:spcAft>
        <a:defRPr sz="3400" b="1">
          <a:solidFill>
            <a:srgbClr val="FFFF99"/>
          </a:solidFill>
          <a:latin typeface="Arial" charset="0"/>
          <a:ea typeface="ＭＳ Ｐゴシック" pitchFamily="34" charset="-128"/>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4099"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4100" name="Rectangle 4"/>
          <p:cNvSpPr>
            <a:spLocks noGrp="1" noChangeArrowheads="1"/>
          </p:cNvSpPr>
          <p:nvPr>
            <p:ph type="title"/>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101" name="Rectangle 5"/>
          <p:cNvSpPr>
            <a:spLocks noGrp="1" noChangeArrowheads="1"/>
          </p:cNvSpPr>
          <p:nvPr>
            <p:ph type="body" idx="1"/>
          </p:nvPr>
        </p:nvSpPr>
        <p:spPr bwMode="auto">
          <a:xfrm>
            <a:off x="427038" y="1266825"/>
            <a:ext cx="8288337"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152"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Lst>
  <p:timing>
    <p:tnLst>
      <p:par>
        <p:cT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pitchFamily="34" charset="-128"/>
          <a:cs typeface="+mj-cs"/>
        </a:defRPr>
      </a:lvl1pPr>
      <a:lvl2pPr algn="l" rtl="0" eaLnBrk="0" fontAlgn="base" hangingPunct="0">
        <a:spcBef>
          <a:spcPct val="0"/>
        </a:spcBef>
        <a:spcAft>
          <a:spcPct val="0"/>
        </a:spcAft>
        <a:defRPr sz="3400" b="1">
          <a:solidFill>
            <a:srgbClr val="FFFF99"/>
          </a:solidFill>
          <a:latin typeface="Arial" charset="0"/>
          <a:ea typeface="ＭＳ Ｐゴシック" pitchFamily="34" charset="-128"/>
        </a:defRPr>
      </a:lvl2pPr>
      <a:lvl3pPr algn="l" rtl="0" eaLnBrk="0" fontAlgn="base" hangingPunct="0">
        <a:spcBef>
          <a:spcPct val="0"/>
        </a:spcBef>
        <a:spcAft>
          <a:spcPct val="0"/>
        </a:spcAft>
        <a:defRPr sz="3400" b="1">
          <a:solidFill>
            <a:srgbClr val="FFFF99"/>
          </a:solidFill>
          <a:latin typeface="Arial" charset="0"/>
          <a:ea typeface="ＭＳ Ｐゴシック" pitchFamily="34" charset="-128"/>
        </a:defRPr>
      </a:lvl3pPr>
      <a:lvl4pPr algn="l" rtl="0" eaLnBrk="0" fontAlgn="base" hangingPunct="0">
        <a:spcBef>
          <a:spcPct val="0"/>
        </a:spcBef>
        <a:spcAft>
          <a:spcPct val="0"/>
        </a:spcAft>
        <a:defRPr sz="3400" b="1">
          <a:solidFill>
            <a:srgbClr val="FFFF99"/>
          </a:solidFill>
          <a:latin typeface="Arial" charset="0"/>
          <a:ea typeface="ＭＳ Ｐゴシック" pitchFamily="34" charset="-128"/>
        </a:defRPr>
      </a:lvl4pPr>
      <a:lvl5pPr algn="l" rtl="0" eaLnBrk="0" fontAlgn="base" hangingPunct="0">
        <a:spcBef>
          <a:spcPct val="0"/>
        </a:spcBef>
        <a:spcAft>
          <a:spcPct val="0"/>
        </a:spcAft>
        <a:defRPr sz="3400" b="1">
          <a:solidFill>
            <a:srgbClr val="FFFF99"/>
          </a:solidFill>
          <a:latin typeface="Arial" charset="0"/>
          <a:ea typeface="ＭＳ Ｐゴシック" pitchFamily="34" charset="-128"/>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conservationmeasures.org/CMP/Site_Docs/CMP_Open_Standards_Version_2.0.pdf" TargetMode="External"/><Relationship Id="rId4" Type="http://schemas.openxmlformats.org/officeDocument/2006/relationships/hyperlink" Target="http://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3167063" y="2032000"/>
            <a:ext cx="5976937" cy="1077913"/>
          </a:xfrm>
        </p:spPr>
        <p:txBody>
          <a:bodyPr/>
          <a:lstStyle/>
          <a:p>
            <a:pPr eaLnBrk="1" hangingPunct="1"/>
            <a:r>
              <a:rPr lang="es-ES" sz="3200" dirty="0" smtClean="0"/>
              <a:t>2A. </a:t>
            </a:r>
            <a:r>
              <a:rPr lang="en-US" sz="3200" dirty="0" smtClean="0"/>
              <a:t>Develop a Formal Action Plan: Objectives </a:t>
            </a: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2" name="Rectangle 2"/>
          <p:cNvSpPr>
            <a:spLocks noGrp="1" noChangeArrowheads="1"/>
          </p:cNvSpPr>
          <p:nvPr>
            <p:ph type="body" idx="1"/>
          </p:nvPr>
        </p:nvSpPr>
        <p:spPr>
          <a:xfrm>
            <a:off x="427038" y="1266825"/>
            <a:ext cx="8288337" cy="4576763"/>
          </a:xfrm>
        </p:spPr>
        <p:txBody>
          <a:bodyPr/>
          <a:lstStyle/>
          <a:p>
            <a:pPr eaLnBrk="1" hangingPunct="1">
              <a:buFont typeface="Arial" pitchFamily="34" charset="0"/>
              <a:buNone/>
            </a:pPr>
            <a:r>
              <a:rPr lang="es-GT" b="1" dirty="0" err="1" smtClean="0">
                <a:solidFill>
                  <a:srgbClr val="009900"/>
                </a:solidFill>
              </a:rPr>
              <a:t>Objective</a:t>
            </a:r>
            <a:r>
              <a:rPr lang="en-US" b="1" dirty="0" smtClean="0">
                <a:solidFill>
                  <a:srgbClr val="009900"/>
                </a:solidFill>
              </a:rPr>
              <a:t>:</a:t>
            </a:r>
            <a:r>
              <a:rPr lang="en-US" dirty="0" smtClean="0"/>
              <a:t> A formal statement detailing a desired outcome of a project such as reducing a critical threat.</a:t>
            </a:r>
            <a:endParaRPr lang="es-GT" dirty="0" smtClean="0"/>
          </a:p>
          <a:p>
            <a:pPr eaLnBrk="1" hangingPunct="1">
              <a:buFont typeface="Arial" pitchFamily="34" charset="0"/>
              <a:buNone/>
            </a:pPr>
            <a:endParaRPr lang="en-US" dirty="0" smtClean="0"/>
          </a:p>
          <a:p>
            <a:pPr eaLnBrk="1" hangingPunct="1">
              <a:buFont typeface="Arial" pitchFamily="34" charset="0"/>
              <a:buNone/>
            </a:pPr>
            <a:r>
              <a:rPr lang="en-US" dirty="0" smtClean="0"/>
              <a:t>A good objective should meet the following criteria:</a:t>
            </a:r>
          </a:p>
          <a:p>
            <a:pPr eaLnBrk="1" hangingPunct="1">
              <a:buFont typeface="Arial" pitchFamily="34" charset="0"/>
              <a:buNone/>
            </a:pPr>
            <a:r>
              <a:rPr lang="en-US" sz="2800" b="1" dirty="0" smtClean="0">
                <a:solidFill>
                  <a:srgbClr val="009900"/>
                </a:solidFill>
              </a:rPr>
              <a:t>Outcome Oriented:</a:t>
            </a:r>
            <a:r>
              <a:rPr lang="en-US" sz="2800" dirty="0" smtClean="0"/>
              <a:t> </a:t>
            </a:r>
            <a:r>
              <a:rPr lang="en-GB" sz="2800" dirty="0" smtClean="0"/>
              <a:t>Specifies necessary changes in critical threats and other factors that affect one or more project goals</a:t>
            </a:r>
          </a:p>
        </p:txBody>
      </p:sp>
      <p:sp>
        <p:nvSpPr>
          <p:cNvPr id="17411" name="Rectangle 5"/>
          <p:cNvSpPr>
            <a:spLocks noGrp="1" noChangeArrowheads="1"/>
          </p:cNvSpPr>
          <p:nvPr>
            <p:ph type="title"/>
          </p:nvPr>
        </p:nvSpPr>
        <p:spPr>
          <a:xfrm>
            <a:off x="1795463" y="206375"/>
            <a:ext cx="6988175" cy="609600"/>
          </a:xfrm>
          <a:noFill/>
        </p:spPr>
        <p:txBody>
          <a:bodyPr>
            <a:spAutoFit/>
          </a:bodyPr>
          <a:lstStyle/>
          <a:p>
            <a:pPr eaLnBrk="1" hangingPunct="1"/>
            <a:r>
              <a:rPr lang="en-US" smtClean="0"/>
              <a:t>Develop Your Objectives</a:t>
            </a:r>
          </a:p>
        </p:txBody>
      </p:sp>
      <p:sp>
        <p:nvSpPr>
          <p:cNvPr id="17412" name="Rectangle 6"/>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432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243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p:txBody>
          <a:bodyPr/>
          <a:lstStyle/>
          <a:p>
            <a:pPr eaLnBrk="1" hangingPunct="1"/>
            <a:r>
              <a:rPr lang="en-US" smtClean="0"/>
              <a:t>A Basic Results Chain</a:t>
            </a:r>
          </a:p>
        </p:txBody>
      </p:sp>
      <p:pic>
        <p:nvPicPr>
          <p:cNvPr id="18435" name="Picture 6" descr="Basic RC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 y="2492375"/>
            <a:ext cx="79676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4629" name="Rectangle 5"/>
          <p:cNvSpPr>
            <a:spLocks noGrp="1" noChangeArrowheads="1"/>
          </p:cNvSpPr>
          <p:nvPr>
            <p:ph type="body" idx="1"/>
          </p:nvPr>
        </p:nvSpPr>
        <p:spPr>
          <a:xfrm>
            <a:off x="427038" y="1238250"/>
            <a:ext cx="8288337" cy="4959350"/>
          </a:xfrm>
        </p:spPr>
        <p:txBody>
          <a:bodyPr/>
          <a:lstStyle/>
          <a:p>
            <a:pPr eaLnBrk="1" hangingPunct="1">
              <a:lnSpc>
                <a:spcPct val="90000"/>
              </a:lnSpc>
              <a:buFont typeface="Arial" pitchFamily="34" charset="0"/>
              <a:buNone/>
            </a:pPr>
            <a:r>
              <a:rPr lang="en-US" sz="2800" b="1" smtClean="0">
                <a:solidFill>
                  <a:srgbClr val="009900"/>
                </a:solidFill>
              </a:rPr>
              <a:t>Specific:</a:t>
            </a:r>
            <a:r>
              <a:rPr lang="en-US" sz="2800" smtClean="0"/>
              <a:t> Clearly defined so that all people involved in the project have the same understanding of what the terms in the objective mean.</a:t>
            </a:r>
          </a:p>
          <a:p>
            <a:pPr eaLnBrk="1" hangingPunct="1">
              <a:lnSpc>
                <a:spcPct val="90000"/>
              </a:lnSpc>
              <a:buFont typeface="Arial" pitchFamily="34" charset="0"/>
              <a:buNone/>
            </a:pPr>
            <a:r>
              <a:rPr lang="en-US" sz="2800" b="1" smtClean="0">
                <a:solidFill>
                  <a:srgbClr val="009900"/>
                </a:solidFill>
              </a:rPr>
              <a:t>Measurable:</a:t>
            </a:r>
            <a:r>
              <a:rPr lang="en-US" sz="2800" smtClean="0"/>
              <a:t> Definable in relation to some standard scale (numbers, percentage, fractions, or all/nothing states). </a:t>
            </a:r>
          </a:p>
          <a:p>
            <a:pPr eaLnBrk="1" hangingPunct="1">
              <a:lnSpc>
                <a:spcPct val="90000"/>
              </a:lnSpc>
              <a:buFont typeface="Arial" pitchFamily="34" charset="0"/>
              <a:buNone/>
            </a:pPr>
            <a:r>
              <a:rPr lang="en-US" sz="2800" b="1" smtClean="0">
                <a:solidFill>
                  <a:srgbClr val="009900"/>
                </a:solidFill>
              </a:rPr>
              <a:t>Time Limited:</a:t>
            </a:r>
            <a:r>
              <a:rPr lang="en-US" sz="2800" smtClean="0"/>
              <a:t> Achievable within a specific period of time. (Necessarily less than the timeframe of the associated goal.)</a:t>
            </a:r>
            <a:endParaRPr lang="en-US" sz="2800" smtClean="0">
              <a:solidFill>
                <a:srgbClr val="FF3300"/>
              </a:solidFill>
            </a:endParaRPr>
          </a:p>
          <a:p>
            <a:pPr eaLnBrk="1" hangingPunct="1">
              <a:lnSpc>
                <a:spcPct val="90000"/>
              </a:lnSpc>
              <a:buFont typeface="Arial" pitchFamily="34" charset="0"/>
              <a:buNone/>
            </a:pPr>
            <a:r>
              <a:rPr lang="en-US" sz="2800" b="1" smtClean="0">
                <a:solidFill>
                  <a:srgbClr val="009900"/>
                </a:solidFill>
              </a:rPr>
              <a:t>Practical:</a:t>
            </a:r>
            <a:r>
              <a:rPr lang="en-US" sz="2800" smtClean="0"/>
              <a:t> Achievable and appropriate within the context of the project site.</a:t>
            </a:r>
          </a:p>
        </p:txBody>
      </p:sp>
      <p:sp>
        <p:nvSpPr>
          <p:cNvPr id="19459" name="Rectangle 9"/>
          <p:cNvSpPr>
            <a:spLocks noGrp="1" noChangeArrowheads="1"/>
          </p:cNvSpPr>
          <p:nvPr>
            <p:ph type="title"/>
          </p:nvPr>
        </p:nvSpPr>
        <p:spPr>
          <a:xfrm>
            <a:off x="1795463" y="206375"/>
            <a:ext cx="6988175" cy="609600"/>
          </a:xfrm>
          <a:noFill/>
        </p:spPr>
        <p:txBody>
          <a:bodyPr>
            <a:spAutoFit/>
          </a:bodyPr>
          <a:lstStyle/>
          <a:p>
            <a:pPr eaLnBrk="1" hangingPunct="1"/>
            <a:r>
              <a:rPr lang="en-US" smtClean="0"/>
              <a:t>Develop Your Objectives</a:t>
            </a:r>
          </a:p>
        </p:txBody>
      </p:sp>
      <p:sp>
        <p:nvSpPr>
          <p:cNvPr id="19460" name="Rectangle 10"/>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462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462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46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a:t>
            </a:r>
            <a:endParaRPr lang="en-US" dirty="0"/>
          </a:p>
        </p:txBody>
      </p:sp>
      <p:sp>
        <p:nvSpPr>
          <p:cNvPr id="3" name="Content Placeholder 2"/>
          <p:cNvSpPr>
            <a:spLocks noGrp="1"/>
          </p:cNvSpPr>
          <p:nvPr>
            <p:ph idx="1"/>
          </p:nvPr>
        </p:nvSpPr>
        <p:spPr>
          <a:xfrm>
            <a:off x="427038" y="1266825"/>
            <a:ext cx="8288337" cy="2948499"/>
          </a:xfrm>
        </p:spPr>
        <p:txBody>
          <a:bodyPr/>
          <a:lstStyle/>
          <a:p>
            <a:r>
              <a:rPr lang="en-US" dirty="0" smtClean="0"/>
              <a:t>What are objectives?</a:t>
            </a:r>
          </a:p>
          <a:p>
            <a:r>
              <a:rPr lang="en-US" b="1" dirty="0" smtClean="0">
                <a:solidFill>
                  <a:srgbClr val="008000"/>
                </a:solidFill>
              </a:rPr>
              <a:t>How to define objectives</a:t>
            </a:r>
          </a:p>
          <a:p>
            <a:r>
              <a:rPr lang="en-US" dirty="0">
                <a:solidFill>
                  <a:srgbClr val="000000"/>
                </a:solidFill>
              </a:rPr>
              <a:t>What are indicators and methods?</a:t>
            </a:r>
          </a:p>
          <a:p>
            <a:r>
              <a:rPr lang="en-US" dirty="0">
                <a:solidFill>
                  <a:srgbClr val="000000"/>
                </a:solidFill>
              </a:rPr>
              <a:t>How to develop a monitoring </a:t>
            </a:r>
            <a:r>
              <a:rPr lang="en-US" dirty="0" smtClean="0">
                <a:solidFill>
                  <a:srgbClr val="000000"/>
                </a:solidFill>
              </a:rPr>
              <a:t>plan</a:t>
            </a:r>
            <a:endParaRPr lang="en-US" dirty="0">
              <a:solidFill>
                <a:srgbClr val="008000"/>
              </a:solidFill>
            </a:endParaRPr>
          </a:p>
          <a:p>
            <a:pPr marL="0" indent="0">
              <a:buNone/>
            </a:pPr>
            <a:r>
              <a:rPr lang="en-US" dirty="0" smtClean="0"/>
              <a:t> </a:t>
            </a:r>
            <a:endParaRPr lang="en-US" dirty="0"/>
          </a:p>
        </p:txBody>
      </p:sp>
    </p:spTree>
    <p:extLst>
      <p:ext uri="{BB962C8B-B14F-4D97-AF65-F5344CB8AC3E}">
        <p14:creationId xmlns:p14="http://schemas.microsoft.com/office/powerpoint/2010/main" val="2334322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smtClean="0"/>
              <a:t>How Do You Write a Good Objective?</a:t>
            </a:r>
          </a:p>
        </p:txBody>
      </p:sp>
      <p:sp>
        <p:nvSpPr>
          <p:cNvPr id="107523" name="Rectangle 3"/>
          <p:cNvSpPr>
            <a:spLocks noGrp="1" noChangeArrowheads="1"/>
          </p:cNvSpPr>
          <p:nvPr>
            <p:ph type="body" idx="4294967295"/>
          </p:nvPr>
        </p:nvSpPr>
        <p:spPr>
          <a:xfrm>
            <a:off x="427038" y="1266825"/>
            <a:ext cx="8288337" cy="1077218"/>
          </a:xfrm>
        </p:spPr>
        <p:txBody>
          <a:bodyPr/>
          <a:lstStyle/>
          <a:p>
            <a:pPr marL="514350" indent="-514350" eaLnBrk="1" hangingPunct="1">
              <a:buSzPct val="100000"/>
              <a:buFont typeface="Arial" pitchFamily="34" charset="0"/>
              <a:buAutoNum type="arabicPeriod"/>
              <a:tabLst>
                <a:tab pos="463550" algn="l"/>
              </a:tabLst>
            </a:pPr>
            <a:r>
              <a:rPr lang="en-US" dirty="0" smtClean="0"/>
              <a:t>Select a result in your results </a:t>
            </a:r>
            <a:br>
              <a:rPr lang="en-US" dirty="0" smtClean="0"/>
            </a:br>
            <a:r>
              <a:rPr lang="en-US" dirty="0" smtClean="0"/>
              <a:t>chain where you want an objective</a:t>
            </a:r>
          </a:p>
        </p:txBody>
      </p:sp>
      <p:sp>
        <p:nvSpPr>
          <p:cNvPr id="22532" name="Rectangle 4"/>
          <p:cNvSpPr>
            <a:spLocks noChangeArrowheads="1"/>
          </p:cNvSpPr>
          <p:nvPr/>
        </p:nvSpPr>
        <p:spPr bwMode="auto">
          <a:xfrm>
            <a:off x="7304088" y="1176338"/>
            <a:ext cx="1679575" cy="1368425"/>
          </a:xfrm>
          <a:prstGeom prst="rect">
            <a:avLst/>
          </a:prstGeom>
          <a:solidFill>
            <a:srgbClr val="96F0FF"/>
          </a:solidFill>
          <a:ln w="9525">
            <a:solidFill>
              <a:schemeClr val="tx1"/>
            </a:solidFill>
            <a:miter lim="800000"/>
            <a:headEnd/>
            <a:tailEnd/>
          </a:ln>
        </p:spPr>
        <p:txBody>
          <a:bodyPr anchor="ctr"/>
          <a:lstStyle/>
          <a:p>
            <a:pPr algn="ctr"/>
            <a:r>
              <a:rPr lang="en-US" sz="2200" dirty="0"/>
              <a:t>Landowners implement best </a:t>
            </a:r>
            <a:r>
              <a:rPr lang="en-US" sz="2200" dirty="0" err="1"/>
              <a:t>mgmt</a:t>
            </a:r>
            <a:r>
              <a:rPr lang="en-US" sz="2200" dirty="0"/>
              <a:t> practices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24396" b="26841"/>
          <a:stretch/>
        </p:blipFill>
        <p:spPr>
          <a:xfrm>
            <a:off x="-50240" y="2790339"/>
            <a:ext cx="9244484" cy="3136945"/>
          </a:xfrm>
          <a:prstGeom prst="rect">
            <a:avLst/>
          </a:prstGeom>
        </p:spPr>
      </p:pic>
      <p:sp>
        <p:nvSpPr>
          <p:cNvPr id="2" name="Rectangle 1"/>
          <p:cNvSpPr/>
          <p:nvPr/>
        </p:nvSpPr>
        <p:spPr bwMode="auto">
          <a:xfrm>
            <a:off x="3918857" y="4358811"/>
            <a:ext cx="1045029" cy="1047202"/>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AR" sz="4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66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smtClean="0"/>
              <a:t>How Do You Write a Good Objective?</a:t>
            </a:r>
          </a:p>
        </p:txBody>
      </p:sp>
      <p:sp>
        <p:nvSpPr>
          <p:cNvPr id="107523" name="Rectangle 3"/>
          <p:cNvSpPr>
            <a:spLocks noGrp="1" noChangeArrowheads="1"/>
          </p:cNvSpPr>
          <p:nvPr>
            <p:ph type="body" idx="4294967295"/>
          </p:nvPr>
        </p:nvSpPr>
        <p:spPr>
          <a:xfrm>
            <a:off x="427038" y="1266825"/>
            <a:ext cx="8288337" cy="5484813"/>
          </a:xfrm>
        </p:spPr>
        <p:txBody>
          <a:bodyPr/>
          <a:lstStyle/>
          <a:p>
            <a:pPr marL="514350" indent="-514350" eaLnBrk="1" hangingPunct="1">
              <a:buSzPct val="100000"/>
              <a:buFont typeface="Arial" pitchFamily="34" charset="0"/>
              <a:buAutoNum type="arabicPeriod"/>
              <a:tabLst>
                <a:tab pos="463550" algn="l"/>
              </a:tabLst>
            </a:pPr>
            <a:r>
              <a:rPr lang="en-US" dirty="0" smtClean="0"/>
              <a:t>Select a result in your results </a:t>
            </a:r>
            <a:br>
              <a:rPr lang="en-US" dirty="0" smtClean="0"/>
            </a:br>
            <a:r>
              <a:rPr lang="en-US" dirty="0" smtClean="0"/>
              <a:t>chain where you want an objective</a:t>
            </a:r>
          </a:p>
          <a:p>
            <a:pPr marL="514350" indent="-514350" eaLnBrk="1" hangingPunct="1">
              <a:spcBef>
                <a:spcPts val="1800"/>
              </a:spcBef>
              <a:buSzPct val="100000"/>
              <a:buFont typeface="Arial" pitchFamily="34" charset="0"/>
              <a:buAutoNum type="arabicPeriod" startAt="2"/>
              <a:tabLst>
                <a:tab pos="463550" algn="l"/>
              </a:tabLst>
            </a:pPr>
            <a:r>
              <a:rPr lang="en-US" dirty="0" smtClean="0"/>
              <a:t>Write a draft objective for that result</a:t>
            </a:r>
          </a:p>
          <a:p>
            <a:pPr marL="514350" indent="-1588" eaLnBrk="1" hangingPunct="1">
              <a:buSzPct val="100000"/>
              <a:buFont typeface="Arial" pitchFamily="34" charset="0"/>
              <a:buNone/>
              <a:tabLst>
                <a:tab pos="463550" algn="l"/>
              </a:tabLst>
            </a:pPr>
            <a:r>
              <a:rPr lang="en-US" dirty="0" smtClean="0">
                <a:solidFill>
                  <a:srgbClr val="004A80"/>
                </a:solidFill>
                <a:latin typeface="Comic Sans MS" panose="030F0702030302020204" pitchFamily="66" charset="0"/>
                <a:cs typeface="Times New Roman" pitchFamily="18" charset="0"/>
              </a:rPr>
              <a:t>Draft 1: </a:t>
            </a:r>
            <a:r>
              <a:rPr lang="ja-JP" altLang="en-US" dirty="0" smtClean="0">
                <a:solidFill>
                  <a:srgbClr val="004A80"/>
                </a:solidFill>
                <a:latin typeface="Comic Sans MS" panose="030F0702030302020204" pitchFamily="66" charset="0"/>
                <a:cs typeface="Times New Roman" pitchFamily="18" charset="0"/>
              </a:rPr>
              <a:t>“</a:t>
            </a:r>
            <a:r>
              <a:rPr lang="en-US" altLang="ja-JP" dirty="0" smtClean="0">
                <a:solidFill>
                  <a:srgbClr val="004A80"/>
                </a:solidFill>
                <a:latin typeface="Comic Sans MS" panose="030F0702030302020204" pitchFamily="66" charset="0"/>
                <a:cs typeface="Times New Roman" pitchFamily="18" charset="0"/>
              </a:rPr>
              <a:t>More landowners are implementing BMPs on their properties</a:t>
            </a:r>
            <a:r>
              <a:rPr lang="ja-JP" altLang="en-US" dirty="0" smtClean="0">
                <a:solidFill>
                  <a:srgbClr val="004A80"/>
                </a:solidFill>
                <a:latin typeface="Comic Sans MS" panose="030F0702030302020204" pitchFamily="66" charset="0"/>
                <a:cs typeface="Times New Roman" pitchFamily="18" charset="0"/>
              </a:rPr>
              <a:t>”</a:t>
            </a:r>
            <a:endParaRPr lang="en-US" altLang="ja-JP" dirty="0" smtClean="0">
              <a:solidFill>
                <a:srgbClr val="004A80"/>
              </a:solidFill>
              <a:latin typeface="Comic Sans MS" panose="030F0702030302020204" pitchFamily="66" charset="0"/>
              <a:cs typeface="Times New Roman" pitchFamily="18" charset="0"/>
            </a:endParaRPr>
          </a:p>
          <a:p>
            <a:pPr marL="514350" indent="-514350" eaLnBrk="1" hangingPunct="1">
              <a:spcBef>
                <a:spcPts val="1800"/>
              </a:spcBef>
              <a:buSzPct val="100000"/>
              <a:buFont typeface="Arial" pitchFamily="34" charset="0"/>
              <a:buAutoNum type="arabicPeriod" startAt="3"/>
              <a:tabLst>
                <a:tab pos="463550" algn="l"/>
              </a:tabLst>
            </a:pPr>
            <a:r>
              <a:rPr lang="en-US" dirty="0" smtClean="0"/>
              <a:t>Apply the criteria to modify and refine your draft objective </a:t>
            </a:r>
          </a:p>
          <a:p>
            <a:pPr marL="514350" indent="-514350" eaLnBrk="1" hangingPunct="1">
              <a:spcBef>
                <a:spcPts val="300"/>
              </a:spcBef>
              <a:buSzPct val="100000"/>
              <a:buFont typeface="Arial" pitchFamily="34" charset="0"/>
              <a:buNone/>
              <a:tabLst>
                <a:tab pos="463550" algn="l"/>
              </a:tabLst>
            </a:pPr>
            <a:r>
              <a:rPr lang="en-US" sz="1600" i="1" dirty="0" smtClean="0"/>
              <a:t>	 </a:t>
            </a:r>
            <a:r>
              <a:rPr lang="en-US" sz="2000" i="1" dirty="0" smtClean="0"/>
              <a:t>- Outcome oriented		- Specific</a:t>
            </a:r>
          </a:p>
          <a:p>
            <a:pPr marL="514350" indent="-514350" eaLnBrk="1" hangingPunct="1">
              <a:spcBef>
                <a:spcPts val="300"/>
              </a:spcBef>
              <a:buSzPct val="100000"/>
              <a:buFont typeface="Arial" pitchFamily="34" charset="0"/>
              <a:buNone/>
              <a:tabLst>
                <a:tab pos="463550" algn="l"/>
              </a:tabLst>
            </a:pPr>
            <a:r>
              <a:rPr lang="en-US" sz="2000" i="1" dirty="0" smtClean="0"/>
              <a:t>	- Measureable		- Time limited</a:t>
            </a:r>
          </a:p>
          <a:p>
            <a:pPr marL="514350" indent="-514350" eaLnBrk="1" hangingPunct="1">
              <a:spcBef>
                <a:spcPts val="300"/>
              </a:spcBef>
              <a:buSzPct val="100000"/>
              <a:buFont typeface="Arial" pitchFamily="34" charset="0"/>
              <a:buNone/>
              <a:tabLst>
                <a:tab pos="463550" algn="l"/>
              </a:tabLst>
            </a:pPr>
            <a:r>
              <a:rPr lang="en-US" sz="2000" i="1" dirty="0" smtClean="0"/>
              <a:t>	- Practical</a:t>
            </a:r>
          </a:p>
          <a:p>
            <a:pPr marL="514350" indent="-514350" eaLnBrk="1" hangingPunct="1">
              <a:spcBef>
                <a:spcPts val="300"/>
              </a:spcBef>
              <a:buSzPct val="100000"/>
              <a:buFontTx/>
              <a:buChar char="-"/>
              <a:tabLst>
                <a:tab pos="463550" algn="l"/>
              </a:tabLst>
            </a:pPr>
            <a:endParaRPr lang="en-US" sz="2000" i="1" dirty="0" smtClean="0"/>
          </a:p>
        </p:txBody>
      </p:sp>
      <p:sp>
        <p:nvSpPr>
          <p:cNvPr id="22532" name="Rectangle 4"/>
          <p:cNvSpPr>
            <a:spLocks noChangeArrowheads="1"/>
          </p:cNvSpPr>
          <p:nvPr/>
        </p:nvSpPr>
        <p:spPr bwMode="auto">
          <a:xfrm>
            <a:off x="7304088" y="1176338"/>
            <a:ext cx="1679575" cy="1368425"/>
          </a:xfrm>
          <a:prstGeom prst="rect">
            <a:avLst/>
          </a:prstGeom>
          <a:solidFill>
            <a:srgbClr val="96F0FF"/>
          </a:solidFill>
          <a:ln w="9525">
            <a:solidFill>
              <a:schemeClr val="tx1"/>
            </a:solidFill>
            <a:miter lim="800000"/>
            <a:headEnd/>
            <a:tailEnd/>
          </a:ln>
        </p:spPr>
        <p:txBody>
          <a:bodyPr anchor="ctr"/>
          <a:lstStyle/>
          <a:p>
            <a:pPr algn="ctr"/>
            <a:r>
              <a:rPr lang="en-US" sz="2200"/>
              <a:t>Landowners implement best mgmt practices</a:t>
            </a:r>
          </a:p>
        </p:txBody>
      </p:sp>
      <p:pic>
        <p:nvPicPr>
          <p:cNvPr id="125955" name="Picture 3"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563562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4"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63" y="53117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6005513"/>
            <a:ext cx="249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75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5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59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59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smtClean="0"/>
              <a:t>How Do You Write a Good Objective?</a:t>
            </a:r>
          </a:p>
        </p:txBody>
      </p:sp>
      <p:sp>
        <p:nvSpPr>
          <p:cNvPr id="107523" name="Rectangle 3"/>
          <p:cNvSpPr>
            <a:spLocks noGrp="1" noChangeArrowheads="1"/>
          </p:cNvSpPr>
          <p:nvPr>
            <p:ph type="body" idx="4294967295"/>
          </p:nvPr>
        </p:nvSpPr>
        <p:spPr>
          <a:xfrm>
            <a:off x="427038" y="1266825"/>
            <a:ext cx="8288337" cy="5663089"/>
          </a:xfrm>
        </p:spPr>
        <p:txBody>
          <a:bodyPr/>
          <a:lstStyle/>
          <a:p>
            <a:pPr marL="514350" indent="-514350" eaLnBrk="1" hangingPunct="1">
              <a:spcBef>
                <a:spcPts val="1800"/>
              </a:spcBef>
              <a:buSzPct val="100000"/>
              <a:buFont typeface="Arial" pitchFamily="34" charset="0"/>
              <a:buAutoNum type="arabicPeriod" startAt="3"/>
              <a:tabLst>
                <a:tab pos="463550" algn="l"/>
              </a:tabLst>
            </a:pPr>
            <a:r>
              <a:rPr lang="en-US" dirty="0" smtClean="0"/>
              <a:t>Apply the criteria to modify and refine your draft objective </a:t>
            </a:r>
          </a:p>
          <a:p>
            <a:pPr marL="514350" indent="-1588" eaLnBrk="1" hangingPunct="1">
              <a:buSzPct val="100000"/>
              <a:buNone/>
              <a:tabLst>
                <a:tab pos="463550" algn="l"/>
              </a:tabLst>
            </a:pPr>
            <a:r>
              <a:rPr lang="en-US" sz="2600" dirty="0">
                <a:solidFill>
                  <a:srgbClr val="004A80"/>
                </a:solidFill>
                <a:latin typeface="Comic Sans MS" panose="030F0702030302020204" pitchFamily="66" charset="0"/>
                <a:cs typeface="Times New Roman" pitchFamily="18" charset="0"/>
              </a:rPr>
              <a:t>Draft 2: </a:t>
            </a:r>
            <a:r>
              <a:rPr lang="ja-JP" altLang="en-US" sz="2600" dirty="0">
                <a:solidFill>
                  <a:srgbClr val="004A80"/>
                </a:solidFill>
                <a:latin typeface="Comic Sans MS" panose="030F0702030302020204" pitchFamily="66" charset="0"/>
                <a:cs typeface="Times New Roman" pitchFamily="18" charset="0"/>
              </a:rPr>
              <a:t>“</a:t>
            </a:r>
            <a:r>
              <a:rPr lang="en-US" altLang="ja-JP" sz="2600" dirty="0">
                <a:solidFill>
                  <a:srgbClr val="004A80"/>
                </a:solidFill>
                <a:latin typeface="Comic Sans MS" panose="030F0702030302020204" pitchFamily="66" charset="0"/>
                <a:cs typeface="Times New Roman" pitchFamily="18" charset="0"/>
              </a:rPr>
              <a:t>By 2012, at least 75% of landowners are implementing BMPs on their properties</a:t>
            </a:r>
            <a:r>
              <a:rPr lang="ja-JP" altLang="en-US" sz="2600" dirty="0">
                <a:solidFill>
                  <a:srgbClr val="004A80"/>
                </a:solidFill>
                <a:latin typeface="Comic Sans MS" panose="030F0702030302020204" pitchFamily="66" charset="0"/>
                <a:cs typeface="Times New Roman" pitchFamily="18" charset="0"/>
              </a:rPr>
              <a:t>”</a:t>
            </a:r>
            <a:endParaRPr lang="en-US" altLang="ja-JP" sz="2600" dirty="0">
              <a:solidFill>
                <a:srgbClr val="004A80"/>
              </a:solidFill>
              <a:latin typeface="Comic Sans MS" panose="030F0702030302020204" pitchFamily="66" charset="0"/>
              <a:cs typeface="Times New Roman" pitchFamily="18" charset="0"/>
            </a:endParaRPr>
          </a:p>
          <a:p>
            <a:pPr marL="514350" indent="-1588" eaLnBrk="1" hangingPunct="1">
              <a:buSzPct val="100000"/>
              <a:buNone/>
              <a:tabLst>
                <a:tab pos="463550" algn="l"/>
              </a:tabLst>
            </a:pPr>
            <a:r>
              <a:rPr lang="en-US" sz="2600" dirty="0">
                <a:solidFill>
                  <a:srgbClr val="004A80"/>
                </a:solidFill>
                <a:latin typeface="Comic Sans MS" panose="030F0702030302020204" pitchFamily="66" charset="0"/>
                <a:cs typeface="Times New Roman" pitchFamily="18" charset="0"/>
              </a:rPr>
              <a:t>Draft 3: </a:t>
            </a:r>
            <a:r>
              <a:rPr lang="ja-JP" altLang="en-US" sz="2600" dirty="0">
                <a:solidFill>
                  <a:srgbClr val="004A80"/>
                </a:solidFill>
                <a:latin typeface="Comic Sans MS" panose="030F0702030302020204" pitchFamily="66" charset="0"/>
                <a:cs typeface="Times New Roman" pitchFamily="18" charset="0"/>
              </a:rPr>
              <a:t>“</a:t>
            </a:r>
            <a:r>
              <a:rPr lang="en-US" altLang="ja-JP" sz="2600" dirty="0">
                <a:solidFill>
                  <a:srgbClr val="004A80"/>
                </a:solidFill>
                <a:latin typeface="Comic Sans MS" panose="030F0702030302020204" pitchFamily="66" charset="0"/>
                <a:cs typeface="Times New Roman" pitchFamily="18" charset="0"/>
              </a:rPr>
              <a:t>By 2012, at least 75% of those landowners informed about best management practices are implementing at least two BMPs on their properties</a:t>
            </a:r>
            <a:r>
              <a:rPr lang="ja-JP" altLang="en-US" sz="2600" dirty="0" smtClean="0">
                <a:solidFill>
                  <a:srgbClr val="004A80"/>
                </a:solidFill>
                <a:latin typeface="Comic Sans MS" panose="030F0702030302020204" pitchFamily="66" charset="0"/>
                <a:cs typeface="Times New Roman" pitchFamily="18" charset="0"/>
              </a:rPr>
              <a:t>”</a:t>
            </a:r>
            <a:endParaRPr lang="en-US" altLang="ja-JP" sz="2600" dirty="0" smtClean="0">
              <a:solidFill>
                <a:srgbClr val="004A80"/>
              </a:solidFill>
              <a:latin typeface="Comic Sans MS" panose="030F0702030302020204" pitchFamily="66" charset="0"/>
              <a:cs typeface="Times New Roman" pitchFamily="18" charset="0"/>
            </a:endParaRPr>
          </a:p>
          <a:p>
            <a:pPr marL="514350" indent="-514350" eaLnBrk="1" hangingPunct="1">
              <a:spcBef>
                <a:spcPts val="300"/>
              </a:spcBef>
              <a:buSzPct val="100000"/>
              <a:buNone/>
              <a:tabLst>
                <a:tab pos="463550" algn="l"/>
              </a:tabLst>
            </a:pPr>
            <a:r>
              <a:rPr lang="en-US" sz="2800" i="1" dirty="0" smtClean="0"/>
              <a:t>	</a:t>
            </a:r>
          </a:p>
          <a:p>
            <a:pPr marL="514350" indent="-514350" eaLnBrk="1" hangingPunct="1">
              <a:spcBef>
                <a:spcPts val="300"/>
              </a:spcBef>
              <a:buSzPct val="100000"/>
              <a:buNone/>
              <a:tabLst>
                <a:tab pos="463550" algn="l"/>
              </a:tabLst>
            </a:pPr>
            <a:r>
              <a:rPr lang="en-US" sz="2000" i="1" dirty="0" smtClean="0"/>
              <a:t>       - Outcome oriented		- Specific</a:t>
            </a:r>
          </a:p>
          <a:p>
            <a:pPr marL="514350" indent="-514350" eaLnBrk="1" hangingPunct="1">
              <a:spcBef>
                <a:spcPts val="300"/>
              </a:spcBef>
              <a:buSzPct val="100000"/>
              <a:buNone/>
              <a:tabLst>
                <a:tab pos="463550" algn="l"/>
              </a:tabLst>
            </a:pPr>
            <a:r>
              <a:rPr lang="en-US" sz="2000" i="1" dirty="0"/>
              <a:t>	- Measureable		- Time limited</a:t>
            </a:r>
          </a:p>
          <a:p>
            <a:pPr marL="514350" indent="-514350" eaLnBrk="1" hangingPunct="1">
              <a:spcBef>
                <a:spcPts val="300"/>
              </a:spcBef>
              <a:buSzPct val="100000"/>
              <a:buNone/>
              <a:tabLst>
                <a:tab pos="463550" algn="l"/>
              </a:tabLst>
            </a:pPr>
            <a:r>
              <a:rPr lang="en-US" sz="2000" i="1" dirty="0"/>
              <a:t>	- Practical</a:t>
            </a:r>
          </a:p>
          <a:p>
            <a:pPr marL="514350" indent="-1588" eaLnBrk="1" hangingPunct="1">
              <a:buSzPct val="100000"/>
              <a:buNone/>
              <a:tabLst>
                <a:tab pos="463550" algn="l"/>
              </a:tabLst>
            </a:pPr>
            <a:endParaRPr lang="en-US" sz="2800" dirty="0">
              <a:solidFill>
                <a:srgbClr val="004A80"/>
              </a:solidFill>
              <a:latin typeface="Comic Sans MS" panose="030F0702030302020204" pitchFamily="66" charset="0"/>
              <a:cs typeface="Times New Roman" pitchFamily="18" charset="0"/>
            </a:endParaRPr>
          </a:p>
        </p:txBody>
      </p:sp>
      <p:pic>
        <p:nvPicPr>
          <p:cNvPr id="4" name="Picture 3"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563562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63" y="53117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6005513"/>
            <a:ext cx="249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157" y="57150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Program Files\Microsoft Office\MEDIA\OFFICE12\Bullets\BD2130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740" y="535735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4396" b="26841"/>
          <a:stretch/>
        </p:blipFill>
        <p:spPr>
          <a:xfrm>
            <a:off x="-50240" y="2338179"/>
            <a:ext cx="9244484" cy="3136945"/>
          </a:xfrm>
          <a:prstGeom prst="rect">
            <a:avLst/>
          </a:prstGeom>
        </p:spPr>
      </p:pic>
      <p:sp>
        <p:nvSpPr>
          <p:cNvPr id="20487" name="Rectangle 9"/>
          <p:cNvSpPr>
            <a:spLocks noGrp="1" noChangeArrowheads="1"/>
          </p:cNvSpPr>
          <p:nvPr>
            <p:ph type="title"/>
          </p:nvPr>
        </p:nvSpPr>
        <p:spPr>
          <a:xfrm>
            <a:off x="1795463" y="206375"/>
            <a:ext cx="6988175" cy="609600"/>
          </a:xfrm>
          <a:noFill/>
        </p:spPr>
        <p:txBody>
          <a:bodyPr>
            <a:spAutoFit/>
          </a:bodyPr>
          <a:lstStyle/>
          <a:p>
            <a:pPr eaLnBrk="1" hangingPunct="1"/>
            <a:r>
              <a:rPr lang="en-US" smtClean="0"/>
              <a:t>Develop Your Objectives</a:t>
            </a:r>
          </a:p>
        </p:txBody>
      </p:sp>
      <p:sp>
        <p:nvSpPr>
          <p:cNvPr id="20488" name="Rectangle 10"/>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sp>
        <p:nvSpPr>
          <p:cNvPr id="17" name="Rectangle 2"/>
          <p:cNvSpPr>
            <a:spLocks noChangeArrowheads="1"/>
          </p:cNvSpPr>
          <p:nvPr/>
        </p:nvSpPr>
        <p:spPr bwMode="auto">
          <a:xfrm>
            <a:off x="373063" y="375252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18" name="Rectangle 3"/>
          <p:cNvSpPr>
            <a:spLocks noChangeArrowheads="1"/>
          </p:cNvSpPr>
          <p:nvPr/>
        </p:nvSpPr>
        <p:spPr bwMode="auto">
          <a:xfrm>
            <a:off x="0" y="336675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9" name="Rectangle 4"/>
          <p:cNvSpPr>
            <a:spLocks noChangeArrowheads="1"/>
          </p:cNvSpPr>
          <p:nvPr/>
        </p:nvSpPr>
        <p:spPr bwMode="auto">
          <a:xfrm>
            <a:off x="0" y="317625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 name="Rectangle 5"/>
          <p:cNvSpPr>
            <a:spLocks noChangeArrowheads="1"/>
          </p:cNvSpPr>
          <p:nvPr/>
        </p:nvSpPr>
        <p:spPr bwMode="auto">
          <a:xfrm>
            <a:off x="0" y="252379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 name="AutoShape 5"/>
          <p:cNvSpPr>
            <a:spLocks noChangeArrowheads="1"/>
          </p:cNvSpPr>
          <p:nvPr/>
        </p:nvSpPr>
        <p:spPr bwMode="auto">
          <a:xfrm>
            <a:off x="939800" y="1143000"/>
            <a:ext cx="4038600" cy="1096963"/>
          </a:xfrm>
          <a:prstGeom prst="wedgeRoundRectCallout">
            <a:avLst>
              <a:gd name="adj1" fmla="val 62335"/>
              <a:gd name="adj2" fmla="val 116254"/>
              <a:gd name="adj3" fmla="val 16667"/>
            </a:avLst>
          </a:prstGeom>
          <a:solidFill>
            <a:schemeClr val="accent1">
              <a:lumMod val="90000"/>
            </a:schemeClr>
          </a:solidFill>
          <a:ln w="9525" algn="ctr">
            <a:solidFill>
              <a:schemeClr val="tx1"/>
            </a:solidFill>
            <a:miter lim="800000"/>
            <a:headEnd/>
            <a:tailEnd/>
          </a:ln>
        </p:spPr>
        <p:txBody>
          <a:bodyPr/>
          <a:lstStyle/>
          <a:p>
            <a:pPr algn="ctr">
              <a:defRPr/>
            </a:pPr>
            <a:r>
              <a:rPr lang="en-US" sz="1600" b="0" dirty="0" smtClean="0">
                <a:latin typeface="+mj-lt"/>
              </a:rPr>
              <a:t>Objective </a:t>
            </a:r>
            <a:r>
              <a:rPr lang="en-US" sz="1600" b="0" dirty="0">
                <a:latin typeface="+mj-lt"/>
              </a:rPr>
              <a:t>BMP2. By 2014, there are no more than 10 infractions issued annually against landowners in the Swan Coastal Plain for illegal clearing of vegetation</a:t>
            </a:r>
          </a:p>
        </p:txBody>
      </p:sp>
      <p:sp>
        <p:nvSpPr>
          <p:cNvPr id="27" name="AutoShape 5"/>
          <p:cNvSpPr>
            <a:spLocks noChangeArrowheads="1"/>
          </p:cNvSpPr>
          <p:nvPr/>
        </p:nvSpPr>
        <p:spPr bwMode="auto">
          <a:xfrm>
            <a:off x="5029200" y="5410200"/>
            <a:ext cx="4110038" cy="1231900"/>
          </a:xfrm>
          <a:prstGeom prst="wedgeRoundRectCallout">
            <a:avLst>
              <a:gd name="adj1" fmla="val -9944"/>
              <a:gd name="adj2" fmla="val -100731"/>
              <a:gd name="adj3" fmla="val 16667"/>
            </a:avLst>
          </a:prstGeom>
          <a:solidFill>
            <a:schemeClr val="accent1">
              <a:lumMod val="90000"/>
            </a:schemeClr>
          </a:solidFill>
          <a:ln w="9525" algn="ctr">
            <a:solidFill>
              <a:schemeClr val="tx1"/>
            </a:solidFill>
            <a:miter lim="800000"/>
            <a:headEnd/>
            <a:tailEnd/>
          </a:ln>
        </p:spPr>
        <p:txBody>
          <a:bodyPr/>
          <a:lstStyle/>
          <a:p>
            <a:pPr algn="ctr"/>
            <a:r>
              <a:rPr lang="en-US" altLang="en-US" sz="1600" dirty="0" smtClean="0">
                <a:latin typeface="+mj-lt"/>
              </a:rPr>
              <a:t>Objective </a:t>
            </a:r>
            <a:r>
              <a:rPr lang="en-US" altLang="en-US" sz="1600" dirty="0">
                <a:latin typeface="+mj-lt"/>
              </a:rPr>
              <a:t>BMP6. By 2018 &amp; thereafter, no new invasive plant species are detected in the Eucalyptus-</a:t>
            </a:r>
            <a:r>
              <a:rPr lang="en-US" altLang="en-US" sz="1600" dirty="0" err="1">
                <a:latin typeface="+mj-lt"/>
              </a:rPr>
              <a:t>Melaleuca</a:t>
            </a:r>
            <a:r>
              <a:rPr lang="en-US" altLang="en-US" sz="1600" dirty="0">
                <a:latin typeface="+mj-lt"/>
              </a:rPr>
              <a:t> woodlands &amp; seasonally flooded wetlands</a:t>
            </a:r>
          </a:p>
        </p:txBody>
      </p:sp>
    </p:spTree>
    <p:extLst>
      <p:ext uri="{BB962C8B-B14F-4D97-AF65-F5344CB8AC3E}">
        <p14:creationId xmlns:p14="http://schemas.microsoft.com/office/powerpoint/2010/main" val="751518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Objectives in Miradi</a:t>
            </a:r>
          </a:p>
        </p:txBody>
      </p:sp>
      <p:pic>
        <p:nvPicPr>
          <p:cNvPr id="4" name="Picture 3" descr="Final RC with goals obj.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28800"/>
            <a:ext cx="9144000" cy="4492487"/>
          </a:xfrm>
          <a:prstGeom prst="rect">
            <a:avLst/>
          </a:prstGeom>
        </p:spPr>
      </p:pic>
      <p:sp>
        <p:nvSpPr>
          <p:cNvPr id="5" name="Rectangle 2"/>
          <p:cNvSpPr>
            <a:spLocks noChangeArrowheads="1"/>
          </p:cNvSpPr>
          <p:nvPr/>
        </p:nvSpPr>
        <p:spPr bwMode="auto">
          <a:xfrm>
            <a:off x="373063" y="38862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6" name="Rectangle 3"/>
          <p:cNvSpPr>
            <a:spLocks noChangeArrowheads="1"/>
          </p:cNvSpPr>
          <p:nvPr/>
        </p:nvSpPr>
        <p:spPr bwMode="auto">
          <a:xfrm>
            <a:off x="0" y="3500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 name="Rectangle 4"/>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 name="Rectangle 5"/>
          <p:cNvSpPr>
            <a:spLocks noChangeArrowheads="1"/>
          </p:cNvSpPr>
          <p:nvPr/>
        </p:nvSpPr>
        <p:spPr bwMode="auto">
          <a:xfrm>
            <a:off x="0" y="2657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283" t="13455" r="1" b="20226"/>
          <a:stretch/>
        </p:blipFill>
        <p:spPr bwMode="auto">
          <a:xfrm>
            <a:off x="3377586" y="1382535"/>
            <a:ext cx="5766414" cy="549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s-ES" smtClean="0"/>
              <a:t>Which of the Following Comply with the Criteria for a Good Objective?</a:t>
            </a:r>
            <a:endParaRPr lang="en-US" smtClean="0"/>
          </a:p>
        </p:txBody>
      </p:sp>
      <p:sp>
        <p:nvSpPr>
          <p:cNvPr id="799751" name="Rectangle 7"/>
          <p:cNvSpPr>
            <a:spLocks noGrp="1" noChangeArrowheads="1"/>
          </p:cNvSpPr>
          <p:nvPr>
            <p:ph type="body" idx="1"/>
          </p:nvPr>
        </p:nvSpPr>
        <p:spPr>
          <a:xfrm>
            <a:off x="427038" y="1266825"/>
            <a:ext cx="8288337" cy="5127625"/>
          </a:xfrm>
        </p:spPr>
        <p:txBody>
          <a:bodyPr/>
          <a:lstStyle/>
          <a:p>
            <a:pPr eaLnBrk="1" hangingPunct="1">
              <a:lnSpc>
                <a:spcPct val="80000"/>
              </a:lnSpc>
            </a:pPr>
            <a:r>
              <a:rPr lang="en-US" sz="2800" smtClean="0"/>
              <a:t>By 2010, no water concessions in identified critical grasslands and associated wetlands are granted.</a:t>
            </a:r>
          </a:p>
          <a:p>
            <a:pPr eaLnBrk="1" hangingPunct="1">
              <a:lnSpc>
                <a:spcPct val="80000"/>
              </a:lnSpc>
            </a:pPr>
            <a:r>
              <a:rPr lang="en-US" sz="2800" smtClean="0"/>
              <a:t>Promote community wellbeing and health in the area surrounding the Indah Biosphere Reserve. </a:t>
            </a:r>
          </a:p>
          <a:p>
            <a:pPr eaLnBrk="1" hangingPunct="1">
              <a:lnSpc>
                <a:spcPct val="80000"/>
              </a:lnSpc>
            </a:pPr>
            <a:r>
              <a:rPr lang="en-US" sz="2800" smtClean="0"/>
              <a:t>To establish a sustainable enterprise-based conservation and development project that meets the needs of local people while protecting biodiversity in the region surrounding Indah Biosphere Reserve.</a:t>
            </a:r>
          </a:p>
          <a:p>
            <a:pPr eaLnBrk="1" hangingPunct="1">
              <a:lnSpc>
                <a:spcPct val="80000"/>
              </a:lnSpc>
            </a:pPr>
            <a:r>
              <a:rPr lang="en-US" sz="2800" smtClean="0"/>
              <a:t>By the end of the project, annual household income for all families participating in non-timber forest product harvesting enterprises has increased by at least 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97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99751">
                                            <p:txEl>
                                              <p:pRg st="0" end="0"/>
                                            </p:txEl>
                                          </p:spTgt>
                                        </p:tgtEl>
                                        <p:attrNameLst>
                                          <p:attrName>ppt_c</p:attrName>
                                        </p:attrNameLst>
                                      </p:cBhvr>
                                      <p:to>
                                        <a:srgbClr val="C0C0C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97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99751">
                                            <p:txEl>
                                              <p:pRg st="1" end="1"/>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997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99751">
                                            <p:txEl>
                                              <p:pRg st="2" end="2"/>
                                            </p:txEl>
                                          </p:spTgt>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997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99751">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Copyright and Use Terms</a:t>
            </a:r>
          </a:p>
        </p:txBody>
      </p:sp>
      <p:sp>
        <p:nvSpPr>
          <p:cNvPr id="10243" name="Content Placeholder 2"/>
          <p:cNvSpPr>
            <a:spLocks noGrp="1"/>
          </p:cNvSpPr>
          <p:nvPr>
            <p:ph idx="1"/>
          </p:nvPr>
        </p:nvSpPr>
        <p:spPr>
          <a:xfrm>
            <a:off x="465138" y="4238625"/>
            <a:ext cx="8288337" cy="2625725"/>
          </a:xfrm>
        </p:spPr>
        <p:txBody>
          <a:bodyPr/>
          <a:lstStyle/>
          <a:p>
            <a:pPr marL="0" indent="0">
              <a:buFont typeface="Arial" pitchFamily="34" charset="0"/>
              <a:buNone/>
            </a:pPr>
            <a:r>
              <a:rPr lang="en-US" sz="1600" smtClean="0"/>
              <a:t>Under this license, you are free to share this presentation and adapt it for your use under the following conditions: </a:t>
            </a:r>
          </a:p>
          <a:p>
            <a:pPr marL="0" indent="0"/>
            <a:r>
              <a:rPr lang="en-US" sz="1600" smtClean="0"/>
              <a:t>You must attribute the work in the manner specified by the author or licensor (but not in any way that suggests that they endorse you or your use of the work).</a:t>
            </a:r>
          </a:p>
          <a:p>
            <a:pPr marL="0" indent="0"/>
            <a:r>
              <a:rPr lang="en-US" sz="1600" smtClean="0"/>
              <a:t>You may not use this work for commercial purposes.</a:t>
            </a:r>
          </a:p>
          <a:p>
            <a:pPr marL="0" indent="0"/>
            <a:r>
              <a:rPr lang="en-US" sz="1600" smtClean="0"/>
              <a:t>If you alter, transform, or build upon this work, you must remove the FOS logo, and you may distribute the resulting work only under the same or similar license to this one.</a:t>
            </a:r>
          </a:p>
          <a:p>
            <a:pPr marL="0" indent="0">
              <a:buFont typeface="Arial" pitchFamily="34" charset="0"/>
              <a:buNone/>
            </a:pPr>
            <a:r>
              <a:rPr lang="en-US" sz="1600" smtClean="0"/>
              <a:t> </a:t>
            </a:r>
          </a:p>
          <a:p>
            <a:pPr marL="0" indent="0">
              <a:buFont typeface="Arial" pitchFamily="34" charset="0"/>
              <a:buNone/>
            </a:pPr>
            <a:endParaRPr lang="en-US" sz="1600" smtClean="0"/>
          </a:p>
        </p:txBody>
      </p:sp>
      <p:sp>
        <p:nvSpPr>
          <p:cNvPr id="10244" name="Rectangle 6"/>
          <p:cNvSpPr>
            <a:spLocks noChangeArrowheads="1"/>
          </p:cNvSpPr>
          <p:nvPr/>
        </p:nvSpPr>
        <p:spPr bwMode="auto">
          <a:xfrm>
            <a:off x="2638425" y="2559050"/>
            <a:ext cx="5915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t>This work is licensed under the Creative Commons Attribution-Noncommercial-Share Alike 3.0 License. </a:t>
            </a:r>
          </a:p>
          <a:p>
            <a:pPr algn="l"/>
            <a:endParaRPr lang="en-US" sz="1600"/>
          </a:p>
          <a:p>
            <a:pPr algn="l"/>
            <a:r>
              <a:rPr lang="en-US" sz="1600"/>
              <a:t> </a:t>
            </a:r>
          </a:p>
        </p:txBody>
      </p:sp>
      <p:pic>
        <p:nvPicPr>
          <p:cNvPr id="102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571750"/>
            <a:ext cx="1828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476250" y="3241675"/>
            <a:ext cx="8029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t>To view a copy of this license, visit </a:t>
            </a:r>
            <a:r>
              <a:rPr lang="en-US" sz="1600" u="sng">
                <a:hlinkClick r:id="rId4"/>
              </a:rPr>
              <a:t>http://creativecommons.org/licenses/by-nc-sa/3.0/</a:t>
            </a:r>
            <a:r>
              <a:rPr lang="en-US" sz="1600"/>
              <a:t> or send a letter to Creative Commons, 171 Second Street, Suite 300, San Francisco, CA 94105, USA.</a:t>
            </a:r>
          </a:p>
        </p:txBody>
      </p:sp>
      <p:sp>
        <p:nvSpPr>
          <p:cNvPr id="10247" name="Rectangle 9"/>
          <p:cNvSpPr>
            <a:spLocks noChangeArrowheads="1"/>
          </p:cNvSpPr>
          <p:nvPr/>
        </p:nvSpPr>
        <p:spPr bwMode="auto">
          <a:xfrm>
            <a:off x="561975" y="923925"/>
            <a:ext cx="82962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lnSpc>
                <a:spcPct val="80000"/>
              </a:lnSpc>
              <a:spcBef>
                <a:spcPct val="20000"/>
              </a:spcBef>
              <a:buSzPct val="130000"/>
            </a:pPr>
            <a:endParaRPr lang="en-US" sz="2400">
              <a:latin typeface="Arial" pitchFamily="34" charset="0"/>
            </a:endParaRPr>
          </a:p>
          <a:p>
            <a:pPr marL="342900" indent="-342900" algn="l" eaLnBrk="0" hangingPunct="0">
              <a:lnSpc>
                <a:spcPct val="80000"/>
              </a:lnSpc>
              <a:spcBef>
                <a:spcPct val="20000"/>
              </a:spcBef>
              <a:buSzPct val="130000"/>
            </a:pPr>
            <a:r>
              <a:rPr lang="en-US" altLang="zh-CN" sz="2400">
                <a:ea typeface="宋体" pitchFamily="2" charset="-122"/>
                <a:cs typeface="Arial" pitchFamily="34" charset="0"/>
              </a:rPr>
              <a:t>© Foundations of Success, 2008</a:t>
            </a:r>
          </a:p>
          <a:p>
            <a:pPr marL="342900" indent="-342900" algn="l" eaLnBrk="0" hangingPunct="0">
              <a:lnSpc>
                <a:spcPct val="80000"/>
              </a:lnSpc>
              <a:spcBef>
                <a:spcPct val="20000"/>
              </a:spcBef>
              <a:buSzPct val="130000"/>
            </a:pPr>
            <a:r>
              <a:rPr lang="en-US" sz="1600" i="1">
                <a:cs typeface="Arial" pitchFamily="34" charset="0"/>
              </a:rPr>
              <a:t>FOS strongly recommends that this presentation is given by experts familiar with the adaptive management process presented by the Conservation Measures Partnership</a:t>
            </a:r>
            <a:r>
              <a:rPr lang="ja-JP" altLang="en-US" sz="1600" i="1">
                <a:cs typeface="Arial" pitchFamily="34" charset="0"/>
              </a:rPr>
              <a:t>’</a:t>
            </a:r>
            <a:r>
              <a:rPr lang="en-US" altLang="ja-JP" sz="1600" i="1">
                <a:cs typeface="Arial" pitchFamily="34" charset="0"/>
              </a:rPr>
              <a:t>s </a:t>
            </a:r>
            <a:r>
              <a:rPr lang="en-US" altLang="ja-JP" sz="1600">
                <a:cs typeface="Arial" pitchFamily="34" charset="0"/>
                <a:hlinkClick r:id="rId5"/>
              </a:rPr>
              <a:t>Open Standards for the Practice of Conservation</a:t>
            </a:r>
            <a:r>
              <a:rPr lang="en-US" altLang="ja-JP" sz="1600">
                <a:cs typeface="Arial" pitchFamily="34" charset="0"/>
              </a:rPr>
              <a:t>.</a:t>
            </a:r>
            <a:endParaRPr lang="en-US" sz="160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17" descr="SLOSEA results chain with activities.png"/>
          <p:cNvPicPr>
            <a:picLocks noChangeAspect="1"/>
          </p:cNvPicPr>
          <p:nvPr/>
        </p:nvPicPr>
        <p:blipFill>
          <a:blip r:embed="rId3">
            <a:extLst>
              <a:ext uri="{28A0092B-C50C-407E-A947-70E740481C1C}">
                <a14:useLocalDpi xmlns:a14="http://schemas.microsoft.com/office/drawing/2010/main" val="0"/>
              </a:ext>
            </a:extLst>
          </a:blip>
          <a:srcRect r="1727"/>
          <a:stretch>
            <a:fillRect/>
          </a:stretch>
        </p:blipFill>
        <p:spPr bwMode="auto">
          <a:xfrm>
            <a:off x="0" y="1135063"/>
            <a:ext cx="908685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8676"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8677"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8678"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4" name="AutoShape 5"/>
          <p:cNvSpPr>
            <a:spLocks noChangeArrowheads="1"/>
          </p:cNvSpPr>
          <p:nvPr/>
        </p:nvSpPr>
        <p:spPr bwMode="auto">
          <a:xfrm>
            <a:off x="4538663" y="4376738"/>
            <a:ext cx="3390900" cy="1763712"/>
          </a:xfrm>
          <a:prstGeom prst="wedgeRoundRectCallout">
            <a:avLst>
              <a:gd name="adj1" fmla="val 30194"/>
              <a:gd name="adj2" fmla="val -121222"/>
              <a:gd name="adj3" fmla="val 16667"/>
            </a:avLst>
          </a:prstGeom>
          <a:solidFill>
            <a:srgbClr val="CC99FF"/>
          </a:solidFill>
          <a:ln w="9525">
            <a:solidFill>
              <a:schemeClr val="tx1"/>
            </a:solidFill>
            <a:miter lim="800000"/>
            <a:headEnd/>
            <a:tailEnd/>
          </a:ln>
        </p:spPr>
        <p:txBody>
          <a:bodyPr/>
          <a:lstStyle/>
          <a:p>
            <a:pPr algn="ctr"/>
            <a:r>
              <a:rPr lang="en-US" sz="1600"/>
              <a:t>OBJ. HF2: By 2012, at least 80% of samples over entire scope meet updated State and Federal water quality standards of nitrates, nonylphenols, and other potential pollutants</a:t>
            </a:r>
          </a:p>
        </p:txBody>
      </p:sp>
      <p:sp>
        <p:nvSpPr>
          <p:cNvPr id="15" name="AutoShape 5"/>
          <p:cNvSpPr>
            <a:spLocks noChangeArrowheads="1"/>
          </p:cNvSpPr>
          <p:nvPr/>
        </p:nvSpPr>
        <p:spPr bwMode="auto">
          <a:xfrm>
            <a:off x="1851025" y="4425950"/>
            <a:ext cx="2122488" cy="1162050"/>
          </a:xfrm>
          <a:prstGeom prst="wedgeRoundRectCallout">
            <a:avLst>
              <a:gd name="adj1" fmla="val 39713"/>
              <a:gd name="adj2" fmla="val -163148"/>
              <a:gd name="adj3" fmla="val 16667"/>
            </a:avLst>
          </a:prstGeom>
          <a:solidFill>
            <a:schemeClr val="accent1">
              <a:lumMod val="90000"/>
            </a:schemeClr>
          </a:solidFill>
          <a:ln w="9525" algn="ctr">
            <a:solidFill>
              <a:schemeClr val="tx1"/>
            </a:solidFill>
            <a:miter lim="800000"/>
            <a:headEnd/>
            <a:tailEnd/>
          </a:ln>
        </p:spPr>
        <p:txBody>
          <a:bodyPr/>
          <a:lstStyle/>
          <a:p>
            <a:pPr algn="ctr">
              <a:defRPr/>
            </a:pPr>
            <a:r>
              <a:rPr lang="en-US" sz="1600" dirty="0">
                <a:ea typeface="+mn-ea"/>
              </a:rPr>
              <a:t>OBJ. A2: By 2011, permits for NPDES include limits for </a:t>
            </a:r>
            <a:r>
              <a:rPr lang="en-US" sz="1600" dirty="0" err="1">
                <a:ea typeface="+mn-ea"/>
              </a:rPr>
              <a:t>nonylphenol</a:t>
            </a:r>
            <a:endParaRPr lang="en-US" sz="1600" dirty="0">
              <a:ea typeface="+mn-ea"/>
            </a:endParaRPr>
          </a:p>
        </p:txBody>
      </p:sp>
      <p:sp>
        <p:nvSpPr>
          <p:cNvPr id="12" name="AutoShape 5"/>
          <p:cNvSpPr>
            <a:spLocks noChangeArrowheads="1"/>
          </p:cNvSpPr>
          <p:nvPr/>
        </p:nvSpPr>
        <p:spPr bwMode="auto">
          <a:xfrm>
            <a:off x="0" y="1055688"/>
            <a:ext cx="3240088" cy="1247775"/>
          </a:xfrm>
          <a:prstGeom prst="wedgeRoundRectCallout">
            <a:avLst>
              <a:gd name="adj1" fmla="val 17280"/>
              <a:gd name="adj2" fmla="val 86581"/>
              <a:gd name="adj3" fmla="val 16667"/>
            </a:avLst>
          </a:prstGeom>
          <a:solidFill>
            <a:schemeClr val="accent1">
              <a:lumMod val="90000"/>
            </a:schemeClr>
          </a:solidFill>
          <a:ln w="9525" algn="ctr">
            <a:solidFill>
              <a:schemeClr val="tx1"/>
            </a:solidFill>
            <a:miter lim="800000"/>
            <a:headEnd/>
            <a:tailEnd/>
          </a:ln>
        </p:spPr>
        <p:txBody>
          <a:bodyPr/>
          <a:lstStyle/>
          <a:p>
            <a:pPr algn="ctr">
              <a:defRPr/>
            </a:pPr>
            <a:r>
              <a:rPr lang="en-US" sz="1600" dirty="0">
                <a:ea typeface="+mn-ea"/>
              </a:rPr>
              <a:t>OBJ. A1: At least once/year starting in 2008, SLOSEA provides a synthesis of pollutant data to public and policy makers</a:t>
            </a:r>
          </a:p>
        </p:txBody>
      </p:sp>
      <p:sp>
        <p:nvSpPr>
          <p:cNvPr id="28682" name="Rectangle 2"/>
          <p:cNvSpPr>
            <a:spLocks noGrp="1" noChangeArrowheads="1"/>
          </p:cNvSpPr>
          <p:nvPr>
            <p:ph type="title"/>
          </p:nvPr>
        </p:nvSpPr>
        <p:spPr/>
        <p:txBody>
          <a:bodyPr/>
          <a:lstStyle/>
          <a:p>
            <a:pPr eaLnBrk="1" hangingPunct="1"/>
            <a:r>
              <a:rPr lang="en-US" smtClean="0"/>
              <a:t>Real World Examples of Objectives &amp; Activities</a:t>
            </a:r>
          </a:p>
        </p:txBody>
      </p:sp>
      <p:sp>
        <p:nvSpPr>
          <p:cNvPr id="19" name="AutoShape 5"/>
          <p:cNvSpPr>
            <a:spLocks noChangeArrowheads="1"/>
          </p:cNvSpPr>
          <p:nvPr/>
        </p:nvSpPr>
        <p:spPr bwMode="auto">
          <a:xfrm>
            <a:off x="4735513" y="785813"/>
            <a:ext cx="3222625" cy="1162050"/>
          </a:xfrm>
          <a:prstGeom prst="wedgeRoundRectCallout">
            <a:avLst>
              <a:gd name="adj1" fmla="val -75713"/>
              <a:gd name="adj2" fmla="val 37095"/>
              <a:gd name="adj3" fmla="val 16667"/>
            </a:avLst>
          </a:prstGeom>
          <a:solidFill>
            <a:schemeClr val="accent1">
              <a:lumMod val="90000"/>
            </a:schemeClr>
          </a:solidFill>
          <a:ln w="9525" algn="ctr">
            <a:solidFill>
              <a:schemeClr val="tx1"/>
            </a:solidFill>
            <a:miter lim="800000"/>
            <a:headEnd/>
            <a:tailEnd/>
          </a:ln>
        </p:spPr>
        <p:txBody>
          <a:bodyPr/>
          <a:lstStyle/>
          <a:p>
            <a:pPr algn="ctr">
              <a:defRPr/>
            </a:pPr>
            <a:r>
              <a:rPr lang="en-US" sz="1600" dirty="0">
                <a:ea typeface="+mn-ea"/>
              </a:rPr>
              <a:t>OBJ. A4: During next cycle, </a:t>
            </a:r>
            <a:r>
              <a:rPr lang="en-US" sz="1600" dirty="0" err="1">
                <a:ea typeface="+mn-ea"/>
              </a:rPr>
              <a:t>stormwater</a:t>
            </a:r>
            <a:r>
              <a:rPr lang="en-US" sz="1600" dirty="0">
                <a:ea typeface="+mn-ea"/>
              </a:rPr>
              <a:t> plans are updated to reflect findings from the pollutant monitoring strategy</a:t>
            </a:r>
          </a:p>
        </p:txBody>
      </p:sp>
      <p:sp>
        <p:nvSpPr>
          <p:cNvPr id="28684" name="TextBox 19"/>
          <p:cNvSpPr txBox="1">
            <a:spLocks noChangeArrowheads="1"/>
          </p:cNvSpPr>
          <p:nvPr/>
        </p:nvSpPr>
        <p:spPr bwMode="auto">
          <a:xfrm>
            <a:off x="0" y="6096000"/>
            <a:ext cx="597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1800" b="1" i="1"/>
              <a:t>Adapted from SLOSEA 2008, Morro Bay, California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5" descr="TNC Fire.png"/>
          <p:cNvPicPr>
            <a:picLocks noChangeAspect="1"/>
          </p:cNvPicPr>
          <p:nvPr/>
        </p:nvPicPr>
        <p:blipFill>
          <a:blip r:embed="rId3">
            <a:extLst>
              <a:ext uri="{28A0092B-C50C-407E-A947-70E740481C1C}">
                <a14:useLocalDpi xmlns:a14="http://schemas.microsoft.com/office/drawing/2010/main" val="0"/>
              </a:ext>
            </a:extLst>
          </a:blip>
          <a:srcRect r="1974"/>
          <a:stretch>
            <a:fillRect/>
          </a:stretch>
        </p:blipFill>
        <p:spPr bwMode="auto">
          <a:xfrm>
            <a:off x="0" y="1266825"/>
            <a:ext cx="91440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9700"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9701"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9702"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4" name="AutoShape 5"/>
          <p:cNvSpPr>
            <a:spLocks noChangeArrowheads="1"/>
          </p:cNvSpPr>
          <p:nvPr/>
        </p:nvSpPr>
        <p:spPr bwMode="auto">
          <a:xfrm>
            <a:off x="6332538" y="5283200"/>
            <a:ext cx="2246312" cy="1060450"/>
          </a:xfrm>
          <a:prstGeom prst="wedgeRoundRectCallout">
            <a:avLst>
              <a:gd name="adj1" fmla="val -47819"/>
              <a:gd name="adj2" fmla="val -119667"/>
              <a:gd name="adj3" fmla="val 16667"/>
            </a:avLst>
          </a:prstGeom>
          <a:solidFill>
            <a:srgbClr val="CC99FF"/>
          </a:solidFill>
          <a:ln w="9525">
            <a:solidFill>
              <a:schemeClr val="tx1"/>
            </a:solidFill>
            <a:miter lim="800000"/>
            <a:headEnd/>
            <a:tailEnd/>
          </a:ln>
        </p:spPr>
        <p:txBody>
          <a:bodyPr/>
          <a:lstStyle/>
          <a:p>
            <a:pPr algn="l"/>
            <a:r>
              <a:rPr lang="en-US" sz="1600"/>
              <a:t>OBJ.: By 2015, 2.78 million acres in WUI treated annually by federal agencies</a:t>
            </a:r>
          </a:p>
        </p:txBody>
      </p:sp>
      <p:sp>
        <p:nvSpPr>
          <p:cNvPr id="15" name="AutoShape 5"/>
          <p:cNvSpPr>
            <a:spLocks noChangeArrowheads="1"/>
          </p:cNvSpPr>
          <p:nvPr/>
        </p:nvSpPr>
        <p:spPr bwMode="auto">
          <a:xfrm>
            <a:off x="0" y="1119188"/>
            <a:ext cx="4086225" cy="1160462"/>
          </a:xfrm>
          <a:prstGeom prst="wedgeRoundRectCallout">
            <a:avLst>
              <a:gd name="adj1" fmla="val 23967"/>
              <a:gd name="adj2" fmla="val 179015"/>
              <a:gd name="adj3" fmla="val 16667"/>
            </a:avLst>
          </a:prstGeom>
          <a:solidFill>
            <a:schemeClr val="accent1">
              <a:lumMod val="90000"/>
            </a:schemeClr>
          </a:solidFill>
          <a:ln w="9525" algn="ctr">
            <a:solidFill>
              <a:schemeClr val="tx1"/>
            </a:solidFill>
            <a:miter lim="800000"/>
            <a:headEnd/>
            <a:tailEnd/>
          </a:ln>
        </p:spPr>
        <p:txBody>
          <a:bodyPr/>
          <a:lstStyle/>
          <a:p>
            <a:pPr algn="l">
              <a:defRPr/>
            </a:pPr>
            <a:r>
              <a:rPr lang="en-US" sz="1600" dirty="0">
                <a:ea typeface="+mn-ea"/>
              </a:rPr>
              <a:t>OBJ.: By 2012, 60% of American population understands the need for ecological fire management (including </a:t>
            </a:r>
            <a:r>
              <a:rPr lang="en-US" sz="1600" dirty="0" err="1">
                <a:ea typeface="+mn-ea"/>
              </a:rPr>
              <a:t>rxfire</a:t>
            </a:r>
            <a:r>
              <a:rPr lang="en-US" sz="1600" dirty="0">
                <a:ea typeface="+mn-ea"/>
              </a:rPr>
              <a:t>, thinning, letting natural fires burn)</a:t>
            </a:r>
          </a:p>
        </p:txBody>
      </p:sp>
      <p:sp>
        <p:nvSpPr>
          <p:cNvPr id="29705" name="Rectangle 2"/>
          <p:cNvSpPr>
            <a:spLocks noGrp="1" noChangeArrowheads="1"/>
          </p:cNvSpPr>
          <p:nvPr>
            <p:ph type="title"/>
          </p:nvPr>
        </p:nvSpPr>
        <p:spPr/>
        <p:txBody>
          <a:bodyPr/>
          <a:lstStyle/>
          <a:p>
            <a:pPr eaLnBrk="1" hangingPunct="1"/>
            <a:r>
              <a:rPr lang="en-US" smtClean="0"/>
              <a:t>Real World Examples of Objectives &amp; Activities</a:t>
            </a:r>
          </a:p>
        </p:txBody>
      </p:sp>
      <p:sp>
        <p:nvSpPr>
          <p:cNvPr id="19" name="AutoShape 5"/>
          <p:cNvSpPr>
            <a:spLocks noChangeArrowheads="1"/>
          </p:cNvSpPr>
          <p:nvPr/>
        </p:nvSpPr>
        <p:spPr bwMode="auto">
          <a:xfrm>
            <a:off x="682625" y="4781550"/>
            <a:ext cx="3222625" cy="1162050"/>
          </a:xfrm>
          <a:prstGeom prst="wedgeRoundRectCallout">
            <a:avLst>
              <a:gd name="adj1" fmla="val 60889"/>
              <a:gd name="adj2" fmla="val 30291"/>
              <a:gd name="adj3" fmla="val 16667"/>
            </a:avLst>
          </a:prstGeom>
          <a:solidFill>
            <a:schemeClr val="accent1">
              <a:lumMod val="90000"/>
            </a:schemeClr>
          </a:solidFill>
          <a:ln w="9525" algn="ctr">
            <a:solidFill>
              <a:schemeClr val="tx1"/>
            </a:solidFill>
            <a:miter lim="800000"/>
            <a:headEnd/>
            <a:tailEnd/>
          </a:ln>
        </p:spPr>
        <p:txBody>
          <a:bodyPr/>
          <a:lstStyle/>
          <a:p>
            <a:pPr algn="l">
              <a:defRPr/>
            </a:pPr>
            <a:r>
              <a:rPr lang="en-US" sz="1600" dirty="0">
                <a:ea typeface="+mn-ea"/>
              </a:rPr>
              <a:t>OBJ.: By 2015 Congress and agency leadership allocate $705 million/year for restoration of fire-adapted ecosystems</a:t>
            </a:r>
          </a:p>
        </p:txBody>
      </p:sp>
      <p:sp>
        <p:nvSpPr>
          <p:cNvPr id="29707" name="TextBox 12"/>
          <p:cNvSpPr txBox="1">
            <a:spLocks noChangeArrowheads="1"/>
          </p:cNvSpPr>
          <p:nvPr/>
        </p:nvSpPr>
        <p:spPr bwMode="auto">
          <a:xfrm>
            <a:off x="0" y="6096000"/>
            <a:ext cx="597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1800" b="1" i="1"/>
              <a:t>Adapted from TNC Global Fire Initiative 2008, USA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a:t>
            </a:r>
            <a:endParaRPr lang="en-US" dirty="0"/>
          </a:p>
        </p:txBody>
      </p:sp>
      <p:sp>
        <p:nvSpPr>
          <p:cNvPr id="3" name="Content Placeholder 2"/>
          <p:cNvSpPr>
            <a:spLocks noGrp="1"/>
          </p:cNvSpPr>
          <p:nvPr>
            <p:ph idx="1"/>
          </p:nvPr>
        </p:nvSpPr>
        <p:spPr>
          <a:xfrm>
            <a:off x="427038" y="1266825"/>
            <a:ext cx="8288337" cy="2948499"/>
          </a:xfrm>
        </p:spPr>
        <p:txBody>
          <a:bodyPr/>
          <a:lstStyle/>
          <a:p>
            <a:r>
              <a:rPr lang="en-US" dirty="0" smtClean="0"/>
              <a:t>What are objectives?</a:t>
            </a:r>
          </a:p>
          <a:p>
            <a:r>
              <a:rPr lang="en-US" dirty="0"/>
              <a:t>How to define objectives</a:t>
            </a:r>
          </a:p>
          <a:p>
            <a:r>
              <a:rPr lang="en-US" b="1" dirty="0">
                <a:solidFill>
                  <a:srgbClr val="008000"/>
                </a:solidFill>
              </a:rPr>
              <a:t>What are indicators and methods?</a:t>
            </a:r>
          </a:p>
          <a:p>
            <a:r>
              <a:rPr lang="en-US" b="1" dirty="0">
                <a:solidFill>
                  <a:srgbClr val="008000"/>
                </a:solidFill>
              </a:rPr>
              <a:t>How to develop a monitoring plan</a:t>
            </a:r>
          </a:p>
          <a:p>
            <a:pPr marL="0" indent="0">
              <a:buNone/>
            </a:pPr>
            <a:r>
              <a:rPr lang="en-US" dirty="0" smtClean="0"/>
              <a:t> </a:t>
            </a:r>
            <a:endParaRPr lang="en-US" dirty="0"/>
          </a:p>
        </p:txBody>
      </p:sp>
    </p:spTree>
    <p:extLst>
      <p:ext uri="{BB962C8B-B14F-4D97-AF65-F5344CB8AC3E}">
        <p14:creationId xmlns:p14="http://schemas.microsoft.com/office/powerpoint/2010/main" val="567995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a:t>
            </a:r>
            <a:endParaRPr lang="en-US" dirty="0"/>
          </a:p>
        </p:txBody>
      </p:sp>
      <p:sp>
        <p:nvSpPr>
          <p:cNvPr id="3" name="Content Placeholder 2"/>
          <p:cNvSpPr>
            <a:spLocks noGrp="1"/>
          </p:cNvSpPr>
          <p:nvPr>
            <p:ph idx="1"/>
          </p:nvPr>
        </p:nvSpPr>
        <p:spPr>
          <a:xfrm>
            <a:off x="427038" y="1266825"/>
            <a:ext cx="8288337" cy="3933384"/>
          </a:xfrm>
        </p:spPr>
        <p:txBody>
          <a:bodyPr/>
          <a:lstStyle/>
          <a:p>
            <a:r>
              <a:rPr lang="en-US" dirty="0" smtClean="0"/>
              <a:t>What are objectives?</a:t>
            </a:r>
          </a:p>
          <a:p>
            <a:r>
              <a:rPr lang="en-US" dirty="0" smtClean="0"/>
              <a:t>How to define objectives</a:t>
            </a:r>
          </a:p>
          <a:p>
            <a:r>
              <a:rPr lang="en-US" b="1" dirty="0">
                <a:solidFill>
                  <a:srgbClr val="008000"/>
                </a:solidFill>
              </a:rPr>
              <a:t>How to determine if strategies (with results chains and objectives) are sufficient to achieve goals</a:t>
            </a:r>
          </a:p>
          <a:p>
            <a:pPr marL="0" indent="0">
              <a:buNone/>
            </a:pPr>
            <a:endParaRPr lang="en-US" dirty="0">
              <a:solidFill>
                <a:srgbClr val="008000"/>
              </a:solidFill>
            </a:endParaRPr>
          </a:p>
          <a:p>
            <a:pPr marL="0" indent="0">
              <a:buNone/>
            </a:pPr>
            <a:r>
              <a:rPr lang="en-US" dirty="0" smtClean="0"/>
              <a:t> </a:t>
            </a:r>
            <a:endParaRPr lang="en-US" dirty="0"/>
          </a:p>
        </p:txBody>
      </p:sp>
    </p:spTree>
    <p:extLst>
      <p:ext uri="{BB962C8B-B14F-4D97-AF65-F5344CB8AC3E}">
        <p14:creationId xmlns:p14="http://schemas.microsoft.com/office/powerpoint/2010/main" val="3808013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if Strategies are Sufficient to Achieve a Goal</a:t>
            </a:r>
            <a:endParaRPr lang="en-US" dirty="0"/>
          </a:p>
        </p:txBody>
      </p:sp>
      <p:sp>
        <p:nvSpPr>
          <p:cNvPr id="3" name="Content Placeholder 2"/>
          <p:cNvSpPr>
            <a:spLocks noGrp="1"/>
          </p:cNvSpPr>
          <p:nvPr>
            <p:ph idx="1"/>
          </p:nvPr>
        </p:nvSpPr>
        <p:spPr>
          <a:xfrm>
            <a:off x="427038" y="1266825"/>
            <a:ext cx="8288337" cy="5767732"/>
          </a:xfrm>
        </p:spPr>
        <p:txBody>
          <a:bodyPr/>
          <a:lstStyle/>
          <a:p>
            <a:r>
              <a:rPr lang="en-US" dirty="0">
                <a:solidFill>
                  <a:srgbClr val="000000"/>
                </a:solidFill>
              </a:rPr>
              <a:t>Build a high-level results chain including:</a:t>
            </a:r>
          </a:p>
          <a:p>
            <a:pPr lvl="1"/>
            <a:r>
              <a:rPr lang="en-US" dirty="0">
                <a:solidFill>
                  <a:srgbClr val="000000"/>
                </a:solidFill>
              </a:rPr>
              <a:t>A target and its goal(s)</a:t>
            </a:r>
          </a:p>
          <a:p>
            <a:pPr lvl="1"/>
            <a:r>
              <a:rPr lang="en-US" dirty="0">
                <a:solidFill>
                  <a:srgbClr val="000000"/>
                </a:solidFill>
              </a:rPr>
              <a:t>All relevant threat reduction results</a:t>
            </a:r>
          </a:p>
          <a:p>
            <a:pPr lvl="1"/>
            <a:r>
              <a:rPr lang="en-US" dirty="0">
                <a:solidFill>
                  <a:srgbClr val="000000"/>
                </a:solidFill>
              </a:rPr>
              <a:t>Viability results (optional)</a:t>
            </a:r>
          </a:p>
          <a:p>
            <a:pPr lvl="1"/>
            <a:r>
              <a:rPr lang="en-US" dirty="0">
                <a:solidFill>
                  <a:srgbClr val="000000"/>
                </a:solidFill>
              </a:rPr>
              <a:t>All relevant strategies</a:t>
            </a:r>
          </a:p>
          <a:p>
            <a:pPr lvl="1"/>
            <a:r>
              <a:rPr lang="en-US" dirty="0">
                <a:solidFill>
                  <a:srgbClr val="000000"/>
                </a:solidFill>
              </a:rPr>
              <a:t>For each strategy, 1-2 major intermediate results</a:t>
            </a:r>
          </a:p>
          <a:p>
            <a:r>
              <a:rPr lang="en-US" dirty="0">
                <a:solidFill>
                  <a:srgbClr val="000000"/>
                </a:solidFill>
              </a:rPr>
              <a:t>Analyze whether all strategies, with their associated major results / objectives, will be sufficient to achieve the goal</a:t>
            </a:r>
          </a:p>
          <a:p>
            <a:pPr marL="0" indent="0">
              <a:buNone/>
            </a:pPr>
            <a:endParaRPr lang="en-US" dirty="0"/>
          </a:p>
        </p:txBody>
      </p:sp>
    </p:spTree>
    <p:extLst>
      <p:ext uri="{BB962C8B-B14F-4D97-AF65-F5344CB8AC3E}">
        <p14:creationId xmlns:p14="http://schemas.microsoft.com/office/powerpoint/2010/main" val="154643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if Strategies are Sufficient to Achieve a Goal</a:t>
            </a:r>
            <a:endParaRPr lang="en-US" dirty="0"/>
          </a:p>
        </p:txBody>
      </p:sp>
      <p:pic>
        <p:nvPicPr>
          <p:cNvPr id="5" name="Content Placeholder 4" descr="High level RC1.png"/>
          <p:cNvPicPr>
            <a:picLocks noGrp="1" noChangeAspect="1"/>
          </p:cNvPicPr>
          <p:nvPr>
            <p:ph idx="1"/>
          </p:nvPr>
        </p:nvPicPr>
        <p:blipFill>
          <a:blip r:embed="rId2" cstate="print">
            <a:extLst>
              <a:ext uri="{28A0092B-C50C-407E-A947-70E740481C1C}">
                <a14:useLocalDpi xmlns:a14="http://schemas.microsoft.com/office/drawing/2010/main" val="0"/>
              </a:ext>
            </a:extLst>
          </a:blip>
          <a:srcRect l="1265" r="1265"/>
          <a:stretch>
            <a:fillRect/>
          </a:stretch>
        </p:blipFill>
        <p:spPr>
          <a:xfrm>
            <a:off x="0" y="1371600"/>
            <a:ext cx="9144000" cy="5486400"/>
          </a:xfrm>
        </p:spPr>
      </p:pic>
      <p:sp>
        <p:nvSpPr>
          <p:cNvPr id="6" name="AutoShape 5"/>
          <p:cNvSpPr>
            <a:spLocks noChangeArrowheads="1"/>
          </p:cNvSpPr>
          <p:nvPr/>
        </p:nvSpPr>
        <p:spPr bwMode="auto">
          <a:xfrm>
            <a:off x="7391399" y="1676400"/>
            <a:ext cx="1790449" cy="2590800"/>
          </a:xfrm>
          <a:prstGeom prst="wedgeRoundRectCallout">
            <a:avLst>
              <a:gd name="adj1" fmla="val 13281"/>
              <a:gd name="adj2" fmla="val 66377"/>
              <a:gd name="adj3" fmla="val 16667"/>
            </a:avLst>
          </a:prstGeom>
          <a:solidFill>
            <a:srgbClr val="99CCFF"/>
          </a:solidFill>
          <a:ln w="9525" algn="ctr">
            <a:solidFill>
              <a:schemeClr val="tx1"/>
            </a:solidFill>
            <a:miter lim="800000"/>
            <a:headEnd/>
            <a:tailEnd/>
          </a:ln>
        </p:spPr>
        <p:txBody>
          <a:bodyPr/>
          <a:lstStyle/>
          <a:p>
            <a:r>
              <a:rPr lang="en-US" sz="1600" b="1" dirty="0"/>
              <a:t>Goal</a:t>
            </a:r>
            <a:r>
              <a:rPr lang="en-US" sz="1600" dirty="0"/>
              <a:t>: By 2025, at least </a:t>
            </a:r>
            <a:r>
              <a:rPr lang="en-US" sz="1600" dirty="0" smtClean="0"/>
              <a:t>2,100 </a:t>
            </a:r>
            <a:r>
              <a:rPr lang="en-US" sz="1600" dirty="0"/>
              <a:t>ha of high conservation value* wetlands on the Swan Coastal </a:t>
            </a:r>
            <a:r>
              <a:rPr lang="en-US" sz="1600" dirty="0" smtClean="0"/>
              <a:t>Plain </a:t>
            </a:r>
            <a:r>
              <a:rPr lang="en-US" sz="1600" dirty="0"/>
              <a:t>maintain a “good” </a:t>
            </a:r>
            <a:r>
              <a:rPr lang="en-US" sz="1600" dirty="0" err="1" smtClean="0"/>
              <a:t>hydroperiod</a:t>
            </a:r>
            <a:r>
              <a:rPr lang="en-US" sz="1600" dirty="0" smtClean="0"/>
              <a:t>…</a:t>
            </a:r>
            <a:endParaRPr lang="en-US" sz="1600" dirty="0"/>
          </a:p>
        </p:txBody>
      </p:sp>
      <p:sp>
        <p:nvSpPr>
          <p:cNvPr id="7" name="AutoShape 5"/>
          <p:cNvSpPr>
            <a:spLocks noChangeArrowheads="1"/>
          </p:cNvSpPr>
          <p:nvPr/>
        </p:nvSpPr>
        <p:spPr bwMode="auto">
          <a:xfrm>
            <a:off x="2362200" y="2514600"/>
            <a:ext cx="2743199" cy="1371600"/>
          </a:xfrm>
          <a:prstGeom prst="wedgeRoundRectCallout">
            <a:avLst>
              <a:gd name="adj1" fmla="val 104559"/>
              <a:gd name="adj2" fmla="val 108030"/>
              <a:gd name="adj3" fmla="val 16667"/>
            </a:avLst>
          </a:prstGeom>
          <a:solidFill>
            <a:srgbClr val="99FFCC"/>
          </a:solidFill>
          <a:ln w="9525" algn="ctr">
            <a:solidFill>
              <a:schemeClr val="tx1"/>
            </a:solidFill>
            <a:miter lim="800000"/>
            <a:headEnd/>
            <a:tailEnd/>
          </a:ln>
        </p:spPr>
        <p:txBody>
          <a:bodyPr/>
          <a:lstStyle/>
          <a:p>
            <a:r>
              <a:rPr lang="en-US" sz="1600" dirty="0" smtClean="0"/>
              <a:t>Viability results (optional) are included to clarify which strategies contribute to which aspects of viability</a:t>
            </a:r>
            <a:endParaRPr lang="en-US" sz="1600" dirty="0"/>
          </a:p>
        </p:txBody>
      </p:sp>
    </p:spTree>
    <p:extLst>
      <p:ext uri="{BB962C8B-B14F-4D97-AF65-F5344CB8AC3E}">
        <p14:creationId xmlns:p14="http://schemas.microsoft.com/office/powerpoint/2010/main" val="3796826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if Strategies are Sufficient to Achieve a Goal</a:t>
            </a:r>
            <a:endParaRPr lang="en-US" dirty="0"/>
          </a:p>
        </p:txBody>
      </p:sp>
      <p:pic>
        <p:nvPicPr>
          <p:cNvPr id="8" name="Content Placeholder 3" descr="High level RC2.png"/>
          <p:cNvPicPr>
            <a:picLocks noGrp="1" noChangeAspect="1"/>
          </p:cNvPicPr>
          <p:nvPr>
            <p:ph idx="1"/>
          </p:nvPr>
        </p:nvPicPr>
        <p:blipFill>
          <a:blip r:embed="rId2" cstate="print">
            <a:extLst>
              <a:ext uri="{28A0092B-C50C-407E-A947-70E740481C1C}">
                <a14:useLocalDpi xmlns:a14="http://schemas.microsoft.com/office/drawing/2010/main" val="0"/>
              </a:ext>
            </a:extLst>
          </a:blip>
          <a:srcRect l="1265" r="1265"/>
          <a:stretch>
            <a:fillRect/>
          </a:stretch>
        </p:blipFill>
        <p:spPr>
          <a:xfrm>
            <a:off x="0" y="1371600"/>
            <a:ext cx="9144000" cy="5486400"/>
          </a:xfrm>
        </p:spPr>
      </p:pic>
    </p:spTree>
    <p:extLst>
      <p:ext uri="{BB962C8B-B14F-4D97-AF65-F5344CB8AC3E}">
        <p14:creationId xmlns:p14="http://schemas.microsoft.com/office/powerpoint/2010/main" val="2131295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if Strategies are Sufficient to Achieve a Goal</a:t>
            </a:r>
            <a:endParaRPr lang="en-US" dirty="0"/>
          </a:p>
        </p:txBody>
      </p:sp>
      <p:pic>
        <p:nvPicPr>
          <p:cNvPr id="3" name="Content Placeholder 8" descr="High level RC3.png"/>
          <p:cNvPicPr>
            <a:picLocks noGrp="1" noChangeAspect="1"/>
          </p:cNvPicPr>
          <p:nvPr>
            <p:ph idx="1"/>
          </p:nvPr>
        </p:nvPicPr>
        <p:blipFill>
          <a:blip r:embed="rId2" cstate="print">
            <a:extLst>
              <a:ext uri="{28A0092B-C50C-407E-A947-70E740481C1C}">
                <a14:useLocalDpi xmlns:a14="http://schemas.microsoft.com/office/drawing/2010/main" val="0"/>
              </a:ext>
            </a:extLst>
          </a:blip>
          <a:srcRect l="1265" r="1265"/>
          <a:stretch>
            <a:fillRect/>
          </a:stretch>
        </p:blipFill>
        <p:spPr>
          <a:xfrm>
            <a:off x="0" y="1371600"/>
            <a:ext cx="9144000" cy="5486400"/>
          </a:xfrm>
        </p:spPr>
      </p:pic>
    </p:spTree>
    <p:extLst>
      <p:ext uri="{BB962C8B-B14F-4D97-AF65-F5344CB8AC3E}">
        <p14:creationId xmlns:p14="http://schemas.microsoft.com/office/powerpoint/2010/main" val="38115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if Strategies are Sufficient to Achieve a Goal</a:t>
            </a:r>
            <a:endParaRPr lang="en-US" dirty="0"/>
          </a:p>
        </p:txBody>
      </p:sp>
      <p:pic>
        <p:nvPicPr>
          <p:cNvPr id="3" name="Content Placeholder 3" descr="High level RC4.png"/>
          <p:cNvPicPr>
            <a:picLocks noGrp="1" noChangeAspect="1"/>
          </p:cNvPicPr>
          <p:nvPr>
            <p:ph idx="1"/>
          </p:nvPr>
        </p:nvPicPr>
        <p:blipFill>
          <a:blip r:embed="rId2" cstate="print">
            <a:extLst>
              <a:ext uri="{28A0092B-C50C-407E-A947-70E740481C1C}">
                <a14:useLocalDpi xmlns:a14="http://schemas.microsoft.com/office/drawing/2010/main" val="0"/>
              </a:ext>
            </a:extLst>
          </a:blip>
          <a:srcRect l="1265" r="1265"/>
          <a:stretch>
            <a:fillRect/>
          </a:stretch>
        </p:blipFill>
        <p:spPr>
          <a:xfrm>
            <a:off x="0" y="1371600"/>
            <a:ext cx="9144000" cy="5486400"/>
          </a:xfrm>
        </p:spPr>
      </p:pic>
      <p:sp>
        <p:nvSpPr>
          <p:cNvPr id="4" name="AutoShape 5"/>
          <p:cNvSpPr>
            <a:spLocks noChangeArrowheads="1"/>
          </p:cNvSpPr>
          <p:nvPr/>
        </p:nvSpPr>
        <p:spPr bwMode="auto">
          <a:xfrm>
            <a:off x="7086601" y="1676400"/>
            <a:ext cx="2095248" cy="2590800"/>
          </a:xfrm>
          <a:prstGeom prst="wedgeRoundRectCallout">
            <a:avLst>
              <a:gd name="adj1" fmla="val 13281"/>
              <a:gd name="adj2" fmla="val 66377"/>
              <a:gd name="adj3" fmla="val 16667"/>
            </a:avLst>
          </a:prstGeom>
          <a:solidFill>
            <a:srgbClr val="99CCFF"/>
          </a:solidFill>
          <a:ln w="9525" algn="ctr">
            <a:solidFill>
              <a:schemeClr val="tx1"/>
            </a:solidFill>
            <a:miter lim="800000"/>
            <a:headEnd/>
            <a:tailEnd/>
          </a:ln>
        </p:spPr>
        <p:txBody>
          <a:bodyPr/>
          <a:lstStyle/>
          <a:p>
            <a:r>
              <a:rPr lang="en-US" sz="1600" b="1" dirty="0" smtClean="0"/>
              <a:t>Sufficient?</a:t>
            </a:r>
          </a:p>
          <a:p>
            <a:r>
              <a:rPr lang="en-US" sz="1600" b="1" dirty="0" smtClean="0"/>
              <a:t>Goal</a:t>
            </a:r>
            <a:r>
              <a:rPr lang="en-US" sz="1600" dirty="0"/>
              <a:t>: By 2025, at least 2,100 ha of high conservation value* wetlands on the Swan Coastal </a:t>
            </a:r>
            <a:r>
              <a:rPr lang="en-US" sz="1600" dirty="0" smtClean="0"/>
              <a:t>Plain </a:t>
            </a:r>
            <a:r>
              <a:rPr lang="en-US" sz="1600" dirty="0"/>
              <a:t>maintain a “good” </a:t>
            </a:r>
            <a:r>
              <a:rPr lang="en-US" sz="1600" dirty="0" err="1" smtClean="0"/>
              <a:t>hydroperiod</a:t>
            </a:r>
            <a:r>
              <a:rPr lang="en-US" sz="1600" dirty="0" smtClean="0"/>
              <a:t>…</a:t>
            </a:r>
            <a:endParaRPr lang="en-US" sz="1600" dirty="0"/>
          </a:p>
        </p:txBody>
      </p:sp>
      <p:sp>
        <p:nvSpPr>
          <p:cNvPr id="5" name="AutoShape 5"/>
          <p:cNvSpPr>
            <a:spLocks noChangeArrowheads="1"/>
          </p:cNvSpPr>
          <p:nvPr/>
        </p:nvSpPr>
        <p:spPr bwMode="auto">
          <a:xfrm>
            <a:off x="762000" y="2438400"/>
            <a:ext cx="2743200" cy="914400"/>
          </a:xfrm>
          <a:prstGeom prst="wedgeRoundRectCallout">
            <a:avLst>
              <a:gd name="adj1" fmla="val -33213"/>
              <a:gd name="adj2" fmla="val -71366"/>
              <a:gd name="adj3" fmla="val 16667"/>
            </a:avLst>
          </a:prstGeom>
          <a:solidFill>
            <a:srgbClr val="FFCCFF"/>
          </a:solidFill>
          <a:ln w="9525" algn="ctr">
            <a:solidFill>
              <a:schemeClr val="tx1"/>
            </a:solidFill>
            <a:miter lim="800000"/>
            <a:headEnd/>
            <a:tailEnd/>
          </a:ln>
        </p:spPr>
        <p:txBody>
          <a:bodyPr/>
          <a:lstStyle/>
          <a:p>
            <a:r>
              <a:rPr lang="en-US" sz="1600" dirty="0" smtClean="0"/>
              <a:t>Include strategies that other organizations are implementing</a:t>
            </a:r>
            <a:endParaRPr lang="en-US" sz="1600" dirty="0"/>
          </a:p>
        </p:txBody>
      </p:sp>
    </p:spTree>
    <p:extLst>
      <p:ext uri="{BB962C8B-B14F-4D97-AF65-F5344CB8AC3E}">
        <p14:creationId xmlns:p14="http://schemas.microsoft.com/office/powerpoint/2010/main" val="127182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 Goals &amp; Objectives</a:t>
            </a:r>
            <a:endParaRPr lang="en-US" dirty="0"/>
          </a:p>
        </p:txBody>
      </p:sp>
      <p:sp>
        <p:nvSpPr>
          <p:cNvPr id="3" name="Content Placeholder 2"/>
          <p:cNvSpPr>
            <a:spLocks noGrp="1"/>
          </p:cNvSpPr>
          <p:nvPr>
            <p:ph idx="1"/>
          </p:nvPr>
        </p:nvSpPr>
        <p:spPr>
          <a:xfrm>
            <a:off x="441154" y="1119777"/>
            <a:ext cx="8421270" cy="5447646"/>
          </a:xfrm>
        </p:spPr>
        <p:txBody>
          <a:bodyPr/>
          <a:lstStyle/>
          <a:p>
            <a:pPr marL="0" indent="0" eaLnBrk="1" hangingPunct="1">
              <a:buClr>
                <a:schemeClr val="tx1"/>
              </a:buClr>
              <a:buFontTx/>
              <a:buNone/>
              <a:defRPr/>
            </a:pPr>
            <a:r>
              <a:rPr lang="en-US" sz="2800" dirty="0">
                <a:solidFill>
                  <a:srgbClr val="000000"/>
                </a:solidFill>
              </a:rPr>
              <a:t>Conservation strategies are a group of actions designed to enhance viability of a target (GOAL) and/or abate a critical threat (OBJECTIVE).</a:t>
            </a:r>
          </a:p>
          <a:p>
            <a:pPr marL="0" indent="0" eaLnBrk="1" hangingPunct="1">
              <a:spcBef>
                <a:spcPts val="1200"/>
              </a:spcBef>
              <a:buClr>
                <a:schemeClr val="tx1"/>
              </a:buClr>
              <a:buFontTx/>
              <a:buNone/>
            </a:pPr>
            <a:r>
              <a:rPr lang="en-US" sz="2800" b="1" dirty="0">
                <a:solidFill>
                  <a:srgbClr val="008000"/>
                </a:solidFill>
              </a:rPr>
              <a:t>Goals &amp; Objectives – </a:t>
            </a:r>
            <a:r>
              <a:rPr lang="en-US" sz="2800" dirty="0">
                <a:solidFill>
                  <a:srgbClr val="000099"/>
                </a:solidFill>
              </a:rPr>
              <a:t>	</a:t>
            </a:r>
            <a:r>
              <a:rPr lang="en-US" sz="2800" dirty="0">
                <a:solidFill>
                  <a:srgbClr val="008000"/>
                </a:solidFill>
              </a:rPr>
              <a:t>What you want to accomplish</a:t>
            </a:r>
          </a:p>
          <a:p>
            <a:pPr marL="0" indent="0" eaLnBrk="1" hangingPunct="1">
              <a:spcBef>
                <a:spcPts val="1200"/>
              </a:spcBef>
              <a:buClr>
                <a:schemeClr val="tx1"/>
              </a:buClr>
              <a:buFontTx/>
              <a:buNone/>
            </a:pPr>
            <a:r>
              <a:rPr lang="en-US" sz="2800" b="1" dirty="0">
                <a:solidFill>
                  <a:srgbClr val="008000"/>
                </a:solidFill>
              </a:rPr>
              <a:t>Strategies</a:t>
            </a:r>
            <a:r>
              <a:rPr lang="en-US" sz="2800" dirty="0">
                <a:solidFill>
                  <a:srgbClr val="008000"/>
                </a:solidFill>
              </a:rPr>
              <a:t> –</a:t>
            </a:r>
            <a:r>
              <a:rPr lang="en-US" sz="2800" dirty="0">
                <a:solidFill>
                  <a:srgbClr val="000099"/>
                </a:solidFill>
              </a:rPr>
              <a:t> </a:t>
            </a:r>
            <a:r>
              <a:rPr lang="en-US" sz="2800" dirty="0">
                <a:solidFill>
                  <a:srgbClr val="008000"/>
                </a:solidFill>
              </a:rPr>
              <a:t>How you are going to get there</a:t>
            </a:r>
          </a:p>
          <a:p>
            <a:pPr marL="0" indent="0" eaLnBrk="1" hangingPunct="1">
              <a:spcBef>
                <a:spcPts val="1200"/>
              </a:spcBef>
              <a:buClr>
                <a:schemeClr val="tx1"/>
              </a:buClr>
              <a:buFontTx/>
              <a:buNone/>
            </a:pPr>
            <a:r>
              <a:rPr lang="en-US" sz="2800" dirty="0">
                <a:solidFill>
                  <a:srgbClr val="000000"/>
                </a:solidFill>
              </a:rPr>
              <a:t>A threat reduction objective is not a goal.</a:t>
            </a:r>
          </a:p>
          <a:p>
            <a:pPr eaLnBrk="1" hangingPunct="1">
              <a:lnSpc>
                <a:spcPct val="90000"/>
              </a:lnSpc>
              <a:buNone/>
            </a:pPr>
            <a:r>
              <a:rPr lang="en-US" sz="2800" dirty="0">
                <a:solidFill>
                  <a:srgbClr val="008000"/>
                </a:solidFill>
              </a:rPr>
              <a:t>Objectives should be specific, measurable, </a:t>
            </a:r>
            <a:r>
              <a:rPr lang="en-US" sz="2800" dirty="0" smtClean="0">
                <a:solidFill>
                  <a:srgbClr val="008000"/>
                </a:solidFill>
              </a:rPr>
              <a:t>time-limited</a:t>
            </a:r>
            <a:r>
              <a:rPr lang="en-US" sz="2800" dirty="0">
                <a:solidFill>
                  <a:srgbClr val="008000"/>
                </a:solidFill>
              </a:rPr>
              <a:t>, and practical.</a:t>
            </a:r>
          </a:p>
          <a:p>
            <a:pPr marL="0" indent="0" eaLnBrk="1" hangingPunct="1">
              <a:spcBef>
                <a:spcPts val="1200"/>
              </a:spcBef>
              <a:buClr>
                <a:schemeClr val="tx1"/>
              </a:buClr>
              <a:buFontTx/>
              <a:buNone/>
            </a:pPr>
            <a:r>
              <a:rPr lang="en-US" sz="2800" dirty="0">
                <a:solidFill>
                  <a:srgbClr val="000000"/>
                </a:solidFill>
              </a:rPr>
              <a:t>Be relatively sure that your strategies are really sufficient to achieve your objective/goal</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161915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ph idx="1"/>
          </p:nvPr>
        </p:nvGraphicFramePr>
        <p:xfrm>
          <a:off x="249238" y="2166938"/>
          <a:ext cx="8672512" cy="3795712"/>
        </p:xfrm>
        <a:graphic>
          <a:graphicData uri="http://schemas.openxmlformats.org/presentationml/2006/ole">
            <mc:AlternateContent xmlns:mc="http://schemas.openxmlformats.org/markup-compatibility/2006">
              <mc:Choice xmlns:v="urn:schemas-microsoft-com:vml" Requires="v">
                <p:oleObj spid="_x0000_s11292" name="Visio" r:id="rId4" imgW="11125200" imgH="4876800" progId="Visio.Drawing.11">
                  <p:embed/>
                </p:oleObj>
              </mc:Choice>
              <mc:Fallback>
                <p:oleObj name="Visio" r:id="rId4" imgW="11125200" imgH="48768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2166938"/>
                        <a:ext cx="867251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3"/>
          <p:cNvSpPr>
            <a:spLocks noGrp="1" noChangeArrowheads="1"/>
          </p:cNvSpPr>
          <p:nvPr>
            <p:ph type="title"/>
          </p:nvPr>
        </p:nvSpPr>
        <p:spPr>
          <a:xfrm>
            <a:off x="1595438" y="206375"/>
            <a:ext cx="7188200" cy="609600"/>
          </a:xfrm>
        </p:spPr>
        <p:txBody>
          <a:bodyPr/>
          <a:lstStyle/>
          <a:p>
            <a:pPr eaLnBrk="1" hangingPunct="1"/>
            <a:r>
              <a:rPr lang="en-US" smtClean="0"/>
              <a:t>Plan Your Actions &amp; Monitoring: </a:t>
            </a:r>
            <a:br>
              <a:rPr lang="en-US" smtClean="0"/>
            </a:br>
            <a:r>
              <a:rPr lang="en-US" smtClean="0"/>
              <a:t>Develop Goals &amp; Strategies</a:t>
            </a:r>
          </a:p>
        </p:txBody>
      </p:sp>
      <p:sp>
        <p:nvSpPr>
          <p:cNvPr id="11268"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2"/>
          <p:cNvSpPr>
            <a:spLocks noGrp="1" noChangeArrowheads="1"/>
          </p:cNvSpPr>
          <p:nvPr>
            <p:ph type="title"/>
          </p:nvPr>
        </p:nvSpPr>
        <p:spPr/>
        <p:txBody>
          <a:bodyPr>
            <a:spAutoFit/>
          </a:bodyPr>
          <a:lstStyle/>
          <a:p>
            <a:pPr eaLnBrk="1" hangingPunct="1">
              <a:defRPr/>
            </a:pPr>
            <a:r>
              <a:rPr lang="en-US" smtClean="0"/>
              <a:t>Develop Your Monitoring Plan</a:t>
            </a:r>
          </a:p>
        </p:txBody>
      </p:sp>
      <p:sp>
        <p:nvSpPr>
          <p:cNvPr id="778248" name="Rectangle 8"/>
          <p:cNvSpPr>
            <a:spLocks noGrp="1" noChangeArrowheads="1"/>
          </p:cNvSpPr>
          <p:nvPr>
            <p:ph idx="1"/>
          </p:nvPr>
        </p:nvSpPr>
        <p:spPr>
          <a:xfrm>
            <a:off x="427038" y="1266825"/>
            <a:ext cx="8288337" cy="5016758"/>
          </a:xfrm>
        </p:spPr>
        <p:txBody>
          <a:bodyPr/>
          <a:lstStyle/>
          <a:p>
            <a:pPr marL="609600" indent="-609600" eaLnBrk="1" hangingPunct="1">
              <a:lnSpc>
                <a:spcPct val="90000"/>
              </a:lnSpc>
              <a:buFontTx/>
              <a:buNone/>
              <a:defRPr/>
            </a:pPr>
            <a:r>
              <a:rPr lang="en-US" altLang="en-US" dirty="0" smtClean="0"/>
              <a:t>Key Steps</a:t>
            </a:r>
          </a:p>
          <a:p>
            <a:pPr marL="609600" indent="-609600" eaLnBrk="1" hangingPunct="1">
              <a:lnSpc>
                <a:spcPct val="90000"/>
              </a:lnSpc>
              <a:buSzPct val="100000"/>
              <a:buFontTx/>
              <a:buAutoNum type="arabicPeriod"/>
              <a:defRPr/>
            </a:pPr>
            <a:r>
              <a:rPr lang="en-US" altLang="en-US" dirty="0" smtClean="0"/>
              <a:t>Identify your audiences</a:t>
            </a:r>
          </a:p>
          <a:p>
            <a:pPr marL="609600" indent="-609600" eaLnBrk="1" hangingPunct="1">
              <a:lnSpc>
                <a:spcPct val="90000"/>
              </a:lnSpc>
              <a:buSzPct val="100000"/>
              <a:buFontTx/>
              <a:buAutoNum type="arabicPeriod"/>
              <a:defRPr/>
            </a:pPr>
            <a:r>
              <a:rPr lang="en-US" altLang="en-US" dirty="0" smtClean="0"/>
              <a:t>Develop one or more indicators for your objectives and goals; add others as needed</a:t>
            </a:r>
          </a:p>
          <a:p>
            <a:pPr marL="609600" indent="-609600" eaLnBrk="1" hangingPunct="1">
              <a:lnSpc>
                <a:spcPct val="90000"/>
              </a:lnSpc>
              <a:buSzPct val="100000"/>
              <a:buFontTx/>
              <a:buAutoNum type="arabicPeriod"/>
              <a:defRPr/>
            </a:pPr>
            <a:r>
              <a:rPr lang="en-US" altLang="en-US" dirty="0" smtClean="0"/>
              <a:t>Select your monitoring approach</a:t>
            </a:r>
          </a:p>
          <a:p>
            <a:pPr marL="609600" indent="-609600" eaLnBrk="1" hangingPunct="1">
              <a:lnSpc>
                <a:spcPct val="90000"/>
              </a:lnSpc>
              <a:buSzPct val="100000"/>
              <a:buFontTx/>
              <a:buAutoNum type="arabicPeriod"/>
              <a:defRPr/>
            </a:pPr>
            <a:r>
              <a:rPr lang="en-US" altLang="en-US" dirty="0" smtClean="0"/>
              <a:t>Select your methods and how you will collect the information</a:t>
            </a:r>
          </a:p>
          <a:p>
            <a:pPr marL="609600" indent="-609600" eaLnBrk="1" hangingPunct="1">
              <a:lnSpc>
                <a:spcPct val="90000"/>
              </a:lnSpc>
              <a:buSzPct val="100000"/>
              <a:buFontTx/>
              <a:buAutoNum type="arabicPeriod"/>
              <a:defRPr/>
            </a:pPr>
            <a:r>
              <a:rPr lang="es-ES" altLang="en-US" dirty="0" smtClean="0"/>
              <a:t>Determine </a:t>
            </a:r>
            <a:r>
              <a:rPr lang="es-ES" altLang="en-US" dirty="0" err="1" smtClean="0"/>
              <a:t>when</a:t>
            </a:r>
            <a:r>
              <a:rPr lang="es-ES" altLang="en-US" dirty="0" smtClean="0"/>
              <a:t>, </a:t>
            </a:r>
            <a:r>
              <a:rPr lang="es-ES" altLang="en-US" dirty="0" err="1" smtClean="0"/>
              <a:t>by</a:t>
            </a:r>
            <a:r>
              <a:rPr lang="es-ES" altLang="en-US" dirty="0" smtClean="0"/>
              <a:t> </a:t>
            </a:r>
            <a:r>
              <a:rPr lang="es-ES" altLang="en-US" dirty="0" err="1" smtClean="0"/>
              <a:t>whom</a:t>
            </a:r>
            <a:r>
              <a:rPr lang="es-ES" altLang="en-US" dirty="0" smtClean="0"/>
              <a:t>, and </a:t>
            </a:r>
            <a:r>
              <a:rPr lang="es-ES" altLang="en-US" dirty="0" err="1" smtClean="0"/>
              <a:t>where</a:t>
            </a:r>
            <a:r>
              <a:rPr lang="es-ES" altLang="en-US" dirty="0" smtClean="0"/>
              <a:t> data </a:t>
            </a:r>
            <a:r>
              <a:rPr lang="es-ES" altLang="en-US" dirty="0" err="1" smtClean="0"/>
              <a:t>collection</a:t>
            </a:r>
            <a:r>
              <a:rPr lang="es-ES" altLang="en-US" dirty="0" smtClean="0"/>
              <a:t> </a:t>
            </a:r>
            <a:r>
              <a:rPr lang="es-ES" altLang="en-US" dirty="0" err="1" smtClean="0"/>
              <a:t>will</a:t>
            </a:r>
            <a:r>
              <a:rPr lang="es-ES" altLang="en-US" dirty="0" smtClean="0"/>
              <a:t> </a:t>
            </a:r>
            <a:r>
              <a:rPr lang="es-ES" altLang="en-US" dirty="0" err="1" smtClean="0"/>
              <a:t>happen</a:t>
            </a:r>
            <a:endParaRPr lang="en-US" altLang="en-US" dirty="0" smtClean="0"/>
          </a:p>
        </p:txBody>
      </p:sp>
    </p:spTree>
    <p:extLst>
      <p:ext uri="{BB962C8B-B14F-4D97-AF65-F5344CB8AC3E}">
        <p14:creationId xmlns:p14="http://schemas.microsoft.com/office/powerpoint/2010/main" val="1135697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82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4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4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85800" y="0"/>
            <a:ext cx="7772400" cy="914400"/>
          </a:xfrm>
        </p:spPr>
        <p:txBody>
          <a:bodyPr/>
          <a:lstStyle/>
          <a:p>
            <a:pPr marL="628650" indent="-628650" eaLnBrk="1" hangingPunct="1">
              <a:defRPr/>
            </a:pPr>
            <a:r>
              <a:rPr lang="en-US" sz="3200" dirty="0" smtClean="0"/>
              <a:t>1.  Identify Your Audiences: </a:t>
            </a:r>
            <a:br>
              <a:rPr lang="en-US" sz="3200" dirty="0" smtClean="0"/>
            </a:br>
            <a:r>
              <a:rPr lang="en-US" sz="3200" dirty="0" smtClean="0"/>
              <a:t>For Whom Is the Monitoring </a:t>
            </a:r>
          </a:p>
        </p:txBody>
      </p:sp>
      <p:sp>
        <p:nvSpPr>
          <p:cNvPr id="19459" name="Rectangle 5"/>
          <p:cNvSpPr>
            <a:spLocks noGrp="1" noChangeArrowheads="1"/>
          </p:cNvSpPr>
          <p:nvPr>
            <p:ph idx="1"/>
          </p:nvPr>
        </p:nvSpPr>
        <p:spPr/>
        <p:txBody>
          <a:bodyPr/>
          <a:lstStyle/>
          <a:p>
            <a:pPr eaLnBrk="1" hangingPunct="1">
              <a:buFont typeface="Arial" pitchFamily="34" charset="0"/>
              <a:buNone/>
              <a:defRPr/>
            </a:pPr>
            <a:r>
              <a:rPr lang="en-US" smtClean="0">
                <a:solidFill>
                  <a:srgbClr val="009900"/>
                </a:solidFill>
              </a:rPr>
              <a:t>Internal Audiences</a:t>
            </a:r>
          </a:p>
          <a:p>
            <a:pPr eaLnBrk="1" hangingPunct="1">
              <a:buFont typeface="Arial" pitchFamily="34" charset="0"/>
              <a:buNone/>
              <a:defRPr/>
            </a:pPr>
            <a:r>
              <a:rPr lang="en-US" smtClean="0"/>
              <a:t>- Project team</a:t>
            </a:r>
          </a:p>
          <a:p>
            <a:pPr eaLnBrk="1" hangingPunct="1">
              <a:buFont typeface="Arial" pitchFamily="34" charset="0"/>
              <a:buNone/>
              <a:defRPr/>
            </a:pPr>
            <a:r>
              <a:rPr lang="en-US" smtClean="0"/>
              <a:t>- Community members</a:t>
            </a:r>
          </a:p>
          <a:p>
            <a:pPr eaLnBrk="1" hangingPunct="1">
              <a:defRPr/>
            </a:pPr>
            <a:endParaRPr lang="en-US" smtClean="0"/>
          </a:p>
          <a:p>
            <a:pPr eaLnBrk="1" hangingPunct="1">
              <a:buFont typeface="Arial" pitchFamily="34" charset="0"/>
              <a:buNone/>
              <a:defRPr/>
            </a:pPr>
            <a:r>
              <a:rPr lang="en-US" smtClean="0">
                <a:solidFill>
                  <a:srgbClr val="009900"/>
                </a:solidFill>
              </a:rPr>
              <a:t>External Audiences</a:t>
            </a:r>
          </a:p>
          <a:p>
            <a:pPr eaLnBrk="1" hangingPunct="1">
              <a:buFont typeface="Arial" pitchFamily="34" charset="0"/>
              <a:buNone/>
              <a:defRPr/>
            </a:pPr>
            <a:r>
              <a:rPr lang="en-US" smtClean="0"/>
              <a:t>- Donors</a:t>
            </a:r>
          </a:p>
          <a:p>
            <a:pPr eaLnBrk="1" hangingPunct="1">
              <a:buFont typeface="Arial" pitchFamily="34" charset="0"/>
              <a:buNone/>
              <a:defRPr/>
            </a:pPr>
            <a:r>
              <a:rPr lang="en-US" smtClean="0"/>
              <a:t>- Project partners</a:t>
            </a:r>
          </a:p>
          <a:p>
            <a:pPr eaLnBrk="1" hangingPunct="1">
              <a:buFont typeface="Arial" pitchFamily="34" charset="0"/>
              <a:buNone/>
              <a:defRPr/>
            </a:pPr>
            <a:r>
              <a:rPr lang="en-US" smtClean="0"/>
              <a:t>- Ministry of Natural Resources</a:t>
            </a:r>
          </a:p>
          <a:p>
            <a:pPr eaLnBrk="1" hangingPunct="1">
              <a:defRPr/>
            </a:pPr>
            <a:endParaRPr lang="en-US" smtClean="0"/>
          </a:p>
        </p:txBody>
      </p:sp>
    </p:spTree>
    <p:extLst>
      <p:ext uri="{BB962C8B-B14F-4D97-AF65-F5344CB8AC3E}">
        <p14:creationId xmlns:p14="http://schemas.microsoft.com/office/powerpoint/2010/main" val="1605917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9"/>
          <p:cNvSpPr>
            <a:spLocks noChangeArrowheads="1"/>
          </p:cNvSpPr>
          <p:nvPr/>
        </p:nvSpPr>
        <p:spPr bwMode="auto">
          <a:xfrm>
            <a:off x="0" y="1295400"/>
            <a:ext cx="9144000" cy="563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a:latin typeface="Times" pitchFamily="1" charset="0"/>
            </a:endParaRPr>
          </a:p>
        </p:txBody>
      </p:sp>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r="24396" b="26841"/>
          <a:stretch/>
        </p:blipFill>
        <p:spPr>
          <a:xfrm>
            <a:off x="-50240" y="2338179"/>
            <a:ext cx="9244484" cy="3136945"/>
          </a:xfrm>
          <a:prstGeom prst="rect">
            <a:avLst/>
          </a:prstGeom>
        </p:spPr>
      </p:pic>
      <p:sp>
        <p:nvSpPr>
          <p:cNvPr id="38917" name="Rectangle 2"/>
          <p:cNvSpPr>
            <a:spLocks noChangeArrowheads="1"/>
          </p:cNvSpPr>
          <p:nvPr/>
        </p:nvSpPr>
        <p:spPr bwMode="auto">
          <a:xfrm>
            <a:off x="373063" y="3825875"/>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marL="115888">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700" b="1">
              <a:solidFill>
                <a:srgbClr val="FFFF99"/>
              </a:solidFill>
            </a:endParaRPr>
          </a:p>
        </p:txBody>
      </p:sp>
      <p:sp>
        <p:nvSpPr>
          <p:cNvPr id="38918" name="Rectangle 3"/>
          <p:cNvSpPr>
            <a:spLocks noChangeArrowheads="1"/>
          </p:cNvSpPr>
          <p:nvPr/>
        </p:nvSpPr>
        <p:spPr bwMode="auto">
          <a:xfrm>
            <a:off x="8959269" y="317850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b="1">
              <a:latin typeface="Times" pitchFamily="1" charset="0"/>
            </a:endParaRPr>
          </a:p>
        </p:txBody>
      </p:sp>
      <p:sp>
        <p:nvSpPr>
          <p:cNvPr id="38919" name="Rectangle 4"/>
          <p:cNvSpPr>
            <a:spLocks noChangeArrowheads="1"/>
          </p:cNvSpPr>
          <p:nvPr/>
        </p:nvSpPr>
        <p:spPr bwMode="auto">
          <a:xfrm>
            <a:off x="8959269" y="298800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b="1">
              <a:latin typeface="Times" pitchFamily="1" charset="0"/>
            </a:endParaRPr>
          </a:p>
        </p:txBody>
      </p:sp>
      <p:sp>
        <p:nvSpPr>
          <p:cNvPr id="38920" name="Rectangle 5"/>
          <p:cNvSpPr>
            <a:spLocks noChangeArrowheads="1"/>
          </p:cNvSpPr>
          <p:nvPr/>
        </p:nvSpPr>
        <p:spPr bwMode="auto">
          <a:xfrm>
            <a:off x="0" y="259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a:latin typeface="Times" pitchFamily="1" charset="0"/>
            </a:endParaRPr>
          </a:p>
        </p:txBody>
      </p:sp>
      <p:sp>
        <p:nvSpPr>
          <p:cNvPr id="20487" name="Rectangle 9"/>
          <p:cNvSpPr>
            <a:spLocks noGrp="1" noChangeArrowheads="1"/>
          </p:cNvSpPr>
          <p:nvPr>
            <p:ph type="title"/>
          </p:nvPr>
        </p:nvSpPr>
        <p:spPr>
          <a:xfrm>
            <a:off x="685800" y="0"/>
            <a:ext cx="7772400" cy="914400"/>
          </a:xfrm>
        </p:spPr>
        <p:txBody>
          <a:bodyPr/>
          <a:lstStyle/>
          <a:p>
            <a:pPr eaLnBrk="1" hangingPunct="1">
              <a:defRPr/>
            </a:pPr>
            <a:r>
              <a:rPr lang="en-US" altLang="en-US" sz="3200" dirty="0" smtClean="0"/>
              <a:t>2.  Develop Indicators</a:t>
            </a:r>
            <a:br>
              <a:rPr lang="en-US" altLang="en-US" sz="3200" dirty="0" smtClean="0"/>
            </a:br>
            <a:r>
              <a:rPr lang="en-US" altLang="en-US" sz="3200" dirty="0" smtClean="0"/>
              <a:t>What Is Necessary…</a:t>
            </a:r>
          </a:p>
        </p:txBody>
      </p:sp>
      <p:sp>
        <p:nvSpPr>
          <p:cNvPr id="22" name="Content Placeholder 2"/>
          <p:cNvSpPr>
            <a:spLocks noGrp="1"/>
          </p:cNvSpPr>
          <p:nvPr>
            <p:ph idx="1"/>
          </p:nvPr>
        </p:nvSpPr>
        <p:spPr>
          <a:xfrm>
            <a:off x="427038" y="1266825"/>
            <a:ext cx="8288337" cy="1101840"/>
          </a:xfrm>
        </p:spPr>
        <p:txBody>
          <a:bodyPr/>
          <a:lstStyle/>
          <a:p>
            <a:pPr marL="0" indent="0">
              <a:buFontTx/>
              <a:buNone/>
              <a:defRPr/>
            </a:pPr>
            <a:r>
              <a:rPr lang="en-US" dirty="0" smtClean="0"/>
              <a:t>Monitoring goals &amp; objectives</a:t>
            </a:r>
            <a:endParaRPr lang="en-US" dirty="0"/>
          </a:p>
          <a:p>
            <a:pPr>
              <a:defRPr/>
            </a:pPr>
            <a:endParaRPr lang="en-US" sz="2800" dirty="0"/>
          </a:p>
        </p:txBody>
      </p:sp>
      <p:sp>
        <p:nvSpPr>
          <p:cNvPr id="38923" name="Rectangle 2"/>
          <p:cNvSpPr>
            <a:spLocks noChangeArrowheads="1"/>
          </p:cNvSpPr>
          <p:nvPr/>
        </p:nvSpPr>
        <p:spPr bwMode="auto">
          <a:xfrm>
            <a:off x="373063" y="3810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marL="115888">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700" b="1">
              <a:solidFill>
                <a:srgbClr val="FFFF99"/>
              </a:solidFill>
            </a:endParaRPr>
          </a:p>
        </p:txBody>
      </p:sp>
      <p:sp>
        <p:nvSpPr>
          <p:cNvPr id="38924" name="Rectangle 3"/>
          <p:cNvSpPr>
            <a:spLocks noChangeArrowheads="1"/>
          </p:cNvSpPr>
          <p:nvPr/>
        </p:nvSpPr>
        <p:spPr bwMode="auto">
          <a:xfrm>
            <a:off x="8959269" y="3162628"/>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b="1">
              <a:latin typeface="Times" pitchFamily="1" charset="0"/>
            </a:endParaRPr>
          </a:p>
        </p:txBody>
      </p:sp>
      <p:sp>
        <p:nvSpPr>
          <p:cNvPr id="38925" name="Rectangle 4"/>
          <p:cNvSpPr>
            <a:spLocks noChangeArrowheads="1"/>
          </p:cNvSpPr>
          <p:nvPr/>
        </p:nvSpPr>
        <p:spPr bwMode="auto">
          <a:xfrm>
            <a:off x="8959269" y="2972128"/>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b="1">
              <a:latin typeface="Times" pitchFamily="1" charset="0"/>
            </a:endParaRPr>
          </a:p>
        </p:txBody>
      </p:sp>
      <p:sp>
        <p:nvSpPr>
          <p:cNvPr id="38926" name="Rectangle 5"/>
          <p:cNvSpPr>
            <a:spLocks noChangeArrowheads="1"/>
          </p:cNvSpPr>
          <p:nvPr/>
        </p:nvSpPr>
        <p:spPr bwMode="auto">
          <a:xfrm>
            <a:off x="76200" y="220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a:latin typeface="Times" pitchFamily="1" charset="0"/>
            </a:endParaRPr>
          </a:p>
        </p:txBody>
      </p:sp>
      <p:sp>
        <p:nvSpPr>
          <p:cNvPr id="23" name="AutoShape 10"/>
          <p:cNvSpPr>
            <a:spLocks noChangeArrowheads="1"/>
          </p:cNvSpPr>
          <p:nvPr/>
        </p:nvSpPr>
        <p:spPr bwMode="auto">
          <a:xfrm>
            <a:off x="3276600" y="33528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24" name="AutoShape 11"/>
          <p:cNvSpPr>
            <a:spLocks noChangeArrowheads="1"/>
          </p:cNvSpPr>
          <p:nvPr/>
        </p:nvSpPr>
        <p:spPr bwMode="auto">
          <a:xfrm>
            <a:off x="8683398" y="4922838"/>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25" name="AutoShape 12"/>
          <p:cNvSpPr>
            <a:spLocks noChangeArrowheads="1"/>
          </p:cNvSpPr>
          <p:nvPr/>
        </p:nvSpPr>
        <p:spPr bwMode="auto">
          <a:xfrm>
            <a:off x="7086600" y="33528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26" name="AutoShape 13"/>
          <p:cNvSpPr>
            <a:spLocks noChangeArrowheads="1"/>
          </p:cNvSpPr>
          <p:nvPr/>
        </p:nvSpPr>
        <p:spPr bwMode="auto">
          <a:xfrm>
            <a:off x="4724400" y="47244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27" name="AutoShape 14"/>
          <p:cNvSpPr>
            <a:spLocks noChangeArrowheads="1"/>
          </p:cNvSpPr>
          <p:nvPr/>
        </p:nvSpPr>
        <p:spPr bwMode="auto">
          <a:xfrm>
            <a:off x="2286000" y="47244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28" name="AutoShape 11"/>
          <p:cNvSpPr>
            <a:spLocks noChangeArrowheads="1"/>
          </p:cNvSpPr>
          <p:nvPr/>
        </p:nvSpPr>
        <p:spPr bwMode="auto">
          <a:xfrm>
            <a:off x="7086600" y="45720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29" name="AutoShape 11"/>
          <p:cNvSpPr>
            <a:spLocks noChangeArrowheads="1"/>
          </p:cNvSpPr>
          <p:nvPr/>
        </p:nvSpPr>
        <p:spPr bwMode="auto">
          <a:xfrm>
            <a:off x="8647772" y="312457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dirty="0">
                <a:solidFill>
                  <a:srgbClr val="000000"/>
                </a:solidFill>
                <a:latin typeface="Times" pitchFamily="1" charset="0"/>
              </a:rPr>
              <a:t>I</a:t>
            </a:r>
          </a:p>
        </p:txBody>
      </p:sp>
      <p:sp>
        <p:nvSpPr>
          <p:cNvPr id="30" name="AutoShape 12"/>
          <p:cNvSpPr>
            <a:spLocks noChangeArrowheads="1"/>
          </p:cNvSpPr>
          <p:nvPr/>
        </p:nvSpPr>
        <p:spPr bwMode="auto">
          <a:xfrm>
            <a:off x="5867400" y="34290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Tree>
    <p:extLst>
      <p:ext uri="{BB962C8B-B14F-4D97-AF65-F5344CB8AC3E}">
        <p14:creationId xmlns:p14="http://schemas.microsoft.com/office/powerpoint/2010/main" val="939011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8917"/>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38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23" grpId="0"/>
      <p:bldP spid="23" grpId="0" animBg="1"/>
      <p:bldP spid="24" grpId="0" animBg="1"/>
      <p:bldP spid="25" grpId="0" animBg="1"/>
      <p:bldP spid="26" grpId="0" animBg="1"/>
      <p:bldP spid="27" grpId="0" animBg="1"/>
      <p:bldP spid="28" grpId="0" animBg="1"/>
      <p:bldP spid="29"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r="24396" b="26841"/>
          <a:stretch/>
        </p:blipFill>
        <p:spPr>
          <a:xfrm>
            <a:off x="-50240" y="2338179"/>
            <a:ext cx="9244484" cy="3136945"/>
          </a:xfrm>
          <a:prstGeom prst="rect">
            <a:avLst/>
          </a:prstGeom>
        </p:spPr>
      </p:pic>
      <p:sp>
        <p:nvSpPr>
          <p:cNvPr id="39940" name="Rectangle 2"/>
          <p:cNvSpPr>
            <a:spLocks noChangeArrowheads="1"/>
          </p:cNvSpPr>
          <p:nvPr/>
        </p:nvSpPr>
        <p:spPr bwMode="auto">
          <a:xfrm>
            <a:off x="373063" y="3825875"/>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marL="115888">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700" b="1">
              <a:solidFill>
                <a:srgbClr val="FFFF99"/>
              </a:solidFill>
            </a:endParaRPr>
          </a:p>
        </p:txBody>
      </p:sp>
      <p:sp>
        <p:nvSpPr>
          <p:cNvPr id="39941" name="Rectangle 3"/>
          <p:cNvSpPr>
            <a:spLocks noChangeArrowheads="1"/>
          </p:cNvSpPr>
          <p:nvPr/>
        </p:nvSpPr>
        <p:spPr bwMode="auto">
          <a:xfrm>
            <a:off x="8959269" y="317850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b="1">
              <a:latin typeface="Times" pitchFamily="1" charset="0"/>
            </a:endParaRPr>
          </a:p>
        </p:txBody>
      </p:sp>
      <p:sp>
        <p:nvSpPr>
          <p:cNvPr id="39942" name="Rectangle 4"/>
          <p:cNvSpPr>
            <a:spLocks noChangeArrowheads="1"/>
          </p:cNvSpPr>
          <p:nvPr/>
        </p:nvSpPr>
        <p:spPr bwMode="auto">
          <a:xfrm>
            <a:off x="8959269" y="298800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b="1">
              <a:latin typeface="Times" pitchFamily="1" charset="0"/>
            </a:endParaRPr>
          </a:p>
        </p:txBody>
      </p:sp>
      <p:sp>
        <p:nvSpPr>
          <p:cNvPr id="39943" name="Rectangle 5"/>
          <p:cNvSpPr>
            <a:spLocks noChangeArrowheads="1"/>
          </p:cNvSpPr>
          <p:nvPr/>
        </p:nvSpPr>
        <p:spPr bwMode="auto">
          <a:xfrm>
            <a:off x="8959269" y="233554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b="1">
              <a:latin typeface="Times" pitchFamily="1" charset="0"/>
            </a:endParaRPr>
          </a:p>
        </p:txBody>
      </p:sp>
      <p:sp>
        <p:nvSpPr>
          <p:cNvPr id="20487" name="Rectangle 9"/>
          <p:cNvSpPr>
            <a:spLocks noGrp="1" noChangeArrowheads="1"/>
          </p:cNvSpPr>
          <p:nvPr>
            <p:ph type="title"/>
          </p:nvPr>
        </p:nvSpPr>
        <p:spPr>
          <a:xfrm>
            <a:off x="685800" y="0"/>
            <a:ext cx="7772400" cy="914400"/>
          </a:xfrm>
        </p:spPr>
        <p:txBody>
          <a:bodyPr/>
          <a:lstStyle/>
          <a:p>
            <a:pPr eaLnBrk="1" hangingPunct="1">
              <a:defRPr/>
            </a:pPr>
            <a:r>
              <a:rPr lang="en-US" altLang="en-US" sz="3200" dirty="0" smtClean="0"/>
              <a:t>2. Develop Indicators</a:t>
            </a:r>
            <a:br>
              <a:rPr lang="en-US" altLang="en-US" sz="3200" dirty="0" smtClean="0"/>
            </a:br>
            <a:r>
              <a:rPr lang="en-US" altLang="en-US" sz="3200" dirty="0" smtClean="0"/>
              <a:t>What Is Ideal…</a:t>
            </a:r>
          </a:p>
        </p:txBody>
      </p:sp>
      <p:sp>
        <p:nvSpPr>
          <p:cNvPr id="22" name="Content Placeholder 2"/>
          <p:cNvSpPr>
            <a:spLocks noGrp="1"/>
          </p:cNvSpPr>
          <p:nvPr>
            <p:ph idx="1"/>
          </p:nvPr>
        </p:nvSpPr>
        <p:spPr>
          <a:xfrm>
            <a:off x="427038" y="1266825"/>
            <a:ext cx="8288337" cy="1077218"/>
          </a:xfrm>
        </p:spPr>
        <p:txBody>
          <a:bodyPr/>
          <a:lstStyle/>
          <a:p>
            <a:pPr marL="0" indent="0">
              <a:buFontTx/>
              <a:buNone/>
              <a:defRPr/>
            </a:pPr>
            <a:r>
              <a:rPr lang="en-US" altLang="en-US" dirty="0" smtClean="0"/>
              <a:t>Monitoring key results, even if they don’t have an associated outcome</a:t>
            </a:r>
          </a:p>
        </p:txBody>
      </p:sp>
      <p:sp>
        <p:nvSpPr>
          <p:cNvPr id="39946" name="Rectangle 2"/>
          <p:cNvSpPr>
            <a:spLocks noChangeArrowheads="1"/>
          </p:cNvSpPr>
          <p:nvPr/>
        </p:nvSpPr>
        <p:spPr bwMode="auto">
          <a:xfrm>
            <a:off x="373063" y="3810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marL="115888">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700" b="1">
              <a:solidFill>
                <a:srgbClr val="FFFF99"/>
              </a:solidFill>
            </a:endParaRPr>
          </a:p>
        </p:txBody>
      </p:sp>
      <p:sp>
        <p:nvSpPr>
          <p:cNvPr id="39947" name="Rectangle 3"/>
          <p:cNvSpPr>
            <a:spLocks noChangeArrowheads="1"/>
          </p:cNvSpPr>
          <p:nvPr/>
        </p:nvSpPr>
        <p:spPr bwMode="auto">
          <a:xfrm>
            <a:off x="8959269" y="3162628"/>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b="1">
              <a:latin typeface="Times" pitchFamily="1" charset="0"/>
            </a:endParaRPr>
          </a:p>
        </p:txBody>
      </p:sp>
      <p:sp>
        <p:nvSpPr>
          <p:cNvPr id="39948" name="Rectangle 4"/>
          <p:cNvSpPr>
            <a:spLocks noChangeArrowheads="1"/>
          </p:cNvSpPr>
          <p:nvPr/>
        </p:nvSpPr>
        <p:spPr bwMode="auto">
          <a:xfrm>
            <a:off x="8959269" y="2972128"/>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b="1">
              <a:latin typeface="Times" pitchFamily="1" charset="0"/>
            </a:endParaRPr>
          </a:p>
        </p:txBody>
      </p:sp>
      <p:sp>
        <p:nvSpPr>
          <p:cNvPr id="39949" name="Rectangle 5"/>
          <p:cNvSpPr>
            <a:spLocks noChangeArrowheads="1"/>
          </p:cNvSpPr>
          <p:nvPr/>
        </p:nvSpPr>
        <p:spPr bwMode="auto">
          <a:xfrm>
            <a:off x="9035469" y="194819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2800" b="1">
              <a:latin typeface="Times" pitchFamily="1" charset="0"/>
            </a:endParaRPr>
          </a:p>
        </p:txBody>
      </p:sp>
      <p:sp>
        <p:nvSpPr>
          <p:cNvPr id="39950" name="AutoShape 10"/>
          <p:cNvSpPr>
            <a:spLocks noChangeArrowheads="1"/>
          </p:cNvSpPr>
          <p:nvPr/>
        </p:nvSpPr>
        <p:spPr bwMode="auto">
          <a:xfrm>
            <a:off x="3276600" y="33528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39952" name="AutoShape 12"/>
          <p:cNvSpPr>
            <a:spLocks noChangeArrowheads="1"/>
          </p:cNvSpPr>
          <p:nvPr/>
        </p:nvSpPr>
        <p:spPr bwMode="auto">
          <a:xfrm>
            <a:off x="7086600" y="33528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39953" name="AutoShape 13"/>
          <p:cNvSpPr>
            <a:spLocks noChangeArrowheads="1"/>
          </p:cNvSpPr>
          <p:nvPr/>
        </p:nvSpPr>
        <p:spPr bwMode="auto">
          <a:xfrm>
            <a:off x="4724400" y="47244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39954" name="AutoShape 14"/>
          <p:cNvSpPr>
            <a:spLocks noChangeArrowheads="1"/>
          </p:cNvSpPr>
          <p:nvPr/>
        </p:nvSpPr>
        <p:spPr bwMode="auto">
          <a:xfrm>
            <a:off x="2286000" y="47244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dirty="0" smtClean="0">
                <a:solidFill>
                  <a:srgbClr val="000000"/>
                </a:solidFill>
                <a:latin typeface="Times" pitchFamily="1" charset="0"/>
              </a:rPr>
              <a:t>I</a:t>
            </a:r>
            <a:endParaRPr lang="en-US" altLang="en-US" sz="1800" b="1" dirty="0">
              <a:solidFill>
                <a:srgbClr val="000000"/>
              </a:solidFill>
              <a:latin typeface="Times" pitchFamily="1" charset="0"/>
            </a:endParaRPr>
          </a:p>
        </p:txBody>
      </p:sp>
      <p:sp>
        <p:nvSpPr>
          <p:cNvPr id="39955" name="AutoShape 11"/>
          <p:cNvSpPr>
            <a:spLocks noChangeArrowheads="1"/>
          </p:cNvSpPr>
          <p:nvPr/>
        </p:nvSpPr>
        <p:spPr bwMode="auto">
          <a:xfrm>
            <a:off x="7086600" y="45720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39957" name="AutoShape 12"/>
          <p:cNvSpPr>
            <a:spLocks noChangeArrowheads="1"/>
          </p:cNvSpPr>
          <p:nvPr/>
        </p:nvSpPr>
        <p:spPr bwMode="auto">
          <a:xfrm>
            <a:off x="5867400" y="34290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31" name="AutoShape 14"/>
          <p:cNvSpPr>
            <a:spLocks noChangeArrowheads="1"/>
          </p:cNvSpPr>
          <p:nvPr/>
        </p:nvSpPr>
        <p:spPr bwMode="auto">
          <a:xfrm>
            <a:off x="3429000" y="464820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dirty="0">
                <a:solidFill>
                  <a:srgbClr val="FF0000"/>
                </a:solidFill>
                <a:latin typeface="Times" pitchFamily="1" charset="0"/>
              </a:rPr>
              <a:t>I</a:t>
            </a:r>
          </a:p>
        </p:txBody>
      </p:sp>
      <p:sp>
        <p:nvSpPr>
          <p:cNvPr id="24" name="AutoShape 11"/>
          <p:cNvSpPr>
            <a:spLocks noChangeArrowheads="1"/>
          </p:cNvSpPr>
          <p:nvPr/>
        </p:nvSpPr>
        <p:spPr bwMode="auto">
          <a:xfrm>
            <a:off x="8683398" y="4922838"/>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a:solidFill>
                  <a:srgbClr val="000000"/>
                </a:solidFill>
                <a:latin typeface="Times" pitchFamily="1" charset="0"/>
              </a:rPr>
              <a:t>I</a:t>
            </a:r>
          </a:p>
        </p:txBody>
      </p:sp>
      <p:sp>
        <p:nvSpPr>
          <p:cNvPr id="25" name="AutoShape 11"/>
          <p:cNvSpPr>
            <a:spLocks noChangeArrowheads="1"/>
          </p:cNvSpPr>
          <p:nvPr/>
        </p:nvSpPr>
        <p:spPr bwMode="auto">
          <a:xfrm>
            <a:off x="8647772" y="3124570"/>
            <a:ext cx="366713" cy="350838"/>
          </a:xfrm>
          <a:prstGeom prst="triangle">
            <a:avLst>
              <a:gd name="adj" fmla="val 50000"/>
            </a:avLst>
          </a:prstGeom>
          <a:solidFill>
            <a:schemeClr val="bg1"/>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800" b="1" dirty="0">
                <a:solidFill>
                  <a:srgbClr val="000000"/>
                </a:solidFill>
                <a:latin typeface="Times" pitchFamily="1" charset="0"/>
              </a:rPr>
              <a:t>I</a:t>
            </a:r>
          </a:p>
        </p:txBody>
      </p:sp>
    </p:spTree>
    <p:extLst>
      <p:ext uri="{BB962C8B-B14F-4D97-AF65-F5344CB8AC3E}">
        <p14:creationId xmlns:p14="http://schemas.microsoft.com/office/powerpoint/2010/main" val="17448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685800" y="0"/>
            <a:ext cx="7772400" cy="914400"/>
          </a:xfrm>
        </p:spPr>
        <p:txBody>
          <a:bodyPr/>
          <a:lstStyle/>
          <a:p>
            <a:pPr marL="628650" indent="-628650" eaLnBrk="1" hangingPunct="1">
              <a:defRPr/>
            </a:pPr>
            <a:r>
              <a:rPr lang="en-US" sz="3200" dirty="0" smtClean="0"/>
              <a:t>3.  Develop One or More Indicators for Each Information Need</a:t>
            </a:r>
          </a:p>
        </p:txBody>
      </p:sp>
      <p:sp>
        <p:nvSpPr>
          <p:cNvPr id="732165" name="Rectangle 5"/>
          <p:cNvSpPr>
            <a:spLocks noGrp="1" noChangeArrowheads="1"/>
          </p:cNvSpPr>
          <p:nvPr>
            <p:ph idx="1"/>
          </p:nvPr>
        </p:nvSpPr>
        <p:spPr/>
        <p:txBody>
          <a:bodyPr/>
          <a:lstStyle/>
          <a:p>
            <a:pPr marL="0" indent="0" eaLnBrk="1" hangingPunct="1">
              <a:lnSpc>
                <a:spcPct val="90000"/>
              </a:lnSpc>
              <a:buFont typeface="Arial" pitchFamily="34" charset="0"/>
              <a:buNone/>
              <a:defRPr/>
            </a:pPr>
            <a:r>
              <a:rPr lang="en-US" b="1" dirty="0" smtClean="0">
                <a:solidFill>
                  <a:srgbClr val="009900"/>
                </a:solidFill>
              </a:rPr>
              <a:t>Indicator:</a:t>
            </a:r>
            <a:r>
              <a:rPr lang="en-US" dirty="0" smtClean="0"/>
              <a:t> A measurable entity related to a specific information need such as the status of a biodiversity focal interest, change in a pressure, or progress toward an outcome</a:t>
            </a:r>
          </a:p>
          <a:p>
            <a:pPr eaLnBrk="1" hangingPunct="1">
              <a:lnSpc>
                <a:spcPct val="90000"/>
              </a:lnSpc>
              <a:buFont typeface="Arial" pitchFamily="34" charset="0"/>
              <a:buNone/>
              <a:defRPr/>
            </a:pPr>
            <a:endParaRPr lang="en-US" dirty="0" smtClean="0"/>
          </a:p>
          <a:p>
            <a:pPr eaLnBrk="1" hangingPunct="1">
              <a:lnSpc>
                <a:spcPct val="90000"/>
              </a:lnSpc>
              <a:buFont typeface="Arial" pitchFamily="34" charset="0"/>
              <a:buNone/>
              <a:defRPr/>
            </a:pPr>
            <a:r>
              <a:rPr lang="en-US" dirty="0" smtClean="0"/>
              <a:t>A good indicator should meet the following criteria:</a:t>
            </a:r>
          </a:p>
          <a:p>
            <a:pPr eaLnBrk="1" hangingPunct="1">
              <a:lnSpc>
                <a:spcPct val="90000"/>
              </a:lnSpc>
              <a:spcBef>
                <a:spcPts val="2300"/>
              </a:spcBef>
              <a:buFont typeface="Arial" pitchFamily="34" charset="0"/>
              <a:buNone/>
              <a:defRPr/>
            </a:pPr>
            <a:r>
              <a:rPr lang="en-US" b="1" dirty="0" smtClean="0">
                <a:solidFill>
                  <a:srgbClr val="009900"/>
                </a:solidFill>
              </a:rPr>
              <a:t>Measurable:</a:t>
            </a:r>
            <a:r>
              <a:rPr lang="en-US" i="1" dirty="0" smtClean="0">
                <a:solidFill>
                  <a:schemeClr val="tx2"/>
                </a:solidFill>
              </a:rPr>
              <a:t> </a:t>
            </a:r>
            <a:r>
              <a:rPr lang="en-US" dirty="0" smtClean="0"/>
              <a:t>Able to be recorded and analyzed in quantitative or qualitative terms.</a:t>
            </a:r>
          </a:p>
        </p:txBody>
      </p:sp>
    </p:spTree>
    <p:extLst>
      <p:ext uri="{BB962C8B-B14F-4D97-AF65-F5344CB8AC3E}">
        <p14:creationId xmlns:p14="http://schemas.microsoft.com/office/powerpoint/2010/main" val="2950183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216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21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914400"/>
          </a:xfrm>
        </p:spPr>
        <p:txBody>
          <a:bodyPr/>
          <a:lstStyle/>
          <a:p>
            <a:pPr marL="628650" indent="-628650" eaLnBrk="1" hangingPunct="1">
              <a:defRPr/>
            </a:pPr>
            <a:r>
              <a:rPr lang="en-US" sz="3200" dirty="0" smtClean="0"/>
              <a:t>3.  Develop One or More Indicators for Each Information Need</a:t>
            </a:r>
          </a:p>
        </p:txBody>
      </p:sp>
      <p:sp>
        <p:nvSpPr>
          <p:cNvPr id="781315" name="Rectangle 3"/>
          <p:cNvSpPr>
            <a:spLocks noGrp="1" noChangeArrowheads="1"/>
          </p:cNvSpPr>
          <p:nvPr>
            <p:ph idx="1"/>
          </p:nvPr>
        </p:nvSpPr>
        <p:spPr/>
        <p:txBody>
          <a:bodyPr/>
          <a:lstStyle/>
          <a:p>
            <a:pPr eaLnBrk="1" hangingPunct="1">
              <a:lnSpc>
                <a:spcPct val="90000"/>
              </a:lnSpc>
              <a:buFont typeface="Arial" pitchFamily="34" charset="0"/>
              <a:buNone/>
              <a:defRPr/>
            </a:pPr>
            <a:r>
              <a:rPr lang="en-US" b="1" smtClean="0">
                <a:solidFill>
                  <a:srgbClr val="009900"/>
                </a:solidFill>
              </a:rPr>
              <a:t>Precise:</a:t>
            </a:r>
            <a:r>
              <a:rPr lang="en-US" i="1" smtClean="0">
                <a:solidFill>
                  <a:schemeClr val="tx2"/>
                </a:solidFill>
              </a:rPr>
              <a:t> </a:t>
            </a:r>
            <a:r>
              <a:rPr lang="en-US" smtClean="0"/>
              <a:t>Defined the same way by all people.</a:t>
            </a:r>
          </a:p>
          <a:p>
            <a:pPr eaLnBrk="1" hangingPunct="1">
              <a:lnSpc>
                <a:spcPct val="90000"/>
              </a:lnSpc>
              <a:spcBef>
                <a:spcPts val="2300"/>
              </a:spcBef>
              <a:buFont typeface="Arial" pitchFamily="34" charset="0"/>
              <a:buNone/>
              <a:defRPr/>
            </a:pPr>
            <a:r>
              <a:rPr lang="en-US" b="1" smtClean="0">
                <a:solidFill>
                  <a:srgbClr val="009900"/>
                </a:solidFill>
              </a:rPr>
              <a:t>Consistent:</a:t>
            </a:r>
            <a:r>
              <a:rPr lang="en-US" i="1" smtClean="0">
                <a:solidFill>
                  <a:schemeClr val="tx2"/>
                </a:solidFill>
              </a:rPr>
              <a:t> </a:t>
            </a:r>
            <a:r>
              <a:rPr lang="en-US" smtClean="0"/>
              <a:t>Not changing over time so that it always provides comparable measurements.</a:t>
            </a:r>
          </a:p>
          <a:p>
            <a:pPr eaLnBrk="1" hangingPunct="1">
              <a:lnSpc>
                <a:spcPct val="90000"/>
              </a:lnSpc>
              <a:spcBef>
                <a:spcPts val="2300"/>
              </a:spcBef>
              <a:buFont typeface="Arial" pitchFamily="34" charset="0"/>
              <a:buNone/>
              <a:defRPr/>
            </a:pPr>
            <a:r>
              <a:rPr lang="en-US" b="1" smtClean="0">
                <a:solidFill>
                  <a:srgbClr val="009900"/>
                </a:solidFill>
              </a:rPr>
              <a:t>Sensitive:</a:t>
            </a:r>
            <a:r>
              <a:rPr lang="en-US" i="1" smtClean="0">
                <a:solidFill>
                  <a:schemeClr val="tx2"/>
                </a:solidFill>
              </a:rPr>
              <a:t> </a:t>
            </a:r>
            <a:r>
              <a:rPr lang="en-US" smtClean="0"/>
              <a:t>Changing proportionately in response to actual changes in the condition or item being measured.</a:t>
            </a:r>
          </a:p>
        </p:txBody>
      </p:sp>
    </p:spTree>
    <p:extLst>
      <p:ext uri="{BB962C8B-B14F-4D97-AF65-F5344CB8AC3E}">
        <p14:creationId xmlns:p14="http://schemas.microsoft.com/office/powerpoint/2010/main" val="2651125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1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1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mtClean="0">
                <a:cs typeface="Arial" pitchFamily="34" charset="0"/>
              </a:rPr>
              <a:t>What Is Meant by </a:t>
            </a:r>
            <a:r>
              <a:rPr lang="ja-JP" altLang="en-US" smtClean="0">
                <a:cs typeface="Arial" pitchFamily="34" charset="0"/>
              </a:rPr>
              <a:t>“</a:t>
            </a:r>
            <a:r>
              <a:rPr lang="en-US" altLang="ja-JP" smtClean="0">
                <a:cs typeface="Arial" pitchFamily="34" charset="0"/>
              </a:rPr>
              <a:t>Sensitive</a:t>
            </a:r>
            <a:r>
              <a:rPr lang="ja-JP" altLang="en-US" smtClean="0">
                <a:cs typeface="Arial" pitchFamily="34" charset="0"/>
              </a:rPr>
              <a:t>”</a:t>
            </a:r>
            <a:endParaRPr lang="en-US" altLang="en-US" smtClean="0"/>
          </a:p>
        </p:txBody>
      </p:sp>
      <p:graphicFrame>
        <p:nvGraphicFramePr>
          <p:cNvPr id="43011" name="Object 3"/>
          <p:cNvGraphicFramePr>
            <a:graphicFrameLocks noChangeAspect="1"/>
          </p:cNvGraphicFramePr>
          <p:nvPr/>
        </p:nvGraphicFramePr>
        <p:xfrm>
          <a:off x="1287463" y="1984375"/>
          <a:ext cx="6705600" cy="4075113"/>
        </p:xfrm>
        <a:graphic>
          <a:graphicData uri="http://schemas.openxmlformats.org/presentationml/2006/ole">
            <mc:AlternateContent xmlns:mc="http://schemas.openxmlformats.org/markup-compatibility/2006">
              <mc:Choice xmlns:v="urn:schemas-microsoft-com:vml" Requires="v">
                <p:oleObj spid="_x0000_s15370" name="Visio" r:id="rId4" imgW="5349621" imgH="2888742" progId="Visio.Drawing.11">
                  <p:embed/>
                </p:oleObj>
              </mc:Choice>
              <mc:Fallback>
                <p:oleObj name="Visio" r:id="rId4" imgW="5349621" imgH="288874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463" y="1984375"/>
                        <a:ext cx="6705600"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4483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4396" b="26841"/>
          <a:stretch/>
        </p:blipFill>
        <p:spPr>
          <a:xfrm>
            <a:off x="-50240" y="2338179"/>
            <a:ext cx="9244484" cy="3136945"/>
          </a:xfrm>
          <a:prstGeom prst="rect">
            <a:avLst/>
          </a:prstGeom>
        </p:spPr>
      </p:pic>
      <p:sp>
        <p:nvSpPr>
          <p:cNvPr id="20487" name="Rectangle 9"/>
          <p:cNvSpPr>
            <a:spLocks noGrp="1" noChangeArrowheads="1"/>
          </p:cNvSpPr>
          <p:nvPr>
            <p:ph type="title"/>
          </p:nvPr>
        </p:nvSpPr>
        <p:spPr>
          <a:xfrm>
            <a:off x="1795463" y="-58211"/>
            <a:ext cx="6988175" cy="1138773"/>
          </a:xfrm>
          <a:noFill/>
        </p:spPr>
        <p:txBody>
          <a:bodyPr>
            <a:spAutoFit/>
          </a:bodyPr>
          <a:lstStyle/>
          <a:p>
            <a:pPr eaLnBrk="1" hangingPunct="1"/>
            <a:r>
              <a:rPr lang="en-US" dirty="0" smtClean="0"/>
              <a:t>Develop Your </a:t>
            </a:r>
            <a:r>
              <a:rPr lang="en-US" dirty="0" smtClean="0"/>
              <a:t>Monitoring Plan: Indicators</a:t>
            </a:r>
            <a:endParaRPr lang="en-US" dirty="0" smtClean="0"/>
          </a:p>
        </p:txBody>
      </p:sp>
      <p:sp>
        <p:nvSpPr>
          <p:cNvPr id="20488" name="Rectangle 10"/>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dirty="0">
                <a:latin typeface="Arial" pitchFamily="34" charset="0"/>
              </a:rPr>
              <a:t>Step </a:t>
            </a:r>
            <a:r>
              <a:rPr lang="en-US" sz="3200" b="1" dirty="0" smtClean="0">
                <a:latin typeface="Arial" pitchFamily="34" charset="0"/>
              </a:rPr>
              <a:t>2B</a:t>
            </a:r>
            <a:endParaRPr lang="en-US" sz="3200" b="1" dirty="0">
              <a:latin typeface="Arial" pitchFamily="34" charset="0"/>
            </a:endParaRPr>
          </a:p>
        </p:txBody>
      </p:sp>
      <p:sp>
        <p:nvSpPr>
          <p:cNvPr id="17" name="Rectangle 2"/>
          <p:cNvSpPr>
            <a:spLocks noChangeArrowheads="1"/>
          </p:cNvSpPr>
          <p:nvPr/>
        </p:nvSpPr>
        <p:spPr bwMode="auto">
          <a:xfrm>
            <a:off x="373063" y="375252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18" name="Rectangle 3"/>
          <p:cNvSpPr>
            <a:spLocks noChangeArrowheads="1"/>
          </p:cNvSpPr>
          <p:nvPr/>
        </p:nvSpPr>
        <p:spPr bwMode="auto">
          <a:xfrm>
            <a:off x="0" y="336675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9" name="Rectangle 4"/>
          <p:cNvSpPr>
            <a:spLocks noChangeArrowheads="1"/>
          </p:cNvSpPr>
          <p:nvPr/>
        </p:nvSpPr>
        <p:spPr bwMode="auto">
          <a:xfrm>
            <a:off x="0" y="317625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 name="Rectangle 5"/>
          <p:cNvSpPr>
            <a:spLocks noChangeArrowheads="1"/>
          </p:cNvSpPr>
          <p:nvPr/>
        </p:nvSpPr>
        <p:spPr bwMode="auto">
          <a:xfrm>
            <a:off x="0" y="252379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 name="AutoShape 5"/>
          <p:cNvSpPr>
            <a:spLocks noChangeArrowheads="1"/>
          </p:cNvSpPr>
          <p:nvPr/>
        </p:nvSpPr>
        <p:spPr bwMode="auto">
          <a:xfrm>
            <a:off x="939800" y="1143000"/>
            <a:ext cx="4038600" cy="1096963"/>
          </a:xfrm>
          <a:prstGeom prst="wedgeRoundRectCallout">
            <a:avLst>
              <a:gd name="adj1" fmla="val 62335"/>
              <a:gd name="adj2" fmla="val 116254"/>
              <a:gd name="adj3" fmla="val 16667"/>
            </a:avLst>
          </a:prstGeom>
          <a:solidFill>
            <a:schemeClr val="accent1">
              <a:lumMod val="90000"/>
            </a:schemeClr>
          </a:solidFill>
          <a:ln w="9525" algn="ctr">
            <a:solidFill>
              <a:schemeClr val="tx1"/>
            </a:solidFill>
            <a:miter lim="800000"/>
            <a:headEnd/>
            <a:tailEnd/>
          </a:ln>
        </p:spPr>
        <p:txBody>
          <a:bodyPr/>
          <a:lstStyle/>
          <a:p>
            <a:pPr algn="ctr">
              <a:defRPr/>
            </a:pPr>
            <a:r>
              <a:rPr lang="en-US" sz="1600" b="0" dirty="0" smtClean="0">
                <a:latin typeface="+mj-lt"/>
              </a:rPr>
              <a:t>Objective </a:t>
            </a:r>
            <a:r>
              <a:rPr lang="en-US" sz="1600" b="0" dirty="0">
                <a:latin typeface="+mj-lt"/>
              </a:rPr>
              <a:t>BMP2. By 2014, there are no more than 10 infractions issued annually against landowners in the Swan Coastal Plain for illegal clearing of vegetation</a:t>
            </a:r>
          </a:p>
        </p:txBody>
      </p:sp>
      <p:sp>
        <p:nvSpPr>
          <p:cNvPr id="26" name="AutoShape 9"/>
          <p:cNvSpPr>
            <a:spLocks noChangeArrowheads="1"/>
          </p:cNvSpPr>
          <p:nvPr/>
        </p:nvSpPr>
        <p:spPr bwMode="auto">
          <a:xfrm>
            <a:off x="5740400" y="1143000"/>
            <a:ext cx="3429000" cy="1165225"/>
          </a:xfrm>
          <a:prstGeom prst="wedgeRoundRectCallout">
            <a:avLst>
              <a:gd name="adj1" fmla="val -56588"/>
              <a:gd name="adj2" fmla="val 106731"/>
              <a:gd name="adj3" fmla="val 16667"/>
            </a:avLst>
          </a:prstGeom>
          <a:solidFill>
            <a:srgbClr val="CC99FF">
              <a:alpha val="70195"/>
            </a:srgbClr>
          </a:solidFill>
          <a:ln w="9525">
            <a:solidFill>
              <a:schemeClr val="tx1"/>
            </a:solidFill>
            <a:miter lim="800000"/>
            <a:headEnd/>
            <a:tailEnd/>
          </a:ln>
        </p:spPr>
        <p:txBody>
          <a:bodyPr/>
          <a:lstStyle>
            <a:lvl1pPr>
              <a:defRPr sz="2800" b="1">
                <a:solidFill>
                  <a:schemeClr val="tx1"/>
                </a:solidFill>
                <a:latin typeface="Times" pitchFamily="1" charset="0"/>
                <a:ea typeface="MS PGothic" pitchFamily="34" charset="-128"/>
              </a:defRPr>
            </a:lvl1pPr>
            <a:lvl2pPr marL="742950" indent="-285750">
              <a:defRPr sz="2800" b="1">
                <a:solidFill>
                  <a:schemeClr val="tx1"/>
                </a:solidFill>
                <a:latin typeface="Times" pitchFamily="1" charset="0"/>
                <a:ea typeface="MS PGothic" pitchFamily="34" charset="-128"/>
              </a:defRPr>
            </a:lvl2pPr>
            <a:lvl3pPr marL="1143000" indent="-228600">
              <a:defRPr sz="2800" b="1">
                <a:solidFill>
                  <a:schemeClr val="tx1"/>
                </a:solidFill>
                <a:latin typeface="Times" pitchFamily="1" charset="0"/>
                <a:ea typeface="MS PGothic" pitchFamily="34" charset="-128"/>
              </a:defRPr>
            </a:lvl3pPr>
            <a:lvl4pPr marL="1600200" indent="-228600">
              <a:defRPr sz="2800" b="1">
                <a:solidFill>
                  <a:schemeClr val="tx1"/>
                </a:solidFill>
                <a:latin typeface="Times" pitchFamily="1" charset="0"/>
                <a:ea typeface="MS PGothic" pitchFamily="34" charset="-128"/>
              </a:defRPr>
            </a:lvl4pPr>
            <a:lvl5pPr marL="2057400" indent="-228600">
              <a:defRPr sz="2800" b="1">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800" b="1">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800" b="1">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800" b="1">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800" b="1">
                <a:solidFill>
                  <a:schemeClr val="tx1"/>
                </a:solidFill>
                <a:latin typeface="Times" pitchFamily="1" charset="0"/>
                <a:ea typeface="MS PGothic" pitchFamily="34" charset="-128"/>
              </a:defRPr>
            </a:lvl9pPr>
          </a:lstStyle>
          <a:p>
            <a:pPr algn="ctr">
              <a:defRPr/>
            </a:pPr>
            <a:r>
              <a:rPr lang="en-US" altLang="en-US" sz="1600" b="0" dirty="0" smtClean="0">
                <a:latin typeface="+mj-lt"/>
              </a:rPr>
              <a:t>Indicator: </a:t>
            </a:r>
            <a:r>
              <a:rPr lang="en-US" altLang="en-US" sz="1600" b="0" dirty="0" smtClean="0">
                <a:latin typeface="+mj-lt"/>
              </a:rPr>
              <a:t># infractions issued annually against landowners in the Swan Coastal Plain for illegal clearing of vegetation</a:t>
            </a:r>
          </a:p>
        </p:txBody>
      </p:sp>
      <p:sp>
        <p:nvSpPr>
          <p:cNvPr id="27" name="AutoShape 5"/>
          <p:cNvSpPr>
            <a:spLocks noChangeArrowheads="1"/>
          </p:cNvSpPr>
          <p:nvPr/>
        </p:nvSpPr>
        <p:spPr bwMode="auto">
          <a:xfrm>
            <a:off x="5029200" y="5410200"/>
            <a:ext cx="4110038" cy="1231900"/>
          </a:xfrm>
          <a:prstGeom prst="wedgeRoundRectCallout">
            <a:avLst>
              <a:gd name="adj1" fmla="val -9944"/>
              <a:gd name="adj2" fmla="val -100731"/>
              <a:gd name="adj3" fmla="val 16667"/>
            </a:avLst>
          </a:prstGeom>
          <a:solidFill>
            <a:schemeClr val="accent1">
              <a:lumMod val="90000"/>
            </a:schemeClr>
          </a:solidFill>
          <a:ln w="9525" algn="ctr">
            <a:solidFill>
              <a:schemeClr val="tx1"/>
            </a:solidFill>
            <a:miter lim="800000"/>
            <a:headEnd/>
            <a:tailEnd/>
          </a:ln>
        </p:spPr>
        <p:txBody>
          <a:bodyPr/>
          <a:lstStyle/>
          <a:p>
            <a:pPr algn="ctr"/>
            <a:r>
              <a:rPr lang="en-US" altLang="en-US" sz="1600" dirty="0" smtClean="0">
                <a:latin typeface="+mj-lt"/>
              </a:rPr>
              <a:t>Objective </a:t>
            </a:r>
            <a:r>
              <a:rPr lang="en-US" altLang="en-US" sz="1600" dirty="0">
                <a:latin typeface="+mj-lt"/>
              </a:rPr>
              <a:t>BMP6. By 2018 &amp; thereafter, no new invasive plant species are detected in the Eucalyptus-</a:t>
            </a:r>
            <a:r>
              <a:rPr lang="en-US" altLang="en-US" sz="1600" dirty="0" err="1">
                <a:latin typeface="+mj-lt"/>
              </a:rPr>
              <a:t>Melaleuca</a:t>
            </a:r>
            <a:r>
              <a:rPr lang="en-US" altLang="en-US" sz="1600" dirty="0">
                <a:latin typeface="+mj-lt"/>
              </a:rPr>
              <a:t> woodlands &amp; seasonally flooded wetlands</a:t>
            </a:r>
          </a:p>
        </p:txBody>
      </p:sp>
      <p:sp>
        <p:nvSpPr>
          <p:cNvPr id="28" name="AutoShape 10"/>
          <p:cNvSpPr>
            <a:spLocks noChangeArrowheads="1"/>
          </p:cNvSpPr>
          <p:nvPr/>
        </p:nvSpPr>
        <p:spPr bwMode="auto">
          <a:xfrm>
            <a:off x="457200" y="5638800"/>
            <a:ext cx="4386263" cy="922338"/>
          </a:xfrm>
          <a:prstGeom prst="wedgeRoundRectCallout">
            <a:avLst>
              <a:gd name="adj1" fmla="val 85134"/>
              <a:gd name="adj2" fmla="val -134829"/>
              <a:gd name="adj3" fmla="val 16667"/>
            </a:avLst>
          </a:prstGeom>
          <a:solidFill>
            <a:srgbClr val="CC99FF">
              <a:alpha val="70195"/>
            </a:srgbClr>
          </a:solidFill>
          <a:ln w="9525">
            <a:solidFill>
              <a:schemeClr val="tx1"/>
            </a:solidFill>
            <a:miter lim="800000"/>
            <a:headEnd/>
            <a:tailEnd/>
          </a:ln>
        </p:spPr>
        <p:txBody>
          <a:bodyPr/>
          <a:lstStyle/>
          <a:p>
            <a:pPr algn="ctr"/>
            <a:r>
              <a:rPr lang="en-US" altLang="en-US" sz="1600" dirty="0" smtClean="0">
                <a:latin typeface="+mj-lt"/>
                <a:ea typeface="MS PGothic" pitchFamily="34" charset="-128"/>
              </a:rPr>
              <a:t>Indicator: </a:t>
            </a:r>
            <a:r>
              <a:rPr lang="en-US" altLang="en-US" sz="1600" dirty="0">
                <a:latin typeface="+mj-lt"/>
                <a:ea typeface="MS PGothic" pitchFamily="34" charset="-128"/>
              </a:rPr>
              <a:t># of new invasive plant species recorded in the Eucalyptus-</a:t>
            </a:r>
            <a:r>
              <a:rPr lang="en-US" altLang="en-US" sz="1600" dirty="0" err="1">
                <a:latin typeface="+mj-lt"/>
                <a:ea typeface="MS PGothic" pitchFamily="34" charset="-128"/>
              </a:rPr>
              <a:t>Melaleuca</a:t>
            </a:r>
            <a:r>
              <a:rPr lang="en-US" altLang="en-US" sz="1600" dirty="0">
                <a:latin typeface="+mj-lt"/>
                <a:ea typeface="MS PGothic" pitchFamily="34" charset="-128"/>
              </a:rPr>
              <a:t> woodlands and seasonally flooded wetlands</a:t>
            </a:r>
          </a:p>
        </p:txBody>
      </p:sp>
    </p:spTree>
    <p:extLst>
      <p:ext uri="{BB962C8B-B14F-4D97-AF65-F5344CB8AC3E}">
        <p14:creationId xmlns:p14="http://schemas.microsoft.com/office/powerpoint/2010/main" val="2108944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24396" b="26841"/>
          <a:stretch/>
        </p:blipFill>
        <p:spPr>
          <a:xfrm>
            <a:off x="-50240" y="2338179"/>
            <a:ext cx="9244484" cy="3136945"/>
          </a:xfrm>
          <a:prstGeom prst="rect">
            <a:avLst/>
          </a:prstGeom>
        </p:spPr>
      </p:pic>
      <p:sp>
        <p:nvSpPr>
          <p:cNvPr id="17" name="Rectangle 2"/>
          <p:cNvSpPr>
            <a:spLocks noChangeArrowheads="1"/>
          </p:cNvSpPr>
          <p:nvPr/>
        </p:nvSpPr>
        <p:spPr bwMode="auto">
          <a:xfrm>
            <a:off x="373063" y="375252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18" name="Rectangle 3"/>
          <p:cNvSpPr>
            <a:spLocks noChangeArrowheads="1"/>
          </p:cNvSpPr>
          <p:nvPr/>
        </p:nvSpPr>
        <p:spPr bwMode="auto">
          <a:xfrm>
            <a:off x="0" y="336675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9" name="Rectangle 4"/>
          <p:cNvSpPr>
            <a:spLocks noChangeArrowheads="1"/>
          </p:cNvSpPr>
          <p:nvPr/>
        </p:nvSpPr>
        <p:spPr bwMode="auto">
          <a:xfrm>
            <a:off x="0" y="317625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 name="Rectangle 5"/>
          <p:cNvSpPr>
            <a:spLocks noChangeArrowheads="1"/>
          </p:cNvSpPr>
          <p:nvPr/>
        </p:nvSpPr>
        <p:spPr bwMode="auto">
          <a:xfrm>
            <a:off x="0" y="252379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9" name="AutoShape 21"/>
          <p:cNvSpPr>
            <a:spLocks noChangeArrowheads="1"/>
          </p:cNvSpPr>
          <p:nvPr/>
        </p:nvSpPr>
        <p:spPr bwMode="auto">
          <a:xfrm>
            <a:off x="152400" y="1600200"/>
            <a:ext cx="2743200" cy="1219200"/>
          </a:xfrm>
          <a:prstGeom prst="wedgeRoundRectCallout">
            <a:avLst>
              <a:gd name="adj1" fmla="val 44676"/>
              <a:gd name="adj2" fmla="val 150093"/>
              <a:gd name="adj3" fmla="val 16667"/>
            </a:avLst>
          </a:prstGeom>
          <a:solidFill>
            <a:srgbClr val="CC99FF">
              <a:alpha val="70195"/>
            </a:srgbClr>
          </a:solidFill>
          <a:ln w="9525">
            <a:solidFill>
              <a:schemeClr val="tx1"/>
            </a:solidFill>
            <a:miter lim="800000"/>
            <a:headEnd/>
            <a:tailEnd/>
          </a:ln>
        </p:spPr>
        <p:txBody>
          <a:bodyPr/>
          <a:lstStyle/>
          <a:p>
            <a:pPr algn="ctr"/>
            <a:r>
              <a:rPr lang="en-US" altLang="en-US" sz="1600" dirty="0">
                <a:latin typeface="+mj-lt"/>
                <a:ea typeface="MS PGothic" pitchFamily="34" charset="-128"/>
              </a:rPr>
              <a:t>% of landowners with positive</a:t>
            </a:r>
            <a:r>
              <a:rPr lang="en-US" altLang="ja-JP" sz="1600" dirty="0">
                <a:latin typeface="+mj-lt"/>
                <a:ea typeface="MS PGothic" pitchFamily="34" charset="-128"/>
              </a:rPr>
              <a:t> attitudes toward BMPs and conservation protection mechanisms</a:t>
            </a:r>
            <a:endParaRPr lang="en-US" altLang="en-US" sz="1600" dirty="0">
              <a:latin typeface="+mj-lt"/>
              <a:ea typeface="MS PGothic" pitchFamily="34" charset="-128"/>
            </a:endParaRPr>
          </a:p>
        </p:txBody>
      </p:sp>
      <p:sp>
        <p:nvSpPr>
          <p:cNvPr id="11" name="Rectangle 9"/>
          <p:cNvSpPr>
            <a:spLocks noGrp="1" noChangeArrowheads="1"/>
          </p:cNvSpPr>
          <p:nvPr>
            <p:ph type="title"/>
          </p:nvPr>
        </p:nvSpPr>
        <p:spPr>
          <a:xfrm>
            <a:off x="1795463" y="-58211"/>
            <a:ext cx="6988175" cy="1138773"/>
          </a:xfrm>
          <a:noFill/>
        </p:spPr>
        <p:txBody>
          <a:bodyPr>
            <a:spAutoFit/>
          </a:bodyPr>
          <a:lstStyle/>
          <a:p>
            <a:pPr eaLnBrk="1" hangingPunct="1"/>
            <a:r>
              <a:rPr lang="en-US" dirty="0" smtClean="0"/>
              <a:t>Develop Your </a:t>
            </a:r>
            <a:r>
              <a:rPr lang="en-US" dirty="0" smtClean="0"/>
              <a:t>Monitoring Plan: Indicators</a:t>
            </a:r>
            <a:endParaRPr lang="en-US" dirty="0" smtClean="0"/>
          </a:p>
        </p:txBody>
      </p:sp>
      <p:sp>
        <p:nvSpPr>
          <p:cNvPr id="12" name="Rectangle 10"/>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dirty="0">
                <a:latin typeface="Arial" pitchFamily="34" charset="0"/>
              </a:rPr>
              <a:t>Step </a:t>
            </a:r>
            <a:r>
              <a:rPr lang="en-US" sz="3200" b="1" dirty="0" smtClean="0">
                <a:latin typeface="Arial" pitchFamily="34" charset="0"/>
              </a:rPr>
              <a:t>2B</a:t>
            </a:r>
            <a:endParaRPr lang="en-US" sz="3200" b="1" dirty="0">
              <a:latin typeface="Arial" pitchFamily="34" charset="0"/>
            </a:endParaRPr>
          </a:p>
        </p:txBody>
      </p:sp>
    </p:spTree>
    <p:extLst>
      <p:ext uri="{BB962C8B-B14F-4D97-AF65-F5344CB8AC3E}">
        <p14:creationId xmlns:p14="http://schemas.microsoft.com/office/powerpoint/2010/main" val="1095731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p:txBody>
          <a:bodyPr/>
          <a:lstStyle/>
          <a:p>
            <a:pPr eaLnBrk="1" hangingPunct="1">
              <a:defRPr/>
            </a:pPr>
            <a:r>
              <a:rPr lang="en-US" smtClean="0"/>
              <a:t>Examples of Indicators</a:t>
            </a:r>
          </a:p>
        </p:txBody>
      </p:sp>
      <p:sp>
        <p:nvSpPr>
          <p:cNvPr id="736262" name="Rectangle 6"/>
          <p:cNvSpPr>
            <a:spLocks noGrp="1" noChangeArrowheads="1"/>
          </p:cNvSpPr>
          <p:nvPr>
            <p:ph idx="1"/>
          </p:nvPr>
        </p:nvSpPr>
        <p:spPr>
          <a:xfrm>
            <a:off x="427038" y="1266825"/>
            <a:ext cx="8288337" cy="2936188"/>
          </a:xfrm>
        </p:spPr>
        <p:txBody>
          <a:bodyPr/>
          <a:lstStyle/>
          <a:p>
            <a:pPr eaLnBrk="1" hangingPunct="1">
              <a:buFont typeface="Arial" pitchFamily="34" charset="0"/>
              <a:buNone/>
              <a:defRPr/>
            </a:pPr>
            <a:r>
              <a:rPr lang="en-US" sz="2800" b="1" dirty="0" smtClean="0">
                <a:solidFill>
                  <a:srgbClr val="009900"/>
                </a:solidFill>
              </a:rPr>
              <a:t>Goal for Mangroves:</a:t>
            </a:r>
            <a:r>
              <a:rPr lang="en-US" sz="2800" dirty="0" smtClean="0"/>
              <a:t> </a:t>
            </a:r>
            <a:r>
              <a:rPr lang="en-GB" sz="2800" dirty="0" smtClean="0"/>
              <a:t>By mid-2025, coverage (in hectares) of mangroves has increased by at least 15%, as compared to 2014 levels.</a:t>
            </a:r>
            <a:endParaRPr lang="es-GT" sz="2800" dirty="0" smtClean="0"/>
          </a:p>
          <a:p>
            <a:pPr eaLnBrk="1" hangingPunct="1">
              <a:buFont typeface="Arial" pitchFamily="34" charset="0"/>
              <a:buNone/>
              <a:defRPr/>
            </a:pPr>
            <a:endParaRPr lang="en-US" sz="2800" dirty="0" smtClean="0"/>
          </a:p>
          <a:p>
            <a:pPr eaLnBrk="1" hangingPunct="1">
              <a:buFont typeface="Arial" pitchFamily="34" charset="0"/>
              <a:buNone/>
              <a:defRPr/>
            </a:pPr>
            <a:r>
              <a:rPr lang="en-US" sz="2800" b="1" dirty="0" smtClean="0">
                <a:solidFill>
                  <a:srgbClr val="009900"/>
                </a:solidFill>
              </a:rPr>
              <a:t>Indicator 1:</a:t>
            </a:r>
            <a:r>
              <a:rPr lang="en-US" sz="2800" dirty="0" smtClean="0"/>
              <a:t> </a:t>
            </a:r>
            <a:r>
              <a:rPr lang="en-GB" sz="2800" dirty="0" smtClean="0"/>
              <a:t># hectares of mangroves</a:t>
            </a:r>
            <a:endParaRPr lang="en-US" sz="2800" dirty="0" smtClean="0"/>
          </a:p>
          <a:p>
            <a:pPr eaLnBrk="1" hangingPunct="1">
              <a:buFont typeface="Arial" pitchFamily="34" charset="0"/>
              <a:buNone/>
              <a:defRPr/>
            </a:pPr>
            <a:endParaRPr lang="en-US" sz="2800" i="1" dirty="0" smtClean="0"/>
          </a:p>
        </p:txBody>
      </p:sp>
    </p:spTree>
    <p:extLst>
      <p:ext uri="{BB962C8B-B14F-4D97-AF65-F5344CB8AC3E}">
        <p14:creationId xmlns:p14="http://schemas.microsoft.com/office/powerpoint/2010/main" val="1533088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62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Grp="1" noChangeAspect="1"/>
          </p:cNvGraphicFramePr>
          <p:nvPr>
            <p:ph idx="1"/>
          </p:nvPr>
        </p:nvGraphicFramePr>
        <p:xfrm>
          <a:off x="249238" y="2166938"/>
          <a:ext cx="8672512" cy="3795712"/>
        </p:xfrm>
        <a:graphic>
          <a:graphicData uri="http://schemas.openxmlformats.org/presentationml/2006/ole">
            <mc:AlternateContent xmlns:mc="http://schemas.openxmlformats.org/markup-compatibility/2006">
              <mc:Choice xmlns:v="urn:schemas-microsoft-com:vml" Requires="v">
                <p:oleObj spid="_x0000_s12316" name="Visio" r:id="rId4" imgW="11125200" imgH="4876800" progId="Visio.Drawing.11">
                  <p:embed/>
                </p:oleObj>
              </mc:Choice>
              <mc:Fallback>
                <p:oleObj name="Visio" r:id="rId4" imgW="11125200" imgH="48768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2166938"/>
                        <a:ext cx="867251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Rectangle 3"/>
          <p:cNvSpPr>
            <a:spLocks noGrp="1" noChangeArrowheads="1"/>
          </p:cNvSpPr>
          <p:nvPr>
            <p:ph type="title"/>
          </p:nvPr>
        </p:nvSpPr>
        <p:spPr>
          <a:xfrm>
            <a:off x="1595438" y="206375"/>
            <a:ext cx="7188200" cy="609600"/>
          </a:xfrm>
        </p:spPr>
        <p:txBody>
          <a:bodyPr/>
          <a:lstStyle/>
          <a:p>
            <a:pPr eaLnBrk="1" hangingPunct="1"/>
            <a:r>
              <a:rPr lang="en-US" smtClean="0"/>
              <a:t>Plan Your Actions &amp; Monitoring: </a:t>
            </a:r>
            <a:br>
              <a:rPr lang="en-US" smtClean="0"/>
            </a:br>
            <a:r>
              <a:rPr lang="en-US" smtClean="0"/>
              <a:t>Develop Goals &amp; Strategies</a:t>
            </a:r>
          </a:p>
        </p:txBody>
      </p:sp>
      <p:sp>
        <p:nvSpPr>
          <p:cNvPr id="12292"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p:txBody>
          <a:bodyPr/>
          <a:lstStyle/>
          <a:p>
            <a:pPr eaLnBrk="1" hangingPunct="1">
              <a:defRPr/>
            </a:pPr>
            <a:r>
              <a:rPr lang="en-US" smtClean="0"/>
              <a:t>Examples of Indicators</a:t>
            </a:r>
          </a:p>
        </p:txBody>
      </p:sp>
      <p:sp>
        <p:nvSpPr>
          <p:cNvPr id="736262" name="Rectangle 6"/>
          <p:cNvSpPr>
            <a:spLocks noGrp="1" noChangeArrowheads="1"/>
          </p:cNvSpPr>
          <p:nvPr>
            <p:ph idx="1"/>
          </p:nvPr>
        </p:nvSpPr>
        <p:spPr>
          <a:xfrm>
            <a:off x="427038" y="1266825"/>
            <a:ext cx="8288337" cy="4745915"/>
          </a:xfrm>
        </p:spPr>
        <p:txBody>
          <a:bodyPr/>
          <a:lstStyle/>
          <a:p>
            <a:pPr eaLnBrk="1" hangingPunct="1">
              <a:buFont typeface="Arial" pitchFamily="34" charset="0"/>
              <a:buNone/>
              <a:defRPr/>
            </a:pPr>
            <a:r>
              <a:rPr lang="en-US" sz="2800" b="1" dirty="0" smtClean="0">
                <a:solidFill>
                  <a:srgbClr val="009900"/>
                </a:solidFill>
              </a:rPr>
              <a:t>Goal for Blue-billed Ducks:</a:t>
            </a:r>
            <a:r>
              <a:rPr lang="en-US" sz="2800" dirty="0" smtClean="0"/>
              <a:t> </a:t>
            </a:r>
            <a:r>
              <a:rPr lang="en-GB" sz="2800" dirty="0" smtClean="0"/>
              <a:t>By mid-2025, the presence (no. of locations documented) and abundance of blue-billed ducks dependent upon the Swan Coastal Plain return to at least 1995 levels.</a:t>
            </a:r>
            <a:endParaRPr lang="es-GT" sz="2800" dirty="0" smtClean="0"/>
          </a:p>
          <a:p>
            <a:pPr eaLnBrk="1" hangingPunct="1">
              <a:buFont typeface="Arial" pitchFamily="34" charset="0"/>
              <a:buNone/>
              <a:defRPr/>
            </a:pPr>
            <a:endParaRPr lang="en-US" sz="2800" dirty="0" smtClean="0"/>
          </a:p>
          <a:p>
            <a:pPr eaLnBrk="1" hangingPunct="1">
              <a:buFont typeface="Arial" pitchFamily="34" charset="0"/>
              <a:buNone/>
              <a:defRPr/>
            </a:pPr>
            <a:r>
              <a:rPr lang="en-US" sz="2800" b="1" dirty="0" smtClean="0">
                <a:solidFill>
                  <a:srgbClr val="009900"/>
                </a:solidFill>
              </a:rPr>
              <a:t>Indicator 1:</a:t>
            </a:r>
            <a:r>
              <a:rPr lang="en-US" sz="2800" dirty="0" smtClean="0"/>
              <a:t> </a:t>
            </a:r>
            <a:r>
              <a:rPr lang="en-GB" sz="2800" dirty="0" smtClean="0"/>
              <a:t># of individual blue-billed ducks</a:t>
            </a:r>
            <a:endParaRPr lang="en-US" sz="2800" dirty="0" smtClean="0"/>
          </a:p>
          <a:p>
            <a:pPr eaLnBrk="1" hangingPunct="1">
              <a:buFont typeface="Arial" pitchFamily="34" charset="0"/>
              <a:buNone/>
              <a:defRPr/>
            </a:pPr>
            <a:r>
              <a:rPr lang="en-US" sz="2800" b="1" dirty="0" smtClean="0">
                <a:solidFill>
                  <a:srgbClr val="009900"/>
                </a:solidFill>
              </a:rPr>
              <a:t>Indicator 2:</a:t>
            </a:r>
            <a:r>
              <a:rPr lang="en-US" sz="2800" dirty="0" smtClean="0"/>
              <a:t> Distribution (GPS locations) of blue-billed duck occurrences </a:t>
            </a:r>
          </a:p>
          <a:p>
            <a:pPr eaLnBrk="1" hangingPunct="1">
              <a:buFont typeface="Arial" pitchFamily="34" charset="0"/>
              <a:buNone/>
              <a:defRPr/>
            </a:pPr>
            <a:endParaRPr lang="en-US" sz="2800" i="1" dirty="0" smtClean="0"/>
          </a:p>
        </p:txBody>
      </p:sp>
    </p:spTree>
    <p:extLst>
      <p:ext uri="{BB962C8B-B14F-4D97-AF65-F5344CB8AC3E}">
        <p14:creationId xmlns:p14="http://schemas.microsoft.com/office/powerpoint/2010/main" val="26082535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626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62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Example of Status Indicators</a:t>
            </a:r>
            <a:endParaRPr lang="en-US" dirty="0"/>
          </a:p>
        </p:txBody>
      </p:sp>
      <p:sp>
        <p:nvSpPr>
          <p:cNvPr id="3" name="Content Placeholder 2"/>
          <p:cNvSpPr>
            <a:spLocks noGrp="1"/>
          </p:cNvSpPr>
          <p:nvPr>
            <p:ph idx="1"/>
          </p:nvPr>
        </p:nvSpPr>
        <p:spPr>
          <a:xfrm>
            <a:off x="685800" y="1447800"/>
            <a:ext cx="8153400" cy="5299912"/>
          </a:xfrm>
        </p:spPr>
        <p:txBody>
          <a:bodyPr/>
          <a:lstStyle/>
          <a:p>
            <a:pPr>
              <a:defRPr/>
            </a:pPr>
            <a:r>
              <a:rPr lang="en-US" dirty="0" smtClean="0">
                <a:solidFill>
                  <a:srgbClr val="000000"/>
                </a:solidFill>
              </a:rPr>
              <a:t>Biodiversity Focal Interest: Lakes</a:t>
            </a:r>
          </a:p>
          <a:p>
            <a:pPr>
              <a:defRPr/>
            </a:pPr>
            <a:r>
              <a:rPr lang="en-US" dirty="0" smtClean="0">
                <a:solidFill>
                  <a:srgbClr val="000000"/>
                </a:solidFill>
              </a:rPr>
              <a:t>KA: Water quality</a:t>
            </a:r>
          </a:p>
          <a:p>
            <a:pPr>
              <a:defRPr/>
            </a:pPr>
            <a:r>
              <a:rPr lang="en-US" dirty="0" smtClean="0">
                <a:solidFill>
                  <a:srgbClr val="000000"/>
                </a:solidFill>
              </a:rPr>
              <a:t>Goal:  </a:t>
            </a:r>
            <a:r>
              <a:rPr lang="en-US" sz="2800" dirty="0" smtClean="0">
                <a:solidFill>
                  <a:srgbClr val="000000"/>
                </a:solidFill>
              </a:rPr>
              <a:t>Beginning in 2015, water quality in the lakes remains stable or improves.</a:t>
            </a:r>
          </a:p>
          <a:p>
            <a:pPr>
              <a:defRPr/>
            </a:pPr>
            <a:r>
              <a:rPr lang="en-US" dirty="0" smtClean="0">
                <a:solidFill>
                  <a:srgbClr val="000000"/>
                </a:solidFill>
              </a:rPr>
              <a:t>Indicators:</a:t>
            </a:r>
          </a:p>
          <a:p>
            <a:pPr lvl="1">
              <a:defRPr/>
            </a:pPr>
            <a:r>
              <a:rPr lang="en-US" sz="2400" dirty="0" smtClean="0">
                <a:solidFill>
                  <a:srgbClr val="000000"/>
                </a:solidFill>
              </a:rPr>
              <a:t>Dissolved oxygen (mg/L)</a:t>
            </a:r>
          </a:p>
          <a:p>
            <a:pPr lvl="1">
              <a:defRPr/>
            </a:pPr>
            <a:r>
              <a:rPr lang="en-US" sz="2400" dirty="0" smtClean="0">
                <a:solidFill>
                  <a:srgbClr val="000000"/>
                </a:solidFill>
              </a:rPr>
              <a:t>Nitrates (mg/L) and Phosphates (mg/L)</a:t>
            </a:r>
          </a:p>
          <a:p>
            <a:pPr lvl="1">
              <a:defRPr/>
            </a:pPr>
            <a:r>
              <a:rPr lang="en-US" sz="2400" dirty="0" smtClean="0">
                <a:solidFill>
                  <a:srgbClr val="000000"/>
                </a:solidFill>
              </a:rPr>
              <a:t>Transparency (depth of light penetration)</a:t>
            </a:r>
          </a:p>
          <a:p>
            <a:pPr marL="0" indent="0">
              <a:buFontTx/>
              <a:buNone/>
              <a:defRPr/>
            </a:pPr>
            <a:r>
              <a:rPr lang="en-US" sz="2400" i="1" dirty="0" smtClean="0">
                <a:solidFill>
                  <a:srgbClr val="000000"/>
                </a:solidFill>
              </a:rPr>
              <a:t>Note:  These are status indicators because the project team is not taking action to improve water quality.  If they were, these would be effectiveness indicators.</a:t>
            </a:r>
            <a:endParaRPr lang="en-US" sz="2400" i="1" dirty="0">
              <a:solidFill>
                <a:srgbClr val="000000"/>
              </a:solidFill>
            </a:endParaRPr>
          </a:p>
        </p:txBody>
      </p:sp>
    </p:spTree>
    <p:extLst>
      <p:ext uri="{BB962C8B-B14F-4D97-AF65-F5344CB8AC3E}">
        <p14:creationId xmlns:p14="http://schemas.microsoft.com/office/powerpoint/2010/main" val="29476247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spAutoFit/>
          </a:bodyPr>
          <a:lstStyle/>
          <a:p>
            <a:pPr eaLnBrk="1" hangingPunct="1">
              <a:defRPr/>
            </a:pPr>
            <a:r>
              <a:rPr lang="en-US" smtClean="0"/>
              <a:t>Develop Your Monitoring Plan</a:t>
            </a:r>
          </a:p>
        </p:txBody>
      </p:sp>
      <p:sp>
        <p:nvSpPr>
          <p:cNvPr id="29698" name="Rectangle 2"/>
          <p:cNvSpPr>
            <a:spLocks noGrp="1" noChangeArrowheads="1"/>
          </p:cNvSpPr>
          <p:nvPr>
            <p:ph idx="1"/>
          </p:nvPr>
        </p:nvSpPr>
        <p:spPr/>
        <p:txBody>
          <a:bodyPr/>
          <a:lstStyle/>
          <a:p>
            <a:pPr marL="609600" indent="-609600" eaLnBrk="1" hangingPunct="1">
              <a:lnSpc>
                <a:spcPct val="90000"/>
              </a:lnSpc>
              <a:buFontTx/>
              <a:buNone/>
              <a:defRPr/>
            </a:pPr>
            <a:r>
              <a:rPr lang="en-US" altLang="en-US" smtClean="0"/>
              <a:t>Key Steps</a:t>
            </a:r>
          </a:p>
          <a:p>
            <a:pPr marL="609600" indent="-609600" eaLnBrk="1" hangingPunct="1">
              <a:lnSpc>
                <a:spcPct val="90000"/>
              </a:lnSpc>
              <a:buFontTx/>
              <a:buAutoNum type="arabicPeriod"/>
              <a:defRPr/>
            </a:pPr>
            <a:r>
              <a:rPr lang="en-US" altLang="en-US" smtClean="0">
                <a:solidFill>
                  <a:srgbClr val="C0C0C0"/>
                </a:solidFill>
              </a:rPr>
              <a:t>Identify your audiences</a:t>
            </a:r>
          </a:p>
          <a:p>
            <a:pPr marL="609600" indent="-609600" eaLnBrk="1" hangingPunct="1">
              <a:lnSpc>
                <a:spcPct val="90000"/>
              </a:lnSpc>
              <a:buFontTx/>
              <a:buAutoNum type="arabicPeriod"/>
              <a:defRPr/>
            </a:pPr>
            <a:r>
              <a:rPr lang="en-US" altLang="en-US" smtClean="0">
                <a:solidFill>
                  <a:srgbClr val="A6A6A6"/>
                </a:solidFill>
              </a:rPr>
              <a:t>Develop one or more indicators for your objectives and goals; add others as needed</a:t>
            </a:r>
          </a:p>
          <a:p>
            <a:pPr marL="609600" indent="-609600" eaLnBrk="1" hangingPunct="1">
              <a:lnSpc>
                <a:spcPct val="90000"/>
              </a:lnSpc>
              <a:buFontTx/>
              <a:buAutoNum type="arabicPeriod"/>
              <a:defRPr/>
            </a:pPr>
            <a:r>
              <a:rPr lang="en-US" altLang="en-US" smtClean="0"/>
              <a:t>Select your monitoring approach</a:t>
            </a:r>
          </a:p>
          <a:p>
            <a:pPr marL="609600" indent="-609600" eaLnBrk="1" hangingPunct="1">
              <a:lnSpc>
                <a:spcPct val="90000"/>
              </a:lnSpc>
              <a:buFontTx/>
              <a:buAutoNum type="arabicPeriod"/>
              <a:defRPr/>
            </a:pPr>
            <a:r>
              <a:rPr lang="en-US" altLang="en-US" smtClean="0">
                <a:solidFill>
                  <a:srgbClr val="C0C0C0"/>
                </a:solidFill>
              </a:rPr>
              <a:t>Select your methods and how you will collect the information</a:t>
            </a:r>
          </a:p>
          <a:p>
            <a:pPr marL="609600" indent="-609600" eaLnBrk="1" hangingPunct="1">
              <a:lnSpc>
                <a:spcPct val="90000"/>
              </a:lnSpc>
              <a:buFontTx/>
              <a:buAutoNum type="arabicPeriod"/>
              <a:defRPr/>
            </a:pPr>
            <a:r>
              <a:rPr lang="es-ES" altLang="en-US" smtClean="0">
                <a:solidFill>
                  <a:srgbClr val="C0C0C0"/>
                </a:solidFill>
              </a:rPr>
              <a:t>Determine when, by whom, and where data collection will happen</a:t>
            </a:r>
            <a:endParaRPr lang="en-US" altLang="en-US" smtClean="0">
              <a:solidFill>
                <a:srgbClr val="C0C0C0"/>
              </a:solidFill>
            </a:endParaRPr>
          </a:p>
        </p:txBody>
      </p:sp>
    </p:spTree>
    <p:extLst>
      <p:ext uri="{BB962C8B-B14F-4D97-AF65-F5344CB8AC3E}">
        <p14:creationId xmlns:p14="http://schemas.microsoft.com/office/powerpoint/2010/main" val="663617741"/>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3" name="Rectangle 3"/>
          <p:cNvSpPr>
            <a:spLocks noChangeArrowheads="1"/>
          </p:cNvSpPr>
          <p:nvPr/>
        </p:nvSpPr>
        <p:spPr bwMode="auto">
          <a:xfrm>
            <a:off x="438150" y="1990725"/>
            <a:ext cx="82883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itchFamily="34" charset="0"/>
                <a:ea typeface="MS PGothic" pitchFamily="34" charset="-128"/>
              </a:defRPr>
            </a:lvl1pPr>
            <a:lvl2pPr marL="990600" indent="-53340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90000"/>
              </a:lnSpc>
              <a:buSzPct val="130000"/>
              <a:buFontTx/>
              <a:buNone/>
            </a:pPr>
            <a:r>
              <a:rPr lang="es-AR" altLang="en-US" sz="2800" b="0"/>
              <a:t>1.  Comparison of the unit affected by the project with itself over time. </a:t>
            </a:r>
          </a:p>
          <a:p>
            <a:pPr lvl="1">
              <a:lnSpc>
                <a:spcPct val="90000"/>
              </a:lnSpc>
              <a:buFont typeface="Times New Roman" pitchFamily="18" charset="0"/>
              <a:buChar char="–"/>
            </a:pPr>
            <a:r>
              <a:rPr lang="es-AR" altLang="en-US" b="0"/>
              <a:t>“</a:t>
            </a:r>
            <a:r>
              <a:rPr lang="es-AR" altLang="ja-JP" b="0"/>
              <a:t>Pre-test / Post-test</a:t>
            </a:r>
            <a:r>
              <a:rPr lang="es-AR" altLang="en-US" b="0"/>
              <a:t>”</a:t>
            </a:r>
            <a:endParaRPr lang="es-AR" altLang="ja-JP" b="0"/>
          </a:p>
          <a:p>
            <a:pPr lvl="1">
              <a:lnSpc>
                <a:spcPct val="90000"/>
              </a:lnSpc>
              <a:buFont typeface="Times New Roman" pitchFamily="18" charset="0"/>
              <a:buChar char="–"/>
            </a:pPr>
            <a:r>
              <a:rPr lang="es-AR" altLang="en-US" b="0"/>
              <a:t>“</a:t>
            </a:r>
            <a:r>
              <a:rPr lang="es-AR" altLang="ja-JP" b="0"/>
              <a:t>Time Series</a:t>
            </a:r>
            <a:r>
              <a:rPr lang="es-AR" altLang="en-US" b="0"/>
              <a:t>”</a:t>
            </a:r>
            <a:endParaRPr lang="es-AR" altLang="ja-JP" b="0"/>
          </a:p>
          <a:p>
            <a:pPr lvl="1">
              <a:lnSpc>
                <a:spcPct val="90000"/>
              </a:lnSpc>
              <a:buFontTx/>
              <a:buNone/>
            </a:pPr>
            <a:endParaRPr lang="es-AR" altLang="en-US" b="0"/>
          </a:p>
        </p:txBody>
      </p:sp>
      <p:sp>
        <p:nvSpPr>
          <p:cNvPr id="97284" name="Rectangle 4"/>
          <p:cNvSpPr>
            <a:spLocks noChangeArrowheads="1"/>
          </p:cNvSpPr>
          <p:nvPr/>
        </p:nvSpPr>
        <p:spPr bwMode="auto">
          <a:xfrm>
            <a:off x="511175" y="1358900"/>
            <a:ext cx="82883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90000"/>
              </a:lnSpc>
              <a:buSzPct val="130000"/>
              <a:buFontTx/>
              <a:buNone/>
            </a:pPr>
            <a:r>
              <a:rPr lang="es-AR" altLang="en-US"/>
              <a:t>Basic Monitoring Approaches:</a:t>
            </a:r>
            <a:endParaRPr lang="es-ES" altLang="en-US"/>
          </a:p>
        </p:txBody>
      </p:sp>
      <p:sp>
        <p:nvSpPr>
          <p:cNvPr id="30724" name="Title 1"/>
          <p:cNvSpPr>
            <a:spLocks noGrp="1"/>
          </p:cNvSpPr>
          <p:nvPr>
            <p:ph type="title"/>
          </p:nvPr>
        </p:nvSpPr>
        <p:spPr/>
        <p:txBody>
          <a:bodyPr/>
          <a:lstStyle/>
          <a:p>
            <a:pPr>
              <a:defRPr/>
            </a:pPr>
            <a:r>
              <a:rPr lang="es-ES" smtClean="0"/>
              <a:t>Types of Monitoring Approaches</a:t>
            </a:r>
            <a:endParaRPr lang="en-US" smtClean="0"/>
          </a:p>
        </p:txBody>
      </p:sp>
    </p:spTree>
    <p:extLst>
      <p:ext uri="{BB962C8B-B14F-4D97-AF65-F5344CB8AC3E}">
        <p14:creationId xmlns:p14="http://schemas.microsoft.com/office/powerpoint/2010/main" val="14406717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defRPr/>
            </a:pPr>
            <a:r>
              <a:rPr lang="es-ES" smtClean="0"/>
              <a:t>Types of Monitoring Approaches</a:t>
            </a:r>
            <a:endParaRPr lang="en-US" smtClean="0"/>
          </a:p>
        </p:txBody>
      </p:sp>
      <p:sp>
        <p:nvSpPr>
          <p:cNvPr id="35843" name="Content Placeholder 2"/>
          <p:cNvSpPr>
            <a:spLocks noGrp="1"/>
          </p:cNvSpPr>
          <p:nvPr>
            <p:ph idx="1"/>
          </p:nvPr>
        </p:nvSpPr>
        <p:spPr>
          <a:xfrm>
            <a:off x="427038" y="4324350"/>
            <a:ext cx="8288337" cy="585788"/>
          </a:xfrm>
        </p:spPr>
        <p:txBody>
          <a:bodyPr/>
          <a:lstStyle/>
          <a:p>
            <a:pPr marL="0" indent="0">
              <a:buFont typeface="Arial" pitchFamily="34" charset="0"/>
              <a:buNone/>
              <a:defRPr/>
            </a:pPr>
            <a:r>
              <a:rPr lang="en-US" b="1" smtClean="0"/>
              <a:t>Pre-test Post-test:</a:t>
            </a:r>
          </a:p>
        </p:txBody>
      </p:sp>
      <p:pic>
        <p:nvPicPr>
          <p:cNvPr id="52228" name="Picture 2" descr="https://lh6.googleusercontent.com/0ISv8RntSfiGudvEQi9pF2HckwE76_elp74CVF1ihFSNSt9JV2qo1D6ExPARneATRFOatdEcoWPMZ9CfDWhba1V-EDAq-ULxfeM22JkunvD-2XQ2z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314450"/>
            <a:ext cx="57435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https://lh4.googleusercontent.com/rjiLnBPJxxdpP_VwnGArDksBUYYsQO4DnC02irMTH71J0UN-L4pKiUafBH3nyUQ4dgrKXfbrsb32aYBcB2js-syJmWD694V062xYWSGiD5lFb6PGQ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5016500"/>
            <a:ext cx="5276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2420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defRPr/>
            </a:pPr>
            <a:r>
              <a:rPr lang="es-ES" smtClean="0"/>
              <a:t>Types of Monitoring Approaches</a:t>
            </a:r>
            <a:endParaRPr lang="en-US" smtClean="0"/>
          </a:p>
        </p:txBody>
      </p:sp>
      <p:sp>
        <p:nvSpPr>
          <p:cNvPr id="32771" name="Content Placeholder 2"/>
          <p:cNvSpPr>
            <a:spLocks noGrp="1"/>
          </p:cNvSpPr>
          <p:nvPr>
            <p:ph idx="1"/>
          </p:nvPr>
        </p:nvSpPr>
        <p:spPr>
          <a:xfrm>
            <a:off x="427038" y="4324350"/>
            <a:ext cx="8288337" cy="585788"/>
          </a:xfrm>
        </p:spPr>
        <p:txBody>
          <a:bodyPr/>
          <a:lstStyle/>
          <a:p>
            <a:pPr marL="0" indent="0">
              <a:buFont typeface="Arial" pitchFamily="34" charset="0"/>
              <a:buNone/>
              <a:defRPr/>
            </a:pPr>
            <a:r>
              <a:rPr lang="en-US" b="1" smtClean="0"/>
              <a:t>Time Series:</a:t>
            </a:r>
          </a:p>
        </p:txBody>
      </p:sp>
      <p:pic>
        <p:nvPicPr>
          <p:cNvPr id="53252" name="Picture 2" descr="https://lh6.googleusercontent.com/0ISv8RntSfiGudvEQi9pF2HckwE76_elp74CVF1ihFSNSt9JV2qo1D6ExPARneATRFOatdEcoWPMZ9CfDWhba1V-EDAq-ULxfeM22JkunvD-2XQ2z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314450"/>
            <a:ext cx="57435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descr="https://lh4.googleusercontent.com/JmC3dHVAEFj04FUUttvyAU83OikCUx2uXYV4s_GNz_4Sy9g4EwxjfxMqq2OTtAbBCS4K7dktgTO1zK9j841duDujzPXay1IpMqhFKIStZwAPO04Gd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5016500"/>
            <a:ext cx="69913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869364"/>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3" name="Rectangle 3"/>
          <p:cNvSpPr>
            <a:spLocks noChangeArrowheads="1"/>
          </p:cNvSpPr>
          <p:nvPr/>
        </p:nvSpPr>
        <p:spPr bwMode="auto">
          <a:xfrm>
            <a:off x="438150" y="1990725"/>
            <a:ext cx="8288338"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itchFamily="34" charset="0"/>
                <a:ea typeface="MS PGothic" pitchFamily="34" charset="-128"/>
              </a:defRPr>
            </a:lvl1pPr>
            <a:lvl2pPr marL="990600" indent="-53340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90000"/>
              </a:lnSpc>
              <a:buSzPct val="130000"/>
              <a:buFontTx/>
              <a:buNone/>
            </a:pPr>
            <a:r>
              <a:rPr lang="es-AR" altLang="en-US" sz="2800" b="0"/>
              <a:t>1.  Comparison of the unit affected by the project with itself over time. </a:t>
            </a:r>
          </a:p>
          <a:p>
            <a:pPr lvl="1">
              <a:lnSpc>
                <a:spcPct val="90000"/>
              </a:lnSpc>
              <a:buFont typeface="Times New Roman" pitchFamily="18" charset="0"/>
              <a:buChar char="–"/>
            </a:pPr>
            <a:r>
              <a:rPr lang="es-AR" altLang="en-US" b="0"/>
              <a:t>“</a:t>
            </a:r>
            <a:r>
              <a:rPr lang="es-AR" altLang="ja-JP" b="0"/>
              <a:t>Pre-test / Post-test</a:t>
            </a:r>
            <a:r>
              <a:rPr lang="es-AR" altLang="en-US" b="0"/>
              <a:t>”</a:t>
            </a:r>
            <a:endParaRPr lang="es-AR" altLang="ja-JP" b="0"/>
          </a:p>
          <a:p>
            <a:pPr lvl="1">
              <a:lnSpc>
                <a:spcPct val="90000"/>
              </a:lnSpc>
              <a:buFont typeface="Times New Roman" pitchFamily="18" charset="0"/>
              <a:buChar char="–"/>
            </a:pPr>
            <a:r>
              <a:rPr lang="es-AR" altLang="en-US" b="0"/>
              <a:t>“</a:t>
            </a:r>
            <a:r>
              <a:rPr lang="es-AR" altLang="ja-JP" b="0"/>
              <a:t>Time Series</a:t>
            </a:r>
            <a:r>
              <a:rPr lang="es-AR" altLang="en-US" b="0"/>
              <a:t>”</a:t>
            </a:r>
            <a:endParaRPr lang="es-AR" altLang="ja-JP" b="0"/>
          </a:p>
          <a:p>
            <a:pPr>
              <a:lnSpc>
                <a:spcPct val="90000"/>
              </a:lnSpc>
              <a:buSzPct val="130000"/>
            </a:pPr>
            <a:endParaRPr lang="es-AR" altLang="en-US" sz="1000" b="0"/>
          </a:p>
          <a:p>
            <a:pPr>
              <a:lnSpc>
                <a:spcPct val="90000"/>
              </a:lnSpc>
              <a:buFontTx/>
              <a:buAutoNum type="arabicPeriod" startAt="2"/>
            </a:pPr>
            <a:r>
              <a:rPr lang="es-AR" altLang="en-US" sz="2800" b="0"/>
              <a:t>Comparison of the unit affected by the project with another not affected by the project</a:t>
            </a:r>
          </a:p>
          <a:p>
            <a:pPr lvl="1">
              <a:lnSpc>
                <a:spcPct val="90000"/>
              </a:lnSpc>
              <a:buFont typeface="Times New Roman" pitchFamily="18" charset="0"/>
              <a:buChar char="–"/>
            </a:pPr>
            <a:r>
              <a:rPr lang="es-AR" altLang="en-US" b="0"/>
              <a:t>Monitoring with “</a:t>
            </a:r>
            <a:r>
              <a:rPr lang="es-AR" altLang="ja-JP" b="0"/>
              <a:t>Strict Control Group</a:t>
            </a:r>
            <a:r>
              <a:rPr lang="es-AR" altLang="en-US" b="0"/>
              <a:t>”</a:t>
            </a:r>
            <a:r>
              <a:rPr lang="es-AR" altLang="ja-JP" b="0"/>
              <a:t> (experimental design).</a:t>
            </a:r>
          </a:p>
          <a:p>
            <a:pPr lvl="1">
              <a:lnSpc>
                <a:spcPct val="90000"/>
              </a:lnSpc>
              <a:buFont typeface="Times New Roman" pitchFamily="18" charset="0"/>
              <a:buChar char="–"/>
            </a:pPr>
            <a:r>
              <a:rPr lang="es-AR" altLang="en-US" b="0"/>
              <a:t>Monitoring with “</a:t>
            </a:r>
            <a:r>
              <a:rPr lang="es-AR" altLang="ja-JP" b="0"/>
              <a:t>Comparison Groups</a:t>
            </a:r>
            <a:r>
              <a:rPr lang="es-AR" altLang="en-US" b="0"/>
              <a:t>”</a:t>
            </a:r>
            <a:endParaRPr lang="es-ES" altLang="en-US" sz="2400" b="0"/>
          </a:p>
        </p:txBody>
      </p:sp>
      <p:sp>
        <p:nvSpPr>
          <p:cNvPr id="97284" name="Rectangle 4"/>
          <p:cNvSpPr>
            <a:spLocks noChangeArrowheads="1"/>
          </p:cNvSpPr>
          <p:nvPr/>
        </p:nvSpPr>
        <p:spPr bwMode="auto">
          <a:xfrm>
            <a:off x="511175" y="1358900"/>
            <a:ext cx="82883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90000"/>
              </a:lnSpc>
              <a:buSzPct val="130000"/>
              <a:buFontTx/>
              <a:buNone/>
            </a:pPr>
            <a:r>
              <a:rPr lang="es-AR" altLang="en-US"/>
              <a:t>Basic Monitoring Approaches:</a:t>
            </a:r>
            <a:endParaRPr lang="es-ES" altLang="en-US"/>
          </a:p>
        </p:txBody>
      </p:sp>
      <p:sp>
        <p:nvSpPr>
          <p:cNvPr id="33796" name="Title 1"/>
          <p:cNvSpPr>
            <a:spLocks noGrp="1"/>
          </p:cNvSpPr>
          <p:nvPr>
            <p:ph type="title"/>
          </p:nvPr>
        </p:nvSpPr>
        <p:spPr/>
        <p:txBody>
          <a:bodyPr/>
          <a:lstStyle/>
          <a:p>
            <a:pPr>
              <a:defRPr/>
            </a:pPr>
            <a:r>
              <a:rPr lang="es-ES" smtClean="0"/>
              <a:t>Types of Monitoring Approaches</a:t>
            </a:r>
            <a:endParaRPr lang="en-US" smtClean="0"/>
          </a:p>
        </p:txBody>
      </p:sp>
    </p:spTree>
    <p:extLst>
      <p:ext uri="{BB962C8B-B14F-4D97-AF65-F5344CB8AC3E}">
        <p14:creationId xmlns:p14="http://schemas.microsoft.com/office/powerpoint/2010/main" val="34606881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2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s-ES" smtClean="0"/>
              <a:t>Types of Monitoring Approaches</a:t>
            </a:r>
            <a:endParaRPr lang="en-US" smtClean="0"/>
          </a:p>
        </p:txBody>
      </p:sp>
      <p:sp>
        <p:nvSpPr>
          <p:cNvPr id="34819" name="Content Placeholder 2"/>
          <p:cNvSpPr>
            <a:spLocks noGrp="1"/>
          </p:cNvSpPr>
          <p:nvPr>
            <p:ph idx="1"/>
          </p:nvPr>
        </p:nvSpPr>
        <p:spPr>
          <a:xfrm>
            <a:off x="503238" y="1236663"/>
            <a:ext cx="8288337" cy="584200"/>
          </a:xfrm>
        </p:spPr>
        <p:txBody>
          <a:bodyPr/>
          <a:lstStyle/>
          <a:p>
            <a:pPr marL="0" indent="0">
              <a:buFont typeface="Arial" pitchFamily="34" charset="0"/>
              <a:buNone/>
              <a:defRPr/>
            </a:pPr>
            <a:r>
              <a:rPr lang="en-US" b="1" smtClean="0"/>
              <a:t>Strict Control Group:</a:t>
            </a:r>
          </a:p>
        </p:txBody>
      </p:sp>
      <p:sp>
        <p:nvSpPr>
          <p:cNvPr id="55300" name="TextBox 5"/>
          <p:cNvSpPr txBox="1">
            <a:spLocks noChangeArrowheads="1"/>
          </p:cNvSpPr>
          <p:nvPr/>
        </p:nvSpPr>
        <p:spPr bwMode="auto">
          <a:xfrm>
            <a:off x="1600200" y="2324100"/>
            <a:ext cx="5457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800"/>
              <a:t>Group affected by your project</a:t>
            </a:r>
          </a:p>
        </p:txBody>
      </p:sp>
      <p:sp>
        <p:nvSpPr>
          <p:cNvPr id="55301" name="TextBox 12"/>
          <p:cNvSpPr txBox="1">
            <a:spLocks noChangeArrowheads="1"/>
          </p:cNvSpPr>
          <p:nvPr/>
        </p:nvSpPr>
        <p:spPr bwMode="auto">
          <a:xfrm>
            <a:off x="1566863" y="4856163"/>
            <a:ext cx="6357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800"/>
              <a:t>Group NOT affected by your project</a:t>
            </a:r>
          </a:p>
        </p:txBody>
      </p:sp>
      <p:pic>
        <p:nvPicPr>
          <p:cNvPr id="55302" name="Picture 5" descr="https://lh4.googleusercontent.com/rjiLnBPJxxdpP_VwnGArDksBUYYsQO4DnC02irMTH71J0UN-L4pKiUafBH3nyUQ4dgrKXfbrsb32aYBcB2js-syJmWD694V062xYWSGiD5lFb6PGQ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3124200"/>
            <a:ext cx="5276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6" descr="https://lh6.googleusercontent.com/z8VnUxjx_hFvPnOJs3-NjtsgUcZA3nD2XYvPumYNz67SK9_ZQVEfeRORvcwMfZRgERjkcEAu668Xhs13YBkhK0n7HryoOD7S3of3DRmDagKJKKAXR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5638800"/>
            <a:ext cx="5276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41862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defRPr/>
            </a:pPr>
            <a:r>
              <a:rPr lang="es-ES" smtClean="0"/>
              <a:t>Types of Monitoring Approaches</a:t>
            </a:r>
            <a:endParaRPr lang="en-US" smtClean="0"/>
          </a:p>
        </p:txBody>
      </p:sp>
      <p:sp>
        <p:nvSpPr>
          <p:cNvPr id="35843" name="Content Placeholder 2"/>
          <p:cNvSpPr>
            <a:spLocks noGrp="1"/>
          </p:cNvSpPr>
          <p:nvPr>
            <p:ph idx="1"/>
          </p:nvPr>
        </p:nvSpPr>
        <p:spPr>
          <a:xfrm>
            <a:off x="503238" y="1236663"/>
            <a:ext cx="8288337" cy="584200"/>
          </a:xfrm>
        </p:spPr>
        <p:txBody>
          <a:bodyPr/>
          <a:lstStyle/>
          <a:p>
            <a:pPr marL="0" indent="0">
              <a:buFont typeface="Arial" pitchFamily="34" charset="0"/>
              <a:buNone/>
              <a:defRPr/>
            </a:pPr>
            <a:r>
              <a:rPr lang="en-US" b="1" smtClean="0"/>
              <a:t>Comparison Group:</a:t>
            </a:r>
          </a:p>
        </p:txBody>
      </p:sp>
      <p:pic>
        <p:nvPicPr>
          <p:cNvPr id="56324" name="Picture 5" descr="https://lh4.googleusercontent.com/rjiLnBPJxxdpP_VwnGArDksBUYYsQO4DnC02irMTH71J0UN-L4pKiUafBH3nyUQ4dgrKXfbrsb32aYBcB2js-syJmWD694V062xYWSGiD5lFb6PGQ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3124200"/>
            <a:ext cx="5276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https://lh6.googleusercontent.com/z8VnUxjx_hFvPnOJs3-NjtsgUcZA3nD2XYvPumYNz67SK9_ZQVEfeRORvcwMfZRgERjkcEAu668Xhs13YBkhK0n7HryoOD7S3of3DRmDagKJKKAXR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5638800"/>
            <a:ext cx="5276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Box 5"/>
          <p:cNvSpPr txBox="1">
            <a:spLocks noChangeArrowheads="1"/>
          </p:cNvSpPr>
          <p:nvPr/>
        </p:nvSpPr>
        <p:spPr bwMode="auto">
          <a:xfrm>
            <a:off x="1600200" y="2324100"/>
            <a:ext cx="5457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800"/>
              <a:t>Group affected by your project</a:t>
            </a:r>
          </a:p>
        </p:txBody>
      </p:sp>
      <p:sp>
        <p:nvSpPr>
          <p:cNvPr id="56327" name="TextBox 12"/>
          <p:cNvSpPr txBox="1">
            <a:spLocks noChangeArrowheads="1"/>
          </p:cNvSpPr>
          <p:nvPr/>
        </p:nvSpPr>
        <p:spPr bwMode="auto">
          <a:xfrm>
            <a:off x="1566863" y="4856163"/>
            <a:ext cx="6738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800"/>
              <a:t>Group NOT affected by your project</a:t>
            </a:r>
          </a:p>
        </p:txBody>
      </p:sp>
    </p:spTree>
    <p:extLst>
      <p:ext uri="{BB962C8B-B14F-4D97-AF65-F5344CB8AC3E}">
        <p14:creationId xmlns:p14="http://schemas.microsoft.com/office/powerpoint/2010/main" val="1129213613"/>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438150" y="1990725"/>
            <a:ext cx="8288338"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itchFamily="34" charset="0"/>
                <a:ea typeface="MS PGothic" pitchFamily="34" charset="-128"/>
              </a:defRPr>
            </a:lvl1pPr>
            <a:lvl2pPr marL="990600" indent="-53340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90000"/>
              </a:lnSpc>
              <a:buSzPct val="130000"/>
              <a:buFontTx/>
              <a:buNone/>
            </a:pPr>
            <a:r>
              <a:rPr lang="es-AR" altLang="en-US" sz="2800" b="0"/>
              <a:t>1.  Comparison of the unit affected by the project with itself over time. </a:t>
            </a:r>
          </a:p>
          <a:p>
            <a:pPr lvl="1">
              <a:lnSpc>
                <a:spcPct val="90000"/>
              </a:lnSpc>
              <a:buFont typeface="Times New Roman" pitchFamily="18" charset="0"/>
              <a:buChar char="–"/>
            </a:pPr>
            <a:r>
              <a:rPr lang="es-AR" altLang="en-US" b="0"/>
              <a:t>“</a:t>
            </a:r>
            <a:r>
              <a:rPr lang="es-AR" altLang="ja-JP" b="0"/>
              <a:t>Pre-test / Post-test</a:t>
            </a:r>
            <a:r>
              <a:rPr lang="es-AR" altLang="en-US" b="0"/>
              <a:t>”</a:t>
            </a:r>
            <a:endParaRPr lang="es-AR" altLang="ja-JP" b="0"/>
          </a:p>
          <a:p>
            <a:pPr lvl="1">
              <a:lnSpc>
                <a:spcPct val="90000"/>
              </a:lnSpc>
              <a:buFont typeface="Times New Roman" pitchFamily="18" charset="0"/>
              <a:buChar char="–"/>
            </a:pPr>
            <a:r>
              <a:rPr lang="es-AR" altLang="en-US" b="0"/>
              <a:t>“</a:t>
            </a:r>
            <a:r>
              <a:rPr lang="es-AR" altLang="ja-JP" b="0"/>
              <a:t>Time Series</a:t>
            </a:r>
            <a:r>
              <a:rPr lang="es-AR" altLang="en-US" b="0"/>
              <a:t>”</a:t>
            </a:r>
            <a:endParaRPr lang="es-AR" altLang="ja-JP" b="0"/>
          </a:p>
          <a:p>
            <a:pPr>
              <a:lnSpc>
                <a:spcPct val="90000"/>
              </a:lnSpc>
              <a:buSzPct val="130000"/>
            </a:pPr>
            <a:endParaRPr lang="es-AR" altLang="en-US" sz="1000" b="0"/>
          </a:p>
          <a:p>
            <a:pPr>
              <a:lnSpc>
                <a:spcPct val="90000"/>
              </a:lnSpc>
              <a:buFontTx/>
              <a:buAutoNum type="arabicPeriod" startAt="2"/>
            </a:pPr>
            <a:r>
              <a:rPr lang="es-AR" altLang="en-US" sz="2800" b="0"/>
              <a:t>Comparison of the unit affected by the project with another not affected by the project</a:t>
            </a:r>
          </a:p>
          <a:p>
            <a:pPr lvl="1">
              <a:lnSpc>
                <a:spcPct val="90000"/>
              </a:lnSpc>
              <a:buFont typeface="Times New Roman" pitchFamily="18" charset="0"/>
              <a:buChar char="–"/>
            </a:pPr>
            <a:r>
              <a:rPr lang="es-AR" altLang="en-US" b="0"/>
              <a:t>Monitoring with “</a:t>
            </a:r>
            <a:r>
              <a:rPr lang="es-AR" altLang="ja-JP" b="0"/>
              <a:t>Strict Control Group</a:t>
            </a:r>
            <a:r>
              <a:rPr lang="es-AR" altLang="en-US" b="0"/>
              <a:t>”</a:t>
            </a:r>
            <a:r>
              <a:rPr lang="es-AR" altLang="ja-JP" b="0"/>
              <a:t> (experimental design).</a:t>
            </a:r>
          </a:p>
          <a:p>
            <a:pPr lvl="1">
              <a:lnSpc>
                <a:spcPct val="90000"/>
              </a:lnSpc>
              <a:buFont typeface="Times New Roman" pitchFamily="18" charset="0"/>
              <a:buChar char="–"/>
            </a:pPr>
            <a:r>
              <a:rPr lang="es-AR" altLang="en-US" b="0"/>
              <a:t>Monitoring with “</a:t>
            </a:r>
            <a:r>
              <a:rPr lang="es-AR" altLang="ja-JP" b="0"/>
              <a:t>Comparison Groups</a:t>
            </a:r>
            <a:r>
              <a:rPr lang="es-AR" altLang="en-US" b="0"/>
              <a:t>”</a:t>
            </a:r>
            <a:endParaRPr lang="es-ES" altLang="en-US" sz="2400" b="0"/>
          </a:p>
        </p:txBody>
      </p:sp>
      <p:sp>
        <p:nvSpPr>
          <p:cNvPr id="57347" name="Rectangle 4"/>
          <p:cNvSpPr>
            <a:spLocks noChangeArrowheads="1"/>
          </p:cNvSpPr>
          <p:nvPr/>
        </p:nvSpPr>
        <p:spPr bwMode="auto">
          <a:xfrm>
            <a:off x="511175" y="1358900"/>
            <a:ext cx="82883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90000"/>
              </a:lnSpc>
              <a:buSzPct val="130000"/>
              <a:buFontTx/>
              <a:buNone/>
            </a:pPr>
            <a:r>
              <a:rPr lang="es-AR" altLang="en-US"/>
              <a:t>Basic Monitoring Approaches:</a:t>
            </a:r>
            <a:endParaRPr lang="es-ES" altLang="en-US"/>
          </a:p>
        </p:txBody>
      </p:sp>
      <p:sp>
        <p:nvSpPr>
          <p:cNvPr id="36868" name="Title 1"/>
          <p:cNvSpPr>
            <a:spLocks noGrp="1"/>
          </p:cNvSpPr>
          <p:nvPr>
            <p:ph type="title"/>
          </p:nvPr>
        </p:nvSpPr>
        <p:spPr/>
        <p:txBody>
          <a:bodyPr/>
          <a:lstStyle/>
          <a:p>
            <a:pPr>
              <a:defRPr/>
            </a:pPr>
            <a:r>
              <a:rPr lang="es-ES" smtClean="0"/>
              <a:t>Types of Monitoring Approaches</a:t>
            </a:r>
            <a:endParaRPr lang="en-US" smtClean="0"/>
          </a:p>
        </p:txBody>
      </p:sp>
    </p:spTree>
    <p:extLst>
      <p:ext uri="{BB962C8B-B14F-4D97-AF65-F5344CB8AC3E}">
        <p14:creationId xmlns:p14="http://schemas.microsoft.com/office/powerpoint/2010/main" val="341205087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Grp="1" noChangeAspect="1"/>
          </p:cNvGraphicFramePr>
          <p:nvPr>
            <p:ph idx="1"/>
          </p:nvPr>
        </p:nvGraphicFramePr>
        <p:xfrm>
          <a:off x="249238" y="2166938"/>
          <a:ext cx="8672512" cy="3795712"/>
        </p:xfrm>
        <a:graphic>
          <a:graphicData uri="http://schemas.openxmlformats.org/presentationml/2006/ole">
            <mc:AlternateContent xmlns:mc="http://schemas.openxmlformats.org/markup-compatibility/2006">
              <mc:Choice xmlns:v="urn:schemas-microsoft-com:vml" Requires="v">
                <p:oleObj spid="_x0000_s13340" name="Visio" r:id="rId4" imgW="11125200" imgH="4876800" progId="Visio.Drawing.11">
                  <p:embed/>
                </p:oleObj>
              </mc:Choice>
              <mc:Fallback>
                <p:oleObj name="Visio" r:id="rId4" imgW="11125200" imgH="48768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2166938"/>
                        <a:ext cx="867251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Grp="1" noChangeArrowheads="1"/>
          </p:cNvSpPr>
          <p:nvPr>
            <p:ph type="title"/>
          </p:nvPr>
        </p:nvSpPr>
        <p:spPr>
          <a:xfrm>
            <a:off x="1595438" y="206375"/>
            <a:ext cx="7188200" cy="609600"/>
          </a:xfrm>
        </p:spPr>
        <p:txBody>
          <a:bodyPr/>
          <a:lstStyle/>
          <a:p>
            <a:pPr eaLnBrk="1" hangingPunct="1"/>
            <a:r>
              <a:rPr lang="en-US" smtClean="0"/>
              <a:t>Plan Your Actions &amp; Monitoring: </a:t>
            </a:r>
            <a:br>
              <a:rPr lang="en-US" smtClean="0"/>
            </a:br>
            <a:r>
              <a:rPr lang="en-US" smtClean="0"/>
              <a:t>Construct Results Chains</a:t>
            </a:r>
          </a:p>
        </p:txBody>
      </p:sp>
      <p:sp>
        <p:nvSpPr>
          <p:cNvPr id="13316"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spAutoFit/>
          </a:bodyPr>
          <a:lstStyle/>
          <a:p>
            <a:pPr eaLnBrk="1" hangingPunct="1">
              <a:defRPr/>
            </a:pPr>
            <a:r>
              <a:rPr lang="en-US" smtClean="0"/>
              <a:t>Develop Your Monitoring Plan</a:t>
            </a:r>
          </a:p>
        </p:txBody>
      </p:sp>
      <p:sp>
        <p:nvSpPr>
          <p:cNvPr id="37890" name="Rectangle 2"/>
          <p:cNvSpPr>
            <a:spLocks noGrp="1" noChangeArrowheads="1"/>
          </p:cNvSpPr>
          <p:nvPr>
            <p:ph idx="1"/>
          </p:nvPr>
        </p:nvSpPr>
        <p:spPr/>
        <p:txBody>
          <a:bodyPr/>
          <a:lstStyle/>
          <a:p>
            <a:pPr marL="609600" indent="-609600" eaLnBrk="1" hangingPunct="1">
              <a:lnSpc>
                <a:spcPct val="90000"/>
              </a:lnSpc>
              <a:buFontTx/>
              <a:buNone/>
              <a:defRPr/>
            </a:pPr>
            <a:r>
              <a:rPr lang="en-US" altLang="en-US" smtClean="0"/>
              <a:t>Key Steps</a:t>
            </a:r>
          </a:p>
          <a:p>
            <a:pPr marL="609600" indent="-609600" eaLnBrk="1" hangingPunct="1">
              <a:lnSpc>
                <a:spcPct val="90000"/>
              </a:lnSpc>
              <a:buFontTx/>
              <a:buAutoNum type="arabicPeriod"/>
              <a:defRPr/>
            </a:pPr>
            <a:r>
              <a:rPr lang="en-US" altLang="en-US" smtClean="0">
                <a:solidFill>
                  <a:srgbClr val="C0C0C0"/>
                </a:solidFill>
              </a:rPr>
              <a:t>Identify your audiences</a:t>
            </a:r>
          </a:p>
          <a:p>
            <a:pPr marL="609600" indent="-609600" eaLnBrk="1" hangingPunct="1">
              <a:lnSpc>
                <a:spcPct val="90000"/>
              </a:lnSpc>
              <a:buFontTx/>
              <a:buAutoNum type="arabicPeriod"/>
              <a:defRPr/>
            </a:pPr>
            <a:r>
              <a:rPr lang="en-US" altLang="en-US" smtClean="0">
                <a:solidFill>
                  <a:srgbClr val="A6A6A6"/>
                </a:solidFill>
              </a:rPr>
              <a:t>Develop one or more indicators for your objectives and goals; add others as needed</a:t>
            </a:r>
          </a:p>
          <a:p>
            <a:pPr marL="609600" indent="-609600" eaLnBrk="1" hangingPunct="1">
              <a:lnSpc>
                <a:spcPct val="90000"/>
              </a:lnSpc>
              <a:buFontTx/>
              <a:buAutoNum type="arabicPeriod"/>
              <a:defRPr/>
            </a:pPr>
            <a:r>
              <a:rPr lang="en-US" altLang="en-US" smtClean="0">
                <a:solidFill>
                  <a:srgbClr val="C0C0C0"/>
                </a:solidFill>
              </a:rPr>
              <a:t>Select your monitoring approach</a:t>
            </a:r>
          </a:p>
          <a:p>
            <a:pPr marL="609600" indent="-609600" eaLnBrk="1" hangingPunct="1">
              <a:lnSpc>
                <a:spcPct val="90000"/>
              </a:lnSpc>
              <a:buFontTx/>
              <a:buAutoNum type="arabicPeriod"/>
              <a:defRPr/>
            </a:pPr>
            <a:r>
              <a:rPr lang="en-US" altLang="en-US" smtClean="0"/>
              <a:t>Select your methods and how you will collect the information</a:t>
            </a:r>
          </a:p>
          <a:p>
            <a:pPr marL="609600" indent="-609600" eaLnBrk="1" hangingPunct="1">
              <a:lnSpc>
                <a:spcPct val="90000"/>
              </a:lnSpc>
              <a:buFontTx/>
              <a:buAutoNum type="arabicPeriod"/>
              <a:defRPr/>
            </a:pPr>
            <a:r>
              <a:rPr lang="es-ES" altLang="en-US" smtClean="0">
                <a:solidFill>
                  <a:srgbClr val="C0C0C0"/>
                </a:solidFill>
              </a:rPr>
              <a:t>Determine when, by whom, and where data collection will happen</a:t>
            </a:r>
            <a:endParaRPr lang="en-US" altLang="en-US" smtClean="0">
              <a:solidFill>
                <a:srgbClr val="C0C0C0"/>
              </a:solidFill>
            </a:endParaRPr>
          </a:p>
        </p:txBody>
      </p:sp>
    </p:spTree>
    <p:extLst>
      <p:ext uri="{BB962C8B-B14F-4D97-AF65-F5344CB8AC3E}">
        <p14:creationId xmlns:p14="http://schemas.microsoft.com/office/powerpoint/2010/main" val="19211756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0713" y="206375"/>
            <a:ext cx="8131175" cy="609600"/>
          </a:xfrm>
          <a:noFill/>
        </p:spPr>
        <p:txBody>
          <a:bodyPr>
            <a:spAutoFit/>
          </a:bodyPr>
          <a:lstStyle/>
          <a:p>
            <a:r>
              <a:rPr lang="es-ES" smtClean="0"/>
              <a:t>Selection of Appropriate Method</a:t>
            </a:r>
          </a:p>
        </p:txBody>
      </p:sp>
      <p:sp>
        <p:nvSpPr>
          <p:cNvPr id="99331" name="Rectangle 3"/>
          <p:cNvSpPr>
            <a:spLocks noChangeArrowheads="1"/>
          </p:cNvSpPr>
          <p:nvPr/>
        </p:nvSpPr>
        <p:spPr bwMode="auto">
          <a:xfrm>
            <a:off x="439738" y="2646363"/>
            <a:ext cx="8288337"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pPr>
            <a:r>
              <a:rPr lang="es-AR" sz="3200">
                <a:latin typeface="Arial" pitchFamily="34" charset="0"/>
              </a:rPr>
              <a:t>The selection of the most appropriate monitoring method depends on: </a:t>
            </a:r>
          </a:p>
          <a:p>
            <a:pPr marL="609600" indent="-609600" algn="l" eaLnBrk="0" hangingPunct="0">
              <a:lnSpc>
                <a:spcPct val="90000"/>
              </a:lnSpc>
              <a:spcBef>
                <a:spcPct val="20000"/>
              </a:spcBef>
              <a:buSzPct val="130000"/>
              <a:buFont typeface="Arial" pitchFamily="34" charset="0"/>
              <a:buChar char="•"/>
            </a:pPr>
            <a:r>
              <a:rPr lang="es-AR" sz="3200">
                <a:latin typeface="Arial" pitchFamily="34" charset="0"/>
              </a:rPr>
              <a:t>The information you need</a:t>
            </a:r>
          </a:p>
          <a:p>
            <a:pPr marL="609600" indent="-609600" algn="l" eaLnBrk="0" hangingPunct="0">
              <a:lnSpc>
                <a:spcPct val="90000"/>
              </a:lnSpc>
              <a:spcBef>
                <a:spcPct val="20000"/>
              </a:spcBef>
              <a:buSzPct val="130000"/>
              <a:buFont typeface="Arial" pitchFamily="34" charset="0"/>
              <a:buChar char="•"/>
            </a:pPr>
            <a:r>
              <a:rPr lang="es-AR" sz="3200">
                <a:latin typeface="Arial" pitchFamily="34" charset="0"/>
              </a:rPr>
              <a:t>The information you have</a:t>
            </a:r>
          </a:p>
          <a:p>
            <a:pPr marL="609600" indent="-609600" algn="l" eaLnBrk="0" hangingPunct="0">
              <a:lnSpc>
                <a:spcPct val="90000"/>
              </a:lnSpc>
              <a:spcBef>
                <a:spcPct val="20000"/>
              </a:spcBef>
              <a:buSzPct val="130000"/>
              <a:buFont typeface="Arial" pitchFamily="34" charset="0"/>
              <a:buChar char="•"/>
            </a:pPr>
            <a:r>
              <a:rPr lang="es-AR" sz="3200">
                <a:latin typeface="Arial" pitchFamily="34" charset="0"/>
              </a:rPr>
              <a:t>The skills of the project team</a:t>
            </a:r>
          </a:p>
          <a:p>
            <a:pPr marL="609600" indent="-609600" algn="l" eaLnBrk="0" hangingPunct="0">
              <a:lnSpc>
                <a:spcPct val="90000"/>
              </a:lnSpc>
              <a:spcBef>
                <a:spcPct val="20000"/>
              </a:spcBef>
              <a:buSzPct val="130000"/>
              <a:buFont typeface="Arial" pitchFamily="34" charset="0"/>
              <a:buChar char="•"/>
            </a:pPr>
            <a:r>
              <a:rPr lang="es-AR" sz="3200">
                <a:latin typeface="Arial" pitchFamily="34" charset="0"/>
              </a:rPr>
              <a:t>Availability of time, money and other resources </a:t>
            </a:r>
            <a:endParaRPr lang="es-ES" sz="3200">
              <a:latin typeface="Arial" pitchFamily="34" charset="0"/>
            </a:endParaRPr>
          </a:p>
        </p:txBody>
      </p:sp>
      <p:sp>
        <p:nvSpPr>
          <p:cNvPr id="31748" name="Rectangle 4"/>
          <p:cNvSpPr>
            <a:spLocks noChangeArrowheads="1"/>
          </p:cNvSpPr>
          <p:nvPr/>
        </p:nvSpPr>
        <p:spPr bwMode="auto">
          <a:xfrm>
            <a:off x="606425" y="1252538"/>
            <a:ext cx="82883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defRPr/>
            </a:pPr>
            <a:r>
              <a:rPr lang="en-US" sz="3200" b="1" dirty="0">
                <a:solidFill>
                  <a:srgbClr val="00B050"/>
                </a:solidFill>
                <a:latin typeface="+mn-lt"/>
                <a:ea typeface="MS PGothic" pitchFamily="34" charset="-128"/>
              </a:rPr>
              <a:t>Method</a:t>
            </a:r>
            <a:r>
              <a:rPr lang="en-US" sz="3200" dirty="0">
                <a:latin typeface="+mn-lt"/>
                <a:ea typeface="MS PGothic" pitchFamily="34" charset="-128"/>
              </a:rPr>
              <a:t>: A specific technique used to collect data to measure an indicator.</a:t>
            </a:r>
          </a:p>
        </p:txBody>
      </p:sp>
    </p:spTree>
    <p:extLst>
      <p:ext uri="{BB962C8B-B14F-4D97-AF65-F5344CB8AC3E}">
        <p14:creationId xmlns:p14="http://schemas.microsoft.com/office/powerpoint/2010/main" val="663347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9125" y="206375"/>
            <a:ext cx="8085138" cy="609600"/>
          </a:xfrm>
          <a:noFill/>
        </p:spPr>
        <p:txBody>
          <a:bodyPr>
            <a:spAutoFit/>
          </a:bodyPr>
          <a:lstStyle/>
          <a:p>
            <a:r>
              <a:rPr lang="es-ES" smtClean="0"/>
              <a:t>Types of Monitoring Methods</a:t>
            </a:r>
          </a:p>
        </p:txBody>
      </p:sp>
      <p:sp>
        <p:nvSpPr>
          <p:cNvPr id="101379" name="Rectangle 3"/>
          <p:cNvSpPr>
            <a:spLocks noChangeArrowheads="1"/>
          </p:cNvSpPr>
          <p:nvPr/>
        </p:nvSpPr>
        <p:spPr bwMode="auto">
          <a:xfrm>
            <a:off x="331788" y="1262063"/>
            <a:ext cx="8516937"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eaLnBrk="0" hangingPunct="0">
              <a:lnSpc>
                <a:spcPct val="90000"/>
              </a:lnSpc>
              <a:spcBef>
                <a:spcPct val="20000"/>
              </a:spcBef>
              <a:buSzPct val="130000"/>
              <a:buFont typeface="Arial" pitchFamily="34" charset="0"/>
              <a:buChar char="•"/>
            </a:pPr>
            <a:r>
              <a:rPr lang="es-AR" sz="3200" dirty="0">
                <a:latin typeface="Arial" pitchFamily="34" charset="0"/>
              </a:rPr>
              <a:t>To </a:t>
            </a:r>
            <a:r>
              <a:rPr lang="es-AR" sz="3200" dirty="0" err="1">
                <a:latin typeface="Arial" pitchFamily="34" charset="0"/>
              </a:rPr>
              <a:t>obtain</a:t>
            </a:r>
            <a:r>
              <a:rPr lang="es-AR" sz="3200" dirty="0">
                <a:latin typeface="Arial" pitchFamily="34" charset="0"/>
              </a:rPr>
              <a:t> </a:t>
            </a:r>
            <a:r>
              <a:rPr lang="es-AR" sz="3200" dirty="0" err="1">
                <a:latin typeface="Arial" pitchFamily="34" charset="0"/>
              </a:rPr>
              <a:t>quantitative</a:t>
            </a:r>
            <a:r>
              <a:rPr lang="es-AR" sz="3200" dirty="0">
                <a:latin typeface="Arial" pitchFamily="34" charset="0"/>
              </a:rPr>
              <a:t> data </a:t>
            </a:r>
          </a:p>
          <a:p>
            <a:pPr marL="990600" lvl="1" indent="-533400" algn="l" eaLnBrk="0" hangingPunct="0">
              <a:lnSpc>
                <a:spcPct val="90000"/>
              </a:lnSpc>
              <a:spcBef>
                <a:spcPct val="20000"/>
              </a:spcBef>
              <a:buFont typeface="Times New Roman" pitchFamily="18" charset="0"/>
              <a:buChar char="–"/>
            </a:pPr>
            <a:r>
              <a:rPr lang="es-AR" sz="2800" dirty="0">
                <a:latin typeface="Arial" pitchFamily="34" charset="0"/>
              </a:rPr>
              <a:t>Tracking </a:t>
            </a:r>
            <a:r>
              <a:rPr lang="es-AR" sz="2800" dirty="0" err="1">
                <a:latin typeface="Arial" pitchFamily="34" charset="0"/>
              </a:rPr>
              <a:t>project</a:t>
            </a:r>
            <a:r>
              <a:rPr lang="es-AR" sz="2800" dirty="0">
                <a:latin typeface="Arial" pitchFamily="34" charset="0"/>
              </a:rPr>
              <a:t> records</a:t>
            </a:r>
          </a:p>
          <a:p>
            <a:pPr marL="990600" lvl="1" indent="-533400" algn="l" eaLnBrk="0" hangingPunct="0">
              <a:lnSpc>
                <a:spcPct val="90000"/>
              </a:lnSpc>
              <a:spcBef>
                <a:spcPct val="20000"/>
              </a:spcBef>
              <a:buFont typeface="Times New Roman" pitchFamily="18" charset="0"/>
              <a:buChar char="–"/>
            </a:pPr>
            <a:r>
              <a:rPr lang="es-AR" sz="2800" dirty="0">
                <a:latin typeface="Arial" pitchFamily="34" charset="0"/>
              </a:rPr>
              <a:t>Formal </a:t>
            </a:r>
            <a:r>
              <a:rPr lang="es-AR" sz="2800" dirty="0" err="1">
                <a:latin typeface="Arial" pitchFamily="34" charset="0"/>
              </a:rPr>
              <a:t>survey</a:t>
            </a:r>
            <a:endParaRPr lang="es-AR" sz="2800" dirty="0">
              <a:latin typeface="Arial" pitchFamily="34" charset="0"/>
            </a:endParaRPr>
          </a:p>
          <a:p>
            <a:pPr marL="990600" lvl="1" indent="-533400" algn="l" eaLnBrk="0" hangingPunct="0">
              <a:lnSpc>
                <a:spcPct val="90000"/>
              </a:lnSpc>
              <a:spcBef>
                <a:spcPct val="20000"/>
              </a:spcBef>
              <a:buFont typeface="Times New Roman" pitchFamily="18" charset="0"/>
              <a:buChar char="–"/>
            </a:pPr>
            <a:endParaRPr lang="es-AR" sz="1200" dirty="0">
              <a:latin typeface="Arial" pitchFamily="34" charset="0"/>
            </a:endParaRPr>
          </a:p>
          <a:p>
            <a:pPr marL="609600" indent="-609600" algn="l" eaLnBrk="0" hangingPunct="0">
              <a:lnSpc>
                <a:spcPct val="90000"/>
              </a:lnSpc>
              <a:spcBef>
                <a:spcPct val="20000"/>
              </a:spcBef>
              <a:buSzPct val="130000"/>
              <a:buFont typeface="Arial" pitchFamily="34" charset="0"/>
              <a:buChar char="•"/>
            </a:pPr>
            <a:r>
              <a:rPr lang="es-AR" sz="3200" dirty="0">
                <a:latin typeface="Arial" pitchFamily="34" charset="0"/>
              </a:rPr>
              <a:t>To </a:t>
            </a:r>
            <a:r>
              <a:rPr lang="es-AR" sz="3200" dirty="0" err="1">
                <a:latin typeface="Arial" pitchFamily="34" charset="0"/>
              </a:rPr>
              <a:t>obtain</a:t>
            </a:r>
            <a:r>
              <a:rPr lang="es-AR" sz="3200" dirty="0">
                <a:latin typeface="Arial" pitchFamily="34" charset="0"/>
              </a:rPr>
              <a:t> </a:t>
            </a:r>
            <a:r>
              <a:rPr lang="es-AR" sz="3200" dirty="0" err="1">
                <a:latin typeface="Arial" pitchFamily="34" charset="0"/>
              </a:rPr>
              <a:t>qualitative</a:t>
            </a:r>
            <a:r>
              <a:rPr lang="es-AR" sz="3200" dirty="0">
                <a:latin typeface="Arial" pitchFamily="34" charset="0"/>
              </a:rPr>
              <a:t> data:</a:t>
            </a:r>
          </a:p>
          <a:p>
            <a:pPr marL="990600" lvl="1" indent="-533400" algn="l" eaLnBrk="0" hangingPunct="0">
              <a:lnSpc>
                <a:spcPct val="90000"/>
              </a:lnSpc>
              <a:spcBef>
                <a:spcPct val="20000"/>
              </a:spcBef>
              <a:buFont typeface="Times New Roman" pitchFamily="18" charset="0"/>
              <a:buChar char="–"/>
            </a:pPr>
            <a:r>
              <a:rPr lang="es-AR" sz="2800" dirty="0">
                <a:latin typeface="Arial" pitchFamily="34" charset="0"/>
              </a:rPr>
              <a:t>Key </a:t>
            </a:r>
            <a:r>
              <a:rPr lang="es-AR" sz="2800" dirty="0" err="1">
                <a:latin typeface="Arial" pitchFamily="34" charset="0"/>
              </a:rPr>
              <a:t>informant</a:t>
            </a:r>
            <a:r>
              <a:rPr lang="es-AR" sz="2800" dirty="0">
                <a:latin typeface="Arial" pitchFamily="34" charset="0"/>
              </a:rPr>
              <a:t> interview</a:t>
            </a:r>
          </a:p>
          <a:p>
            <a:pPr marL="990600" lvl="1" indent="-533400" algn="l" eaLnBrk="0" hangingPunct="0">
              <a:lnSpc>
                <a:spcPct val="90000"/>
              </a:lnSpc>
              <a:spcBef>
                <a:spcPct val="20000"/>
              </a:spcBef>
              <a:buFont typeface="Times New Roman" pitchFamily="18" charset="0"/>
              <a:buChar char="–"/>
            </a:pPr>
            <a:r>
              <a:rPr lang="es-AR" sz="2800" dirty="0" err="1">
                <a:latin typeface="Arial" pitchFamily="34" charset="0"/>
              </a:rPr>
              <a:t>Focus</a:t>
            </a:r>
            <a:r>
              <a:rPr lang="es-AR" sz="2800" dirty="0">
                <a:latin typeface="Arial" pitchFamily="34" charset="0"/>
              </a:rPr>
              <a:t> </a:t>
            </a:r>
            <a:r>
              <a:rPr lang="es-AR" sz="2800" dirty="0" err="1">
                <a:latin typeface="Arial" pitchFamily="34" charset="0"/>
              </a:rPr>
              <a:t>group</a:t>
            </a:r>
            <a:r>
              <a:rPr lang="es-AR" sz="2800" dirty="0">
                <a:latin typeface="Arial" pitchFamily="34" charset="0"/>
              </a:rPr>
              <a:t> </a:t>
            </a:r>
            <a:r>
              <a:rPr lang="es-AR" sz="2800" dirty="0" err="1">
                <a:latin typeface="Arial" pitchFamily="34" charset="0"/>
              </a:rPr>
              <a:t>discussion</a:t>
            </a:r>
            <a:endParaRPr lang="es-AR" sz="2800" dirty="0">
              <a:latin typeface="Arial" pitchFamily="34" charset="0"/>
            </a:endParaRPr>
          </a:p>
          <a:p>
            <a:pPr marL="990600" lvl="1" indent="-533400" algn="l" eaLnBrk="0" hangingPunct="0">
              <a:lnSpc>
                <a:spcPct val="90000"/>
              </a:lnSpc>
              <a:spcBef>
                <a:spcPct val="20000"/>
              </a:spcBef>
              <a:buFont typeface="Times New Roman" pitchFamily="18" charset="0"/>
              <a:buChar char="–"/>
            </a:pPr>
            <a:r>
              <a:rPr lang="es-AR" sz="2800" dirty="0" err="1">
                <a:latin typeface="Arial" pitchFamily="34" charset="0"/>
              </a:rPr>
              <a:t>Matrix</a:t>
            </a:r>
            <a:r>
              <a:rPr lang="es-AR" sz="2800" dirty="0">
                <a:latin typeface="Arial" pitchFamily="34" charset="0"/>
              </a:rPr>
              <a:t> ranking</a:t>
            </a:r>
          </a:p>
          <a:p>
            <a:pPr marL="990600" lvl="1" indent="-533400" algn="l" eaLnBrk="0" hangingPunct="0">
              <a:lnSpc>
                <a:spcPct val="90000"/>
              </a:lnSpc>
              <a:spcBef>
                <a:spcPct val="20000"/>
              </a:spcBef>
              <a:buFont typeface="Times New Roman" pitchFamily="18" charset="0"/>
              <a:buChar char="–"/>
            </a:pPr>
            <a:r>
              <a:rPr lang="es-AR" sz="2800" dirty="0" err="1">
                <a:latin typeface="Arial" pitchFamily="34" charset="0"/>
              </a:rPr>
              <a:t>Direct</a:t>
            </a:r>
            <a:r>
              <a:rPr lang="es-AR" sz="2800" dirty="0">
                <a:latin typeface="Arial" pitchFamily="34" charset="0"/>
              </a:rPr>
              <a:t> </a:t>
            </a:r>
            <a:r>
              <a:rPr lang="es-AR" sz="2800" dirty="0" err="1">
                <a:latin typeface="Arial" pitchFamily="34" charset="0"/>
              </a:rPr>
              <a:t>observation</a:t>
            </a:r>
            <a:endParaRPr lang="es-AR" sz="2800" dirty="0">
              <a:latin typeface="Arial" pitchFamily="34" charset="0"/>
            </a:endParaRPr>
          </a:p>
          <a:p>
            <a:pPr marL="990600" lvl="1" indent="-533400" algn="l" eaLnBrk="0" hangingPunct="0">
              <a:lnSpc>
                <a:spcPct val="90000"/>
              </a:lnSpc>
              <a:spcBef>
                <a:spcPct val="20000"/>
              </a:spcBef>
              <a:buFont typeface="Times New Roman" pitchFamily="18" charset="0"/>
              <a:buChar char="–"/>
            </a:pPr>
            <a:r>
              <a:rPr lang="es-AR" sz="2800" dirty="0" err="1">
                <a:latin typeface="Arial" pitchFamily="34" charset="0"/>
              </a:rPr>
              <a:t>Mapping</a:t>
            </a:r>
            <a:endParaRPr lang="es-AR" sz="2800" dirty="0">
              <a:latin typeface="Arial" pitchFamily="34" charset="0"/>
            </a:endParaRPr>
          </a:p>
          <a:p>
            <a:pPr marL="609600" indent="-609600" algn="l" eaLnBrk="0" hangingPunct="0">
              <a:lnSpc>
                <a:spcPct val="90000"/>
              </a:lnSpc>
              <a:spcBef>
                <a:spcPct val="20000"/>
              </a:spcBef>
              <a:buSzPct val="130000"/>
              <a:buFont typeface="Arial" pitchFamily="34" charset="0"/>
              <a:buChar char="•"/>
            </a:pPr>
            <a:endParaRPr lang="es-AR" sz="3200" dirty="0">
              <a:latin typeface="Arial" pitchFamily="34" charset="0"/>
            </a:endParaRPr>
          </a:p>
        </p:txBody>
      </p:sp>
    </p:spTree>
    <p:extLst>
      <p:ext uri="{BB962C8B-B14F-4D97-AF65-F5344CB8AC3E}">
        <p14:creationId xmlns:p14="http://schemas.microsoft.com/office/powerpoint/2010/main" val="38561272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5" name="Rectangle 5"/>
          <p:cNvSpPr>
            <a:spLocks noGrp="1" noChangeArrowheads="1"/>
          </p:cNvSpPr>
          <p:nvPr>
            <p:ph type="body" idx="4294967295"/>
          </p:nvPr>
        </p:nvSpPr>
        <p:spPr>
          <a:xfrm>
            <a:off x="427038" y="1266825"/>
            <a:ext cx="8288337" cy="5194300"/>
          </a:xfrm>
        </p:spPr>
        <p:txBody>
          <a:bodyPr/>
          <a:lstStyle/>
          <a:p>
            <a:pPr indent="3175" eaLnBrk="1" hangingPunct="1">
              <a:lnSpc>
                <a:spcPct val="90000"/>
              </a:lnSpc>
              <a:spcBef>
                <a:spcPct val="0"/>
              </a:spcBef>
              <a:buFont typeface="Arial" pitchFamily="34" charset="0"/>
              <a:buNone/>
            </a:pPr>
            <a:r>
              <a:rPr lang="en-US" smtClean="0"/>
              <a:t>A good method should meet the following criteria:</a:t>
            </a:r>
          </a:p>
          <a:p>
            <a:pPr indent="3175" eaLnBrk="1" hangingPunct="1">
              <a:lnSpc>
                <a:spcPct val="90000"/>
              </a:lnSpc>
              <a:spcBef>
                <a:spcPct val="0"/>
              </a:spcBef>
              <a:buFont typeface="Arial" pitchFamily="34" charset="0"/>
              <a:buNone/>
            </a:pPr>
            <a:r>
              <a:rPr lang="en-US" sz="2800" b="1" smtClean="0">
                <a:solidFill>
                  <a:srgbClr val="009900"/>
                </a:solidFill>
              </a:rPr>
              <a:t>Accurate:</a:t>
            </a:r>
            <a:r>
              <a:rPr lang="en-US" sz="2800" b="1" smtClean="0">
                <a:solidFill>
                  <a:schemeClr val="folHlink"/>
                </a:solidFill>
              </a:rPr>
              <a:t> </a:t>
            </a:r>
            <a:r>
              <a:rPr lang="en-US" sz="2800" smtClean="0"/>
              <a:t>Gives minimal or no error</a:t>
            </a:r>
          </a:p>
          <a:p>
            <a:pPr indent="3175" eaLnBrk="1" hangingPunct="1">
              <a:lnSpc>
                <a:spcPct val="90000"/>
              </a:lnSpc>
              <a:spcBef>
                <a:spcPct val="0"/>
              </a:spcBef>
              <a:buFont typeface="Arial" pitchFamily="34" charset="0"/>
              <a:buNone/>
            </a:pPr>
            <a:r>
              <a:rPr lang="en-US" sz="2800" b="1" smtClean="0">
                <a:solidFill>
                  <a:srgbClr val="009900"/>
                </a:solidFill>
              </a:rPr>
              <a:t>Reliable:</a:t>
            </a:r>
            <a:r>
              <a:rPr lang="en-US" sz="2800" smtClean="0"/>
              <a:t> Results obtained using the method are consistently repeatable </a:t>
            </a:r>
          </a:p>
          <a:p>
            <a:pPr indent="3175" eaLnBrk="1" hangingPunct="1">
              <a:lnSpc>
                <a:spcPct val="90000"/>
              </a:lnSpc>
              <a:spcBef>
                <a:spcPct val="0"/>
              </a:spcBef>
              <a:buFont typeface="Arial" pitchFamily="34" charset="0"/>
              <a:buNone/>
            </a:pPr>
            <a:r>
              <a:rPr lang="en-US" sz="2800" b="1" smtClean="0">
                <a:solidFill>
                  <a:srgbClr val="009900"/>
                </a:solidFill>
              </a:rPr>
              <a:t>Cost-effective:</a:t>
            </a:r>
            <a:r>
              <a:rPr lang="en-US" sz="2800" smtClean="0"/>
              <a:t> Not overly expensive for the data the method yields or for the resources the project has </a:t>
            </a:r>
          </a:p>
          <a:p>
            <a:pPr indent="3175" eaLnBrk="1" hangingPunct="1">
              <a:lnSpc>
                <a:spcPct val="90000"/>
              </a:lnSpc>
              <a:spcBef>
                <a:spcPct val="0"/>
              </a:spcBef>
              <a:buFont typeface="Arial" pitchFamily="34" charset="0"/>
              <a:buNone/>
            </a:pPr>
            <a:r>
              <a:rPr lang="en-US" sz="2800" b="1" smtClean="0">
                <a:solidFill>
                  <a:srgbClr val="009900"/>
                </a:solidFill>
              </a:rPr>
              <a:t>Feasible:</a:t>
            </a:r>
            <a:r>
              <a:rPr lang="en-US" sz="2800" smtClean="0"/>
              <a:t> Project team has people who can use the method, as well as the material and financial resources to use the method </a:t>
            </a:r>
          </a:p>
          <a:p>
            <a:pPr indent="3175" eaLnBrk="1" hangingPunct="1">
              <a:lnSpc>
                <a:spcPct val="90000"/>
              </a:lnSpc>
              <a:spcBef>
                <a:spcPct val="0"/>
              </a:spcBef>
              <a:buFont typeface="Arial" pitchFamily="34" charset="0"/>
              <a:buNone/>
            </a:pPr>
            <a:r>
              <a:rPr lang="en-US" sz="2800" b="1" smtClean="0">
                <a:solidFill>
                  <a:srgbClr val="009900"/>
                </a:solidFill>
              </a:rPr>
              <a:t>Appropriate:</a:t>
            </a:r>
            <a:r>
              <a:rPr lang="en-US" sz="2800" smtClean="0"/>
              <a:t> Appropriate to the environmental,  cultural, and political context of the project</a:t>
            </a:r>
          </a:p>
        </p:txBody>
      </p:sp>
      <p:sp>
        <p:nvSpPr>
          <p:cNvPr id="40963" name="Rectangle 7"/>
          <p:cNvSpPr>
            <a:spLocks noGrp="1" noChangeArrowheads="1"/>
          </p:cNvSpPr>
          <p:nvPr>
            <p:ph type="title" idx="4294967295"/>
          </p:nvPr>
        </p:nvSpPr>
        <p:spPr>
          <a:noFill/>
        </p:spPr>
        <p:txBody>
          <a:bodyPr/>
          <a:lstStyle/>
          <a:p>
            <a:pPr marL="511175" indent="-511175" eaLnBrk="1" hangingPunct="1"/>
            <a:r>
              <a:rPr lang="en-US" smtClean="0"/>
              <a:t>5.  Select your methods and how you will collect the information</a:t>
            </a:r>
          </a:p>
        </p:txBody>
      </p:sp>
    </p:spTree>
    <p:extLst>
      <p:ext uri="{BB962C8B-B14F-4D97-AF65-F5344CB8AC3E}">
        <p14:creationId xmlns:p14="http://schemas.microsoft.com/office/powerpoint/2010/main" val="24443967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240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240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240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4240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424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4"/>
          <p:cNvSpPr>
            <a:spLocks noChangeArrowheads="1"/>
          </p:cNvSpPr>
          <p:nvPr/>
        </p:nvSpPr>
        <p:spPr bwMode="auto">
          <a:xfrm>
            <a:off x="0" y="1219200"/>
            <a:ext cx="9144000" cy="563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1600" b="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24396" b="26841"/>
          <a:stretch/>
        </p:blipFill>
        <p:spPr>
          <a:xfrm>
            <a:off x="-50240" y="2338179"/>
            <a:ext cx="9244484" cy="3136945"/>
          </a:xfrm>
          <a:prstGeom prst="rect">
            <a:avLst/>
          </a:prstGeom>
        </p:spPr>
      </p:pic>
      <p:sp>
        <p:nvSpPr>
          <p:cNvPr id="19" name="AutoShape 9"/>
          <p:cNvSpPr>
            <a:spLocks noChangeArrowheads="1"/>
          </p:cNvSpPr>
          <p:nvPr/>
        </p:nvSpPr>
        <p:spPr bwMode="auto">
          <a:xfrm>
            <a:off x="5740400" y="1143000"/>
            <a:ext cx="3429000" cy="1165225"/>
          </a:xfrm>
          <a:prstGeom prst="wedgeRoundRectCallout">
            <a:avLst>
              <a:gd name="adj1" fmla="val -56588"/>
              <a:gd name="adj2" fmla="val 106731"/>
              <a:gd name="adj3" fmla="val 16667"/>
            </a:avLst>
          </a:prstGeom>
          <a:solidFill>
            <a:srgbClr val="CC99FF">
              <a:alpha val="70195"/>
            </a:srgbClr>
          </a:solidFill>
          <a:ln w="9525">
            <a:solidFill>
              <a:schemeClr val="tx1"/>
            </a:solidFill>
            <a:miter lim="800000"/>
            <a:headEnd/>
            <a:tailEnd/>
          </a:ln>
        </p:spPr>
        <p:txBody>
          <a:bodyPr/>
          <a:lstStyle>
            <a:lvl1pPr>
              <a:defRPr sz="2800" b="1">
                <a:solidFill>
                  <a:schemeClr val="tx1"/>
                </a:solidFill>
                <a:latin typeface="Times" pitchFamily="1" charset="0"/>
                <a:ea typeface="MS PGothic" pitchFamily="34" charset="-128"/>
              </a:defRPr>
            </a:lvl1pPr>
            <a:lvl2pPr marL="742950" indent="-285750">
              <a:defRPr sz="2800" b="1">
                <a:solidFill>
                  <a:schemeClr val="tx1"/>
                </a:solidFill>
                <a:latin typeface="Times" pitchFamily="1" charset="0"/>
                <a:ea typeface="MS PGothic" pitchFamily="34" charset="-128"/>
              </a:defRPr>
            </a:lvl2pPr>
            <a:lvl3pPr marL="1143000" indent="-228600">
              <a:defRPr sz="2800" b="1">
                <a:solidFill>
                  <a:schemeClr val="tx1"/>
                </a:solidFill>
                <a:latin typeface="Times" pitchFamily="1" charset="0"/>
                <a:ea typeface="MS PGothic" pitchFamily="34" charset="-128"/>
              </a:defRPr>
            </a:lvl3pPr>
            <a:lvl4pPr marL="1600200" indent="-228600">
              <a:defRPr sz="2800" b="1">
                <a:solidFill>
                  <a:schemeClr val="tx1"/>
                </a:solidFill>
                <a:latin typeface="Times" pitchFamily="1" charset="0"/>
                <a:ea typeface="MS PGothic" pitchFamily="34" charset="-128"/>
              </a:defRPr>
            </a:lvl4pPr>
            <a:lvl5pPr marL="2057400" indent="-228600">
              <a:defRPr sz="2800" b="1">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800" b="1">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800" b="1">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800" b="1">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800" b="1">
                <a:solidFill>
                  <a:schemeClr val="tx1"/>
                </a:solidFill>
                <a:latin typeface="Times" pitchFamily="1" charset="0"/>
                <a:ea typeface="MS PGothic" pitchFamily="34" charset="-128"/>
              </a:defRPr>
            </a:lvl9pPr>
          </a:lstStyle>
          <a:p>
            <a:pPr algn="ctr">
              <a:defRPr/>
            </a:pPr>
            <a:r>
              <a:rPr lang="en-US" altLang="en-US" sz="1600" b="0" dirty="0" smtClean="0">
                <a:latin typeface="+mj-lt"/>
              </a:rPr>
              <a:t>Indicator: </a:t>
            </a:r>
            <a:r>
              <a:rPr lang="en-US" altLang="en-US" sz="1600" b="0" dirty="0" smtClean="0">
                <a:latin typeface="+mj-lt"/>
              </a:rPr>
              <a:t># infractions issued annually against landowners in the Swan Coastal Plain for illegal clearing of vegetation</a:t>
            </a:r>
          </a:p>
        </p:txBody>
      </p:sp>
      <p:sp>
        <p:nvSpPr>
          <p:cNvPr id="21" name="AutoShape 10"/>
          <p:cNvSpPr>
            <a:spLocks noChangeArrowheads="1"/>
          </p:cNvSpPr>
          <p:nvPr/>
        </p:nvSpPr>
        <p:spPr bwMode="auto">
          <a:xfrm>
            <a:off x="2378870" y="5424706"/>
            <a:ext cx="4386263" cy="922338"/>
          </a:xfrm>
          <a:prstGeom prst="wedgeRoundRectCallout">
            <a:avLst>
              <a:gd name="adj1" fmla="val 42628"/>
              <a:gd name="adj2" fmla="val -118091"/>
              <a:gd name="adj3" fmla="val 16667"/>
            </a:avLst>
          </a:prstGeom>
          <a:solidFill>
            <a:srgbClr val="CC99FF">
              <a:alpha val="70195"/>
            </a:srgbClr>
          </a:solidFill>
          <a:ln w="9525">
            <a:solidFill>
              <a:schemeClr val="tx1"/>
            </a:solidFill>
            <a:miter lim="800000"/>
            <a:headEnd/>
            <a:tailEnd/>
          </a:ln>
        </p:spPr>
        <p:txBody>
          <a:bodyPr/>
          <a:lstStyle/>
          <a:p>
            <a:pPr algn="ctr"/>
            <a:r>
              <a:rPr lang="en-US" altLang="en-US" sz="1600" dirty="0" smtClean="0">
                <a:latin typeface="+mj-lt"/>
                <a:ea typeface="MS PGothic" pitchFamily="34" charset="-128"/>
              </a:rPr>
              <a:t>Indicator: </a:t>
            </a:r>
            <a:r>
              <a:rPr lang="en-US" altLang="en-US" sz="1600" dirty="0">
                <a:latin typeface="+mj-lt"/>
                <a:ea typeface="MS PGothic" pitchFamily="34" charset="-128"/>
              </a:rPr>
              <a:t># of new invasive plant species recorded in the Eucalyptus-</a:t>
            </a:r>
            <a:r>
              <a:rPr lang="en-US" altLang="en-US" sz="1600" dirty="0" err="1">
                <a:latin typeface="+mj-lt"/>
                <a:ea typeface="MS PGothic" pitchFamily="34" charset="-128"/>
              </a:rPr>
              <a:t>Melaleuca</a:t>
            </a:r>
            <a:r>
              <a:rPr lang="en-US" altLang="en-US" sz="1600" dirty="0">
                <a:latin typeface="+mj-lt"/>
                <a:ea typeface="MS PGothic" pitchFamily="34" charset="-128"/>
              </a:rPr>
              <a:t> woodlands and seasonally flooded wetlands</a:t>
            </a:r>
          </a:p>
        </p:txBody>
      </p:sp>
      <p:sp>
        <p:nvSpPr>
          <p:cNvPr id="62468" name="Rectangle 2"/>
          <p:cNvSpPr>
            <a:spLocks noChangeArrowheads="1"/>
          </p:cNvSpPr>
          <p:nvPr/>
        </p:nvSpPr>
        <p:spPr bwMode="auto">
          <a:xfrm>
            <a:off x="373063" y="384175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marL="115888">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1600" b="0">
              <a:solidFill>
                <a:srgbClr val="FFFF99"/>
              </a:solidFill>
            </a:endParaRPr>
          </a:p>
        </p:txBody>
      </p:sp>
      <p:sp>
        <p:nvSpPr>
          <p:cNvPr id="62469" name="Rectangle 3"/>
          <p:cNvSpPr>
            <a:spLocks noChangeArrowheads="1"/>
          </p:cNvSpPr>
          <p:nvPr/>
        </p:nvSpPr>
        <p:spPr bwMode="auto">
          <a:xfrm>
            <a:off x="0" y="3286125"/>
            <a:ext cx="184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1600" b="0"/>
          </a:p>
        </p:txBody>
      </p:sp>
      <p:sp>
        <p:nvSpPr>
          <p:cNvPr id="62470" name="Rectangle 4"/>
          <p:cNvSpPr>
            <a:spLocks noChangeArrowheads="1"/>
          </p:cNvSpPr>
          <p:nvPr/>
        </p:nvSpPr>
        <p:spPr bwMode="auto">
          <a:xfrm>
            <a:off x="0" y="3095625"/>
            <a:ext cx="184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1600" b="0"/>
          </a:p>
        </p:txBody>
      </p:sp>
      <p:sp>
        <p:nvSpPr>
          <p:cNvPr id="62471" name="Rectangle 5"/>
          <p:cNvSpPr>
            <a:spLocks noChangeArrowheads="1"/>
          </p:cNvSpPr>
          <p:nvPr/>
        </p:nvSpPr>
        <p:spPr bwMode="auto">
          <a:xfrm>
            <a:off x="0" y="2443163"/>
            <a:ext cx="184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1600" b="0"/>
          </a:p>
        </p:txBody>
      </p:sp>
      <p:sp>
        <p:nvSpPr>
          <p:cNvPr id="41990" name="Rectangle 9"/>
          <p:cNvSpPr>
            <a:spLocks noGrp="1" noChangeArrowheads="1"/>
          </p:cNvSpPr>
          <p:nvPr>
            <p:ph type="title"/>
          </p:nvPr>
        </p:nvSpPr>
        <p:spPr/>
        <p:txBody>
          <a:bodyPr/>
          <a:lstStyle/>
          <a:p>
            <a:pPr eaLnBrk="1" hangingPunct="1">
              <a:defRPr/>
            </a:pPr>
            <a:r>
              <a:rPr lang="en-US" smtClean="0"/>
              <a:t>Examples of Monitoring Methods</a:t>
            </a:r>
          </a:p>
        </p:txBody>
      </p:sp>
      <p:sp>
        <p:nvSpPr>
          <p:cNvPr id="62473" name="Rectangle 2"/>
          <p:cNvSpPr>
            <a:spLocks noChangeArrowheads="1"/>
          </p:cNvSpPr>
          <p:nvPr/>
        </p:nvSpPr>
        <p:spPr bwMode="auto">
          <a:xfrm>
            <a:off x="373063" y="384175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marL="115888">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en-US" altLang="en-US" sz="1600" b="0">
              <a:solidFill>
                <a:srgbClr val="FFFF99"/>
              </a:solidFill>
            </a:endParaRPr>
          </a:p>
        </p:txBody>
      </p:sp>
      <p:sp>
        <p:nvSpPr>
          <p:cNvPr id="35" name="AutoShape 12"/>
          <p:cNvSpPr>
            <a:spLocks noChangeArrowheads="1"/>
          </p:cNvSpPr>
          <p:nvPr/>
        </p:nvSpPr>
        <p:spPr bwMode="auto">
          <a:xfrm>
            <a:off x="6831013" y="5440363"/>
            <a:ext cx="1784350" cy="893762"/>
          </a:xfrm>
          <a:prstGeom prst="wedgeRoundRectCallout">
            <a:avLst>
              <a:gd name="adj1" fmla="val -67796"/>
              <a:gd name="adj2" fmla="val -121088"/>
              <a:gd name="adj3" fmla="val 16667"/>
            </a:avLst>
          </a:prstGeom>
          <a:solidFill>
            <a:srgbClr val="FFCC66"/>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600" b="0"/>
              <a:t>Method: conduct vegetation  surveys</a:t>
            </a:r>
            <a:endParaRPr lang="es-ES" altLang="en-US" sz="1600" b="0"/>
          </a:p>
        </p:txBody>
      </p:sp>
      <p:sp>
        <p:nvSpPr>
          <p:cNvPr id="36" name="AutoShape 12"/>
          <p:cNvSpPr>
            <a:spLocks noChangeArrowheads="1"/>
          </p:cNvSpPr>
          <p:nvPr/>
        </p:nvSpPr>
        <p:spPr bwMode="auto">
          <a:xfrm>
            <a:off x="3038475" y="1115291"/>
            <a:ext cx="2701925" cy="620713"/>
          </a:xfrm>
          <a:prstGeom prst="wedgeRoundRectCallout">
            <a:avLst>
              <a:gd name="adj1" fmla="val 49192"/>
              <a:gd name="adj2" fmla="val 174442"/>
              <a:gd name="adj3" fmla="val 16667"/>
            </a:avLst>
          </a:prstGeom>
          <a:solidFill>
            <a:srgbClr val="FFCC66"/>
          </a:solidFill>
          <a:ln w="9525">
            <a:solidFill>
              <a:schemeClr val="tx1"/>
            </a:solidFill>
            <a:miter lim="800000"/>
            <a:headEnd/>
            <a:tailEnd/>
          </a:ln>
        </p:spPr>
        <p:txBody>
          <a:bodyPr/>
          <a:lstStyle>
            <a:lvl1pPr>
              <a:defRPr sz="2800" b="1">
                <a:solidFill>
                  <a:schemeClr val="tx1"/>
                </a:solidFill>
                <a:latin typeface="Times" charset="0"/>
                <a:ea typeface="MS PGothic" pitchFamily="34" charset="-128"/>
              </a:defRPr>
            </a:lvl1pPr>
            <a:lvl2pPr marL="742950" indent="-285750">
              <a:defRPr sz="2800" b="1">
                <a:solidFill>
                  <a:schemeClr val="tx1"/>
                </a:solidFill>
                <a:latin typeface="Times" charset="0"/>
                <a:ea typeface="MS PGothic" pitchFamily="34" charset="-128"/>
              </a:defRPr>
            </a:lvl2pPr>
            <a:lvl3pPr marL="1143000" indent="-228600">
              <a:defRPr sz="2800" b="1">
                <a:solidFill>
                  <a:schemeClr val="tx1"/>
                </a:solidFill>
                <a:latin typeface="Times" charset="0"/>
                <a:ea typeface="MS PGothic" pitchFamily="34" charset="-128"/>
              </a:defRPr>
            </a:lvl3pPr>
            <a:lvl4pPr marL="1600200" indent="-228600">
              <a:defRPr sz="2800" b="1">
                <a:solidFill>
                  <a:schemeClr val="tx1"/>
                </a:solidFill>
                <a:latin typeface="Times" charset="0"/>
                <a:ea typeface="MS PGothic" pitchFamily="34" charset="-128"/>
              </a:defRPr>
            </a:lvl4pPr>
            <a:lvl5pPr marL="2057400" indent="-228600">
              <a:defRPr sz="2800" b="1">
                <a:solidFill>
                  <a:schemeClr val="tx1"/>
                </a:solidFill>
                <a:latin typeface="Times" charset="0"/>
                <a:ea typeface="MS PGothic" pitchFamily="34" charset="-128"/>
              </a:defRPr>
            </a:lvl5pPr>
            <a:lvl6pPr marL="2514600" indent="-228600" eaLnBrk="0" fontAlgn="base" hangingPunct="0">
              <a:spcBef>
                <a:spcPct val="0"/>
              </a:spcBef>
              <a:spcAft>
                <a:spcPct val="0"/>
              </a:spcAft>
              <a:defRPr sz="2800" b="1">
                <a:solidFill>
                  <a:schemeClr val="tx1"/>
                </a:solidFill>
                <a:latin typeface="Times" charset="0"/>
                <a:ea typeface="MS PGothic" pitchFamily="34" charset="-128"/>
              </a:defRPr>
            </a:lvl6pPr>
            <a:lvl7pPr marL="2971800" indent="-228600" eaLnBrk="0" fontAlgn="base" hangingPunct="0">
              <a:spcBef>
                <a:spcPct val="0"/>
              </a:spcBef>
              <a:spcAft>
                <a:spcPct val="0"/>
              </a:spcAft>
              <a:defRPr sz="2800" b="1">
                <a:solidFill>
                  <a:schemeClr val="tx1"/>
                </a:solidFill>
                <a:latin typeface="Times" charset="0"/>
                <a:ea typeface="MS PGothic" pitchFamily="34" charset="-128"/>
              </a:defRPr>
            </a:lvl7pPr>
            <a:lvl8pPr marL="3429000" indent="-228600" eaLnBrk="0" fontAlgn="base" hangingPunct="0">
              <a:spcBef>
                <a:spcPct val="0"/>
              </a:spcBef>
              <a:spcAft>
                <a:spcPct val="0"/>
              </a:spcAft>
              <a:defRPr sz="2800" b="1">
                <a:solidFill>
                  <a:schemeClr val="tx1"/>
                </a:solidFill>
                <a:latin typeface="Times" charset="0"/>
                <a:ea typeface="MS PGothic" pitchFamily="34" charset="-128"/>
              </a:defRPr>
            </a:lvl8pPr>
            <a:lvl9pPr marL="3886200" indent="-228600" eaLnBrk="0" fontAlgn="base" hangingPunct="0">
              <a:spcBef>
                <a:spcPct val="0"/>
              </a:spcBef>
              <a:spcAft>
                <a:spcPct val="0"/>
              </a:spcAft>
              <a:defRPr sz="2800" b="1">
                <a:solidFill>
                  <a:schemeClr val="tx1"/>
                </a:solidFill>
                <a:latin typeface="Times" charset="0"/>
                <a:ea typeface="MS PGothic" pitchFamily="34" charset="-128"/>
              </a:defRPr>
            </a:lvl9pPr>
          </a:lstStyle>
          <a:p>
            <a:pPr algn="ctr">
              <a:defRPr/>
            </a:pPr>
            <a:r>
              <a:rPr lang="en-US" altLang="en-US" sz="1600" b="0" dirty="0" smtClean="0">
                <a:latin typeface="Arial" panose="020B0604020202020204" pitchFamily="34" charset="0"/>
                <a:ea typeface="+mn-ea"/>
                <a:cs typeface="MS PGothic" charset="0"/>
              </a:rPr>
              <a:t>Method: track law enforcement records</a:t>
            </a:r>
            <a:endParaRPr lang="es-ES" altLang="en-US" sz="1600" b="0" dirty="0" smtClean="0">
              <a:latin typeface="Arial" panose="020B0604020202020204" pitchFamily="34" charset="0"/>
              <a:ea typeface="+mn-ea"/>
              <a:cs typeface="MS PGothic" charset="0"/>
            </a:endParaRPr>
          </a:p>
        </p:txBody>
      </p:sp>
      <p:sp>
        <p:nvSpPr>
          <p:cNvPr id="22" name="AutoShape 21"/>
          <p:cNvSpPr>
            <a:spLocks noChangeArrowheads="1"/>
          </p:cNvSpPr>
          <p:nvPr/>
        </p:nvSpPr>
        <p:spPr bwMode="auto">
          <a:xfrm>
            <a:off x="-76200" y="1752600"/>
            <a:ext cx="2514600" cy="1219200"/>
          </a:xfrm>
          <a:prstGeom prst="wedgeRoundRectCallout">
            <a:avLst>
              <a:gd name="adj1" fmla="val 55273"/>
              <a:gd name="adj2" fmla="val 129690"/>
              <a:gd name="adj3" fmla="val 16667"/>
            </a:avLst>
          </a:prstGeom>
          <a:solidFill>
            <a:srgbClr val="CC99FF">
              <a:alpha val="70195"/>
            </a:srgbClr>
          </a:solidFill>
          <a:ln w="9525">
            <a:solidFill>
              <a:schemeClr val="tx1"/>
            </a:solidFill>
            <a:miter lim="800000"/>
            <a:headEnd/>
            <a:tailEnd/>
          </a:ln>
        </p:spPr>
        <p:txBody>
          <a:bodyPr/>
          <a:lstStyle/>
          <a:p>
            <a:pPr algn="ctr"/>
            <a:r>
              <a:rPr lang="en-US" altLang="en-US" sz="1600" dirty="0">
                <a:latin typeface="+mj-lt"/>
                <a:ea typeface="MS PGothic" pitchFamily="34" charset="-128"/>
              </a:rPr>
              <a:t>% of landowners  with positive</a:t>
            </a:r>
            <a:r>
              <a:rPr lang="en-US" altLang="ja-JP" sz="1600" dirty="0">
                <a:latin typeface="+mj-lt"/>
                <a:ea typeface="MS PGothic" pitchFamily="34" charset="-128"/>
              </a:rPr>
              <a:t> attitudes toward BMPs and conservation protection mechanisms</a:t>
            </a:r>
            <a:endParaRPr lang="en-US" altLang="en-US" sz="1600" dirty="0">
              <a:latin typeface="+mj-lt"/>
              <a:ea typeface="MS PGothic" pitchFamily="34" charset="-128"/>
            </a:endParaRPr>
          </a:p>
        </p:txBody>
      </p:sp>
      <p:sp>
        <p:nvSpPr>
          <p:cNvPr id="23" name="AutoShape 12"/>
          <p:cNvSpPr>
            <a:spLocks noChangeArrowheads="1"/>
          </p:cNvSpPr>
          <p:nvPr/>
        </p:nvSpPr>
        <p:spPr bwMode="auto">
          <a:xfrm>
            <a:off x="2438400" y="1905000"/>
            <a:ext cx="2133600" cy="969963"/>
          </a:xfrm>
          <a:prstGeom prst="wedgeRoundRectCallout">
            <a:avLst>
              <a:gd name="adj1" fmla="val -41861"/>
              <a:gd name="adj2" fmla="val 166088"/>
              <a:gd name="adj3" fmla="val 16667"/>
            </a:avLst>
          </a:prstGeom>
          <a:solidFill>
            <a:srgbClr val="FFCC66"/>
          </a:solidFill>
          <a:ln w="9525">
            <a:solidFill>
              <a:schemeClr val="tx1"/>
            </a:solidFill>
            <a:miter lim="800000"/>
            <a:headEnd/>
            <a:tailEnd/>
          </a:ln>
        </p:spPr>
        <p:txBody>
          <a:bodyPr/>
          <a:lstStyle>
            <a:lvl1pPr>
              <a:defRPr sz="2800" b="1">
                <a:solidFill>
                  <a:schemeClr val="tx1"/>
                </a:solidFill>
                <a:latin typeface="Times" charset="0"/>
                <a:ea typeface="MS PGothic" pitchFamily="34" charset="-128"/>
              </a:defRPr>
            </a:lvl1pPr>
            <a:lvl2pPr marL="742950" indent="-285750">
              <a:defRPr sz="2800" b="1">
                <a:solidFill>
                  <a:schemeClr val="tx1"/>
                </a:solidFill>
                <a:latin typeface="Times" charset="0"/>
                <a:ea typeface="MS PGothic" pitchFamily="34" charset="-128"/>
              </a:defRPr>
            </a:lvl2pPr>
            <a:lvl3pPr marL="1143000" indent="-228600">
              <a:defRPr sz="2800" b="1">
                <a:solidFill>
                  <a:schemeClr val="tx1"/>
                </a:solidFill>
                <a:latin typeface="Times" charset="0"/>
                <a:ea typeface="MS PGothic" pitchFamily="34" charset="-128"/>
              </a:defRPr>
            </a:lvl3pPr>
            <a:lvl4pPr marL="1600200" indent="-228600">
              <a:defRPr sz="2800" b="1">
                <a:solidFill>
                  <a:schemeClr val="tx1"/>
                </a:solidFill>
                <a:latin typeface="Times" charset="0"/>
                <a:ea typeface="MS PGothic" pitchFamily="34" charset="-128"/>
              </a:defRPr>
            </a:lvl4pPr>
            <a:lvl5pPr marL="2057400" indent="-228600">
              <a:defRPr sz="2800" b="1">
                <a:solidFill>
                  <a:schemeClr val="tx1"/>
                </a:solidFill>
                <a:latin typeface="Times" charset="0"/>
                <a:ea typeface="MS PGothic" pitchFamily="34" charset="-128"/>
              </a:defRPr>
            </a:lvl5pPr>
            <a:lvl6pPr marL="2514600" indent="-228600" eaLnBrk="0" fontAlgn="base" hangingPunct="0">
              <a:spcBef>
                <a:spcPct val="0"/>
              </a:spcBef>
              <a:spcAft>
                <a:spcPct val="0"/>
              </a:spcAft>
              <a:defRPr sz="2800" b="1">
                <a:solidFill>
                  <a:schemeClr val="tx1"/>
                </a:solidFill>
                <a:latin typeface="Times" charset="0"/>
                <a:ea typeface="MS PGothic" pitchFamily="34" charset="-128"/>
              </a:defRPr>
            </a:lvl6pPr>
            <a:lvl7pPr marL="2971800" indent="-228600" eaLnBrk="0" fontAlgn="base" hangingPunct="0">
              <a:spcBef>
                <a:spcPct val="0"/>
              </a:spcBef>
              <a:spcAft>
                <a:spcPct val="0"/>
              </a:spcAft>
              <a:defRPr sz="2800" b="1">
                <a:solidFill>
                  <a:schemeClr val="tx1"/>
                </a:solidFill>
                <a:latin typeface="Times" charset="0"/>
                <a:ea typeface="MS PGothic" pitchFamily="34" charset="-128"/>
              </a:defRPr>
            </a:lvl7pPr>
            <a:lvl8pPr marL="3429000" indent="-228600" eaLnBrk="0" fontAlgn="base" hangingPunct="0">
              <a:spcBef>
                <a:spcPct val="0"/>
              </a:spcBef>
              <a:spcAft>
                <a:spcPct val="0"/>
              </a:spcAft>
              <a:defRPr sz="2800" b="1">
                <a:solidFill>
                  <a:schemeClr val="tx1"/>
                </a:solidFill>
                <a:latin typeface="Times" charset="0"/>
                <a:ea typeface="MS PGothic" pitchFamily="34" charset="-128"/>
              </a:defRPr>
            </a:lvl8pPr>
            <a:lvl9pPr marL="3886200" indent="-228600" eaLnBrk="0" fontAlgn="base" hangingPunct="0">
              <a:spcBef>
                <a:spcPct val="0"/>
              </a:spcBef>
              <a:spcAft>
                <a:spcPct val="0"/>
              </a:spcAft>
              <a:defRPr sz="2800" b="1">
                <a:solidFill>
                  <a:schemeClr val="tx1"/>
                </a:solidFill>
                <a:latin typeface="Times" charset="0"/>
                <a:ea typeface="MS PGothic" pitchFamily="34" charset="-128"/>
              </a:defRPr>
            </a:lvl9pPr>
          </a:lstStyle>
          <a:p>
            <a:pPr algn="ctr">
              <a:defRPr/>
            </a:pPr>
            <a:r>
              <a:rPr lang="en-US" altLang="en-US" sz="1600" b="0" dirty="0" smtClean="0">
                <a:latin typeface="+mj-lt"/>
                <a:ea typeface="+mn-ea"/>
                <a:cs typeface="MS PGothic" charset="0"/>
              </a:rPr>
              <a:t>Method: </a:t>
            </a:r>
            <a:r>
              <a:rPr lang="en-US" altLang="en-US" sz="1600" b="0" dirty="0">
                <a:latin typeface="+mj-lt"/>
                <a:ea typeface="+mn-ea"/>
                <a:cs typeface="MS PGothic" charset="0"/>
              </a:rPr>
              <a:t>key informant interviews or focus group</a:t>
            </a:r>
            <a:endParaRPr lang="es-ES" altLang="en-US" sz="1600" b="0" dirty="0">
              <a:latin typeface="+mj-lt"/>
              <a:ea typeface="+mn-ea"/>
              <a:cs typeface="MS PGothic" charset="0"/>
            </a:endParaRPr>
          </a:p>
        </p:txBody>
      </p:sp>
    </p:spTree>
    <p:extLst>
      <p:ext uri="{BB962C8B-B14F-4D97-AF65-F5344CB8AC3E}">
        <p14:creationId xmlns:p14="http://schemas.microsoft.com/office/powerpoint/2010/main" val="3351040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35" grpId="0" animBg="1"/>
      <p:bldP spid="36" grpId="0" animBg="1"/>
      <p:bldP spid="22" grpId="0" animBg="1"/>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3252" y="6493564"/>
            <a:ext cx="9727096" cy="5486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AR" sz="4400" b="0" i="0" u="none" strike="noStrike" cap="none" normalizeH="0" baseline="0" smtClean="0">
              <a:ln>
                <a:noFill/>
              </a:ln>
              <a:solidFill>
                <a:schemeClr val="tx1"/>
              </a:solidFill>
              <a:effectLst/>
              <a:latin typeface="Tahoma" charset="0"/>
            </a:endParaRPr>
          </a:p>
        </p:txBody>
      </p:sp>
      <p:sp>
        <p:nvSpPr>
          <p:cNvPr id="13313" name="Title 1"/>
          <p:cNvSpPr>
            <a:spLocks noGrp="1"/>
          </p:cNvSpPr>
          <p:nvPr>
            <p:ph type="title"/>
          </p:nvPr>
        </p:nvSpPr>
        <p:spPr/>
        <p:txBody>
          <a:bodyPr/>
          <a:lstStyle/>
          <a:p>
            <a:r>
              <a:rPr lang="en-US" dirty="0">
                <a:latin typeface="Arial" charset="0"/>
                <a:ea typeface="ＭＳ Ｐゴシック" charset="0"/>
              </a:rPr>
              <a:t>Adaptive Management </a:t>
            </a:r>
            <a:r>
              <a:rPr lang="en-US" dirty="0" smtClean="0">
                <a:latin typeface="Arial" charset="0"/>
                <a:ea typeface="ＭＳ Ｐゴシック" charset="0"/>
              </a:rPr>
              <a:t>Workshop Presentations</a:t>
            </a:r>
            <a:endParaRPr lang="en-US" dirty="0">
              <a:latin typeface="Arial" charset="0"/>
              <a:ea typeface="ＭＳ Ｐゴシック" charset="0"/>
            </a:endParaRPr>
          </a:p>
        </p:txBody>
      </p:sp>
      <p:pic>
        <p:nvPicPr>
          <p:cNvPr id="10" name="Picture 9" descr="OS V 3.0 with title.jpg"/>
          <p:cNvPicPr>
            <a:picLocks noChangeAspect="1"/>
          </p:cNvPicPr>
          <p:nvPr/>
        </p:nvPicPr>
        <p:blipFill>
          <a:blip r:embed="rId3" cstate="print">
            <a:extLst>
              <a:ext uri="{28A0092B-C50C-407E-A947-70E740481C1C}">
                <a14:useLocalDpi xmlns:a14="http://schemas.microsoft.com/office/drawing/2010/main" val="0"/>
              </a:ext>
            </a:extLst>
          </a:blip>
          <a:srcRect t="8565" b="5788"/>
          <a:stretch>
            <a:fillRect/>
          </a:stretch>
        </p:blipFill>
        <p:spPr bwMode="auto">
          <a:xfrm>
            <a:off x="1428750" y="1524000"/>
            <a:ext cx="62277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4"/>
          <p:cNvSpPr>
            <a:spLocks noChangeArrowheads="1"/>
          </p:cNvSpPr>
          <p:nvPr/>
        </p:nvSpPr>
        <p:spPr bwMode="auto">
          <a:xfrm>
            <a:off x="120316" y="1406525"/>
            <a:ext cx="2951497" cy="1535458"/>
          </a:xfrm>
          <a:prstGeom prst="wedgeRoundRectCallout">
            <a:avLst>
              <a:gd name="adj1" fmla="val 68039"/>
              <a:gd name="adj2" fmla="val -3757"/>
              <a:gd name="adj3" fmla="val 16667"/>
            </a:avLst>
          </a:prstGeom>
          <a:solidFill>
            <a:schemeClr val="accent1"/>
          </a:solidFill>
          <a:ln w="9525">
            <a:solidFill>
              <a:srgbClr val="000000"/>
            </a:solidFill>
            <a:miter lim="800000"/>
            <a:headEnd/>
            <a:tailEnd/>
          </a:ln>
        </p:spPr>
        <p:txBody>
          <a:bodyPr/>
          <a:lstStyle/>
          <a:p>
            <a:pPr algn="l" eaLnBrk="0" hangingPunct="0"/>
            <a:r>
              <a:rPr lang="en-US" sz="1400" b="1" dirty="0">
                <a:cs typeface="Tahoma" charset="0"/>
              </a:rPr>
              <a:t>1A-1B. Team, Scope, Vision</a:t>
            </a:r>
          </a:p>
          <a:p>
            <a:pPr algn="l" eaLnBrk="0" hangingPunct="0"/>
            <a:r>
              <a:rPr lang="en-US" sz="1400" b="1" dirty="0">
                <a:cs typeface="Tahoma" charset="0"/>
              </a:rPr>
              <a:t>1B. Conservation Targets</a:t>
            </a:r>
          </a:p>
          <a:p>
            <a:pPr algn="l" eaLnBrk="0" hangingPunct="0"/>
            <a:r>
              <a:rPr lang="en-US" sz="1400" b="1" dirty="0">
                <a:cs typeface="Tahoma" charset="0"/>
              </a:rPr>
              <a:t>1B. Viability </a:t>
            </a:r>
            <a:r>
              <a:rPr lang="en-US" sz="1400" b="1" dirty="0" smtClean="0">
                <a:cs typeface="Tahoma" charset="0"/>
              </a:rPr>
              <a:t>Assessment and Goals</a:t>
            </a:r>
          </a:p>
          <a:p>
            <a:pPr algn="l" eaLnBrk="0" hangingPunct="0"/>
            <a:r>
              <a:rPr lang="en-US" sz="1400" b="1" dirty="0" smtClean="0">
                <a:cs typeface="Tahoma" charset="0"/>
              </a:rPr>
              <a:t>1C. Threat Rating</a:t>
            </a:r>
          </a:p>
          <a:p>
            <a:pPr algn="l" eaLnBrk="0" hangingPunct="0"/>
            <a:r>
              <a:rPr lang="en-US" sz="1400" b="1" dirty="0" smtClean="0">
                <a:cs typeface="Tahoma" charset="0"/>
              </a:rPr>
              <a:t>1d. Conceptual Models</a:t>
            </a:r>
            <a:endParaRPr lang="en-US" sz="1400" b="1" dirty="0">
              <a:cs typeface="Tahoma" charset="0"/>
            </a:endParaRPr>
          </a:p>
        </p:txBody>
      </p:sp>
      <p:sp>
        <p:nvSpPr>
          <p:cNvPr id="12" name="AutoShape 6"/>
          <p:cNvSpPr>
            <a:spLocks noChangeArrowheads="1"/>
          </p:cNvSpPr>
          <p:nvPr/>
        </p:nvSpPr>
        <p:spPr bwMode="auto">
          <a:xfrm>
            <a:off x="5638800" y="1684338"/>
            <a:ext cx="3159125" cy="1019105"/>
          </a:xfrm>
          <a:prstGeom prst="wedgeRoundRectCallout">
            <a:avLst>
              <a:gd name="adj1" fmla="val 2340"/>
              <a:gd name="adj2" fmla="val 71870"/>
              <a:gd name="adj3" fmla="val 16667"/>
            </a:avLst>
          </a:prstGeom>
          <a:solidFill>
            <a:schemeClr val="accent1"/>
          </a:solidFill>
          <a:ln w="9525">
            <a:solidFill>
              <a:srgbClr val="000000"/>
            </a:solidFill>
            <a:miter lim="800000"/>
            <a:headEnd/>
            <a:tailEnd/>
          </a:ln>
        </p:spPr>
        <p:txBody>
          <a:bodyPr/>
          <a:lstStyle/>
          <a:p>
            <a:pPr algn="l" eaLnBrk="0" hangingPunct="0"/>
            <a:r>
              <a:rPr lang="en-US" sz="1400" b="1" dirty="0" smtClean="0">
                <a:cs typeface="Tahoma" charset="0"/>
              </a:rPr>
              <a:t>2A-1. Strategy Selection</a:t>
            </a:r>
          </a:p>
          <a:p>
            <a:pPr algn="l" eaLnBrk="0" hangingPunct="0"/>
            <a:r>
              <a:rPr lang="en-US" sz="1400" b="1" dirty="0" smtClean="0">
                <a:cs typeface="Tahoma" charset="0"/>
              </a:rPr>
              <a:t>2A-2. Results </a:t>
            </a:r>
            <a:r>
              <a:rPr lang="en-US" sz="1400" b="1" dirty="0">
                <a:cs typeface="Tahoma" charset="0"/>
              </a:rPr>
              <a:t>Chains</a:t>
            </a:r>
          </a:p>
          <a:p>
            <a:pPr algn="l" eaLnBrk="0" hangingPunct="0"/>
            <a:r>
              <a:rPr lang="en-US" sz="1400" b="1" dirty="0" smtClean="0">
                <a:solidFill>
                  <a:srgbClr val="FF00FF"/>
                </a:solidFill>
                <a:cs typeface="Tahoma" charset="0"/>
              </a:rPr>
              <a:t>2A-3. Objectives</a:t>
            </a:r>
          </a:p>
          <a:p>
            <a:pPr algn="l" eaLnBrk="0" hangingPunct="0"/>
            <a:r>
              <a:rPr lang="en-US" sz="1400" b="1" dirty="0" smtClean="0">
                <a:solidFill>
                  <a:srgbClr val="FF00FF"/>
                </a:solidFill>
                <a:cs typeface="Tahoma" charset="0"/>
              </a:rPr>
              <a:t>2B. Monitoring Plan </a:t>
            </a:r>
            <a:endParaRPr lang="en-US" sz="1400" b="1" dirty="0">
              <a:solidFill>
                <a:srgbClr val="FF00FF"/>
              </a:solidFill>
              <a:cs typeface="Tahoma" charset="0"/>
            </a:endParaRPr>
          </a:p>
        </p:txBody>
      </p:sp>
    </p:spTree>
    <p:extLst>
      <p:ext uri="{BB962C8B-B14F-4D97-AF65-F5344CB8AC3E}">
        <p14:creationId xmlns:p14="http://schemas.microsoft.com/office/powerpoint/2010/main" val="27739703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Instructions</a:t>
            </a:r>
            <a:endParaRPr lang="en-US" dirty="0" smtClean="0"/>
          </a:p>
        </p:txBody>
      </p:sp>
      <p:sp>
        <p:nvSpPr>
          <p:cNvPr id="31747" name="Rectangle 3"/>
          <p:cNvSpPr>
            <a:spLocks noGrp="1" noChangeArrowheads="1"/>
          </p:cNvSpPr>
          <p:nvPr>
            <p:ph type="body" idx="1"/>
          </p:nvPr>
        </p:nvSpPr>
        <p:spPr>
          <a:xfrm>
            <a:off x="158750" y="1222375"/>
            <a:ext cx="8985250" cy="3797963"/>
          </a:xfrm>
        </p:spPr>
        <p:txBody>
          <a:bodyPr/>
          <a:lstStyle/>
          <a:p>
            <a:pPr marL="609600" indent="-609600" eaLnBrk="1" hangingPunct="1">
              <a:buSzTx/>
              <a:buFont typeface="Arial" pitchFamily="34" charset="0"/>
              <a:buAutoNum type="arabicPeriod"/>
            </a:pPr>
            <a:r>
              <a:rPr lang="en-US" sz="2800" dirty="0" smtClean="0">
                <a:solidFill>
                  <a:srgbClr val="000000"/>
                </a:solidFill>
              </a:rPr>
              <a:t>Using your results chain, identify key results and develop at least one objective for an intermediate result (blue box) and one objective for a direct threat reduction result (purple box)</a:t>
            </a:r>
          </a:p>
          <a:p>
            <a:pPr marL="609600" indent="-609600" eaLnBrk="1" hangingPunct="1">
              <a:buSzTx/>
              <a:buFont typeface="Arial" pitchFamily="34" charset="0"/>
              <a:buAutoNum type="arabicPeriod"/>
            </a:pPr>
            <a:r>
              <a:rPr lang="en-US" sz="2800" dirty="0" smtClean="0">
                <a:solidFill>
                  <a:srgbClr val="000000"/>
                </a:solidFill>
              </a:rPr>
              <a:t>For each objective, identify one or more indicators</a:t>
            </a:r>
          </a:p>
          <a:p>
            <a:pPr marL="609600" indent="-609600" eaLnBrk="1" hangingPunct="1">
              <a:buSzTx/>
              <a:buFont typeface="Arial" pitchFamily="34" charset="0"/>
              <a:buAutoNum type="arabicPeriod"/>
            </a:pPr>
            <a:r>
              <a:rPr lang="en-US" sz="2800" dirty="0" smtClean="0">
                <a:solidFill>
                  <a:srgbClr val="000000"/>
                </a:solidFill>
              </a:rPr>
              <a:t>For each indicator, identify the relevant method</a:t>
            </a:r>
          </a:p>
          <a:p>
            <a:pPr marL="609600" indent="-609600" eaLnBrk="1" hangingPunct="1">
              <a:buSzTx/>
              <a:buFont typeface="Arial" pitchFamily="34" charset="0"/>
              <a:buAutoNum type="arabicPeriod"/>
            </a:pPr>
            <a:r>
              <a:rPr lang="en-US" sz="2800" dirty="0" smtClean="0">
                <a:solidFill>
                  <a:srgbClr val="000000"/>
                </a:solidFill>
              </a:rPr>
              <a:t>Be sure to make sure your objectives, indicators, and methods meet the </a:t>
            </a:r>
            <a:r>
              <a:rPr lang="en-US" sz="2800" smtClean="0">
                <a:solidFill>
                  <a:srgbClr val="000000"/>
                </a:solidFill>
              </a:rPr>
              <a:t>relevant criteria</a:t>
            </a:r>
            <a:endParaRPr lang="en-US" sz="2800" dirty="0" smtClean="0">
              <a:solidFill>
                <a:srgbClr val="000000"/>
              </a:solidFill>
            </a:endParaRPr>
          </a:p>
        </p:txBody>
      </p:sp>
    </p:spTree>
    <p:extLst>
      <p:ext uri="{BB962C8B-B14F-4D97-AF65-F5344CB8AC3E}">
        <p14:creationId xmlns:p14="http://schemas.microsoft.com/office/powerpoint/2010/main" val="1010744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Instructions – Objectives</a:t>
            </a:r>
          </a:p>
        </p:txBody>
      </p:sp>
      <p:sp>
        <p:nvSpPr>
          <p:cNvPr id="31747" name="Rectangle 3"/>
          <p:cNvSpPr>
            <a:spLocks noGrp="1" noChangeArrowheads="1"/>
          </p:cNvSpPr>
          <p:nvPr>
            <p:ph type="body" idx="1"/>
          </p:nvPr>
        </p:nvSpPr>
        <p:spPr>
          <a:xfrm>
            <a:off x="158750" y="1222375"/>
            <a:ext cx="8985250" cy="2332946"/>
          </a:xfrm>
        </p:spPr>
        <p:txBody>
          <a:bodyPr/>
          <a:lstStyle/>
          <a:p>
            <a:pPr marL="609600" indent="-609600" eaLnBrk="1" hangingPunct="1">
              <a:buSzTx/>
              <a:buFont typeface="Arial" pitchFamily="34" charset="0"/>
              <a:buAutoNum type="arabicPeriod"/>
            </a:pPr>
            <a:r>
              <a:rPr lang="en-US" sz="2800" dirty="0" smtClean="0">
                <a:solidFill>
                  <a:srgbClr val="000000"/>
                </a:solidFill>
              </a:rPr>
              <a:t>Develop an  objective for the direct threat in your results chain.  Apply your criteria cards and revise.</a:t>
            </a:r>
          </a:p>
          <a:p>
            <a:pPr marL="609600" indent="-609600" eaLnBrk="1" hangingPunct="1">
              <a:buSzTx/>
              <a:buFont typeface="Arial" pitchFamily="34" charset="0"/>
              <a:buAutoNum type="arabicPeriod"/>
            </a:pPr>
            <a:r>
              <a:rPr lang="en-US" sz="2800" dirty="0" smtClean="0">
                <a:solidFill>
                  <a:srgbClr val="000000"/>
                </a:solidFill>
              </a:rPr>
              <a:t>Develop objectives for at least two other key results in your results chain.  Apply your criteria cards and revise.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Grp="1" noChangeAspect="1"/>
          </p:cNvGraphicFramePr>
          <p:nvPr>
            <p:ph idx="1"/>
          </p:nvPr>
        </p:nvGraphicFramePr>
        <p:xfrm>
          <a:off x="249238" y="2166938"/>
          <a:ext cx="8672512" cy="3795712"/>
        </p:xfrm>
        <a:graphic>
          <a:graphicData uri="http://schemas.openxmlformats.org/presentationml/2006/ole">
            <mc:AlternateContent xmlns:mc="http://schemas.openxmlformats.org/markup-compatibility/2006">
              <mc:Choice xmlns:v="urn:schemas-microsoft-com:vml" Requires="v">
                <p:oleObj spid="_x0000_s14364" name="Visio" r:id="rId4" imgW="11125200" imgH="4876800" progId="Visio.Drawing.11">
                  <p:embed/>
                </p:oleObj>
              </mc:Choice>
              <mc:Fallback>
                <p:oleObj name="Visio" r:id="rId4" imgW="11125200" imgH="48768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2166938"/>
                        <a:ext cx="867251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Rectangle 3"/>
          <p:cNvSpPr>
            <a:spLocks noGrp="1" noChangeArrowheads="1"/>
          </p:cNvSpPr>
          <p:nvPr>
            <p:ph type="title"/>
          </p:nvPr>
        </p:nvSpPr>
        <p:spPr>
          <a:xfrm>
            <a:off x="1595438" y="206375"/>
            <a:ext cx="7188200" cy="609600"/>
          </a:xfrm>
        </p:spPr>
        <p:txBody>
          <a:bodyPr/>
          <a:lstStyle/>
          <a:p>
            <a:pPr eaLnBrk="1" hangingPunct="1"/>
            <a:r>
              <a:rPr lang="en-US" smtClean="0"/>
              <a:t>Plan Your Actions &amp; Monitoring:  </a:t>
            </a:r>
            <a:br>
              <a:rPr lang="en-US" smtClean="0"/>
            </a:br>
            <a:r>
              <a:rPr lang="en-US" smtClean="0"/>
              <a:t>Develop Objectives &amp; Activities</a:t>
            </a:r>
          </a:p>
        </p:txBody>
      </p:sp>
      <p:sp>
        <p:nvSpPr>
          <p:cNvPr id="14340"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idx="4294967295"/>
          </p:nvPr>
        </p:nvGraphicFramePr>
        <p:xfrm>
          <a:off x="249238" y="2166938"/>
          <a:ext cx="8672512" cy="3795712"/>
        </p:xfrm>
        <a:graphic>
          <a:graphicData uri="http://schemas.openxmlformats.org/presentationml/2006/ole">
            <mc:AlternateContent xmlns:mc="http://schemas.openxmlformats.org/markup-compatibility/2006">
              <mc:Choice xmlns:v="urn:schemas-microsoft-com:vml" Requires="v">
                <p:oleObj spid="_x0000_s16389" name="Visio" r:id="rId4" imgW="11125200" imgH="4876800" progId="Visio.Drawing.11">
                  <p:embed/>
                </p:oleObj>
              </mc:Choice>
              <mc:Fallback>
                <p:oleObj name="Visio" r:id="rId4" imgW="11125200" imgH="48768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8" y="2166938"/>
                        <a:ext cx="8672512"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Rectangle 3"/>
          <p:cNvSpPr>
            <a:spLocks noGrp="1" noChangeArrowheads="1"/>
          </p:cNvSpPr>
          <p:nvPr>
            <p:ph type="title" idx="4294967295"/>
          </p:nvPr>
        </p:nvSpPr>
        <p:spPr>
          <a:xfrm>
            <a:off x="1595438" y="-52388"/>
            <a:ext cx="7188200" cy="1127126"/>
          </a:xfrm>
        </p:spPr>
        <p:txBody>
          <a:bodyPr/>
          <a:lstStyle/>
          <a:p>
            <a:pPr eaLnBrk="1" hangingPunct="1"/>
            <a:r>
              <a:rPr lang="en-US" smtClean="0"/>
              <a:t>Plan Your Actions &amp; Monitoring:  </a:t>
            </a:r>
            <a:br>
              <a:rPr lang="en-US" smtClean="0"/>
            </a:br>
            <a:r>
              <a:rPr lang="en-US" smtClean="0"/>
              <a:t>Develop a Monitoring Plan</a:t>
            </a:r>
          </a:p>
        </p:txBody>
      </p:sp>
      <p:sp>
        <p:nvSpPr>
          <p:cNvPr id="15364"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
        <p:nvSpPr>
          <p:cNvPr id="93189" name="AutoShape 5"/>
          <p:cNvSpPr>
            <a:spLocks noChangeArrowheads="1"/>
          </p:cNvSpPr>
          <p:nvPr/>
        </p:nvSpPr>
        <p:spPr bwMode="auto">
          <a:xfrm>
            <a:off x="3073400" y="3275013"/>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3190" name="AutoShape 6"/>
          <p:cNvSpPr>
            <a:spLocks noChangeArrowheads="1"/>
          </p:cNvSpPr>
          <p:nvPr/>
        </p:nvSpPr>
        <p:spPr bwMode="auto">
          <a:xfrm>
            <a:off x="4722813" y="3276600"/>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3191" name="AutoShape 7"/>
          <p:cNvSpPr>
            <a:spLocks noChangeArrowheads="1"/>
          </p:cNvSpPr>
          <p:nvPr/>
        </p:nvSpPr>
        <p:spPr bwMode="auto">
          <a:xfrm>
            <a:off x="2628900" y="5170488"/>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3192" name="AutoShape 8"/>
          <p:cNvSpPr>
            <a:spLocks noChangeArrowheads="1"/>
          </p:cNvSpPr>
          <p:nvPr/>
        </p:nvSpPr>
        <p:spPr bwMode="auto">
          <a:xfrm>
            <a:off x="6811963" y="3090863"/>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3193" name="AutoShape 9"/>
          <p:cNvSpPr>
            <a:spLocks noChangeArrowheads="1"/>
          </p:cNvSpPr>
          <p:nvPr/>
        </p:nvSpPr>
        <p:spPr bwMode="auto">
          <a:xfrm>
            <a:off x="6888163" y="4892675"/>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
        <p:nvSpPr>
          <p:cNvPr id="93194" name="AutoShape 10"/>
          <p:cNvSpPr>
            <a:spLocks noChangeArrowheads="1"/>
          </p:cNvSpPr>
          <p:nvPr/>
        </p:nvSpPr>
        <p:spPr bwMode="auto">
          <a:xfrm>
            <a:off x="4348163" y="5132388"/>
            <a:ext cx="473075" cy="533400"/>
          </a:xfrm>
          <a:prstGeom prst="triangle">
            <a:avLst>
              <a:gd name="adj" fmla="val 50000"/>
            </a:avLst>
          </a:prstGeom>
          <a:solidFill>
            <a:schemeClr val="bg1"/>
          </a:solidFill>
          <a:ln w="9525">
            <a:solidFill>
              <a:srgbClr val="000000"/>
            </a:solidFill>
            <a:miter lim="800000"/>
            <a:headEnd/>
            <a:tailEnd/>
          </a:ln>
        </p:spPr>
        <p:txBody>
          <a:bodyPr wrap="none" anchor="ctr"/>
          <a:lstStyle/>
          <a:p>
            <a:pPr algn="ctr" eaLnBrk="0" hangingPunct="0"/>
            <a:r>
              <a:rPr lang="en-US" sz="1800">
                <a:solidFill>
                  <a:srgbClr val="000000"/>
                </a:solidFill>
              </a:rPr>
              <a:t>I</a:t>
            </a:r>
          </a:p>
        </p:txBody>
      </p:sp>
    </p:spTree>
    <p:extLst>
      <p:ext uri="{BB962C8B-B14F-4D97-AF65-F5344CB8AC3E}">
        <p14:creationId xmlns:p14="http://schemas.microsoft.com/office/powerpoint/2010/main" val="15556533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3192"/>
                                        </p:tgtEl>
                                        <p:attrNameLst>
                                          <p:attrName>style.visibility</p:attrName>
                                        </p:attrNameLst>
                                      </p:cBhvr>
                                      <p:to>
                                        <p:strVal val="visible"/>
                                      </p:to>
                                    </p:set>
                                    <p:anim calcmode="lin" valueType="num">
                                      <p:cBhvr additive="base">
                                        <p:cTn id="7" dur="500" fill="hold"/>
                                        <p:tgtEl>
                                          <p:spTgt spid="93192"/>
                                        </p:tgtEl>
                                        <p:attrNameLst>
                                          <p:attrName>ppt_x</p:attrName>
                                        </p:attrNameLst>
                                      </p:cBhvr>
                                      <p:tavLst>
                                        <p:tav tm="0">
                                          <p:val>
                                            <p:strVal val="#ppt_x"/>
                                          </p:val>
                                        </p:tav>
                                        <p:tav tm="100000">
                                          <p:val>
                                            <p:strVal val="#ppt_x"/>
                                          </p:val>
                                        </p:tav>
                                      </p:tavLst>
                                    </p:anim>
                                    <p:anim calcmode="lin" valueType="num">
                                      <p:cBhvr additive="base">
                                        <p:cTn id="8" dur="500" fill="hold"/>
                                        <p:tgtEl>
                                          <p:spTgt spid="9319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3190"/>
                                        </p:tgtEl>
                                        <p:attrNameLst>
                                          <p:attrName>style.visibility</p:attrName>
                                        </p:attrNameLst>
                                      </p:cBhvr>
                                      <p:to>
                                        <p:strVal val="visible"/>
                                      </p:to>
                                    </p:set>
                                    <p:anim calcmode="lin" valueType="num">
                                      <p:cBhvr additive="base">
                                        <p:cTn id="11" dur="500" fill="hold"/>
                                        <p:tgtEl>
                                          <p:spTgt spid="93190"/>
                                        </p:tgtEl>
                                        <p:attrNameLst>
                                          <p:attrName>ppt_x</p:attrName>
                                        </p:attrNameLst>
                                      </p:cBhvr>
                                      <p:tavLst>
                                        <p:tav tm="0">
                                          <p:val>
                                            <p:strVal val="#ppt_x"/>
                                          </p:val>
                                        </p:tav>
                                        <p:tav tm="100000">
                                          <p:val>
                                            <p:strVal val="#ppt_x"/>
                                          </p:val>
                                        </p:tav>
                                      </p:tavLst>
                                    </p:anim>
                                    <p:anim calcmode="lin" valueType="num">
                                      <p:cBhvr additive="base">
                                        <p:cTn id="12" dur="500" fill="hold"/>
                                        <p:tgtEl>
                                          <p:spTgt spid="9319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3189"/>
                                        </p:tgtEl>
                                        <p:attrNameLst>
                                          <p:attrName>style.visibility</p:attrName>
                                        </p:attrNameLst>
                                      </p:cBhvr>
                                      <p:to>
                                        <p:strVal val="visible"/>
                                      </p:to>
                                    </p:set>
                                    <p:anim calcmode="lin" valueType="num">
                                      <p:cBhvr additive="base">
                                        <p:cTn id="15" dur="500" fill="hold"/>
                                        <p:tgtEl>
                                          <p:spTgt spid="93189"/>
                                        </p:tgtEl>
                                        <p:attrNameLst>
                                          <p:attrName>ppt_x</p:attrName>
                                        </p:attrNameLst>
                                      </p:cBhvr>
                                      <p:tavLst>
                                        <p:tav tm="0">
                                          <p:val>
                                            <p:strVal val="#ppt_x"/>
                                          </p:val>
                                        </p:tav>
                                        <p:tav tm="100000">
                                          <p:val>
                                            <p:strVal val="#ppt_x"/>
                                          </p:val>
                                        </p:tav>
                                      </p:tavLst>
                                    </p:anim>
                                    <p:anim calcmode="lin" valueType="num">
                                      <p:cBhvr additive="base">
                                        <p:cTn id="16" dur="500" fill="hold"/>
                                        <p:tgtEl>
                                          <p:spTgt spid="9318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3191"/>
                                        </p:tgtEl>
                                        <p:attrNameLst>
                                          <p:attrName>style.visibility</p:attrName>
                                        </p:attrNameLst>
                                      </p:cBhvr>
                                      <p:to>
                                        <p:strVal val="visible"/>
                                      </p:to>
                                    </p:set>
                                    <p:anim calcmode="lin" valueType="num">
                                      <p:cBhvr additive="base">
                                        <p:cTn id="19" dur="500" fill="hold"/>
                                        <p:tgtEl>
                                          <p:spTgt spid="93191"/>
                                        </p:tgtEl>
                                        <p:attrNameLst>
                                          <p:attrName>ppt_x</p:attrName>
                                        </p:attrNameLst>
                                      </p:cBhvr>
                                      <p:tavLst>
                                        <p:tav tm="0">
                                          <p:val>
                                            <p:strVal val="#ppt_x"/>
                                          </p:val>
                                        </p:tav>
                                        <p:tav tm="100000">
                                          <p:val>
                                            <p:strVal val="#ppt_x"/>
                                          </p:val>
                                        </p:tav>
                                      </p:tavLst>
                                    </p:anim>
                                    <p:anim calcmode="lin" valueType="num">
                                      <p:cBhvr additive="base">
                                        <p:cTn id="20" dur="500" fill="hold"/>
                                        <p:tgtEl>
                                          <p:spTgt spid="9319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3194"/>
                                        </p:tgtEl>
                                        <p:attrNameLst>
                                          <p:attrName>style.visibility</p:attrName>
                                        </p:attrNameLst>
                                      </p:cBhvr>
                                      <p:to>
                                        <p:strVal val="visible"/>
                                      </p:to>
                                    </p:set>
                                    <p:anim calcmode="lin" valueType="num">
                                      <p:cBhvr additive="base">
                                        <p:cTn id="23" dur="500" fill="hold"/>
                                        <p:tgtEl>
                                          <p:spTgt spid="93194"/>
                                        </p:tgtEl>
                                        <p:attrNameLst>
                                          <p:attrName>ppt_x</p:attrName>
                                        </p:attrNameLst>
                                      </p:cBhvr>
                                      <p:tavLst>
                                        <p:tav tm="0">
                                          <p:val>
                                            <p:strVal val="#ppt_x"/>
                                          </p:val>
                                        </p:tav>
                                        <p:tav tm="100000">
                                          <p:val>
                                            <p:strVal val="#ppt_x"/>
                                          </p:val>
                                        </p:tav>
                                      </p:tavLst>
                                    </p:anim>
                                    <p:anim calcmode="lin" valueType="num">
                                      <p:cBhvr additive="base">
                                        <p:cTn id="24" dur="500" fill="hold"/>
                                        <p:tgtEl>
                                          <p:spTgt spid="9319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3193"/>
                                        </p:tgtEl>
                                        <p:attrNameLst>
                                          <p:attrName>style.visibility</p:attrName>
                                        </p:attrNameLst>
                                      </p:cBhvr>
                                      <p:to>
                                        <p:strVal val="visible"/>
                                      </p:to>
                                    </p:set>
                                    <p:anim calcmode="lin" valueType="num">
                                      <p:cBhvr additive="base">
                                        <p:cTn id="27" dur="500" fill="hold"/>
                                        <p:tgtEl>
                                          <p:spTgt spid="93193"/>
                                        </p:tgtEl>
                                        <p:attrNameLst>
                                          <p:attrName>ppt_x</p:attrName>
                                        </p:attrNameLst>
                                      </p:cBhvr>
                                      <p:tavLst>
                                        <p:tav tm="0">
                                          <p:val>
                                            <p:strVal val="#ppt_x"/>
                                          </p:val>
                                        </p:tav>
                                        <p:tav tm="100000">
                                          <p:val>
                                            <p:strVal val="#ppt_x"/>
                                          </p:val>
                                        </p:tav>
                                      </p:tavLst>
                                    </p:anim>
                                    <p:anim calcmode="lin" valueType="num">
                                      <p:cBhvr additive="base">
                                        <p:cTn id="28" dur="500" fill="hold"/>
                                        <p:tgtEl>
                                          <p:spTgt spid="931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90" grpId="0" animBg="1"/>
      <p:bldP spid="93191" grpId="0" animBg="1"/>
      <p:bldP spid="93192" grpId="0" animBg="1"/>
      <p:bldP spid="93193" grpId="0" animBg="1"/>
      <p:bldP spid="931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t>
            </a:r>
          </a:p>
        </p:txBody>
      </p:sp>
      <p:sp>
        <p:nvSpPr>
          <p:cNvPr id="16387" name="Rectangle 3"/>
          <p:cNvSpPr>
            <a:spLocks noGrp="1" noChangeArrowheads="1"/>
          </p:cNvSpPr>
          <p:nvPr>
            <p:ph type="title" idx="4294967295"/>
          </p:nvPr>
        </p:nvSpPr>
        <p:spPr>
          <a:xfrm>
            <a:off x="1595438" y="-52388"/>
            <a:ext cx="7832725" cy="1127126"/>
          </a:xfrm>
        </p:spPr>
        <p:txBody>
          <a:bodyPr/>
          <a:lstStyle/>
          <a:p>
            <a:r>
              <a:rPr lang="en-US" smtClean="0"/>
              <a:t>Plan Your Actions &amp; Monitoring</a:t>
            </a:r>
          </a:p>
        </p:txBody>
      </p:sp>
      <p:pic>
        <p:nvPicPr>
          <p:cNvPr id="6" name="Picture 5" descr="Screen shot 2013-05-15 at 10.02.08 AM.png"/>
          <p:cNvPicPr>
            <a:picLocks noChangeAspect="1"/>
          </p:cNvPicPr>
          <p:nvPr/>
        </p:nvPicPr>
        <p:blipFill rotWithShape="1">
          <a:blip r:embed="rId3" cstate="print">
            <a:extLst>
              <a:ext uri="{28A0092B-C50C-407E-A947-70E740481C1C}">
                <a14:useLocalDpi xmlns:a14="http://schemas.microsoft.com/office/drawing/2010/main" val="0"/>
              </a:ext>
            </a:extLst>
          </a:blip>
          <a:srcRect l="715" t="473" b="-1"/>
          <a:stretch/>
        </p:blipFill>
        <p:spPr>
          <a:xfrm>
            <a:off x="1397596" y="1766838"/>
            <a:ext cx="6664955" cy="3812761"/>
          </a:xfrm>
          <a:prstGeom prst="rect">
            <a:avLst/>
          </a:prstGeom>
        </p:spPr>
      </p:pic>
      <p:sp>
        <p:nvSpPr>
          <p:cNvPr id="7" name="Rectangle 5"/>
          <p:cNvSpPr>
            <a:spLocks noChangeArrowheads="1"/>
          </p:cNvSpPr>
          <p:nvPr/>
        </p:nvSpPr>
        <p:spPr bwMode="auto">
          <a:xfrm>
            <a:off x="5715000" y="3886200"/>
            <a:ext cx="1828800" cy="4572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8" name="Rectangle 5"/>
          <p:cNvSpPr>
            <a:spLocks noChangeArrowheads="1"/>
          </p:cNvSpPr>
          <p:nvPr/>
        </p:nvSpPr>
        <p:spPr bwMode="auto">
          <a:xfrm>
            <a:off x="2637312" y="4343400"/>
            <a:ext cx="4155374" cy="4572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a:t>
            </a:r>
            <a:endParaRPr lang="en-US" dirty="0"/>
          </a:p>
        </p:txBody>
      </p:sp>
      <p:sp>
        <p:nvSpPr>
          <p:cNvPr id="3" name="Content Placeholder 2"/>
          <p:cNvSpPr>
            <a:spLocks noGrp="1"/>
          </p:cNvSpPr>
          <p:nvPr>
            <p:ph idx="1"/>
          </p:nvPr>
        </p:nvSpPr>
        <p:spPr/>
        <p:txBody>
          <a:bodyPr/>
          <a:lstStyle/>
          <a:p>
            <a:r>
              <a:rPr lang="en-US" b="1" dirty="0" smtClean="0">
                <a:solidFill>
                  <a:srgbClr val="008000"/>
                </a:solidFill>
              </a:rPr>
              <a:t>What are objectives?</a:t>
            </a:r>
          </a:p>
          <a:p>
            <a:r>
              <a:rPr lang="en-US" dirty="0" smtClean="0">
                <a:solidFill>
                  <a:srgbClr val="000000"/>
                </a:solidFill>
              </a:rPr>
              <a:t>How to define objectives</a:t>
            </a:r>
          </a:p>
          <a:p>
            <a:r>
              <a:rPr lang="en-US" dirty="0" smtClean="0">
                <a:solidFill>
                  <a:srgbClr val="000000"/>
                </a:solidFill>
              </a:rPr>
              <a:t>What are indicators and methods?</a:t>
            </a:r>
          </a:p>
          <a:p>
            <a:r>
              <a:rPr lang="en-US" dirty="0" smtClean="0">
                <a:solidFill>
                  <a:srgbClr val="000000"/>
                </a:solidFill>
              </a:rPr>
              <a:t>How to develop a monitoring plan</a:t>
            </a:r>
          </a:p>
          <a:p>
            <a:endParaRPr lang="en-US" dirty="0">
              <a:solidFill>
                <a:srgbClr val="000000"/>
              </a:solidFill>
            </a:endParaRPr>
          </a:p>
          <a:p>
            <a:pPr marL="0" indent="0">
              <a:buNone/>
            </a:pPr>
            <a:endParaRPr lang="en-US" dirty="0">
              <a:solidFill>
                <a:srgbClr val="008000"/>
              </a:solidFill>
            </a:endParaRPr>
          </a:p>
          <a:p>
            <a:pPr marL="0" indent="0">
              <a:buNone/>
            </a:pPr>
            <a:r>
              <a:rPr lang="en-US" dirty="0" smtClean="0"/>
              <a:t> </a:t>
            </a:r>
            <a:endParaRPr lang="en-US" dirty="0"/>
          </a:p>
        </p:txBody>
      </p:sp>
    </p:spTree>
    <p:extLst>
      <p:ext uri="{BB962C8B-B14F-4D97-AF65-F5344CB8AC3E}">
        <p14:creationId xmlns:p14="http://schemas.microsoft.com/office/powerpoint/2010/main" val="2042489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LLP_cream_and_sugar">
  <a:themeElements>
    <a:clrScheme name="3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3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LLP_cream_and_sugar">
  <a:themeElements>
    <a:clrScheme name="3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lnDef>
  </a:objectDefaults>
  <a:extraClrSchemeLst>
    <a:extraClrScheme>
      <a:clrScheme name="3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11977</TotalTime>
  <Words>2678</Words>
  <Application>Microsoft Office PowerPoint</Application>
  <PresentationFormat>On-screen Show (4:3)</PresentationFormat>
  <Paragraphs>363</Paragraphs>
  <Slides>57</Slides>
  <Notes>44</Notes>
  <HiddenSlides>23</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57</vt:i4>
      </vt:variant>
    </vt:vector>
  </HeadingPairs>
  <TitlesOfParts>
    <vt:vector size="62" baseType="lpstr">
      <vt:lpstr>2_LLP_cream_and_sugar</vt:lpstr>
      <vt:lpstr>3_LLP_cream_and_sugar</vt:lpstr>
      <vt:lpstr>4_LLP_cream_and_sugar</vt:lpstr>
      <vt:lpstr>5_LLP_cream_and_sugar</vt:lpstr>
      <vt:lpstr>Visio</vt:lpstr>
      <vt:lpstr>2A. Develop a Formal Action Plan: Objectives </vt:lpstr>
      <vt:lpstr>Copyright and Use Terms</vt:lpstr>
      <vt:lpstr>Plan Your Actions &amp; Monitoring:  Develop Goals &amp; Strategies</vt:lpstr>
      <vt:lpstr>Plan Your Actions &amp; Monitoring:  Develop Goals &amp; Strategies</vt:lpstr>
      <vt:lpstr>Plan Your Actions &amp; Monitoring:  Construct Results Chains</vt:lpstr>
      <vt:lpstr>Plan Your Actions &amp; Monitoring:   Develop Objectives &amp; Activities</vt:lpstr>
      <vt:lpstr>Plan Your Actions &amp; Monitoring:   Develop a Monitoring Plan</vt:lpstr>
      <vt:lpstr>Plan Your Actions &amp; Monitoring</vt:lpstr>
      <vt:lpstr>This Presentation</vt:lpstr>
      <vt:lpstr>Develop Your Objectives</vt:lpstr>
      <vt:lpstr>A Basic Results Chain</vt:lpstr>
      <vt:lpstr>Develop Your Objectives</vt:lpstr>
      <vt:lpstr>This Presentation</vt:lpstr>
      <vt:lpstr>How Do You Write a Good Objective?</vt:lpstr>
      <vt:lpstr>How Do You Write a Good Objective?</vt:lpstr>
      <vt:lpstr>How Do You Write a Good Objective?</vt:lpstr>
      <vt:lpstr>Develop Your Objectives</vt:lpstr>
      <vt:lpstr>Objectives in Miradi</vt:lpstr>
      <vt:lpstr>Which of the Following Comply with the Criteria for a Good Objective?</vt:lpstr>
      <vt:lpstr>Real World Examples of Objectives &amp; Activities</vt:lpstr>
      <vt:lpstr>Real World Examples of Objectives &amp; Activities</vt:lpstr>
      <vt:lpstr>This Presentation</vt:lpstr>
      <vt:lpstr>This Presentation</vt:lpstr>
      <vt:lpstr>Determining if Strategies are Sufficient to Achieve a Goal</vt:lpstr>
      <vt:lpstr>Determining if Strategies are Sufficient to Achieve a Goal</vt:lpstr>
      <vt:lpstr>Determining if Strategies are Sufficient to Achieve a Goal</vt:lpstr>
      <vt:lpstr>Determining if Strategies are Sufficient to Achieve a Goal</vt:lpstr>
      <vt:lpstr>Determining if Strategies are Sufficient to Achieve a Goal</vt:lpstr>
      <vt:lpstr>Key Points – Goals &amp; Objectives</vt:lpstr>
      <vt:lpstr>Develop Your Monitoring Plan</vt:lpstr>
      <vt:lpstr>1.  Identify Your Audiences:  For Whom Is the Monitoring </vt:lpstr>
      <vt:lpstr>2.  Develop Indicators What Is Necessary…</vt:lpstr>
      <vt:lpstr>2. Develop Indicators What Is Ideal…</vt:lpstr>
      <vt:lpstr>3.  Develop One or More Indicators for Each Information Need</vt:lpstr>
      <vt:lpstr>3.  Develop One or More Indicators for Each Information Need</vt:lpstr>
      <vt:lpstr>What Is Meant by “Sensitive”</vt:lpstr>
      <vt:lpstr>Develop Your Monitoring Plan: Indicators</vt:lpstr>
      <vt:lpstr>Develop Your Monitoring Plan: Indicators</vt:lpstr>
      <vt:lpstr>Examples of Indicators</vt:lpstr>
      <vt:lpstr>Examples of Indicators</vt:lpstr>
      <vt:lpstr>Example of Status Indicators</vt:lpstr>
      <vt:lpstr>Develop Your Monitoring Plan</vt:lpstr>
      <vt:lpstr>Types of Monitoring Approaches</vt:lpstr>
      <vt:lpstr>Types of Monitoring Approaches</vt:lpstr>
      <vt:lpstr>Types of Monitoring Approaches</vt:lpstr>
      <vt:lpstr>Types of Monitoring Approaches</vt:lpstr>
      <vt:lpstr>Types of Monitoring Approaches</vt:lpstr>
      <vt:lpstr>Types of Monitoring Approaches</vt:lpstr>
      <vt:lpstr>Types of Monitoring Approaches</vt:lpstr>
      <vt:lpstr>Develop Your Monitoring Plan</vt:lpstr>
      <vt:lpstr>Selection of Appropriate Method</vt:lpstr>
      <vt:lpstr>Types of Monitoring Methods</vt:lpstr>
      <vt:lpstr>5.  Select your methods and how you will collect the information</vt:lpstr>
      <vt:lpstr>Examples of Monitoring Methods</vt:lpstr>
      <vt:lpstr>Adaptive Management Workshop Presentations</vt:lpstr>
      <vt:lpstr>Instructions</vt:lpstr>
      <vt:lpstr>Instructions – Objectives</vt:lpstr>
    </vt:vector>
  </TitlesOfParts>
  <Company>Foundations of Success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 &amp; Activities</dc:title>
  <dc:creator>Foundations of Success</dc:creator>
  <cp:lastModifiedBy>Caroline</cp:lastModifiedBy>
  <cp:revision>270</cp:revision>
  <dcterms:created xsi:type="dcterms:W3CDTF">2004-05-10T21:51:26Z</dcterms:created>
  <dcterms:modified xsi:type="dcterms:W3CDTF">2014-10-14T02:03:22Z</dcterms:modified>
</cp:coreProperties>
</file>