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150" r:id="rId2"/>
  </p:sldMasterIdLst>
  <p:notesMasterIdLst>
    <p:notesMasterId r:id="rId30"/>
  </p:notesMasterIdLst>
  <p:handoutMasterIdLst>
    <p:handoutMasterId r:id="rId31"/>
  </p:handoutMasterIdLst>
  <p:sldIdLst>
    <p:sldId id="478" r:id="rId3"/>
    <p:sldId id="544" r:id="rId4"/>
    <p:sldId id="541" r:id="rId5"/>
    <p:sldId id="550" r:id="rId6"/>
    <p:sldId id="517" r:id="rId7"/>
    <p:sldId id="518" r:id="rId8"/>
    <p:sldId id="493" r:id="rId9"/>
    <p:sldId id="494" r:id="rId10"/>
    <p:sldId id="495" r:id="rId11"/>
    <p:sldId id="496" r:id="rId12"/>
    <p:sldId id="497" r:id="rId13"/>
    <p:sldId id="499" r:id="rId14"/>
    <p:sldId id="521" r:id="rId15"/>
    <p:sldId id="502" r:id="rId16"/>
    <p:sldId id="503" r:id="rId17"/>
    <p:sldId id="522" r:id="rId18"/>
    <p:sldId id="506" r:id="rId19"/>
    <p:sldId id="507" r:id="rId20"/>
    <p:sldId id="508" r:id="rId21"/>
    <p:sldId id="510" r:id="rId22"/>
    <p:sldId id="509" r:id="rId23"/>
    <p:sldId id="511" r:id="rId24"/>
    <p:sldId id="512" r:id="rId25"/>
    <p:sldId id="513" r:id="rId26"/>
    <p:sldId id="543" r:id="rId27"/>
    <p:sldId id="515" r:id="rId28"/>
    <p:sldId id="549" r:id="rId29"/>
  </p:sldIdLst>
  <p:sldSz cx="9144000" cy="6858000" type="screen4x3"/>
  <p:notesSz cx="7315200" cy="9601200"/>
  <p:defaultTextStyle>
    <a:defPPr>
      <a:defRPr lang="en-US"/>
    </a:defPPr>
    <a:lvl1pPr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1pPr>
    <a:lvl2pPr marL="4572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2pPr>
    <a:lvl3pPr marL="9144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3pPr>
    <a:lvl4pPr marL="13716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4pPr>
    <a:lvl5pPr marL="1828800" algn="r" rtl="0" fontAlgn="base">
      <a:spcBef>
        <a:spcPct val="0"/>
      </a:spcBef>
      <a:spcAft>
        <a:spcPct val="0"/>
      </a:spcAft>
      <a:defRPr sz="4400" kern="1200">
        <a:solidFill>
          <a:schemeClr val="tx1"/>
        </a:solidFill>
        <a:latin typeface="Tahoma" pitchFamily="34" charset="0"/>
        <a:ea typeface="ＭＳ Ｐゴシック" pitchFamily="34" charset="-128"/>
        <a:cs typeface="+mn-cs"/>
      </a:defRPr>
    </a:lvl5pPr>
    <a:lvl6pPr marL="2286000" algn="l" defTabSz="914400" rtl="0" eaLnBrk="1" latinLnBrk="0" hangingPunct="1">
      <a:defRPr sz="4400" kern="1200">
        <a:solidFill>
          <a:schemeClr val="tx1"/>
        </a:solidFill>
        <a:latin typeface="Tahoma" pitchFamily="34" charset="0"/>
        <a:ea typeface="ＭＳ Ｐゴシック" pitchFamily="34" charset="-128"/>
        <a:cs typeface="+mn-cs"/>
      </a:defRPr>
    </a:lvl6pPr>
    <a:lvl7pPr marL="2743200" algn="l" defTabSz="914400" rtl="0" eaLnBrk="1" latinLnBrk="0" hangingPunct="1">
      <a:defRPr sz="4400" kern="1200">
        <a:solidFill>
          <a:schemeClr val="tx1"/>
        </a:solidFill>
        <a:latin typeface="Tahoma" pitchFamily="34" charset="0"/>
        <a:ea typeface="ＭＳ Ｐゴシック" pitchFamily="34" charset="-128"/>
        <a:cs typeface="+mn-cs"/>
      </a:defRPr>
    </a:lvl7pPr>
    <a:lvl8pPr marL="3200400" algn="l" defTabSz="914400" rtl="0" eaLnBrk="1" latinLnBrk="0" hangingPunct="1">
      <a:defRPr sz="4400" kern="1200">
        <a:solidFill>
          <a:schemeClr val="tx1"/>
        </a:solidFill>
        <a:latin typeface="Tahoma" pitchFamily="34" charset="0"/>
        <a:ea typeface="ＭＳ Ｐゴシック" pitchFamily="34" charset="-128"/>
        <a:cs typeface="+mn-cs"/>
      </a:defRPr>
    </a:lvl8pPr>
    <a:lvl9pPr marL="3657600" algn="l" defTabSz="914400" rtl="0" eaLnBrk="1" latinLnBrk="0" hangingPunct="1">
      <a:defRPr sz="4400" kern="1200">
        <a:solidFill>
          <a:schemeClr val="tx1"/>
        </a:solidFill>
        <a:latin typeface="Tahom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9999"/>
    <a:srgbClr val="0000FF"/>
    <a:srgbClr val="FFFF99"/>
    <a:srgbClr val="4FB7E0"/>
    <a:srgbClr val="004A80"/>
    <a:srgbClr val="FF00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941" autoAdjust="0"/>
  </p:normalViewPr>
  <p:slideViewPr>
    <p:cSldViewPr snapToGrid="0">
      <p:cViewPr varScale="1">
        <p:scale>
          <a:sx n="96" d="100"/>
          <a:sy n="96" d="100"/>
        </p:scale>
        <p:origin x="-17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512"/>
    </p:cViewPr>
  </p:sorterViewPr>
  <p:notesViewPr>
    <p:cSldViewPr snapToGrid="0">
      <p:cViewPr varScale="1">
        <p:scale>
          <a:sx n="31" d="100"/>
          <a:sy n="31" d="100"/>
        </p:scale>
        <p:origin x="-204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21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966788">
              <a:defRPr sz="1300">
                <a:latin typeface="Times New Roman" charset="0"/>
                <a:ea typeface="+mn-ea"/>
                <a:cs typeface="+mn-cs"/>
              </a:defRPr>
            </a:lvl1pPr>
          </a:lstStyle>
          <a:p>
            <a:pPr>
              <a:defRPr/>
            </a:pPr>
            <a:endParaRPr lang="en-US"/>
          </a:p>
        </p:txBody>
      </p:sp>
      <p:sp>
        <p:nvSpPr>
          <p:cNvPr id="73216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Times New Roman" charset="0"/>
                <a:ea typeface="+mn-ea"/>
                <a:cs typeface="+mn-cs"/>
              </a:defRPr>
            </a:lvl1pPr>
          </a:lstStyle>
          <a:p>
            <a:pPr>
              <a:defRPr/>
            </a:pPr>
            <a:endParaRPr lang="en-US"/>
          </a:p>
        </p:txBody>
      </p:sp>
      <p:sp>
        <p:nvSpPr>
          <p:cNvPr id="73216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966788">
              <a:defRPr sz="1300">
                <a:latin typeface="Times New Roman" charset="0"/>
                <a:ea typeface="+mn-ea"/>
                <a:cs typeface="+mn-cs"/>
              </a:defRPr>
            </a:lvl1pPr>
          </a:lstStyle>
          <a:p>
            <a:pPr>
              <a:defRPr/>
            </a:pPr>
            <a:endParaRPr lang="en-US"/>
          </a:p>
        </p:txBody>
      </p:sp>
      <p:sp>
        <p:nvSpPr>
          <p:cNvPr id="73216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ea typeface="MS PGothic" pitchFamily="34" charset="-128"/>
              </a:defRPr>
            </a:lvl1pPr>
          </a:lstStyle>
          <a:p>
            <a:pPr>
              <a:defRPr/>
            </a:pPr>
            <a:fld id="{6F3A87FF-F1D0-41CD-A10C-A7EDB4EA2912}" type="slidenum">
              <a:rPr lang="en-US"/>
              <a:pPr>
                <a:defRPr/>
              </a:pPr>
              <a:t>‹#›</a:t>
            </a:fld>
            <a:endParaRPr lang="en-US"/>
          </a:p>
        </p:txBody>
      </p:sp>
    </p:spTree>
    <p:extLst>
      <p:ext uri="{BB962C8B-B14F-4D97-AF65-F5344CB8AC3E}">
        <p14:creationId xmlns:p14="http://schemas.microsoft.com/office/powerpoint/2010/main" val="3441032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966788">
              <a:defRPr sz="1300">
                <a:latin typeface="Times New Roman" charset="0"/>
                <a:ea typeface="+mn-ea"/>
                <a:cs typeface="+mn-cs"/>
              </a:defRPr>
            </a:lvl1pPr>
          </a:lstStyle>
          <a:p>
            <a:pPr>
              <a:defRPr/>
            </a:pPr>
            <a:endParaRPr lang="en-US"/>
          </a:p>
        </p:txBody>
      </p:sp>
      <p:sp>
        <p:nvSpPr>
          <p:cNvPr id="39939"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Times New Roman" charset="0"/>
                <a:ea typeface="+mn-ea"/>
                <a:cs typeface="+mn-cs"/>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966788">
              <a:defRPr sz="1300">
                <a:latin typeface="Times New Roman" charset="0"/>
                <a:ea typeface="+mn-ea"/>
                <a:cs typeface="+mn-cs"/>
              </a:defRPr>
            </a:lvl1pPr>
          </a:lstStyle>
          <a:p>
            <a:pPr>
              <a:defRPr/>
            </a:pPr>
            <a:endParaRPr lang="en-US"/>
          </a:p>
        </p:txBody>
      </p:sp>
      <p:sp>
        <p:nvSpPr>
          <p:cNvPr id="3994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ea typeface="MS PGothic" pitchFamily="34" charset="-128"/>
              </a:defRPr>
            </a:lvl1pPr>
          </a:lstStyle>
          <a:p>
            <a:pPr>
              <a:defRPr/>
            </a:pPr>
            <a:fld id="{223EA1B4-905E-48B2-9804-7ECF4B449D3F}" type="slidenum">
              <a:rPr lang="en-US"/>
              <a:pPr>
                <a:defRPr/>
              </a:pPr>
              <a:t>‹#›</a:t>
            </a:fld>
            <a:endParaRPr lang="en-US"/>
          </a:p>
        </p:txBody>
      </p:sp>
    </p:spTree>
    <p:extLst>
      <p:ext uri="{BB962C8B-B14F-4D97-AF65-F5344CB8AC3E}">
        <p14:creationId xmlns:p14="http://schemas.microsoft.com/office/powerpoint/2010/main" val="3571315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256C8374-8E36-4FE4-82D8-260256D1BCBC}" type="slidenum">
              <a:rPr lang="en-US" sz="1300" smtClean="0">
                <a:latin typeface="Times New Roman" pitchFamily="18" charset="0"/>
              </a:rPr>
              <a:pPr eaLnBrk="1" hangingPunct="1"/>
              <a:t>1</a:t>
            </a:fld>
            <a:endParaRPr lang="en-US" sz="1300"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6" tIns="48413" rIns="96826" bIns="48413" anchor="b"/>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1507259D-03B9-4604-9E48-C9ACDA9EF73B}" type="slidenum">
              <a:rPr lang="en-US" sz="1300">
                <a:latin typeface="Times New Roman" pitchFamily="18" charset="0"/>
              </a:rPr>
              <a:pPr eaLnBrk="1" hangingPunct="1"/>
              <a:t>10</a:t>
            </a:fld>
            <a:endParaRPr lang="en-US" sz="1300">
              <a:latin typeface="Times New Roman"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CC0682A8-847F-44BE-9CC9-F44DCD4CD284}" type="slidenum">
              <a:rPr lang="en-US" sz="1300" smtClean="0">
                <a:latin typeface="Times New Roman" pitchFamily="18" charset="0"/>
              </a:rPr>
              <a:pPr eaLnBrk="1" hangingPunct="1"/>
              <a:t>11</a:t>
            </a:fld>
            <a:endParaRPr lang="en-US" sz="13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A1F4AD12-F49E-42BA-8A4D-E6BE52764A0A}" type="slidenum">
              <a:rPr lang="en-US" sz="1300" smtClean="0">
                <a:latin typeface="Times New Roman" pitchFamily="18" charset="0"/>
              </a:rPr>
              <a:pPr eaLnBrk="1" hangingPunct="1"/>
              <a:t>12</a:t>
            </a:fld>
            <a:endParaRPr lang="en-US" sz="1300"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Mention:</a:t>
            </a:r>
          </a:p>
          <a:p>
            <a:pPr eaLnBrk="1" hangingPunct="1">
              <a:buFontTx/>
              <a:buChar char="-"/>
            </a:pPr>
            <a:r>
              <a:rPr lang="en-US" smtClean="0"/>
              <a:t>Opportunities</a:t>
            </a:r>
          </a:p>
          <a:p>
            <a:pPr eaLnBrk="1" hangingPunct="1">
              <a:buFontTx/>
              <a:buChar char="-"/>
            </a:pPr>
            <a:r>
              <a:rPr lang="en-US" smtClean="0"/>
              <a:t>Showing uncertainty in relationships (with a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6B374E53-4E39-40F4-B8EB-7AC169C4FFF7}" type="slidenum">
              <a:rPr lang="en-US" sz="1300" smtClean="0">
                <a:latin typeface="Times New Roman" pitchFamily="18" charset="0"/>
              </a:rPr>
              <a:pPr eaLnBrk="1" hangingPunct="1"/>
              <a:t>13</a:t>
            </a:fld>
            <a:endParaRPr lang="en-US" sz="1300"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Mention:</a:t>
            </a:r>
          </a:p>
          <a:p>
            <a:pPr eaLnBrk="1" hangingPunct="1">
              <a:buFontTx/>
              <a:buChar char="-"/>
            </a:pPr>
            <a:r>
              <a:rPr lang="en-US" smtClean="0"/>
              <a:t>Opportunities</a:t>
            </a:r>
          </a:p>
          <a:p>
            <a:pPr eaLnBrk="1" hangingPunct="1">
              <a:buFontTx/>
              <a:buChar char="-"/>
            </a:pPr>
            <a:r>
              <a:rPr lang="en-US" smtClean="0"/>
              <a:t>Showing uncertainty in relationships (with a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AF54D155-4AD1-4DD8-AF2F-45D92647A558}" type="slidenum">
              <a:rPr lang="en-US" sz="1300" smtClean="0">
                <a:latin typeface="Times New Roman" pitchFamily="18" charset="0"/>
              </a:rPr>
              <a:pPr eaLnBrk="1" hangingPunct="1"/>
              <a:t>14</a:t>
            </a:fld>
            <a:endParaRPr lang="en-US" sz="1300"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Mention:</a:t>
            </a:r>
          </a:p>
          <a:p>
            <a:pPr eaLnBrk="1" hangingPunct="1">
              <a:buFontTx/>
              <a:buChar char="-"/>
            </a:pPr>
            <a:r>
              <a:rPr lang="en-US" smtClean="0"/>
              <a:t>Opportunities</a:t>
            </a:r>
          </a:p>
          <a:p>
            <a:pPr eaLnBrk="1" hangingPunct="1">
              <a:buFontTx/>
              <a:buChar char="-"/>
            </a:pPr>
            <a:r>
              <a:rPr lang="en-US" smtClean="0"/>
              <a:t>Showing uncertainty in relationships (with a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44660DC7-522B-4676-9A91-B91D9FEE1496}" type="slidenum">
              <a:rPr lang="en-US" sz="1300" smtClean="0">
                <a:latin typeface="Times New Roman" pitchFamily="18" charset="0"/>
              </a:rPr>
              <a:pPr eaLnBrk="1" hangingPunct="1"/>
              <a:t>15</a:t>
            </a:fld>
            <a:endParaRPr lang="en-US" sz="1300"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Mention:</a:t>
            </a:r>
          </a:p>
          <a:p>
            <a:pPr eaLnBrk="1" hangingPunct="1">
              <a:buFontTx/>
              <a:buChar char="-"/>
            </a:pPr>
            <a:r>
              <a:rPr lang="en-US" smtClean="0"/>
              <a:t>Opportunities</a:t>
            </a:r>
          </a:p>
          <a:p>
            <a:pPr eaLnBrk="1" hangingPunct="1">
              <a:buFontTx/>
              <a:buChar char="-"/>
            </a:pPr>
            <a:r>
              <a:rPr lang="en-US" smtClean="0"/>
              <a:t>Showing uncertainty in relationships (with a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7B4B8A16-2B12-45CA-B7D0-BDA303AC3C68}" type="slidenum">
              <a:rPr lang="en-US" sz="1300" smtClean="0">
                <a:latin typeface="Times New Roman" pitchFamily="18" charset="0"/>
              </a:rPr>
              <a:pPr eaLnBrk="1" hangingPunct="1"/>
              <a:t>16</a:t>
            </a:fld>
            <a:endParaRPr lang="en-US" sz="1300"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Mention:</a:t>
            </a:r>
          </a:p>
          <a:p>
            <a:pPr eaLnBrk="1" hangingPunct="1">
              <a:buFontTx/>
              <a:buChar char="-"/>
            </a:pPr>
            <a:r>
              <a:rPr lang="en-US" smtClean="0"/>
              <a:t>Opportunities</a:t>
            </a:r>
          </a:p>
          <a:p>
            <a:pPr eaLnBrk="1" hangingPunct="1">
              <a:buFontTx/>
              <a:buChar char="-"/>
            </a:pPr>
            <a:r>
              <a:rPr lang="en-US" smtClean="0"/>
              <a:t>Showing uncertainty in relationships (with a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4DE4F909-CBCF-435C-8428-48C1C4B0339D}" type="slidenum">
              <a:rPr lang="en-US" sz="1300" smtClean="0">
                <a:latin typeface="Times New Roman" pitchFamily="18" charset="0"/>
              </a:rPr>
              <a:pPr eaLnBrk="1" hangingPunct="1"/>
              <a:t>17</a:t>
            </a:fld>
            <a:endParaRPr lang="en-US" sz="1300" smtClean="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Alternative wording.  Either wording is fine – a matter of preference.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765C2EBF-D5AF-42E0-AC45-5B3B8C83EA68}" type="slidenum">
              <a:rPr lang="en-US" sz="1300" smtClean="0">
                <a:latin typeface="Times New Roman" pitchFamily="18" charset="0"/>
              </a:rPr>
              <a:pPr eaLnBrk="1" hangingPunct="1"/>
              <a:t>18</a:t>
            </a:fld>
            <a:endParaRPr lang="en-US" sz="1300"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FEA60813-082E-4F82-9F0B-28BC8BA5D2A8}" type="slidenum">
              <a:rPr lang="en-US" sz="1300" smtClean="0">
                <a:latin typeface="Times New Roman" pitchFamily="18" charset="0"/>
              </a:rPr>
              <a:pPr eaLnBrk="1" hangingPunct="1"/>
              <a:t>19</a:t>
            </a:fld>
            <a:endParaRPr lang="en-US" sz="1300"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700">
                <a:solidFill>
                  <a:schemeClr val="tx1"/>
                </a:solidFill>
                <a:latin typeface="Tahoma" pitchFamily="34" charset="0"/>
              </a:defRPr>
            </a:lvl1pPr>
            <a:lvl2pPr marL="785372" indent="-302066" eaLnBrk="0" hangingPunct="0">
              <a:defRPr sz="4700">
                <a:solidFill>
                  <a:schemeClr val="tx1"/>
                </a:solidFill>
                <a:latin typeface="Tahoma" pitchFamily="34" charset="0"/>
              </a:defRPr>
            </a:lvl2pPr>
            <a:lvl3pPr marL="1208265" indent="-241653" eaLnBrk="0" hangingPunct="0">
              <a:defRPr sz="4700">
                <a:solidFill>
                  <a:schemeClr val="tx1"/>
                </a:solidFill>
                <a:latin typeface="Tahoma" pitchFamily="34" charset="0"/>
              </a:defRPr>
            </a:lvl3pPr>
            <a:lvl4pPr marL="1691571" indent="-241653" eaLnBrk="0" hangingPunct="0">
              <a:defRPr sz="4700">
                <a:solidFill>
                  <a:schemeClr val="tx1"/>
                </a:solidFill>
                <a:latin typeface="Tahoma" pitchFamily="34" charset="0"/>
              </a:defRPr>
            </a:lvl4pPr>
            <a:lvl5pPr marL="2174878" indent="-241653" eaLnBrk="0" hangingPunct="0">
              <a:defRPr sz="4700">
                <a:solidFill>
                  <a:schemeClr val="tx1"/>
                </a:solidFill>
                <a:latin typeface="Tahoma" pitchFamily="34" charset="0"/>
              </a:defRPr>
            </a:lvl5pPr>
            <a:lvl6pPr marL="2658184" indent="-241653" algn="r" eaLnBrk="0" fontAlgn="base" hangingPunct="0">
              <a:spcBef>
                <a:spcPct val="0"/>
              </a:spcBef>
              <a:spcAft>
                <a:spcPct val="0"/>
              </a:spcAft>
              <a:defRPr sz="4700">
                <a:solidFill>
                  <a:schemeClr val="tx1"/>
                </a:solidFill>
                <a:latin typeface="Tahoma" pitchFamily="34" charset="0"/>
              </a:defRPr>
            </a:lvl6pPr>
            <a:lvl7pPr marL="3141490" indent="-241653" algn="r" eaLnBrk="0" fontAlgn="base" hangingPunct="0">
              <a:spcBef>
                <a:spcPct val="0"/>
              </a:spcBef>
              <a:spcAft>
                <a:spcPct val="0"/>
              </a:spcAft>
              <a:defRPr sz="4700">
                <a:solidFill>
                  <a:schemeClr val="tx1"/>
                </a:solidFill>
                <a:latin typeface="Tahoma" pitchFamily="34" charset="0"/>
              </a:defRPr>
            </a:lvl7pPr>
            <a:lvl8pPr marL="3624796" indent="-241653" algn="r" eaLnBrk="0" fontAlgn="base" hangingPunct="0">
              <a:spcBef>
                <a:spcPct val="0"/>
              </a:spcBef>
              <a:spcAft>
                <a:spcPct val="0"/>
              </a:spcAft>
              <a:defRPr sz="4700">
                <a:solidFill>
                  <a:schemeClr val="tx1"/>
                </a:solidFill>
                <a:latin typeface="Tahoma" pitchFamily="34" charset="0"/>
              </a:defRPr>
            </a:lvl8pPr>
            <a:lvl9pPr marL="4108102" indent="-241653" algn="r" eaLnBrk="0" fontAlgn="base" hangingPunct="0">
              <a:spcBef>
                <a:spcPct val="0"/>
              </a:spcBef>
              <a:spcAft>
                <a:spcPct val="0"/>
              </a:spcAft>
              <a:defRPr sz="4700">
                <a:solidFill>
                  <a:schemeClr val="tx1"/>
                </a:solidFill>
                <a:latin typeface="Tahoma" pitchFamily="34" charset="0"/>
              </a:defRPr>
            </a:lvl9pPr>
          </a:lstStyle>
          <a:p>
            <a:pPr eaLnBrk="1" hangingPunct="1"/>
            <a:fld id="{8C4729C4-CF0F-4D9F-96A2-F3CEBE659051}" type="slidenum">
              <a:rPr lang="en-US" sz="1300">
                <a:latin typeface="Times New Roman" pitchFamily="18" charset="0"/>
              </a:rPr>
              <a:pPr eaLnBrk="1" hangingPunct="1"/>
              <a:t>2</a:t>
            </a:fld>
            <a:endParaRPr lang="en-US" sz="13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5EA4DC42-DC98-454D-B6BA-1ED4E599374E}" type="slidenum">
              <a:rPr lang="en-US" sz="1300" smtClean="0">
                <a:latin typeface="Times New Roman" pitchFamily="18" charset="0"/>
              </a:rPr>
              <a:pPr eaLnBrk="1" hangingPunct="1"/>
              <a:t>20</a:t>
            </a:fld>
            <a:endParaRPr lang="en-US" sz="1300"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BA96712D-0D3A-4EFD-9C55-78B75970CCCC}" type="slidenum">
              <a:rPr lang="en-US" sz="1300" smtClean="0">
                <a:latin typeface="Times New Roman" pitchFamily="18" charset="0"/>
              </a:rPr>
              <a:pPr eaLnBrk="1" hangingPunct="1"/>
              <a:t>21</a:t>
            </a:fld>
            <a:endParaRPr lang="en-US" sz="1300"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9BFF6E7A-5437-4297-AE0C-3DF50403D7B8}" type="slidenum">
              <a:rPr lang="en-US" sz="1300" smtClean="0">
                <a:latin typeface="Times New Roman" pitchFamily="18" charset="0"/>
              </a:rPr>
              <a:pPr eaLnBrk="1" hangingPunct="1"/>
              <a:t>22</a:t>
            </a:fld>
            <a:endParaRPr lang="en-US" sz="130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F89AA221-3D1E-4403-8980-B15CA163BBFF}" type="slidenum">
              <a:rPr lang="en-US" sz="1300" smtClean="0">
                <a:latin typeface="Times New Roman" pitchFamily="18" charset="0"/>
              </a:rPr>
              <a:pPr eaLnBrk="1" hangingPunct="1"/>
              <a:t>23</a:t>
            </a:fld>
            <a:endParaRPr lang="en-US" sz="130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7E2F601A-FC53-4C32-96E4-C45930014C05}" type="slidenum">
              <a:rPr lang="en-US" sz="1300" smtClean="0">
                <a:latin typeface="Times New Roman" pitchFamily="18" charset="0"/>
              </a:rPr>
              <a:pPr eaLnBrk="1" hangingPunct="1"/>
              <a:t>24</a:t>
            </a:fld>
            <a:endParaRPr lang="en-US" sz="13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endParaRPr>
          </a:p>
        </p:txBody>
      </p:sp>
      <p:sp>
        <p:nvSpPr>
          <p:cNvPr id="14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02" eaLnBrk="0" hangingPunct="0">
              <a:defRPr sz="4400">
                <a:solidFill>
                  <a:schemeClr val="tx1"/>
                </a:solidFill>
                <a:latin typeface="Tahoma" charset="0"/>
                <a:ea typeface="ＭＳ Ｐゴシック" charset="0"/>
                <a:cs typeface="ＭＳ Ｐゴシック" charset="0"/>
              </a:defRPr>
            </a:lvl1pPr>
            <a:lvl2pPr marL="742883" indent="-285725" defTabSz="966702" eaLnBrk="0" hangingPunct="0">
              <a:defRPr sz="4400">
                <a:solidFill>
                  <a:schemeClr val="tx1"/>
                </a:solidFill>
                <a:latin typeface="Tahoma" charset="0"/>
                <a:ea typeface="ＭＳ Ｐゴシック" charset="0"/>
              </a:defRPr>
            </a:lvl2pPr>
            <a:lvl3pPr marL="1142898" indent="-228580" defTabSz="966702" eaLnBrk="0" hangingPunct="0">
              <a:defRPr sz="4400">
                <a:solidFill>
                  <a:schemeClr val="tx1"/>
                </a:solidFill>
                <a:latin typeface="Tahoma" charset="0"/>
                <a:ea typeface="ＭＳ Ｐゴシック" charset="0"/>
              </a:defRPr>
            </a:lvl3pPr>
            <a:lvl4pPr marL="1600057" indent="-228580" defTabSz="966702" eaLnBrk="0" hangingPunct="0">
              <a:defRPr sz="4400">
                <a:solidFill>
                  <a:schemeClr val="tx1"/>
                </a:solidFill>
                <a:latin typeface="Tahoma" charset="0"/>
                <a:ea typeface="ＭＳ Ｐゴシック" charset="0"/>
              </a:defRPr>
            </a:lvl4pPr>
            <a:lvl5pPr marL="2057217" indent="-228580" defTabSz="966702" eaLnBrk="0" hangingPunct="0">
              <a:defRPr sz="4400">
                <a:solidFill>
                  <a:schemeClr val="tx1"/>
                </a:solidFill>
                <a:latin typeface="Tahoma" charset="0"/>
                <a:ea typeface="ＭＳ Ｐゴシック" charset="0"/>
              </a:defRPr>
            </a:lvl5pPr>
            <a:lvl6pPr marL="2514376" indent="-228580" algn="r" defTabSz="966702" eaLnBrk="0" fontAlgn="base" hangingPunct="0">
              <a:spcBef>
                <a:spcPct val="0"/>
              </a:spcBef>
              <a:spcAft>
                <a:spcPct val="0"/>
              </a:spcAft>
              <a:defRPr sz="4400">
                <a:solidFill>
                  <a:schemeClr val="tx1"/>
                </a:solidFill>
                <a:latin typeface="Tahoma" charset="0"/>
                <a:ea typeface="ＭＳ Ｐゴシック" charset="0"/>
              </a:defRPr>
            </a:lvl6pPr>
            <a:lvl7pPr marL="2971536" indent="-228580" algn="r" defTabSz="966702" eaLnBrk="0" fontAlgn="base" hangingPunct="0">
              <a:spcBef>
                <a:spcPct val="0"/>
              </a:spcBef>
              <a:spcAft>
                <a:spcPct val="0"/>
              </a:spcAft>
              <a:defRPr sz="4400">
                <a:solidFill>
                  <a:schemeClr val="tx1"/>
                </a:solidFill>
                <a:latin typeface="Tahoma" charset="0"/>
                <a:ea typeface="ＭＳ Ｐゴシック" charset="0"/>
              </a:defRPr>
            </a:lvl7pPr>
            <a:lvl8pPr marL="3428694" indent="-228580" algn="r" defTabSz="966702" eaLnBrk="0" fontAlgn="base" hangingPunct="0">
              <a:spcBef>
                <a:spcPct val="0"/>
              </a:spcBef>
              <a:spcAft>
                <a:spcPct val="0"/>
              </a:spcAft>
              <a:defRPr sz="4400">
                <a:solidFill>
                  <a:schemeClr val="tx1"/>
                </a:solidFill>
                <a:latin typeface="Tahoma" charset="0"/>
                <a:ea typeface="ＭＳ Ｐゴシック" charset="0"/>
              </a:defRPr>
            </a:lvl8pPr>
            <a:lvl9pPr marL="3885854" indent="-228580" algn="r" defTabSz="966702"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B2E50B2B-10A9-3540-98BF-0ECBEF9E7CAB}" type="slidenum">
              <a:rPr lang="en-US" sz="1300">
                <a:latin typeface="Times New Roman" charset="0"/>
              </a:rPr>
              <a:pPr eaLnBrk="1" hangingPunct="1"/>
              <a:t>25</a:t>
            </a:fld>
            <a:endParaRPr lang="en-US" sz="130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4400">
                <a:solidFill>
                  <a:schemeClr val="tx1"/>
                </a:solidFill>
                <a:latin typeface="Tahoma" pitchFamily="34" charset="0"/>
                <a:ea typeface="ＭＳ Ｐゴシック" pitchFamily="34" charset="-128"/>
              </a:defRPr>
            </a:lvl1pPr>
            <a:lvl2pPr marL="742950" indent="-285750" defTabSz="966788" eaLnBrk="0" hangingPunct="0">
              <a:defRPr sz="4400">
                <a:solidFill>
                  <a:schemeClr val="tx1"/>
                </a:solidFill>
                <a:latin typeface="Tahoma" pitchFamily="34" charset="0"/>
                <a:ea typeface="ＭＳ Ｐゴシック" pitchFamily="34" charset="-128"/>
              </a:defRPr>
            </a:lvl2pPr>
            <a:lvl3pPr marL="1143000" indent="-228600" defTabSz="966788" eaLnBrk="0" hangingPunct="0">
              <a:defRPr sz="4400">
                <a:solidFill>
                  <a:schemeClr val="tx1"/>
                </a:solidFill>
                <a:latin typeface="Tahoma" pitchFamily="34" charset="0"/>
                <a:ea typeface="ＭＳ Ｐゴシック" pitchFamily="34" charset="-128"/>
              </a:defRPr>
            </a:lvl3pPr>
            <a:lvl4pPr marL="1600200" indent="-228600" defTabSz="966788" eaLnBrk="0" hangingPunct="0">
              <a:defRPr sz="4400">
                <a:solidFill>
                  <a:schemeClr val="tx1"/>
                </a:solidFill>
                <a:latin typeface="Tahoma" pitchFamily="34" charset="0"/>
                <a:ea typeface="ＭＳ Ｐゴシック" pitchFamily="34" charset="-128"/>
              </a:defRPr>
            </a:lvl4pPr>
            <a:lvl5pPr marL="2057400" indent="-228600" defTabSz="966788" eaLnBrk="0" hangingPunct="0">
              <a:defRPr sz="4400">
                <a:solidFill>
                  <a:schemeClr val="tx1"/>
                </a:solidFill>
                <a:latin typeface="Tahoma" pitchFamily="34" charset="0"/>
                <a:ea typeface="ＭＳ Ｐゴシック" pitchFamily="34" charset="-128"/>
              </a:defRPr>
            </a:lvl5pPr>
            <a:lvl6pPr marL="25146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defTabSz="966788"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0DE4683C-3717-4CCF-8607-A6CFB5019C44}" type="slidenum">
              <a:rPr lang="en-US" sz="1300" smtClean="0">
                <a:solidFill>
                  <a:srgbClr val="000000"/>
                </a:solidFill>
                <a:latin typeface="Times New Roman" pitchFamily="18" charset="0"/>
              </a:rPr>
              <a:pPr eaLnBrk="1" hangingPunct="1"/>
              <a:t>26</a:t>
            </a:fld>
            <a:endParaRPr lang="en-US" sz="1300" smtClean="0">
              <a:solidFill>
                <a:srgbClr val="000000"/>
              </a:solidFill>
              <a:latin typeface="Times New Roman" pitchFamily="18" charset="0"/>
            </a:endParaRPr>
          </a:p>
        </p:txBody>
      </p:sp>
      <p:sp>
        <p:nvSpPr>
          <p:cNvPr id="61443" name="Rectangle 2"/>
          <p:cNvSpPr>
            <a:spLocks noGrp="1" noRot="1" noChangeAspect="1" noChangeArrowheads="1" noTextEdit="1"/>
          </p:cNvSpPr>
          <p:nvPr>
            <p:ph type="sldImg"/>
          </p:nvPr>
        </p:nvSpPr>
        <p:spPr>
          <a:xfrm>
            <a:off x="1258888" y="720725"/>
            <a:ext cx="4802187" cy="360045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noFill/>
        </p:spPr>
        <p:txBody>
          <a:bodyPr/>
          <a:lstStyle/>
          <a:p>
            <a:fld id="{C3E3C8BE-AC36-4C19-A785-3CF4772F48F7}"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4143587" y="9119720"/>
            <a:ext cx="3169920" cy="479809"/>
          </a:xfrm>
          <a:prstGeom prst="rect">
            <a:avLst/>
          </a:prstGeom>
          <a:noFill/>
          <a:ln w="9525">
            <a:noFill/>
            <a:miter lim="800000"/>
            <a:headEnd/>
            <a:tailEnd/>
          </a:ln>
        </p:spPr>
        <p:txBody>
          <a:bodyPr lIns="96653" tIns="48326" rIns="96653" bIns="48326" anchor="b"/>
          <a:lstStyle/>
          <a:p>
            <a:fld id="{D3ADD47C-AB2F-4643-8D42-44028BD74C0E}" type="slidenum">
              <a:rPr lang="en-US" sz="1300">
                <a:latin typeface="Times New Roman" pitchFamily="18" charset="0"/>
              </a:rPr>
              <a:pPr/>
              <a:t>4</a:t>
            </a:fld>
            <a:endParaRPr lang="en-US" sz="130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A50FB1C-3657-47FD-82F0-DC635F517D8E}" type="slidenum">
              <a:rPr lang="en-US"/>
              <a:pPr/>
              <a:t>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Throughout our presentations, we use </a:t>
            </a:r>
            <a:r>
              <a:rPr lang="en-GB" smtClean="0"/>
              <a:t>example outputs from the Wetland Watch project from WWF Australia that we have modified slightly to reflect the structure and products of the CMP </a:t>
            </a:r>
            <a:r>
              <a:rPr lang="en-GB" i="1" smtClean="0"/>
              <a:t>Open Standards</a:t>
            </a:r>
            <a:r>
              <a:rPr lang="en-GB" smtClean="0"/>
              <a:t>.  The intent is to give a real-world example of how the </a:t>
            </a:r>
            <a:r>
              <a:rPr lang="en-GB" i="1" smtClean="0"/>
              <a:t>Standards</a:t>
            </a:r>
            <a:r>
              <a:rPr lang="en-GB" smtClean="0"/>
              <a:t> have been applied</a:t>
            </a:r>
            <a:r>
              <a:rPr lang="en-US" smtClean="0"/>
              <a:t>.</a:t>
            </a:r>
          </a:p>
          <a:p>
            <a:pPr eaLnBrk="1" hangingPunct="1"/>
            <a:endParaRPr lang="en-US" smtClean="0"/>
          </a:p>
          <a:p>
            <a:pPr eaLnBrk="1" hangingPunct="1">
              <a:buFontTx/>
              <a:buChar char="-"/>
            </a:pPr>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r>
              <a:rPr lang="en-US" dirty="0" smtClean="0"/>
              <a:t>This region supports significant breeding numbers of the near threatened Blue-billed Duck. </a:t>
            </a:r>
          </a:p>
        </p:txBody>
      </p:sp>
      <p:sp>
        <p:nvSpPr>
          <p:cNvPr id="82948" name="Slide Number Placeholder 3"/>
          <p:cNvSpPr>
            <a:spLocks noGrp="1"/>
          </p:cNvSpPr>
          <p:nvPr>
            <p:ph type="sldNum" sz="quarter" idx="5"/>
          </p:nvPr>
        </p:nvSpPr>
        <p:spPr>
          <a:noFill/>
        </p:spPr>
        <p:txBody>
          <a:bodyPr/>
          <a:lstStyle/>
          <a:p>
            <a:fld id="{24FE412B-786D-4366-A004-BF89B57D606A}"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6" tIns="48413" rIns="96826" bIns="48413" anchor="b"/>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F4FE9B71-D558-45F1-89C5-6E8A45B3DEBA}" type="slidenum">
              <a:rPr lang="en-US" sz="1300">
                <a:latin typeface="Times New Roman" pitchFamily="18" charset="0"/>
              </a:rPr>
              <a:pPr eaLnBrk="1" hangingPunct="1"/>
              <a:t>7</a:t>
            </a:fld>
            <a:endParaRPr lang="en-US" sz="130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6" tIns="48413" rIns="96826" bIns="48413" anchor="b"/>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B0B469C9-0057-4BB2-ADDB-78121C106DA9}" type="slidenum">
              <a:rPr lang="en-US" sz="1300">
                <a:latin typeface="Times New Roman" pitchFamily="18" charset="0"/>
              </a:rPr>
              <a:pPr eaLnBrk="1" hangingPunct="1"/>
              <a:t>8</a:t>
            </a:fld>
            <a:endParaRPr lang="en-US" sz="1300">
              <a:latin typeface="Times New Roman" pitchFamily="18" charset="0"/>
            </a:endParaRPr>
          </a:p>
        </p:txBody>
      </p:sp>
      <p:sp>
        <p:nvSpPr>
          <p:cNvPr id="39939" name="Rectangle 2"/>
          <p:cNvSpPr>
            <a:spLocks noGrp="1" noRot="1" noChangeAspect="1" noChangeArrowheads="1" noTextEdit="1"/>
          </p:cNvSpPr>
          <p:nvPr>
            <p:ph type="sldImg"/>
          </p:nvPr>
        </p:nvSpPr>
        <p:spPr>
          <a:xfrm>
            <a:off x="1260475" y="720725"/>
            <a:ext cx="4799013" cy="3598863"/>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26" tIns="48413" rIns="96826" bIns="48413" anchor="b"/>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eaLnBrk="1" hangingPunct="1"/>
            <a:fld id="{FB6F827F-D2C1-459F-9A67-F97CBB324B17}" type="slidenum">
              <a:rPr lang="en-US" sz="1300">
                <a:latin typeface="Times New Roman" pitchFamily="18" charset="0"/>
              </a:rPr>
              <a:pPr eaLnBrk="1" hangingPunct="1"/>
              <a:t>9</a:t>
            </a:fld>
            <a:endParaRPr lang="en-US" sz="1300">
              <a:latin typeface="Times New Roman"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a:noFill/>
          </a:ln>
          <a:extLst/>
        </p:spPr>
        <p:txBody>
          <a:bodyPr/>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algn="l" eaLnBrk="1" hangingPunct="1">
              <a:spcBef>
                <a:spcPct val="50000"/>
              </a:spcBef>
              <a:defRPr/>
            </a:pPr>
            <a:endParaRPr lang="en-US" sz="1800" smtClean="0">
              <a:latin typeface="Arial" pitchFamily="34" charset="0"/>
            </a:endParaRPr>
          </a:p>
        </p:txBody>
      </p:sp>
      <p:pic>
        <p:nvPicPr>
          <p:cNvPr id="5" name="Picture 3" descr="SPLASH_DRK_TEST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7938"/>
            <a:ext cx="91471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5045" name="Rectangle 5"/>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a:t>Click to edit Master subtitle style</a:t>
            </a:r>
          </a:p>
        </p:txBody>
      </p:sp>
      <p:sp>
        <p:nvSpPr>
          <p:cNvPr id="855046" name="Rectangle 6"/>
          <p:cNvSpPr>
            <a:spLocks noGrp="1" noChangeArrowheads="1"/>
          </p:cNvSpPr>
          <p:nvPr>
            <p:ph type="ctrTitle"/>
          </p:nvPr>
        </p:nvSpPr>
        <p:spPr>
          <a:xfrm>
            <a:off x="2895600" y="1047750"/>
            <a:ext cx="6019800" cy="2836863"/>
          </a:xfrm>
        </p:spPr>
        <p:txBody>
          <a:bodyPr/>
          <a:lstStyle>
            <a:lvl1pPr algn="ctr">
              <a:defRPr sz="3600">
                <a:solidFill>
                  <a:srgbClr val="3E7CC8"/>
                </a:solidFill>
              </a:defRPr>
            </a:lvl1pPr>
          </a:lstStyle>
          <a:p>
            <a:r>
              <a:rPr lang="en-US"/>
              <a:t>Click to edit Master title style</a:t>
            </a:r>
          </a:p>
        </p:txBody>
      </p:sp>
    </p:spTree>
    <p:extLst>
      <p:ext uri="{BB962C8B-B14F-4D97-AF65-F5344CB8AC3E}">
        <p14:creationId xmlns:p14="http://schemas.microsoft.com/office/powerpoint/2010/main" val="41596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520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06375"/>
            <a:ext cx="2089150" cy="3321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06375"/>
            <a:ext cx="6115050" cy="3321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796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06375"/>
            <a:ext cx="8302625"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2668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24733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9136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06375"/>
            <a:ext cx="8302625"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3724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spect="1" noChangeArrowheads="1"/>
          </p:cNvSpPr>
          <p:nvPr/>
        </p:nvSpPr>
        <p:spPr bwMode="auto">
          <a:xfrm>
            <a:off x="455613" y="5940425"/>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algn="l" eaLnBrk="1" hangingPunct="1">
              <a:spcBef>
                <a:spcPct val="50000"/>
              </a:spcBef>
              <a:defRPr/>
            </a:pPr>
            <a:endParaRPr lang="en-US" sz="1800" b="0" smtClean="0">
              <a:solidFill>
                <a:srgbClr val="000000"/>
              </a:solidFill>
            </a:endParaRPr>
          </a:p>
        </p:txBody>
      </p:sp>
      <p:pic>
        <p:nvPicPr>
          <p:cNvPr id="5" name="Picture 3" descr="SPLASH_DRK_TEST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7938"/>
            <a:ext cx="91471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87475"/>
            <a:ext cx="4895850" cy="204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73125" name="Rectangle 5"/>
          <p:cNvSpPr>
            <a:spLocks noGrp="1" noChangeArrowheads="1"/>
          </p:cNvSpPr>
          <p:nvPr>
            <p:ph type="subTitle" idx="1"/>
          </p:nvPr>
        </p:nvSpPr>
        <p:spPr>
          <a:xfrm>
            <a:off x="0" y="5719763"/>
            <a:ext cx="9144000" cy="1138237"/>
          </a:xfrm>
        </p:spPr>
        <p:txBody>
          <a:bodyPr/>
          <a:lstStyle>
            <a:lvl1pPr marL="0" indent="0" algn="ctr">
              <a:buFont typeface="Arial" charset="0"/>
              <a:buNone/>
              <a:defRPr sz="2000" b="1">
                <a:solidFill>
                  <a:schemeClr val="bg1"/>
                </a:solidFill>
              </a:defRPr>
            </a:lvl1pPr>
          </a:lstStyle>
          <a:p>
            <a:r>
              <a:rPr lang="en-US"/>
              <a:t>Click to edit Master subtitle style</a:t>
            </a:r>
          </a:p>
        </p:txBody>
      </p:sp>
      <p:sp>
        <p:nvSpPr>
          <p:cNvPr id="773127" name="Rectangle 7"/>
          <p:cNvSpPr>
            <a:spLocks noGrp="1" noChangeArrowheads="1"/>
          </p:cNvSpPr>
          <p:nvPr>
            <p:ph type="ctrTitle"/>
          </p:nvPr>
        </p:nvSpPr>
        <p:spPr>
          <a:xfrm>
            <a:off x="2895600" y="1047750"/>
            <a:ext cx="3368675" cy="2835275"/>
          </a:xfrm>
        </p:spPr>
        <p:txBody>
          <a:bodyPr/>
          <a:lstStyle>
            <a:lvl1pPr algn="ctr">
              <a:defRPr sz="3600">
                <a:solidFill>
                  <a:srgbClr val="3E7CC8"/>
                </a:solidFill>
              </a:defRPr>
            </a:lvl1pPr>
          </a:lstStyle>
          <a:p>
            <a:r>
              <a:rPr lang="en-US"/>
              <a:t>Click to edit Master title style</a:t>
            </a:r>
          </a:p>
        </p:txBody>
      </p:sp>
    </p:spTree>
    <p:extLst>
      <p:ext uri="{BB962C8B-B14F-4D97-AF65-F5344CB8AC3E}">
        <p14:creationId xmlns:p14="http://schemas.microsoft.com/office/powerpoint/2010/main" val="2973741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3203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1764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5178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1691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8844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196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9637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081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851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9084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5526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206375"/>
            <a:ext cx="2089150" cy="6238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06375"/>
            <a:ext cx="6115050" cy="6238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27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6128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7038" y="1266825"/>
            <a:ext cx="40671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068762"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1967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7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150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259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559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31580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6492875"/>
            <a:ext cx="9144000" cy="379413"/>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1027" name="Rectangle 3"/>
          <p:cNvSpPr>
            <a:spLocks noChangeArrowheads="1"/>
          </p:cNvSpPr>
          <p:nvPr userDrawn="1"/>
        </p:nvSpPr>
        <p:spPr bwMode="auto">
          <a:xfrm>
            <a:off x="0" y="0"/>
            <a:ext cx="9144000" cy="1082675"/>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1028" name="Rectangle 4"/>
          <p:cNvSpPr>
            <a:spLocks noGrp="1" noChangeArrowheads="1"/>
          </p:cNvSpPr>
          <p:nvPr>
            <p:ph type="title"/>
          </p:nvPr>
        </p:nvSpPr>
        <p:spPr bwMode="auto">
          <a:xfrm>
            <a:off x="481013" y="206375"/>
            <a:ext cx="8302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9" name="Rectangle 5"/>
          <p:cNvSpPr>
            <a:spLocks noGrp="1" noChangeArrowheads="1"/>
          </p:cNvSpPr>
          <p:nvPr>
            <p:ph type="body" idx="1"/>
          </p:nvPr>
        </p:nvSpPr>
        <p:spPr bwMode="auto">
          <a:xfrm>
            <a:off x="427038" y="1266825"/>
            <a:ext cx="828833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Box 6"/>
          <p:cNvSpPr txBox="1">
            <a:spLocks noChangeAspect="1" noChangeArrowheads="1"/>
          </p:cNvSpPr>
          <p:nvPr/>
        </p:nvSpPr>
        <p:spPr bwMode="auto">
          <a:xfrm>
            <a:off x="427038" y="5505450"/>
            <a:ext cx="8229600" cy="366713"/>
          </a:xfrm>
          <a:prstGeom prst="rect">
            <a:avLst/>
          </a:prstGeom>
          <a:noFill/>
          <a:ln>
            <a:noFill/>
          </a:ln>
          <a:extLst/>
        </p:spPr>
        <p:txBody>
          <a:bodyPr/>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algn="l" eaLnBrk="1" hangingPunct="1">
              <a:spcBef>
                <a:spcPct val="50000"/>
              </a:spcBef>
              <a:defRPr/>
            </a:pPr>
            <a:endParaRPr lang="en-US" sz="1800" smtClean="0">
              <a:latin typeface="Arial" pitchFamily="34" charset="0"/>
            </a:endParaRPr>
          </a:p>
        </p:txBody>
      </p:sp>
    </p:spTree>
  </p:cSld>
  <p:clrMap bg1="lt1" tx1="dk1" bg2="lt2" tx2="dk2" accent1="accent1" accent2="accent2" accent3="accent3" accent4="accent4" accent5="accent5" accent6="accent6" hlink="hlink" folHlink="folHlink"/>
  <p:sldLayoutIdLst>
    <p:sldLayoutId id="2147484214"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ＭＳ Ｐゴシック" pitchFamily="34" charset="-128"/>
          <a:cs typeface="MS PGothic" pitchFamily="34" charset="-128"/>
        </a:defRPr>
      </a:lvl1pPr>
      <a:lvl2pPr algn="l" rtl="0" eaLnBrk="0" fontAlgn="base" hangingPunct="0">
        <a:spcBef>
          <a:spcPct val="0"/>
        </a:spcBef>
        <a:spcAft>
          <a:spcPct val="0"/>
        </a:spcAft>
        <a:defRPr sz="3400" b="1">
          <a:solidFill>
            <a:srgbClr val="FFFF99"/>
          </a:solidFill>
          <a:latin typeface="Arial" charset="0"/>
          <a:ea typeface="ＭＳ Ｐゴシック" pitchFamily="34" charset="-128"/>
          <a:cs typeface="MS PGothic" pitchFamily="34" charset="-128"/>
        </a:defRPr>
      </a:lvl2pPr>
      <a:lvl3pPr algn="l" rtl="0" eaLnBrk="0" fontAlgn="base" hangingPunct="0">
        <a:spcBef>
          <a:spcPct val="0"/>
        </a:spcBef>
        <a:spcAft>
          <a:spcPct val="0"/>
        </a:spcAft>
        <a:defRPr sz="3400" b="1">
          <a:solidFill>
            <a:srgbClr val="FFFF99"/>
          </a:solidFill>
          <a:latin typeface="Arial" charset="0"/>
          <a:ea typeface="ＭＳ Ｐゴシック" pitchFamily="34" charset="-128"/>
          <a:cs typeface="MS PGothic" pitchFamily="34" charset="-128"/>
        </a:defRPr>
      </a:lvl3pPr>
      <a:lvl4pPr algn="l" rtl="0" eaLnBrk="0" fontAlgn="base" hangingPunct="0">
        <a:spcBef>
          <a:spcPct val="0"/>
        </a:spcBef>
        <a:spcAft>
          <a:spcPct val="0"/>
        </a:spcAft>
        <a:defRPr sz="3400" b="1">
          <a:solidFill>
            <a:srgbClr val="FFFF99"/>
          </a:solidFill>
          <a:latin typeface="Arial" charset="0"/>
          <a:ea typeface="ＭＳ Ｐゴシック" pitchFamily="34" charset="-128"/>
          <a:cs typeface="MS PGothic" pitchFamily="34" charset="-128"/>
        </a:defRPr>
      </a:lvl4pPr>
      <a:lvl5pPr algn="l" rtl="0" eaLnBrk="0" fontAlgn="base" hangingPunct="0">
        <a:spcBef>
          <a:spcPct val="0"/>
        </a:spcBef>
        <a:spcAft>
          <a:spcPct val="0"/>
        </a:spcAft>
        <a:defRPr sz="3400" b="1">
          <a:solidFill>
            <a:srgbClr val="FFFF99"/>
          </a:solidFill>
          <a:latin typeface="Arial" charset="0"/>
          <a:ea typeface="ＭＳ Ｐゴシック" pitchFamily="34" charset="-128"/>
          <a:cs typeface="MS PGothic" pitchFamily="34" charset="-128"/>
        </a:defRPr>
      </a:lvl5pPr>
      <a:lvl6pPr marL="457200" algn="l" rtl="0" fontAlgn="base">
        <a:spcBef>
          <a:spcPct val="0"/>
        </a:spcBef>
        <a:spcAft>
          <a:spcPct val="0"/>
        </a:spcAft>
        <a:defRPr sz="3400" b="1">
          <a:solidFill>
            <a:srgbClr val="FFFF99"/>
          </a:solidFill>
          <a:latin typeface="Arial" charset="0"/>
        </a:defRPr>
      </a:lvl6pPr>
      <a:lvl7pPr marL="914400" algn="l" rtl="0" fontAlgn="base">
        <a:spcBef>
          <a:spcPct val="0"/>
        </a:spcBef>
        <a:spcAft>
          <a:spcPct val="0"/>
        </a:spcAft>
        <a:defRPr sz="3400" b="1">
          <a:solidFill>
            <a:srgbClr val="FFFF99"/>
          </a:solidFill>
          <a:latin typeface="Arial" charset="0"/>
        </a:defRPr>
      </a:lvl7pPr>
      <a:lvl8pPr marL="1371600" algn="l" rtl="0" fontAlgn="base">
        <a:spcBef>
          <a:spcPct val="0"/>
        </a:spcBef>
        <a:spcAft>
          <a:spcPct val="0"/>
        </a:spcAft>
        <a:defRPr sz="3400" b="1">
          <a:solidFill>
            <a:srgbClr val="FFFF99"/>
          </a:solidFill>
          <a:latin typeface="Arial" charset="0"/>
        </a:defRPr>
      </a:lvl8pPr>
      <a:lvl9pPr marL="1828800" algn="l" rtl="0" fontAlgn="base">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MS PGothic" pitchFamily="34" charset="-128"/>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6492875"/>
            <a:ext cx="9144000" cy="379413"/>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2051" name="Rectangle 3"/>
          <p:cNvSpPr>
            <a:spLocks noChangeArrowheads="1"/>
          </p:cNvSpPr>
          <p:nvPr userDrawn="1"/>
        </p:nvSpPr>
        <p:spPr bwMode="auto">
          <a:xfrm>
            <a:off x="0" y="0"/>
            <a:ext cx="9144000" cy="1082675"/>
          </a:xfrm>
          <a:prstGeom prst="rect">
            <a:avLst/>
          </a:prstGeom>
          <a:solidFill>
            <a:srgbClr val="004A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2D5F9E"/>
              </a:solidFill>
            </a:endParaRPr>
          </a:p>
        </p:txBody>
      </p:sp>
      <p:sp>
        <p:nvSpPr>
          <p:cNvPr id="2052" name="Rectangle 4"/>
          <p:cNvSpPr>
            <a:spLocks noGrp="1" noChangeArrowheads="1"/>
          </p:cNvSpPr>
          <p:nvPr>
            <p:ph type="title"/>
          </p:nvPr>
        </p:nvSpPr>
        <p:spPr bwMode="auto">
          <a:xfrm>
            <a:off x="481013" y="206375"/>
            <a:ext cx="8302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053" name="Rectangle 5"/>
          <p:cNvSpPr>
            <a:spLocks noGrp="1" noChangeArrowheads="1"/>
          </p:cNvSpPr>
          <p:nvPr>
            <p:ph type="body" idx="1"/>
          </p:nvPr>
        </p:nvSpPr>
        <p:spPr bwMode="auto">
          <a:xfrm>
            <a:off x="427038" y="1266825"/>
            <a:ext cx="8288337"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Box 6"/>
          <p:cNvSpPr txBox="1">
            <a:spLocks noChangeAspect="1" noChangeArrowheads="1"/>
          </p:cNvSpPr>
          <p:nvPr/>
        </p:nvSpPr>
        <p:spPr bwMode="auto">
          <a:xfrm>
            <a:off x="427038" y="550545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algn="l" eaLnBrk="1" hangingPunct="1">
              <a:spcBef>
                <a:spcPct val="50000"/>
              </a:spcBef>
              <a:defRPr/>
            </a:pPr>
            <a:endParaRPr lang="en-US" sz="1800" b="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4215"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400" b="1">
          <a:solidFill>
            <a:srgbClr val="FFFF99"/>
          </a:solidFill>
          <a:latin typeface="+mj-lt"/>
          <a:ea typeface="ＭＳ Ｐゴシック" pitchFamily="34" charset="-128"/>
          <a:cs typeface="+mj-cs"/>
        </a:defRPr>
      </a:lvl1pPr>
      <a:lvl2pPr algn="l" rtl="0" eaLnBrk="0" fontAlgn="base" hangingPunct="0">
        <a:spcBef>
          <a:spcPct val="0"/>
        </a:spcBef>
        <a:spcAft>
          <a:spcPct val="0"/>
        </a:spcAft>
        <a:defRPr sz="3400" b="1">
          <a:solidFill>
            <a:srgbClr val="FFFF99"/>
          </a:solidFill>
          <a:latin typeface="Arial" charset="0"/>
          <a:ea typeface="ＭＳ Ｐゴシック" pitchFamily="34" charset="-128"/>
        </a:defRPr>
      </a:lvl2pPr>
      <a:lvl3pPr algn="l" rtl="0" eaLnBrk="0" fontAlgn="base" hangingPunct="0">
        <a:spcBef>
          <a:spcPct val="0"/>
        </a:spcBef>
        <a:spcAft>
          <a:spcPct val="0"/>
        </a:spcAft>
        <a:defRPr sz="3400" b="1">
          <a:solidFill>
            <a:srgbClr val="FFFF99"/>
          </a:solidFill>
          <a:latin typeface="Arial" charset="0"/>
          <a:ea typeface="ＭＳ Ｐゴシック" pitchFamily="34" charset="-128"/>
        </a:defRPr>
      </a:lvl3pPr>
      <a:lvl4pPr algn="l" rtl="0" eaLnBrk="0" fontAlgn="base" hangingPunct="0">
        <a:spcBef>
          <a:spcPct val="0"/>
        </a:spcBef>
        <a:spcAft>
          <a:spcPct val="0"/>
        </a:spcAft>
        <a:defRPr sz="3400" b="1">
          <a:solidFill>
            <a:srgbClr val="FFFF99"/>
          </a:solidFill>
          <a:latin typeface="Arial" charset="0"/>
          <a:ea typeface="ＭＳ Ｐゴシック" pitchFamily="34" charset="-128"/>
        </a:defRPr>
      </a:lvl4pPr>
      <a:lvl5pPr algn="l" rtl="0" eaLnBrk="0" fontAlgn="base" hangingPunct="0">
        <a:spcBef>
          <a:spcPct val="0"/>
        </a:spcBef>
        <a:spcAft>
          <a:spcPct val="0"/>
        </a:spcAft>
        <a:defRPr sz="3400" b="1">
          <a:solidFill>
            <a:srgbClr val="FFFF99"/>
          </a:solidFill>
          <a:latin typeface="Arial" charset="0"/>
          <a:ea typeface="ＭＳ Ｐゴシック" pitchFamily="34" charset="-128"/>
        </a:defRPr>
      </a:lvl5pPr>
      <a:lvl6pPr marL="457200" algn="l" rtl="0" fontAlgn="base">
        <a:spcBef>
          <a:spcPct val="0"/>
        </a:spcBef>
        <a:spcAft>
          <a:spcPct val="0"/>
        </a:spcAft>
        <a:defRPr sz="3400" b="1">
          <a:solidFill>
            <a:srgbClr val="FFFF99"/>
          </a:solidFill>
          <a:latin typeface="Arial" charset="0"/>
        </a:defRPr>
      </a:lvl6pPr>
      <a:lvl7pPr marL="914400" algn="l" rtl="0" fontAlgn="base">
        <a:spcBef>
          <a:spcPct val="0"/>
        </a:spcBef>
        <a:spcAft>
          <a:spcPct val="0"/>
        </a:spcAft>
        <a:defRPr sz="3400" b="1">
          <a:solidFill>
            <a:srgbClr val="FFFF99"/>
          </a:solidFill>
          <a:latin typeface="Arial" charset="0"/>
        </a:defRPr>
      </a:lvl7pPr>
      <a:lvl8pPr marL="1371600" algn="l" rtl="0" fontAlgn="base">
        <a:spcBef>
          <a:spcPct val="0"/>
        </a:spcBef>
        <a:spcAft>
          <a:spcPct val="0"/>
        </a:spcAft>
        <a:defRPr sz="3400" b="1">
          <a:solidFill>
            <a:srgbClr val="FFFF99"/>
          </a:solidFill>
          <a:latin typeface="Arial" charset="0"/>
        </a:defRPr>
      </a:lvl8pPr>
      <a:lvl9pPr marL="1828800" algn="l" rtl="0" fontAlgn="base">
        <a:spcBef>
          <a:spcPct val="0"/>
        </a:spcBef>
        <a:spcAft>
          <a:spcPct val="0"/>
        </a:spcAft>
        <a:defRPr sz="3400" b="1">
          <a:solidFill>
            <a:srgbClr val="FFFF99"/>
          </a:solidFill>
          <a:latin typeface="Arial" charset="0"/>
        </a:defRPr>
      </a:lvl9pPr>
    </p:titleStyle>
    <p:bodyStyle>
      <a:lvl1pPr marL="342900" indent="-342900" algn="l" rtl="0" eaLnBrk="0" fontAlgn="base" hangingPunct="0">
        <a:spcBef>
          <a:spcPct val="20000"/>
        </a:spcBef>
        <a:spcAft>
          <a:spcPct val="0"/>
        </a:spcAft>
        <a:buSzPct val="130000"/>
        <a:buFont typeface="Arial" pitchFamily="34" charset="0"/>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Times New Roman" pitchFamily="18" charset="0"/>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Font typeface="Wingdings" pitchFamily="2" charset="2"/>
        <a:buChar char="§"/>
        <a:defRPr sz="24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7.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5.jpg"/><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4.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4.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creativecommons.org/licenses/by-nc-sa/3.0/" TargetMode="External"/><Relationship Id="rId5" Type="http://schemas.openxmlformats.org/officeDocument/2006/relationships/hyperlink" Target="http://conservationmeasures.org/CMP/Site_Docs/CMP_Open_Standards_Version_2.0.pdf"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7.jpg"/><Relationship Id="rId6" Type="http://schemas.openxmlformats.org/officeDocument/2006/relationships/image" Target="../media/image12.jpg"/><Relationship Id="rId7"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3.jpe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7.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4.png"/><Relationship Id="rId1" Type="http://schemas.openxmlformats.org/officeDocument/2006/relationships/tags" Target="../tags/tag4.x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3167063" y="2278569"/>
            <a:ext cx="5976937" cy="584776"/>
          </a:xfrm>
        </p:spPr>
        <p:txBody>
          <a:bodyPr/>
          <a:lstStyle/>
          <a:p>
            <a:pPr eaLnBrk="1" hangingPunct="1"/>
            <a:r>
              <a:rPr lang="en-US" sz="3200" dirty="0" smtClean="0"/>
              <a:t>2A. Goals</a:t>
            </a:r>
            <a:endParaRPr lang="en-US" sz="3200" dirty="0" smtClean="0"/>
          </a:p>
        </p:txBody>
      </p:sp>
      <p:sp>
        <p:nvSpPr>
          <p:cNvPr id="2" name="Subtitle 1"/>
          <p:cNvSpPr>
            <a:spLocks noGrp="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5" name="Rectangle 5"/>
          <p:cNvSpPr>
            <a:spLocks noGrp="1" noChangeArrowheads="1"/>
          </p:cNvSpPr>
          <p:nvPr>
            <p:ph type="body" idx="4294967295"/>
          </p:nvPr>
        </p:nvSpPr>
        <p:spPr>
          <a:xfrm>
            <a:off x="427038" y="1266825"/>
            <a:ext cx="8288337" cy="2039938"/>
          </a:xfrm>
        </p:spPr>
        <p:txBody>
          <a:bodyPr/>
          <a:lstStyle/>
          <a:p>
            <a:pPr eaLnBrk="1" hangingPunct="1">
              <a:buFont typeface="Arial" pitchFamily="34" charset="0"/>
              <a:buNone/>
            </a:pPr>
            <a:r>
              <a:rPr lang="es-GT" b="1" smtClean="0">
                <a:solidFill>
                  <a:srgbClr val="009900"/>
                </a:solidFill>
              </a:rPr>
              <a:t>Time Limited:</a:t>
            </a:r>
            <a:r>
              <a:rPr lang="en-US" smtClean="0"/>
              <a:t> Achievable within a specific period of time, generally 10 or more years.</a:t>
            </a:r>
          </a:p>
          <a:p>
            <a:pPr eaLnBrk="1" hangingPunct="1">
              <a:buFont typeface="Arial" pitchFamily="34" charset="0"/>
              <a:buNone/>
            </a:pPr>
            <a:r>
              <a:rPr lang="en-US" b="1" smtClean="0">
                <a:solidFill>
                  <a:srgbClr val="009900"/>
                </a:solidFill>
              </a:rPr>
              <a:t>Measurable:</a:t>
            </a:r>
            <a:r>
              <a:rPr lang="en-US" smtClean="0"/>
              <a:t> Definable in relation to some standard scale (numbers, percentage, fractions, or all/nothing states).</a:t>
            </a:r>
          </a:p>
          <a:p>
            <a:pPr eaLnBrk="1" hangingPunct="1">
              <a:buFont typeface="Arial" pitchFamily="34" charset="0"/>
              <a:buNone/>
            </a:pPr>
            <a:r>
              <a:rPr lang="en-US" b="1" smtClean="0">
                <a:solidFill>
                  <a:srgbClr val="009900"/>
                </a:solidFill>
              </a:rPr>
              <a:t>Specific:</a:t>
            </a:r>
            <a:r>
              <a:rPr lang="en-US" smtClean="0"/>
              <a:t> Clearly defined so that all people involved in the project have the same understanding of what the terms in the goal mean. </a:t>
            </a:r>
          </a:p>
        </p:txBody>
      </p:sp>
      <p:sp>
        <p:nvSpPr>
          <p:cNvPr id="14339" name="Rectangle 2"/>
          <p:cNvSpPr txBox="1">
            <a:spLocks noChangeArrowheads="1"/>
          </p:cNvSpPr>
          <p:nvPr/>
        </p:nvSpPr>
        <p:spPr bwMode="auto">
          <a:xfrm>
            <a:off x="481013" y="206375"/>
            <a:ext cx="8302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algn="l" eaLnBrk="1" hangingPunct="1"/>
            <a:r>
              <a:rPr lang="en-US" sz="3400" b="1">
                <a:solidFill>
                  <a:srgbClr val="FFFF99"/>
                </a:solidFill>
                <a:latin typeface="Arial" pitchFamily="34" charset="0"/>
              </a:rPr>
              <a:t>Develop Your Goals</a:t>
            </a:r>
          </a:p>
        </p:txBody>
      </p:sp>
    </p:spTree>
    <p:custDataLst>
      <p:tags r:id="rId1"/>
    </p:custDataLst>
    <p:extLst>
      <p:ext uri="{BB962C8B-B14F-4D97-AF65-F5344CB8AC3E}">
        <p14:creationId xmlns:p14="http://schemas.microsoft.com/office/powerpoint/2010/main" val="9329375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24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24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24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How to Develop a Goal</a:t>
            </a:r>
          </a:p>
        </p:txBody>
      </p:sp>
      <p:sp>
        <p:nvSpPr>
          <p:cNvPr id="3" name="Content Placeholder 2"/>
          <p:cNvSpPr>
            <a:spLocks noGrp="1"/>
          </p:cNvSpPr>
          <p:nvPr>
            <p:ph idx="1"/>
          </p:nvPr>
        </p:nvSpPr>
        <p:spPr>
          <a:xfrm>
            <a:off x="427038" y="1266825"/>
            <a:ext cx="8288337" cy="3933825"/>
          </a:xfrm>
        </p:spPr>
        <p:txBody>
          <a:bodyPr/>
          <a:lstStyle/>
          <a:p>
            <a:pPr marL="514350" indent="-514350">
              <a:buSzPct val="100000"/>
              <a:buFont typeface="Arial" pitchFamily="34" charset="0"/>
              <a:buAutoNum type="arabicPeriod"/>
            </a:pPr>
            <a:r>
              <a:rPr lang="en-US" smtClean="0"/>
              <a:t>Choose a conservation target </a:t>
            </a:r>
          </a:p>
          <a:p>
            <a:pPr marL="514350" indent="-514350">
              <a:buSzPct val="100000"/>
              <a:buFont typeface="Arial" pitchFamily="34" charset="0"/>
              <a:buAutoNum type="arabicPeriod"/>
            </a:pPr>
            <a:r>
              <a:rPr lang="en-US" smtClean="0"/>
              <a:t>Select key ecological attributes of the target to represent in the goal</a:t>
            </a:r>
          </a:p>
          <a:p>
            <a:pPr marL="514350" indent="-514350">
              <a:buSzPct val="100000"/>
              <a:buFont typeface="Arial" pitchFamily="34" charset="0"/>
              <a:buAutoNum type="arabicPeriod"/>
            </a:pPr>
            <a:r>
              <a:rPr lang="en-US" smtClean="0"/>
              <a:t>Write a draft description of the future desired condition of the target</a:t>
            </a:r>
          </a:p>
          <a:p>
            <a:pPr marL="514350" indent="-514350">
              <a:buSzPct val="100000"/>
              <a:buFont typeface="Arial" pitchFamily="34" charset="0"/>
              <a:buAutoNum type="arabicPeriod"/>
            </a:pPr>
            <a:r>
              <a:rPr lang="en-US" smtClean="0"/>
              <a:t>Apply criteria  </a:t>
            </a:r>
          </a:p>
          <a:p>
            <a:pPr marL="514350" indent="-514350">
              <a:buSzPct val="100000"/>
              <a:buFont typeface="Arial" pitchFamily="34" charset="0"/>
              <a:buAutoNum type="arabicPeriod"/>
            </a:pPr>
            <a:r>
              <a:rPr lang="en-US" smtClean="0"/>
              <a:t>Modify the goal as needed</a:t>
            </a:r>
          </a:p>
        </p:txBody>
      </p:sp>
    </p:spTree>
    <p:custDataLst>
      <p:tags r:id="rId1"/>
    </p:custDataLst>
    <p:extLst>
      <p:ext uri="{BB962C8B-B14F-4D97-AF65-F5344CB8AC3E}">
        <p14:creationId xmlns:p14="http://schemas.microsoft.com/office/powerpoint/2010/main" val="197726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p:txBody>
          <a:bodyPr/>
          <a:lstStyle/>
          <a:p>
            <a:r>
              <a:rPr lang="en-US" smtClean="0"/>
              <a:t>1. Choose a Conservation Target</a:t>
            </a:r>
          </a:p>
        </p:txBody>
      </p:sp>
      <p:sp>
        <p:nvSpPr>
          <p:cNvPr id="17411" name="Oval 4"/>
          <p:cNvSpPr>
            <a:spLocks noChangeArrowheads="1"/>
          </p:cNvSpPr>
          <p:nvPr/>
        </p:nvSpPr>
        <p:spPr bwMode="auto">
          <a:xfrm>
            <a:off x="6567488" y="4786313"/>
            <a:ext cx="819150" cy="4857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17412" name="Oval 5"/>
          <p:cNvSpPr>
            <a:spLocks noChangeArrowheads="1"/>
          </p:cNvSpPr>
          <p:nvPr/>
        </p:nvSpPr>
        <p:spPr bwMode="auto">
          <a:xfrm>
            <a:off x="1722438" y="4310063"/>
            <a:ext cx="782637" cy="558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17413" name="Oval 7"/>
          <p:cNvSpPr>
            <a:spLocks noChangeArrowheads="1"/>
          </p:cNvSpPr>
          <p:nvPr/>
        </p:nvSpPr>
        <p:spPr bwMode="auto">
          <a:xfrm>
            <a:off x="1709738" y="4286250"/>
            <a:ext cx="831850" cy="6540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2" name="TextBox 1"/>
          <p:cNvSpPr txBox="1"/>
          <p:nvPr/>
        </p:nvSpPr>
        <p:spPr>
          <a:xfrm>
            <a:off x="576263" y="1404938"/>
            <a:ext cx="4910137" cy="646112"/>
          </a:xfrm>
          <a:prstGeom prst="rect">
            <a:avLst/>
          </a:prstGeom>
          <a:noFill/>
        </p:spPr>
        <p:txBody>
          <a:bodyPr>
            <a:spAutoFit/>
          </a:bodyPr>
          <a:lstStyle/>
          <a:p>
            <a:pPr algn="l">
              <a:defRPr/>
            </a:pPr>
            <a:r>
              <a:rPr lang="en-US" sz="3600" dirty="0" smtClean="0">
                <a:latin typeface="+mn-lt"/>
                <a:ea typeface="MS PGothic" pitchFamily="34" charset="-128"/>
              </a:rPr>
              <a:t>Vernal pool grasslands</a:t>
            </a:r>
            <a:endParaRPr lang="en-US" sz="3600" dirty="0">
              <a:latin typeface="+mn-lt"/>
              <a:ea typeface="MS PGothic" pitchFamily="34" charset="-128"/>
            </a:endParaRPr>
          </a:p>
        </p:txBody>
      </p:sp>
      <p:sp>
        <p:nvSpPr>
          <p:cNvPr id="5" name="TextBox 4"/>
          <p:cNvSpPr txBox="1"/>
          <p:nvPr/>
        </p:nvSpPr>
        <p:spPr>
          <a:xfrm>
            <a:off x="1983699" y="5078026"/>
            <a:ext cx="2878668" cy="317499"/>
          </a:xfrm>
          <a:prstGeom prst="rect">
            <a:avLst/>
          </a:prstGeom>
          <a:noFill/>
        </p:spPr>
        <p:txBody>
          <a:bodyPr wrap="square" rtlCol="0">
            <a:spAutoFit/>
          </a:bodyPr>
          <a:lstStyle/>
          <a:p>
            <a:pPr algn="l"/>
            <a:r>
              <a:rPr lang="en-US" sz="1400" i="1" dirty="0" smtClean="0"/>
              <a:t>Source: </a:t>
            </a:r>
            <a:r>
              <a:rPr lang="en-US" sz="1400" i="1" dirty="0" err="1" smtClean="0"/>
              <a:t>www.conserveca.org</a:t>
            </a:r>
            <a:endParaRPr lang="en-US" sz="1400" i="1" dirty="0"/>
          </a:p>
        </p:txBody>
      </p:sp>
      <p:pic>
        <p:nvPicPr>
          <p:cNvPr id="7" name="Picture 6" descr="ramona-grasslands-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2353" y="2191965"/>
            <a:ext cx="5363882" cy="2849562"/>
          </a:xfrm>
          <a:prstGeom prst="rect">
            <a:avLst/>
          </a:prstGeom>
        </p:spPr>
      </p:pic>
    </p:spTree>
    <p:custDataLst>
      <p:tags r:id="rId1"/>
    </p:custDataLst>
    <p:extLst>
      <p:ext uri="{BB962C8B-B14F-4D97-AF65-F5344CB8AC3E}">
        <p14:creationId xmlns:p14="http://schemas.microsoft.com/office/powerpoint/2010/main" val="9396198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p:txBody>
          <a:bodyPr/>
          <a:lstStyle/>
          <a:p>
            <a:r>
              <a:rPr lang="en-US" dirty="0" smtClean="0"/>
              <a:t>2. Select Key Ecological Attributes of the Target to Represent in the Goal</a:t>
            </a:r>
          </a:p>
        </p:txBody>
      </p:sp>
      <p:sp>
        <p:nvSpPr>
          <p:cNvPr id="19459" name="Oval 4"/>
          <p:cNvSpPr>
            <a:spLocks noChangeArrowheads="1"/>
          </p:cNvSpPr>
          <p:nvPr/>
        </p:nvSpPr>
        <p:spPr bwMode="auto">
          <a:xfrm>
            <a:off x="6567488" y="4786313"/>
            <a:ext cx="819150" cy="4857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19460" name="Oval 5"/>
          <p:cNvSpPr>
            <a:spLocks noChangeArrowheads="1"/>
          </p:cNvSpPr>
          <p:nvPr/>
        </p:nvSpPr>
        <p:spPr bwMode="auto">
          <a:xfrm>
            <a:off x="1722438" y="4310063"/>
            <a:ext cx="782637" cy="558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19461" name="Oval 7"/>
          <p:cNvSpPr>
            <a:spLocks noChangeArrowheads="1"/>
          </p:cNvSpPr>
          <p:nvPr/>
        </p:nvSpPr>
        <p:spPr bwMode="auto">
          <a:xfrm>
            <a:off x="1709738" y="4286250"/>
            <a:ext cx="831850" cy="6540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19462" name="Content Placeholder 6"/>
          <p:cNvSpPr>
            <a:spLocks noGrp="1"/>
          </p:cNvSpPr>
          <p:nvPr>
            <p:ph idx="1"/>
          </p:nvPr>
        </p:nvSpPr>
        <p:spPr>
          <a:xfrm>
            <a:off x="427038" y="1266825"/>
            <a:ext cx="8288337" cy="584200"/>
          </a:xfrm>
        </p:spPr>
        <p:txBody>
          <a:bodyPr/>
          <a:lstStyle/>
          <a:p>
            <a:pPr>
              <a:buFont typeface="Arial" pitchFamily="34" charset="0"/>
              <a:buNone/>
            </a:pPr>
            <a:r>
              <a:rPr lang="en-US" smtClean="0"/>
              <a:t>From the Viability Assessment…</a:t>
            </a:r>
          </a:p>
        </p:txBody>
      </p:sp>
      <p:graphicFrame>
        <p:nvGraphicFramePr>
          <p:cNvPr id="10" name="Table 9"/>
          <p:cNvGraphicFramePr>
            <a:graphicFrameLocks noGrp="1"/>
          </p:cNvGraphicFramePr>
          <p:nvPr>
            <p:extLst>
              <p:ext uri="{D42A27DB-BD31-4B8C-83A1-F6EECF244321}">
                <p14:modId xmlns:p14="http://schemas.microsoft.com/office/powerpoint/2010/main" val="112626263"/>
              </p:ext>
            </p:extLst>
          </p:nvPr>
        </p:nvGraphicFramePr>
        <p:xfrm>
          <a:off x="146050" y="2413379"/>
          <a:ext cx="8842375" cy="3200400"/>
        </p:xfrm>
        <a:graphic>
          <a:graphicData uri="http://schemas.openxmlformats.org/drawingml/2006/table">
            <a:tbl>
              <a:tblPr/>
              <a:tblGrid>
                <a:gridCol w="1101725"/>
                <a:gridCol w="1335088"/>
                <a:gridCol w="1219200"/>
                <a:gridCol w="1322387"/>
                <a:gridCol w="960438"/>
                <a:gridCol w="920750"/>
                <a:gridCol w="1036637"/>
                <a:gridCol w="946150"/>
              </a:tblGrid>
              <a:tr h="427055">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MS PGothic" pitchFamily="34" charset="-128"/>
                        <a:cs typeface="Times New Roman" pitchFamily="18" charset="0"/>
                      </a:endParaRPr>
                    </a:p>
                  </a:txBody>
                  <a:tcPr marL="57206" marR="57206" marT="32179" marB="32179"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MS PGothic" pitchFamily="34" charset="-128"/>
                        <a:cs typeface="Times New Roman" pitchFamily="18" charset="0"/>
                      </a:endParaRPr>
                    </a:p>
                  </a:txBody>
                  <a:tcPr marL="57206" marR="57206" marT="32179" marB="32179"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MS PGothic" pitchFamily="34" charset="-128"/>
                        <a:cs typeface="Times New Roman" pitchFamily="18" charset="0"/>
                      </a:endParaRPr>
                    </a:p>
                  </a:txBody>
                  <a:tcPr marL="57206" marR="57206" marT="32179" marB="32179"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MS PGothic" pitchFamily="34" charset="-128"/>
                        <a:cs typeface="Times New Roman" pitchFamily="18" charset="0"/>
                      </a:endParaRPr>
                    </a:p>
                  </a:txBody>
                  <a:tcPr marL="57206" marR="57206" marT="32179" marB="32179"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smtClean="0">
                          <a:ln>
                            <a:noFill/>
                          </a:ln>
                          <a:solidFill>
                            <a:srgbClr val="000000"/>
                          </a:solidFill>
                          <a:effectLst/>
                          <a:latin typeface="Tahoma" pitchFamily="34" charset="0"/>
                          <a:ea typeface="MS PGothic" pitchFamily="34" charset="-128"/>
                          <a:cs typeface="Times New Roman" pitchFamily="18" charset="0"/>
                        </a:rPr>
                        <a:t>Indicator Ratings</a:t>
                      </a:r>
                      <a:endParaRPr kumimoji="0" lang="en-US" sz="1600" b="0" i="0" u="none" strike="noStrike" cap="none" normalizeH="0" baseline="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625213">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smtClean="0">
                          <a:ln>
                            <a:noFill/>
                          </a:ln>
                          <a:solidFill>
                            <a:srgbClr val="000000"/>
                          </a:solidFill>
                          <a:effectLst/>
                          <a:latin typeface="Tahoma" pitchFamily="34" charset="0"/>
                          <a:ea typeface="MS PGothic" pitchFamily="34" charset="-128"/>
                          <a:cs typeface="Times New Roman" pitchFamily="18" charset="0"/>
                        </a:rPr>
                        <a:t>Target </a:t>
                      </a:r>
                      <a:endParaRPr kumimoji="0" lang="en-US" sz="1600" b="0" i="0" u="none" strike="noStrike" cap="none" normalizeH="0" baseline="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smtClean="0">
                          <a:ln>
                            <a:noFill/>
                          </a:ln>
                          <a:solidFill>
                            <a:srgbClr val="000000"/>
                          </a:solidFill>
                          <a:effectLst/>
                          <a:latin typeface="Tahoma" pitchFamily="34" charset="0"/>
                          <a:ea typeface="MS PGothic" pitchFamily="34" charset="-128"/>
                          <a:cs typeface="Times New Roman" pitchFamily="18" charset="0"/>
                        </a:rPr>
                        <a:t>Category </a:t>
                      </a:r>
                      <a:endParaRPr kumimoji="0" lang="en-US" sz="1600" b="0" i="0" u="none" strike="noStrike" cap="none" normalizeH="0" baseline="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smtClean="0">
                          <a:ln>
                            <a:noFill/>
                          </a:ln>
                          <a:solidFill>
                            <a:srgbClr val="000000"/>
                          </a:solidFill>
                          <a:effectLst/>
                          <a:latin typeface="Tahoma" pitchFamily="34" charset="0"/>
                          <a:ea typeface="MS PGothic" pitchFamily="34" charset="-128"/>
                          <a:cs typeface="Times New Roman" pitchFamily="18" charset="0"/>
                        </a:rPr>
                        <a:t>KEA </a:t>
                      </a:r>
                      <a:endParaRPr kumimoji="0" lang="en-US" sz="1600" b="0" i="0" u="none" strike="noStrike" cap="none" normalizeH="0" baseline="0" dirty="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smtClean="0">
                          <a:ln>
                            <a:noFill/>
                          </a:ln>
                          <a:solidFill>
                            <a:srgbClr val="000000"/>
                          </a:solidFill>
                          <a:effectLst/>
                          <a:latin typeface="Tahoma" pitchFamily="34" charset="0"/>
                          <a:ea typeface="MS PGothic" pitchFamily="34" charset="-128"/>
                          <a:cs typeface="Times New Roman" pitchFamily="18" charset="0"/>
                        </a:rPr>
                        <a:t>Indicator </a:t>
                      </a:r>
                      <a:endParaRPr kumimoji="0" lang="en-US" sz="1600" b="0" i="0" u="none" strike="noStrike" cap="none" normalizeH="0" baseline="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smtClean="0">
                          <a:ln>
                            <a:noFill/>
                          </a:ln>
                          <a:solidFill>
                            <a:srgbClr val="000000"/>
                          </a:solidFill>
                          <a:effectLst/>
                          <a:latin typeface="Tahoma" pitchFamily="34" charset="0"/>
                          <a:ea typeface="MS PGothic" pitchFamily="34" charset="-128"/>
                          <a:cs typeface="Times New Roman" pitchFamily="18" charset="0"/>
                        </a:rPr>
                        <a:t>Poor </a:t>
                      </a:r>
                      <a:endParaRPr kumimoji="0" lang="en-US" sz="1600" b="0" i="0" u="none" strike="noStrike" cap="none" normalizeH="0" baseline="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smtClean="0">
                          <a:ln>
                            <a:noFill/>
                          </a:ln>
                          <a:solidFill>
                            <a:srgbClr val="000000"/>
                          </a:solidFill>
                          <a:effectLst/>
                          <a:latin typeface="Tahoma" pitchFamily="34" charset="0"/>
                          <a:ea typeface="MS PGothic" pitchFamily="34" charset="-128"/>
                          <a:cs typeface="Times New Roman" pitchFamily="18" charset="0"/>
                        </a:rPr>
                        <a:t>Fair </a:t>
                      </a:r>
                      <a:endParaRPr kumimoji="0" lang="en-US" sz="1600" b="0" i="0" u="none" strike="noStrike" cap="none" normalizeH="0" baseline="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smtClean="0">
                          <a:ln>
                            <a:noFill/>
                          </a:ln>
                          <a:solidFill>
                            <a:srgbClr val="000000"/>
                          </a:solidFill>
                          <a:effectLst/>
                          <a:latin typeface="Tahoma" pitchFamily="34" charset="0"/>
                          <a:ea typeface="MS PGothic" pitchFamily="34" charset="-128"/>
                          <a:cs typeface="Times New Roman" pitchFamily="18" charset="0"/>
                        </a:rPr>
                        <a:t>Good </a:t>
                      </a:r>
                      <a:endParaRPr kumimoji="0" lang="en-US" sz="1600" b="0" i="0" u="none" strike="noStrike" cap="none" normalizeH="0" baseline="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smtClean="0">
                          <a:ln>
                            <a:noFill/>
                          </a:ln>
                          <a:solidFill>
                            <a:srgbClr val="000000"/>
                          </a:solidFill>
                          <a:effectLst/>
                          <a:latin typeface="Tahoma" pitchFamily="34" charset="0"/>
                          <a:ea typeface="MS PGothic" pitchFamily="34" charset="-128"/>
                          <a:cs typeface="Times New Roman" pitchFamily="18" charset="0"/>
                        </a:rPr>
                        <a:t>Very Good </a:t>
                      </a:r>
                      <a:endParaRPr kumimoji="0" lang="en-US" sz="1600" b="0" i="0" u="none" strike="noStrike" cap="none" normalizeH="0" baseline="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1186067">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smtClean="0">
                          <a:ln>
                            <a:noFill/>
                          </a:ln>
                          <a:solidFill>
                            <a:srgbClr val="000000"/>
                          </a:solidFill>
                          <a:effectLst/>
                          <a:latin typeface="Tahoma" pitchFamily="34" charset="0"/>
                          <a:ea typeface="MS PGothic" pitchFamily="34" charset="-128"/>
                          <a:cs typeface="Times New Roman" pitchFamily="18" charset="0"/>
                        </a:rPr>
                        <a:t>Vernal pool grasslands</a:t>
                      </a:r>
                      <a:endParaRPr kumimoji="0" lang="en-US" sz="1600" b="0" i="0" u="none" strike="noStrike" cap="none" normalizeH="0" baseline="0" dirty="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smtClean="0">
                          <a:ln>
                            <a:noFill/>
                          </a:ln>
                          <a:solidFill>
                            <a:srgbClr val="000000"/>
                          </a:solidFill>
                          <a:effectLst/>
                          <a:latin typeface="Tahoma" pitchFamily="34" charset="0"/>
                          <a:ea typeface="MS PGothic" pitchFamily="34" charset="-128"/>
                          <a:cs typeface="Times New Roman" pitchFamily="18" charset="0"/>
                        </a:rPr>
                        <a:t>Size</a:t>
                      </a:r>
                      <a:endParaRPr kumimoji="0" lang="en-US" sz="1600" b="0" i="0" u="none" strike="noStrike" cap="none" normalizeH="0" baseline="0" dirty="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smtClean="0">
                          <a:ln>
                            <a:noFill/>
                          </a:ln>
                          <a:solidFill>
                            <a:schemeClr val="tx1"/>
                          </a:solidFill>
                          <a:effectLst/>
                          <a:latin typeface="Tahoma" pitchFamily="34" charset="0"/>
                          <a:ea typeface="MS PGothic" pitchFamily="34" charset="-128"/>
                          <a:cs typeface="Calibri" pitchFamily="34" charset="0"/>
                        </a:rPr>
                        <a:t>Size of vernal pool complex</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smtClean="0">
                          <a:ln>
                            <a:noFill/>
                          </a:ln>
                          <a:solidFill>
                            <a:srgbClr val="000000"/>
                          </a:solidFill>
                          <a:effectLst/>
                          <a:latin typeface="Tahoma" pitchFamily="34" charset="0"/>
                          <a:ea typeface="MS PGothic" pitchFamily="34" charset="-128"/>
                          <a:cs typeface="Times New Roman" pitchFamily="18" charset="0"/>
                        </a:rPr>
                        <a:t># of acres of ecol. viable vernal pool complexes</a:t>
                      </a:r>
                      <a:endParaRPr kumimoji="0" lang="en-US" sz="1600" b="0" i="0" u="none" strike="noStrike" cap="none" normalizeH="0" baseline="0" dirty="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smtClean="0">
                          <a:ln>
                            <a:noFill/>
                          </a:ln>
                          <a:solidFill>
                            <a:srgbClr val="000000"/>
                          </a:solidFill>
                          <a:effectLst/>
                          <a:latin typeface="Tahoma" pitchFamily="34" charset="0"/>
                          <a:ea typeface="MS PGothic" pitchFamily="34" charset="-128"/>
                          <a:cs typeface="Times New Roman" pitchFamily="18" charset="0"/>
                        </a:rPr>
                        <a:t> &lt; 10,000 </a:t>
                      </a:r>
                      <a:endParaRPr kumimoji="0" lang="en-US" sz="1600" b="0" i="0" u="none" strike="noStrike" cap="none" normalizeH="0" baseline="0" dirty="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smtClean="0">
                          <a:ln>
                            <a:noFill/>
                          </a:ln>
                          <a:solidFill>
                            <a:srgbClr val="000000"/>
                          </a:solidFill>
                          <a:effectLst/>
                          <a:latin typeface="Tahoma" pitchFamily="34" charset="0"/>
                          <a:ea typeface="MS PGothic" pitchFamily="34" charset="-128"/>
                          <a:cs typeface="Times New Roman" pitchFamily="18" charset="0"/>
                        </a:rPr>
                        <a:t>10,000 – 19,999</a:t>
                      </a:r>
                      <a:endParaRPr kumimoji="0" lang="en-US" sz="1600" b="0" i="0" u="none" strike="noStrike" cap="none" normalizeH="0" baseline="0" dirty="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smtClean="0">
                          <a:ln>
                            <a:noFill/>
                          </a:ln>
                          <a:solidFill>
                            <a:srgbClr val="000000"/>
                          </a:solidFill>
                          <a:effectLst/>
                          <a:latin typeface="Tahoma" pitchFamily="34" charset="0"/>
                          <a:ea typeface="MS PGothic" pitchFamily="34" charset="-128"/>
                          <a:cs typeface="Times New Roman" pitchFamily="18" charset="0"/>
                        </a:rPr>
                        <a:t>20,000 – 30,000</a:t>
                      </a:r>
                      <a:endParaRPr kumimoji="0" lang="en-US" sz="1600" b="0" i="0" u="none" strike="noStrike" cap="none" normalizeH="0" baseline="0" dirty="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smtClean="0">
                          <a:ln>
                            <a:noFill/>
                          </a:ln>
                          <a:solidFill>
                            <a:srgbClr val="000000"/>
                          </a:solidFill>
                          <a:effectLst/>
                          <a:latin typeface="Tahoma" pitchFamily="34" charset="0"/>
                          <a:ea typeface="MS PGothic" pitchFamily="34" charset="-128"/>
                          <a:cs typeface="Times New Roman" pitchFamily="18" charset="0"/>
                        </a:rPr>
                        <a:t>&gt; 30,000 </a:t>
                      </a:r>
                      <a:endParaRPr kumimoji="0" lang="en-US" sz="1600" b="0" i="0" u="none" strike="noStrike" cap="none" normalizeH="0" baseline="0" dirty="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515959">
                <a:tc gridSpan="4">
                  <a:txBody>
                    <a:bodyPr/>
                    <a:lstStyle/>
                    <a:p>
                      <a:pPr marL="0" marR="0" lvl="0" indent="0" algn="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smtClean="0">
                          <a:ln>
                            <a:noFill/>
                          </a:ln>
                          <a:solidFill>
                            <a:schemeClr val="tx1"/>
                          </a:solidFill>
                          <a:effectLst/>
                          <a:latin typeface="Tahoma" pitchFamily="34" charset="0"/>
                          <a:ea typeface="MS PGothic" pitchFamily="34" charset="-128"/>
                          <a:cs typeface="Calibri" pitchFamily="34" charset="0"/>
                        </a:rPr>
                        <a:t>Current Status</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smtClean="0">
                          <a:ln>
                            <a:noFill/>
                          </a:ln>
                          <a:solidFill>
                            <a:schemeClr val="tx1"/>
                          </a:solidFill>
                          <a:effectLst/>
                          <a:latin typeface="Tahoma" pitchFamily="34" charset="0"/>
                          <a:ea typeface="MS PGothic" pitchFamily="34" charset="-128"/>
                          <a:cs typeface="Calibri" pitchFamily="34" charset="0"/>
                        </a:rPr>
                        <a:t>15,000</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r h="446106">
                <a:tc gridSpan="4">
                  <a:txBody>
                    <a:bodyPr/>
                    <a:lstStyle/>
                    <a:p>
                      <a:pPr marL="0" marR="0" lvl="0" indent="0" algn="r" defTabSz="914400" rtl="0" eaLnBrk="1" fontAlgn="ctr" latinLnBrk="0" hangingPunct="1">
                        <a:lnSpc>
                          <a:spcPct val="115000"/>
                        </a:lnSpc>
                        <a:spcBef>
                          <a:spcPct val="0"/>
                        </a:spcBef>
                        <a:spcAft>
                          <a:spcPts val="388"/>
                        </a:spcAft>
                        <a:buClrTx/>
                        <a:buSzTx/>
                        <a:buFontTx/>
                        <a:buNone/>
                        <a:tabLst/>
                      </a:pPr>
                      <a:r>
                        <a:rPr kumimoji="0" lang="en-US" sz="1600" b="1" i="0" u="none" strike="noStrike" cap="none" normalizeH="0" baseline="0" dirty="0" smtClean="0">
                          <a:ln>
                            <a:noFill/>
                          </a:ln>
                          <a:solidFill>
                            <a:schemeClr val="tx1"/>
                          </a:solidFill>
                          <a:effectLst/>
                          <a:latin typeface="Tahoma" pitchFamily="34" charset="0"/>
                          <a:ea typeface="MS PGothic" pitchFamily="34" charset="-128"/>
                          <a:cs typeface="Calibri" pitchFamily="34" charset="0"/>
                        </a:rPr>
                        <a:t>Desired Future Status</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r>
                        <a:rPr kumimoji="0" lang="en-US" sz="1600" b="0" i="0" u="none" strike="noStrike" cap="none" normalizeH="0" baseline="0" dirty="0" smtClean="0">
                          <a:ln>
                            <a:noFill/>
                          </a:ln>
                          <a:solidFill>
                            <a:schemeClr val="tx1"/>
                          </a:solidFill>
                          <a:effectLst/>
                          <a:latin typeface="Tahoma" pitchFamily="34" charset="0"/>
                          <a:ea typeface="MS PGothic" pitchFamily="34" charset="-128"/>
                          <a:cs typeface="Calibri" pitchFamily="34" charset="0"/>
                        </a:rPr>
                        <a:t>25,000</a:t>
                      </a: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ctr" latinLnBrk="0" hangingPunct="1">
                        <a:lnSpc>
                          <a:spcPct val="115000"/>
                        </a:lnSpc>
                        <a:spcBef>
                          <a:spcPct val="0"/>
                        </a:spcBef>
                        <a:spcAft>
                          <a:spcPts val="388"/>
                        </a:spcAft>
                        <a:buClrTx/>
                        <a:buSzTx/>
                        <a:buFontTx/>
                        <a:buNone/>
                        <a:tabLst/>
                      </a:pPr>
                      <a:endParaRPr kumimoji="0" lang="en-US" sz="1600" b="0" i="0" u="none" strike="noStrike" cap="none" normalizeH="0" baseline="0" dirty="0" smtClean="0">
                        <a:ln>
                          <a:noFill/>
                        </a:ln>
                        <a:solidFill>
                          <a:schemeClr val="tx1"/>
                        </a:solidFill>
                        <a:effectLst/>
                        <a:latin typeface="Tahoma" pitchFamily="34" charset="0"/>
                        <a:ea typeface="MS PGothic" pitchFamily="34" charset="-128"/>
                        <a:cs typeface="Calibri" pitchFamily="34" charset="0"/>
                      </a:endParaRPr>
                    </a:p>
                  </a:txBody>
                  <a:tcPr marL="57206" marR="57206" marT="32179" marB="321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r>
            </a:tbl>
          </a:graphicData>
        </a:graphic>
      </p:graphicFrame>
    </p:spTree>
    <p:custDataLst>
      <p:tags r:id="rId1"/>
    </p:custDataLst>
    <p:extLst>
      <p:ext uri="{BB962C8B-B14F-4D97-AF65-F5344CB8AC3E}">
        <p14:creationId xmlns:p14="http://schemas.microsoft.com/office/powerpoint/2010/main" val="20841055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p:txBody>
          <a:bodyPr/>
          <a:lstStyle/>
          <a:p>
            <a:r>
              <a:rPr lang="en-US" smtClean="0"/>
              <a:t>2. Select Key Ecological Attributes of the Target to Represent in the Goal</a:t>
            </a:r>
          </a:p>
        </p:txBody>
      </p:sp>
      <p:sp>
        <p:nvSpPr>
          <p:cNvPr id="9" name="Content Placeholder 8"/>
          <p:cNvSpPr>
            <a:spLocks noGrp="1"/>
          </p:cNvSpPr>
          <p:nvPr>
            <p:ph idx="1"/>
          </p:nvPr>
        </p:nvSpPr>
        <p:spPr>
          <a:xfrm>
            <a:off x="427038" y="1266825"/>
            <a:ext cx="8288337" cy="3834896"/>
          </a:xfrm>
        </p:spPr>
        <p:txBody>
          <a:bodyPr/>
          <a:lstStyle/>
          <a:p>
            <a:r>
              <a:rPr lang="en-US" b="1" dirty="0" smtClean="0">
                <a:solidFill>
                  <a:srgbClr val="009900"/>
                </a:solidFill>
              </a:rPr>
              <a:t>Target:</a:t>
            </a:r>
            <a:r>
              <a:rPr lang="en-US" dirty="0" smtClean="0"/>
              <a:t>  </a:t>
            </a:r>
            <a:r>
              <a:rPr lang="en-US" sz="2800" dirty="0" smtClean="0"/>
              <a:t>Vernal pool grasslands</a:t>
            </a:r>
            <a:endParaRPr lang="en-US" dirty="0" smtClean="0"/>
          </a:p>
          <a:p>
            <a:r>
              <a:rPr lang="en-US" b="1" dirty="0" smtClean="0">
                <a:solidFill>
                  <a:srgbClr val="009900"/>
                </a:solidFill>
              </a:rPr>
              <a:t>Key Ecological Attributes:</a:t>
            </a:r>
          </a:p>
          <a:p>
            <a:pPr lvl="1"/>
            <a:r>
              <a:rPr lang="en-US" dirty="0" smtClean="0"/>
              <a:t>Size of vernal pool complexes</a:t>
            </a:r>
          </a:p>
          <a:p>
            <a:pPr lvl="1"/>
            <a:r>
              <a:rPr lang="en-US" dirty="0" smtClean="0"/>
              <a:t>Connectivity of vernal pool complexes</a:t>
            </a:r>
          </a:p>
          <a:p>
            <a:pPr lvl="1"/>
            <a:r>
              <a:rPr lang="en-US" dirty="0" smtClean="0"/>
              <a:t>Species composition</a:t>
            </a:r>
          </a:p>
          <a:p>
            <a:pPr marL="457200" lvl="1" indent="0">
              <a:buNone/>
            </a:pPr>
            <a:endParaRPr lang="en-US" dirty="0" smtClean="0"/>
          </a:p>
          <a:p>
            <a:pPr>
              <a:buFont typeface="Arial" pitchFamily="34" charset="0"/>
              <a:buNone/>
            </a:pPr>
            <a:endParaRPr lang="en-US" dirty="0" smtClean="0"/>
          </a:p>
        </p:txBody>
      </p:sp>
      <p:sp>
        <p:nvSpPr>
          <p:cNvPr id="20484" name="Oval 4"/>
          <p:cNvSpPr>
            <a:spLocks noChangeArrowheads="1"/>
          </p:cNvSpPr>
          <p:nvPr/>
        </p:nvSpPr>
        <p:spPr bwMode="auto">
          <a:xfrm>
            <a:off x="6567488" y="4786313"/>
            <a:ext cx="819150" cy="4857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20485" name="Oval 5"/>
          <p:cNvSpPr>
            <a:spLocks noChangeArrowheads="1"/>
          </p:cNvSpPr>
          <p:nvPr/>
        </p:nvSpPr>
        <p:spPr bwMode="auto">
          <a:xfrm>
            <a:off x="1722438" y="4310063"/>
            <a:ext cx="782637" cy="558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20486" name="Oval 7"/>
          <p:cNvSpPr>
            <a:spLocks noChangeArrowheads="1"/>
          </p:cNvSpPr>
          <p:nvPr/>
        </p:nvSpPr>
        <p:spPr bwMode="auto">
          <a:xfrm>
            <a:off x="1709738" y="4286250"/>
            <a:ext cx="831850" cy="6540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Tree>
    <p:custDataLst>
      <p:tags r:id="rId1"/>
    </p:custDataLst>
    <p:extLst>
      <p:ext uri="{BB962C8B-B14F-4D97-AF65-F5344CB8AC3E}">
        <p14:creationId xmlns:p14="http://schemas.microsoft.com/office/powerpoint/2010/main" val="3652573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p:txBody>
          <a:bodyPr/>
          <a:lstStyle/>
          <a:p>
            <a:r>
              <a:rPr lang="en-US" smtClean="0"/>
              <a:t>3. Write a Draft Goal</a:t>
            </a:r>
          </a:p>
        </p:txBody>
      </p:sp>
      <p:sp>
        <p:nvSpPr>
          <p:cNvPr id="9" name="Content Placeholder 8"/>
          <p:cNvSpPr>
            <a:spLocks noGrp="1"/>
          </p:cNvSpPr>
          <p:nvPr>
            <p:ph idx="1"/>
          </p:nvPr>
        </p:nvSpPr>
        <p:spPr>
          <a:xfrm>
            <a:off x="427038" y="1266825"/>
            <a:ext cx="8288337" cy="4770537"/>
          </a:xfrm>
        </p:spPr>
        <p:txBody>
          <a:bodyPr/>
          <a:lstStyle/>
          <a:p>
            <a:r>
              <a:rPr lang="en-US" b="1" dirty="0" smtClean="0">
                <a:solidFill>
                  <a:srgbClr val="009900"/>
                </a:solidFill>
              </a:rPr>
              <a:t>Target:</a:t>
            </a:r>
            <a:r>
              <a:rPr lang="en-US" dirty="0" smtClean="0"/>
              <a:t>  </a:t>
            </a:r>
            <a:r>
              <a:rPr lang="en-US" sz="2800" dirty="0" smtClean="0"/>
              <a:t>Vernal pool grasslands</a:t>
            </a:r>
            <a:endParaRPr lang="en-US" dirty="0" smtClean="0"/>
          </a:p>
          <a:p>
            <a:r>
              <a:rPr lang="en-US" b="1" dirty="0" smtClean="0">
                <a:solidFill>
                  <a:srgbClr val="009900"/>
                </a:solidFill>
              </a:rPr>
              <a:t>Key Ecological Attributes:</a:t>
            </a:r>
          </a:p>
          <a:p>
            <a:pPr lvl="1"/>
            <a:r>
              <a:rPr lang="en-US" dirty="0"/>
              <a:t>Size of vernal pool complexes</a:t>
            </a:r>
          </a:p>
          <a:p>
            <a:pPr lvl="1"/>
            <a:r>
              <a:rPr lang="en-US" dirty="0"/>
              <a:t>Connectivity of vernal pool complexes</a:t>
            </a:r>
          </a:p>
          <a:p>
            <a:pPr lvl="1"/>
            <a:r>
              <a:rPr lang="en-US" dirty="0"/>
              <a:t>Species composition</a:t>
            </a:r>
          </a:p>
          <a:p>
            <a:r>
              <a:rPr lang="en-US" b="1" dirty="0" smtClean="0">
                <a:solidFill>
                  <a:srgbClr val="009900"/>
                </a:solidFill>
              </a:rPr>
              <a:t>Draft Goal: </a:t>
            </a:r>
            <a:r>
              <a:rPr lang="en-US" sz="2800" dirty="0" smtClean="0">
                <a:solidFill>
                  <a:srgbClr val="000000"/>
                </a:solidFill>
              </a:rPr>
              <a:t>By 2025, the size, connectivity and species composition of vernal pools are restored to historic levels.</a:t>
            </a:r>
            <a:endParaRPr lang="en-US" b="1" dirty="0" smtClean="0">
              <a:solidFill>
                <a:srgbClr val="009900"/>
              </a:solidFill>
            </a:endParaRPr>
          </a:p>
          <a:p>
            <a:endParaRPr lang="en-US" dirty="0" smtClean="0"/>
          </a:p>
        </p:txBody>
      </p:sp>
      <p:sp>
        <p:nvSpPr>
          <p:cNvPr id="21508" name="Oval 4"/>
          <p:cNvSpPr>
            <a:spLocks noChangeArrowheads="1"/>
          </p:cNvSpPr>
          <p:nvPr/>
        </p:nvSpPr>
        <p:spPr bwMode="auto">
          <a:xfrm>
            <a:off x="6567488" y="4786313"/>
            <a:ext cx="819150" cy="4857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21509" name="Oval 5"/>
          <p:cNvSpPr>
            <a:spLocks noChangeArrowheads="1"/>
          </p:cNvSpPr>
          <p:nvPr/>
        </p:nvSpPr>
        <p:spPr bwMode="auto">
          <a:xfrm>
            <a:off x="1722438" y="4310063"/>
            <a:ext cx="782637" cy="558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21510" name="Oval 7"/>
          <p:cNvSpPr>
            <a:spLocks noChangeArrowheads="1"/>
          </p:cNvSpPr>
          <p:nvPr/>
        </p:nvSpPr>
        <p:spPr bwMode="auto">
          <a:xfrm>
            <a:off x="1709738" y="4286250"/>
            <a:ext cx="831850" cy="6540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Tree>
    <p:custDataLst>
      <p:tags r:id="rId1"/>
    </p:custDataLst>
    <p:extLst>
      <p:ext uri="{BB962C8B-B14F-4D97-AF65-F5344CB8AC3E}">
        <p14:creationId xmlns:p14="http://schemas.microsoft.com/office/powerpoint/2010/main" val="32904084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p:cNvSpPr>
            <a:spLocks noGrp="1"/>
          </p:cNvSpPr>
          <p:nvPr>
            <p:ph type="title"/>
          </p:nvPr>
        </p:nvSpPr>
        <p:spPr/>
        <p:txBody>
          <a:bodyPr/>
          <a:lstStyle/>
          <a:p>
            <a:r>
              <a:rPr lang="en-US" smtClean="0"/>
              <a:t>4. Appy Criteria</a:t>
            </a:r>
          </a:p>
        </p:txBody>
      </p:sp>
      <p:sp>
        <p:nvSpPr>
          <p:cNvPr id="22531" name="Content Placeholder 8"/>
          <p:cNvSpPr>
            <a:spLocks noGrp="1"/>
          </p:cNvSpPr>
          <p:nvPr>
            <p:ph sz="half" idx="1"/>
          </p:nvPr>
        </p:nvSpPr>
        <p:spPr>
          <a:xfrm>
            <a:off x="427038" y="1112838"/>
            <a:ext cx="4398962" cy="5226046"/>
          </a:xfrm>
        </p:spPr>
        <p:txBody>
          <a:bodyPr/>
          <a:lstStyle/>
          <a:p>
            <a:r>
              <a:rPr lang="en-US" b="1" dirty="0" smtClean="0">
                <a:solidFill>
                  <a:srgbClr val="009900"/>
                </a:solidFill>
              </a:rPr>
              <a:t>Target:</a:t>
            </a:r>
            <a:r>
              <a:rPr lang="en-US" dirty="0" smtClean="0"/>
              <a:t>  Vernal pool grasslands</a:t>
            </a:r>
          </a:p>
          <a:p>
            <a:r>
              <a:rPr lang="en-US" b="1" dirty="0" smtClean="0">
                <a:solidFill>
                  <a:srgbClr val="009900"/>
                </a:solidFill>
              </a:rPr>
              <a:t>Key Ecological Attributes:</a:t>
            </a:r>
          </a:p>
          <a:p>
            <a:pPr lvl="1"/>
            <a:r>
              <a:rPr lang="en-US" dirty="0" smtClean="0"/>
              <a:t>Size</a:t>
            </a:r>
          </a:p>
          <a:p>
            <a:pPr lvl="1"/>
            <a:r>
              <a:rPr lang="en-US" dirty="0" smtClean="0"/>
              <a:t>Connectivity</a:t>
            </a:r>
          </a:p>
          <a:p>
            <a:pPr lvl="1"/>
            <a:r>
              <a:rPr lang="en-US" dirty="0"/>
              <a:t>Species composition</a:t>
            </a:r>
          </a:p>
          <a:p>
            <a:r>
              <a:rPr lang="en-US" b="1" dirty="0" smtClean="0">
                <a:solidFill>
                  <a:srgbClr val="009900"/>
                </a:solidFill>
              </a:rPr>
              <a:t>Draft Goal:  </a:t>
            </a:r>
            <a:r>
              <a:rPr lang="en-US" sz="2400" dirty="0">
                <a:solidFill>
                  <a:srgbClr val="000000"/>
                </a:solidFill>
              </a:rPr>
              <a:t>By 2025, the size, connectivity and species </a:t>
            </a:r>
            <a:r>
              <a:rPr lang="en-US" sz="2400" dirty="0" smtClean="0">
                <a:solidFill>
                  <a:srgbClr val="000000"/>
                </a:solidFill>
              </a:rPr>
              <a:t>composition </a:t>
            </a:r>
            <a:r>
              <a:rPr lang="en-US" sz="2400" dirty="0">
                <a:solidFill>
                  <a:srgbClr val="000000"/>
                </a:solidFill>
              </a:rPr>
              <a:t>of vernal pools are restored to historic levels.</a:t>
            </a:r>
            <a:endParaRPr lang="en-US" sz="2400" b="1" dirty="0">
              <a:solidFill>
                <a:srgbClr val="009900"/>
              </a:solidFill>
            </a:endParaRPr>
          </a:p>
        </p:txBody>
      </p:sp>
      <p:sp>
        <p:nvSpPr>
          <p:cNvPr id="10" name="Content Placeholder 9"/>
          <p:cNvSpPr>
            <a:spLocks noGrp="1"/>
          </p:cNvSpPr>
          <p:nvPr>
            <p:ph sz="half" idx="2"/>
          </p:nvPr>
        </p:nvSpPr>
        <p:spPr>
          <a:xfrm>
            <a:off x="4736353" y="1128713"/>
            <a:ext cx="4407647" cy="5324534"/>
          </a:xfrm>
        </p:spPr>
        <p:txBody>
          <a:bodyPr/>
          <a:lstStyle/>
          <a:p>
            <a:r>
              <a:rPr lang="en-US" b="1" dirty="0" smtClean="0">
                <a:solidFill>
                  <a:srgbClr val="009900"/>
                </a:solidFill>
              </a:rPr>
              <a:t>Criteria:</a:t>
            </a:r>
          </a:p>
          <a:p>
            <a:pPr lvl="1"/>
            <a:r>
              <a:rPr lang="en-US" dirty="0" smtClean="0"/>
              <a:t>Linked to target?</a:t>
            </a:r>
          </a:p>
          <a:p>
            <a:pPr lvl="1"/>
            <a:r>
              <a:rPr lang="en-US" dirty="0" smtClean="0"/>
              <a:t>Impact-oriented?</a:t>
            </a:r>
          </a:p>
          <a:p>
            <a:pPr lvl="1"/>
            <a:r>
              <a:rPr lang="en-US" dirty="0" smtClean="0"/>
              <a:t>Time-bound?</a:t>
            </a:r>
          </a:p>
          <a:p>
            <a:pPr lvl="1"/>
            <a:r>
              <a:rPr lang="en-US" dirty="0" smtClean="0"/>
              <a:t>Specific?</a:t>
            </a:r>
          </a:p>
          <a:p>
            <a:pPr lvl="1"/>
            <a:r>
              <a:rPr lang="en-US" dirty="0" smtClean="0"/>
              <a:t>Measurable?</a:t>
            </a:r>
          </a:p>
          <a:p>
            <a:pPr lvl="1"/>
            <a:endParaRPr lang="en-US" dirty="0"/>
          </a:p>
          <a:p>
            <a:r>
              <a:rPr lang="en-US" b="1" dirty="0">
                <a:solidFill>
                  <a:srgbClr val="009900"/>
                </a:solidFill>
              </a:rPr>
              <a:t>Modified Goal: </a:t>
            </a:r>
            <a:r>
              <a:rPr lang="en-US" sz="2400" dirty="0">
                <a:solidFill>
                  <a:srgbClr val="000000"/>
                </a:solidFill>
              </a:rPr>
              <a:t>By 2025, </a:t>
            </a:r>
            <a:r>
              <a:rPr lang="en-US" sz="2400" dirty="0" smtClean="0">
                <a:solidFill>
                  <a:srgbClr val="000000"/>
                </a:solidFill>
              </a:rPr>
              <a:t>there will be at least 30,000 acres of ecologically viable vernal pool grasslands.</a:t>
            </a:r>
            <a:endParaRPr lang="en-US" sz="2400" b="1" dirty="0">
              <a:solidFill>
                <a:srgbClr val="009900"/>
              </a:solidFill>
            </a:endParaRPr>
          </a:p>
          <a:p>
            <a:endParaRPr lang="en-US" dirty="0" smtClean="0"/>
          </a:p>
        </p:txBody>
      </p:sp>
      <p:sp>
        <p:nvSpPr>
          <p:cNvPr id="22533" name="Oval 4"/>
          <p:cNvSpPr>
            <a:spLocks noChangeArrowheads="1"/>
          </p:cNvSpPr>
          <p:nvPr/>
        </p:nvSpPr>
        <p:spPr bwMode="auto">
          <a:xfrm>
            <a:off x="6567488" y="4632325"/>
            <a:ext cx="819150" cy="4857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22534" name="Oval 5"/>
          <p:cNvSpPr>
            <a:spLocks noChangeArrowheads="1"/>
          </p:cNvSpPr>
          <p:nvPr/>
        </p:nvSpPr>
        <p:spPr bwMode="auto">
          <a:xfrm>
            <a:off x="1722438" y="4156075"/>
            <a:ext cx="782637" cy="558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22535" name="Oval 7"/>
          <p:cNvSpPr>
            <a:spLocks noChangeArrowheads="1"/>
          </p:cNvSpPr>
          <p:nvPr/>
        </p:nvSpPr>
        <p:spPr bwMode="auto">
          <a:xfrm>
            <a:off x="1709738" y="4132263"/>
            <a:ext cx="831850" cy="6540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Tree>
    <p:custDataLst>
      <p:tags r:id="rId1"/>
    </p:custDataLst>
    <p:extLst>
      <p:ext uri="{BB962C8B-B14F-4D97-AF65-F5344CB8AC3E}">
        <p14:creationId xmlns:p14="http://schemas.microsoft.com/office/powerpoint/2010/main" val="3216225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title"/>
          </p:nvPr>
        </p:nvSpPr>
        <p:spPr/>
        <p:txBody>
          <a:bodyPr/>
          <a:lstStyle/>
          <a:p>
            <a:r>
              <a:rPr lang="en-US" smtClean="0"/>
              <a:t>5. Modify the Goal as Needed</a:t>
            </a:r>
          </a:p>
        </p:txBody>
      </p:sp>
      <p:sp>
        <p:nvSpPr>
          <p:cNvPr id="24579" name="Content Placeholder 8"/>
          <p:cNvSpPr>
            <a:spLocks noGrp="1"/>
          </p:cNvSpPr>
          <p:nvPr>
            <p:ph sz="half" idx="1"/>
          </p:nvPr>
        </p:nvSpPr>
        <p:spPr>
          <a:xfrm>
            <a:off x="427038" y="1112838"/>
            <a:ext cx="3981450" cy="5226046"/>
          </a:xfrm>
        </p:spPr>
        <p:txBody>
          <a:bodyPr/>
          <a:lstStyle/>
          <a:p>
            <a:r>
              <a:rPr lang="en-US" b="1" dirty="0" smtClean="0">
                <a:solidFill>
                  <a:srgbClr val="009900"/>
                </a:solidFill>
              </a:rPr>
              <a:t>Target:</a:t>
            </a:r>
            <a:r>
              <a:rPr lang="en-US" dirty="0" smtClean="0"/>
              <a:t>  Vernal pool grasslands</a:t>
            </a:r>
          </a:p>
          <a:p>
            <a:r>
              <a:rPr lang="en-US" b="1" dirty="0" smtClean="0">
                <a:solidFill>
                  <a:srgbClr val="009900"/>
                </a:solidFill>
              </a:rPr>
              <a:t>Key Ecological Attributes:</a:t>
            </a:r>
          </a:p>
          <a:p>
            <a:pPr lvl="1"/>
            <a:r>
              <a:rPr lang="en-US" dirty="0" smtClean="0"/>
              <a:t>Size</a:t>
            </a:r>
          </a:p>
          <a:p>
            <a:pPr lvl="1"/>
            <a:r>
              <a:rPr lang="en-US" dirty="0" smtClean="0"/>
              <a:t>Connectivity</a:t>
            </a:r>
          </a:p>
          <a:p>
            <a:pPr lvl="1"/>
            <a:r>
              <a:rPr lang="en-US" dirty="0" smtClean="0"/>
              <a:t>Species composition</a:t>
            </a:r>
          </a:p>
          <a:p>
            <a:r>
              <a:rPr lang="en-US" b="1" dirty="0" smtClean="0">
                <a:solidFill>
                  <a:srgbClr val="009900"/>
                </a:solidFill>
              </a:rPr>
              <a:t>Draft Goal: </a:t>
            </a:r>
            <a:r>
              <a:rPr lang="en-US" sz="2400" dirty="0">
                <a:solidFill>
                  <a:srgbClr val="000000"/>
                </a:solidFill>
              </a:rPr>
              <a:t>By 2025, there will be at least 30,000 acres of ecologically viable vernal pool grasslands.</a:t>
            </a:r>
            <a:endParaRPr lang="en-US" sz="2400" b="1" dirty="0">
              <a:solidFill>
                <a:srgbClr val="009900"/>
              </a:solidFill>
            </a:endParaRPr>
          </a:p>
        </p:txBody>
      </p:sp>
      <p:sp>
        <p:nvSpPr>
          <p:cNvPr id="10" name="Content Placeholder 9"/>
          <p:cNvSpPr>
            <a:spLocks noGrp="1"/>
          </p:cNvSpPr>
          <p:nvPr>
            <p:ph sz="half" idx="2"/>
          </p:nvPr>
        </p:nvSpPr>
        <p:spPr>
          <a:xfrm>
            <a:off x="4213225" y="1128713"/>
            <a:ext cx="4930775" cy="4733603"/>
          </a:xfrm>
        </p:spPr>
        <p:txBody>
          <a:bodyPr/>
          <a:lstStyle/>
          <a:p>
            <a:r>
              <a:rPr lang="en-US" b="1" dirty="0" smtClean="0">
                <a:solidFill>
                  <a:srgbClr val="009900"/>
                </a:solidFill>
              </a:rPr>
              <a:t>Criteria:</a:t>
            </a:r>
          </a:p>
          <a:p>
            <a:pPr lvl="1"/>
            <a:r>
              <a:rPr lang="en-US" dirty="0" smtClean="0"/>
              <a:t>Linked to target?</a:t>
            </a:r>
          </a:p>
          <a:p>
            <a:pPr lvl="1"/>
            <a:r>
              <a:rPr lang="en-US" dirty="0" smtClean="0"/>
              <a:t>Impact-oriented?</a:t>
            </a:r>
          </a:p>
          <a:p>
            <a:pPr lvl="1"/>
            <a:r>
              <a:rPr lang="en-US" dirty="0" smtClean="0"/>
              <a:t>Time-bound?</a:t>
            </a:r>
          </a:p>
          <a:p>
            <a:pPr lvl="1"/>
            <a:r>
              <a:rPr lang="en-US" dirty="0" smtClean="0"/>
              <a:t>Specific?</a:t>
            </a:r>
          </a:p>
          <a:p>
            <a:pPr lvl="1"/>
            <a:r>
              <a:rPr lang="en-US" dirty="0" smtClean="0"/>
              <a:t>Measurable?</a:t>
            </a:r>
          </a:p>
          <a:p>
            <a:r>
              <a:rPr lang="en-US" b="1" dirty="0" smtClean="0">
                <a:solidFill>
                  <a:srgbClr val="009900"/>
                </a:solidFill>
              </a:rPr>
              <a:t>Modified Goal: </a:t>
            </a:r>
            <a:r>
              <a:rPr lang="en-US" sz="2400" dirty="0">
                <a:solidFill>
                  <a:srgbClr val="000000"/>
                </a:solidFill>
              </a:rPr>
              <a:t>By 2025, there will be at least 30,000 acres of vernal pool grasslands with &gt;90% native species cover and &gt;50% connectivity.</a:t>
            </a:r>
            <a:endParaRPr lang="en-US" sz="2400" b="1" dirty="0">
              <a:solidFill>
                <a:srgbClr val="009900"/>
              </a:solidFill>
            </a:endParaRPr>
          </a:p>
        </p:txBody>
      </p:sp>
      <p:sp>
        <p:nvSpPr>
          <p:cNvPr id="24581" name="Oval 4"/>
          <p:cNvSpPr>
            <a:spLocks noChangeArrowheads="1"/>
          </p:cNvSpPr>
          <p:nvPr/>
        </p:nvSpPr>
        <p:spPr bwMode="auto">
          <a:xfrm>
            <a:off x="6567488" y="4632325"/>
            <a:ext cx="819150" cy="4857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24582" name="Oval 5"/>
          <p:cNvSpPr>
            <a:spLocks noChangeArrowheads="1"/>
          </p:cNvSpPr>
          <p:nvPr/>
        </p:nvSpPr>
        <p:spPr bwMode="auto">
          <a:xfrm>
            <a:off x="1722438" y="4156075"/>
            <a:ext cx="782637" cy="558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24583" name="Oval 7"/>
          <p:cNvSpPr>
            <a:spLocks noChangeArrowheads="1"/>
          </p:cNvSpPr>
          <p:nvPr/>
        </p:nvSpPr>
        <p:spPr bwMode="auto">
          <a:xfrm>
            <a:off x="1709738" y="4132263"/>
            <a:ext cx="831850" cy="6540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Tree>
    <p:custDataLst>
      <p:tags r:id="rId1"/>
    </p:custDataLst>
    <p:extLst>
      <p:ext uri="{BB962C8B-B14F-4D97-AF65-F5344CB8AC3E}">
        <p14:creationId xmlns:p14="http://schemas.microsoft.com/office/powerpoint/2010/main" val="345271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cramento Targets.png"/>
          <p:cNvPicPr>
            <a:picLocks noChangeAspect="1"/>
          </p:cNvPicPr>
          <p:nvPr/>
        </p:nvPicPr>
        <p:blipFill rotWithShape="1">
          <a:blip r:embed="rId3" cstate="print">
            <a:extLst>
              <a:ext uri="{28A0092B-C50C-407E-A947-70E740481C1C}">
                <a14:useLocalDpi xmlns:a14="http://schemas.microsoft.com/office/drawing/2010/main" val="0"/>
              </a:ext>
            </a:extLst>
          </a:blip>
          <a:srcRect l="63978" r="14170" b="42572"/>
          <a:stretch/>
        </p:blipFill>
        <p:spPr>
          <a:xfrm>
            <a:off x="6309350" y="1158978"/>
            <a:ext cx="2560017" cy="5210245"/>
          </a:xfrm>
          <a:prstGeom prst="rect">
            <a:avLst/>
          </a:prstGeom>
        </p:spPr>
      </p:pic>
      <p:sp>
        <p:nvSpPr>
          <p:cNvPr id="25603" name="AutoShape 5"/>
          <p:cNvSpPr>
            <a:spLocks noChangeArrowheads="1"/>
          </p:cNvSpPr>
          <p:nvPr/>
        </p:nvSpPr>
        <p:spPr bwMode="auto">
          <a:xfrm>
            <a:off x="2734235" y="2332317"/>
            <a:ext cx="3153521" cy="2135093"/>
          </a:xfrm>
          <a:prstGeom prst="wedgeRoundRectCallout">
            <a:avLst>
              <a:gd name="adj1" fmla="val 95222"/>
              <a:gd name="adj2" fmla="val 60175"/>
              <a:gd name="adj3" fmla="val 16667"/>
            </a:avLst>
          </a:prstGeom>
          <a:solidFill>
            <a:srgbClr val="FFFF99"/>
          </a:solidFill>
          <a:ln w="9525">
            <a:solidFill>
              <a:schemeClr val="tx1"/>
            </a:solidFill>
            <a:miter lim="800000"/>
            <a:headEnd/>
            <a:tailEnd/>
          </a:ln>
        </p:spPr>
        <p:txBody>
          <a:bodyPr/>
          <a:lstStyle/>
          <a:p>
            <a:pPr algn="l"/>
            <a:r>
              <a:rPr lang="en-US" sz="2000" dirty="0">
                <a:solidFill>
                  <a:srgbClr val="000000"/>
                </a:solidFill>
              </a:rPr>
              <a:t>By 2025, there will be at least 30,000 acres of vernal pool grasslands with &gt;90% native species cover and &gt;50% connectivity.</a:t>
            </a:r>
            <a:endParaRPr lang="en-US" sz="2000" b="1" dirty="0">
              <a:solidFill>
                <a:srgbClr val="009900"/>
              </a:solidFill>
            </a:endParaRPr>
          </a:p>
        </p:txBody>
      </p:sp>
      <p:sp>
        <p:nvSpPr>
          <p:cNvPr id="25604" name="Rectangle 5"/>
          <p:cNvSpPr>
            <a:spLocks noGrp="1" noChangeArrowheads="1"/>
          </p:cNvSpPr>
          <p:nvPr>
            <p:ph type="title" idx="4294967295"/>
          </p:nvPr>
        </p:nvSpPr>
        <p:spPr>
          <a:xfrm>
            <a:off x="1795463" y="200025"/>
            <a:ext cx="6988175" cy="615950"/>
          </a:xfrm>
          <a:noFill/>
        </p:spPr>
        <p:txBody>
          <a:bodyPr/>
          <a:lstStyle/>
          <a:p>
            <a:pPr eaLnBrk="1" hangingPunct="1"/>
            <a:r>
              <a:rPr lang="en-US" smtClean="0"/>
              <a:t>Example Goal</a:t>
            </a:r>
          </a:p>
        </p:txBody>
      </p:sp>
      <p:sp>
        <p:nvSpPr>
          <p:cNvPr id="25605" name="Rectangle 6"/>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a:t>
            </a:r>
          </a:p>
        </p:txBody>
      </p:sp>
      <p:sp>
        <p:nvSpPr>
          <p:cNvPr id="25606" name="Oval 10"/>
          <p:cNvSpPr>
            <a:spLocks noChangeArrowheads="1"/>
          </p:cNvSpPr>
          <p:nvPr/>
        </p:nvSpPr>
        <p:spPr bwMode="auto">
          <a:xfrm>
            <a:off x="7219390" y="4455645"/>
            <a:ext cx="938493" cy="50165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Tree>
    <p:extLst>
      <p:ext uri="{BB962C8B-B14F-4D97-AF65-F5344CB8AC3E}">
        <p14:creationId xmlns:p14="http://schemas.microsoft.com/office/powerpoint/2010/main" val="11913040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idx="4294967295"/>
          </p:nvPr>
        </p:nvSpPr>
        <p:spPr>
          <a:xfrm>
            <a:off x="1795463" y="200025"/>
            <a:ext cx="6988175" cy="615950"/>
          </a:xfrm>
          <a:noFill/>
        </p:spPr>
        <p:txBody>
          <a:bodyPr/>
          <a:lstStyle/>
          <a:p>
            <a:pPr eaLnBrk="1" hangingPunct="1"/>
            <a:r>
              <a:rPr lang="en-US" smtClean="0"/>
              <a:t>Goals in Miradi</a:t>
            </a:r>
          </a:p>
        </p:txBody>
      </p:sp>
      <p:sp>
        <p:nvSpPr>
          <p:cNvPr id="26627" name="Rectangle 6"/>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a:t>
            </a:r>
          </a:p>
        </p:txBody>
      </p:sp>
      <p:pic>
        <p:nvPicPr>
          <p:cNvPr id="2" name="Picture 1" descr="Screen shot 2013-04-23 at 12.40.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590" y="1165412"/>
            <a:ext cx="7040995" cy="5284737"/>
          </a:xfrm>
          <a:prstGeom prst="rect">
            <a:avLst/>
          </a:prstGeom>
        </p:spPr>
      </p:pic>
    </p:spTree>
    <p:extLst>
      <p:ext uri="{BB962C8B-B14F-4D97-AF65-F5344CB8AC3E}">
        <p14:creationId xmlns:p14="http://schemas.microsoft.com/office/powerpoint/2010/main" val="3724014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Copyright and Use Terms</a:t>
            </a:r>
          </a:p>
        </p:txBody>
      </p:sp>
      <p:sp>
        <p:nvSpPr>
          <p:cNvPr id="3" name="Content Placeholder 2"/>
          <p:cNvSpPr>
            <a:spLocks noGrp="1"/>
          </p:cNvSpPr>
          <p:nvPr>
            <p:ph idx="1"/>
          </p:nvPr>
        </p:nvSpPr>
        <p:spPr>
          <a:xfrm>
            <a:off x="465138" y="4238625"/>
            <a:ext cx="8288337" cy="2625725"/>
          </a:xfrm>
        </p:spPr>
        <p:txBody>
          <a:bodyPr/>
          <a:lstStyle/>
          <a:p>
            <a:pPr marL="0" indent="0">
              <a:buFont typeface="Arial" charset="0"/>
              <a:buNone/>
              <a:defRPr/>
            </a:pPr>
            <a:r>
              <a:rPr lang="en-US" sz="1600" dirty="0" smtClean="0"/>
              <a:t>Under this license, you are free to share this presentation and adapt it for your use under the following conditions: </a:t>
            </a:r>
          </a:p>
          <a:p>
            <a:pPr>
              <a:buFont typeface="Arial" pitchFamily="34" charset="0"/>
              <a:buChar char="•"/>
              <a:defRPr/>
            </a:pPr>
            <a:r>
              <a:rPr lang="en-US" sz="1600" dirty="0" smtClean="0"/>
              <a:t>You must attribute the work in the manner specified by the author or licensor (but not in any way that suggests that they endorse you or your use of the work).</a:t>
            </a:r>
          </a:p>
          <a:p>
            <a:pPr>
              <a:buFont typeface="Arial" pitchFamily="34" charset="0"/>
              <a:buChar char="•"/>
              <a:defRPr/>
            </a:pPr>
            <a:r>
              <a:rPr lang="en-US" sz="1600" dirty="0" smtClean="0"/>
              <a:t>You may not use this work for commercial purposes.</a:t>
            </a:r>
          </a:p>
          <a:p>
            <a:pPr>
              <a:buFont typeface="Arial" pitchFamily="34" charset="0"/>
              <a:buChar char="•"/>
              <a:defRPr/>
            </a:pPr>
            <a:r>
              <a:rPr lang="en-US" sz="1600" dirty="0" smtClean="0"/>
              <a:t>If you alter, transform, or build upon this work, you must remove the FOS logo, and you may distribute the resulting work only under the same or similar license to this one.</a:t>
            </a:r>
          </a:p>
          <a:p>
            <a:pPr>
              <a:buFont typeface="Arial" charset="0"/>
              <a:buNone/>
              <a:defRPr/>
            </a:pPr>
            <a:r>
              <a:rPr lang="en-US" sz="1600" dirty="0" smtClean="0"/>
              <a:t> </a:t>
            </a:r>
          </a:p>
          <a:p>
            <a:pPr>
              <a:buFont typeface="Arial" charset="0"/>
              <a:buNone/>
              <a:defRPr/>
            </a:pPr>
            <a:endParaRPr lang="en-US" sz="1600" dirty="0"/>
          </a:p>
        </p:txBody>
      </p:sp>
      <p:sp>
        <p:nvSpPr>
          <p:cNvPr id="6148" name="Rectangle 6"/>
          <p:cNvSpPr>
            <a:spLocks noChangeArrowheads="1"/>
          </p:cNvSpPr>
          <p:nvPr/>
        </p:nvSpPr>
        <p:spPr bwMode="auto">
          <a:xfrm>
            <a:off x="2638425" y="2559050"/>
            <a:ext cx="5915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a:t>This work is licensed under the Creative Commons Attribution-Noncommercial-Share Alike 3.0 License. </a:t>
            </a:r>
          </a:p>
          <a:p>
            <a:pPr algn="l"/>
            <a:endParaRPr lang="en-US" sz="1600"/>
          </a:p>
          <a:p>
            <a:pPr algn="l"/>
            <a:r>
              <a:rPr lang="en-US" sz="1600"/>
              <a:t> </a:t>
            </a:r>
          </a:p>
        </p:txBody>
      </p:sp>
      <p:pic>
        <p:nvPicPr>
          <p:cNvPr id="61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571750"/>
            <a:ext cx="18288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8"/>
          <p:cNvSpPr>
            <a:spLocks noChangeArrowheads="1"/>
          </p:cNvSpPr>
          <p:nvPr/>
        </p:nvSpPr>
        <p:spPr bwMode="auto">
          <a:xfrm>
            <a:off x="476250" y="3241675"/>
            <a:ext cx="8029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a:t>To view a copy of this license, visit </a:t>
            </a:r>
            <a:r>
              <a:rPr lang="en-US" sz="1600" u="sng">
                <a:hlinkClick r:id="rId4"/>
              </a:rPr>
              <a:t>http://creativecommons.org/licenses/by-nc-sa/3.0/</a:t>
            </a:r>
            <a:r>
              <a:rPr lang="en-US" sz="1600"/>
              <a:t> or send a letter to Creative Commons, 171 Second Street, Suite 300, San Francisco, CA 94105, USA.</a:t>
            </a:r>
          </a:p>
        </p:txBody>
      </p:sp>
      <p:sp>
        <p:nvSpPr>
          <p:cNvPr id="10" name="Rectangle 9"/>
          <p:cNvSpPr/>
          <p:nvPr/>
        </p:nvSpPr>
        <p:spPr>
          <a:xfrm>
            <a:off x="561975" y="923925"/>
            <a:ext cx="8296275" cy="1397000"/>
          </a:xfrm>
          <a:prstGeom prst="rect">
            <a:avLst/>
          </a:prstGeom>
        </p:spPr>
        <p:txBody>
          <a:bodyPr>
            <a:spAutoFit/>
          </a:bodyPr>
          <a:lstStyle/>
          <a:p>
            <a:pPr marL="342900" indent="-342900" algn="l" eaLnBrk="0" hangingPunct="0">
              <a:lnSpc>
                <a:spcPct val="80000"/>
              </a:lnSpc>
              <a:spcBef>
                <a:spcPct val="20000"/>
              </a:spcBef>
              <a:buSzPct val="130000"/>
              <a:defRPr/>
            </a:pPr>
            <a:endParaRPr lang="en-US" sz="2400" kern="0" dirty="0">
              <a:latin typeface="Arial"/>
            </a:endParaRPr>
          </a:p>
          <a:p>
            <a:pPr marL="342900" indent="-342900" algn="l" eaLnBrk="0" hangingPunct="0">
              <a:lnSpc>
                <a:spcPct val="80000"/>
              </a:lnSpc>
              <a:spcBef>
                <a:spcPct val="20000"/>
              </a:spcBef>
              <a:buSzPct val="130000"/>
              <a:defRPr/>
            </a:pPr>
            <a:r>
              <a:rPr lang="en-US" altLang="zh-CN" sz="2400" dirty="0">
                <a:ea typeface="宋体" charset="-122"/>
                <a:cs typeface="Arial" charset="0"/>
              </a:rPr>
              <a:t>© Foundations of Success, </a:t>
            </a:r>
            <a:r>
              <a:rPr lang="en-US" altLang="zh-CN" sz="2400" dirty="0" smtClean="0">
                <a:ea typeface="宋体" charset="-122"/>
                <a:cs typeface="Arial" charset="0"/>
              </a:rPr>
              <a:t>2013</a:t>
            </a:r>
            <a:endParaRPr lang="en-US" altLang="zh-CN" sz="2400" dirty="0">
              <a:ea typeface="宋体" charset="-122"/>
              <a:cs typeface="Arial" charset="0"/>
            </a:endParaRPr>
          </a:p>
          <a:p>
            <a:pPr algn="l" eaLnBrk="0" hangingPunct="0">
              <a:lnSpc>
                <a:spcPct val="80000"/>
              </a:lnSpc>
              <a:spcBef>
                <a:spcPct val="20000"/>
              </a:spcBef>
              <a:buSzPct val="130000"/>
              <a:defRPr/>
            </a:pPr>
            <a:r>
              <a:rPr lang="en-US" sz="1600" i="1" dirty="0"/>
              <a:t>FOS strongly recommends that this presentation is given by experts familiar with the adaptive management process presented by the Conservation Measures Partnership’s </a:t>
            </a:r>
            <a:r>
              <a:rPr lang="en-US" sz="1600" dirty="0">
                <a:hlinkClick r:id="rId5"/>
              </a:rPr>
              <a:t>Open Standards for the Practice of Conservation</a:t>
            </a:r>
            <a:r>
              <a:rPr lang="en-US" sz="1600" dirty="0"/>
              <a:t>.</a:t>
            </a:r>
          </a:p>
        </p:txBody>
      </p:sp>
    </p:spTree>
    <p:extLst>
      <p:ext uri="{BB962C8B-B14F-4D97-AF65-F5344CB8AC3E}">
        <p14:creationId xmlns:p14="http://schemas.microsoft.com/office/powerpoint/2010/main" val="31187808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Careful…A Goal is NOT a Threat Reduction Objective</a:t>
            </a:r>
          </a:p>
        </p:txBody>
      </p:sp>
      <p:sp>
        <p:nvSpPr>
          <p:cNvPr id="809987" name="Rectangle 3"/>
          <p:cNvSpPr>
            <a:spLocks noGrp="1" noChangeArrowheads="1"/>
          </p:cNvSpPr>
          <p:nvPr>
            <p:ph type="body" idx="1"/>
          </p:nvPr>
        </p:nvSpPr>
        <p:spPr>
          <a:xfrm>
            <a:off x="427038" y="1266825"/>
            <a:ext cx="8288337" cy="5312223"/>
          </a:xfrm>
        </p:spPr>
        <p:txBody>
          <a:bodyPr/>
          <a:lstStyle/>
          <a:p>
            <a:pPr eaLnBrk="1" hangingPunct="1">
              <a:buFont typeface="Arial" pitchFamily="34" charset="0"/>
              <a:buNone/>
            </a:pPr>
            <a:r>
              <a:rPr lang="en-US" b="1" dirty="0" smtClean="0">
                <a:solidFill>
                  <a:srgbClr val="009900"/>
                </a:solidFill>
              </a:rPr>
              <a:t>Conservation target:</a:t>
            </a:r>
            <a:r>
              <a:rPr lang="en-US" dirty="0" smtClean="0"/>
              <a:t> Riparian habitat</a:t>
            </a:r>
          </a:p>
          <a:p>
            <a:pPr eaLnBrk="1" hangingPunct="1">
              <a:buFont typeface="Arial" pitchFamily="34" charset="0"/>
              <a:buNone/>
            </a:pPr>
            <a:r>
              <a:rPr lang="en-US" b="1" dirty="0" smtClean="0">
                <a:solidFill>
                  <a:srgbClr val="009900"/>
                </a:solidFill>
              </a:rPr>
              <a:t>Goal:</a:t>
            </a:r>
            <a:r>
              <a:rPr lang="en-US" dirty="0" smtClean="0"/>
              <a:t> </a:t>
            </a:r>
            <a:r>
              <a:rPr lang="en-GB" dirty="0" smtClean="0"/>
              <a:t>By June 2025</a:t>
            </a:r>
            <a:r>
              <a:rPr lang="en-US" dirty="0" smtClean="0"/>
              <a:t>, there is a buffer of at least </a:t>
            </a:r>
            <a:r>
              <a:rPr lang="en-US" dirty="0"/>
              <a:t>5</a:t>
            </a:r>
            <a:r>
              <a:rPr lang="en-US" dirty="0" smtClean="0"/>
              <a:t>0 feet of riparian habitat along at least 50 miles of the Sacramento River and its tributaries.</a:t>
            </a:r>
          </a:p>
          <a:p>
            <a:pPr eaLnBrk="1" hangingPunct="1">
              <a:buFont typeface="Arial" pitchFamily="34" charset="0"/>
              <a:buNone/>
            </a:pPr>
            <a:r>
              <a:rPr lang="en-US" b="1" dirty="0" smtClean="0">
                <a:solidFill>
                  <a:srgbClr val="009900"/>
                </a:solidFill>
              </a:rPr>
              <a:t>Threat to target:</a:t>
            </a:r>
            <a:r>
              <a:rPr lang="en-US" dirty="0" smtClean="0"/>
              <a:t> New development</a:t>
            </a:r>
          </a:p>
          <a:p>
            <a:pPr eaLnBrk="1" hangingPunct="1">
              <a:buFont typeface="Arial" pitchFamily="34" charset="0"/>
              <a:buNone/>
            </a:pPr>
            <a:r>
              <a:rPr lang="en-US" b="1" dirty="0" smtClean="0">
                <a:solidFill>
                  <a:srgbClr val="009900"/>
                </a:solidFill>
              </a:rPr>
              <a:t>Threat reduction </a:t>
            </a:r>
            <a:r>
              <a:rPr lang="en-US" b="1" i="1" u="sng" dirty="0" smtClean="0">
                <a:solidFill>
                  <a:srgbClr val="009900"/>
                </a:solidFill>
              </a:rPr>
              <a:t>objective</a:t>
            </a:r>
            <a:r>
              <a:rPr lang="en-US" b="1" dirty="0" smtClean="0">
                <a:solidFill>
                  <a:srgbClr val="009900"/>
                </a:solidFill>
              </a:rPr>
              <a:t>:</a:t>
            </a:r>
            <a:r>
              <a:rPr lang="en-US" dirty="0" smtClean="0"/>
              <a:t> Beginning in 2015, there is no further development in high priority riparian habitat along the Sacramento River.</a:t>
            </a:r>
          </a:p>
        </p:txBody>
      </p:sp>
    </p:spTree>
    <p:custDataLst>
      <p:tags r:id="rId1"/>
    </p:custDataLst>
    <p:extLst>
      <p:ext uri="{BB962C8B-B14F-4D97-AF65-F5344CB8AC3E}">
        <p14:creationId xmlns:p14="http://schemas.microsoft.com/office/powerpoint/2010/main" val="3149247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9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p:cNvPicPr>
            <a:picLocks noChangeAspect="1" noChangeArrowheads="1"/>
          </p:cNvPicPr>
          <p:nvPr/>
        </p:nvPicPr>
        <p:blipFill>
          <a:blip r:embed="rId3">
            <a:extLst>
              <a:ext uri="{28A0092B-C50C-407E-A947-70E740481C1C}">
                <a14:useLocalDpi xmlns:a14="http://schemas.microsoft.com/office/drawing/2010/main" val="0"/>
              </a:ext>
            </a:extLst>
          </a:blip>
          <a:srcRect l="82307" t="15833" r="3362" b="6813"/>
          <a:stretch>
            <a:fillRect/>
          </a:stretch>
        </p:blipFill>
        <p:spPr bwMode="auto">
          <a:xfrm>
            <a:off x="6427788" y="1089025"/>
            <a:ext cx="1254125"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5"/>
          <p:cNvSpPr>
            <a:spLocks noGrp="1" noChangeArrowheads="1"/>
          </p:cNvSpPr>
          <p:nvPr>
            <p:ph type="title" idx="4294967295"/>
          </p:nvPr>
        </p:nvSpPr>
        <p:spPr>
          <a:xfrm>
            <a:off x="1795463" y="200025"/>
            <a:ext cx="6988175" cy="615950"/>
          </a:xfrm>
          <a:noFill/>
        </p:spPr>
        <p:txBody>
          <a:bodyPr/>
          <a:lstStyle/>
          <a:p>
            <a:pPr eaLnBrk="1" hangingPunct="1"/>
            <a:r>
              <a:rPr lang="en-US" dirty="0" smtClean="0"/>
              <a:t>Example of a Goal</a:t>
            </a:r>
          </a:p>
        </p:txBody>
      </p:sp>
      <p:sp>
        <p:nvSpPr>
          <p:cNvPr id="27652" name="Rectangle 6"/>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2A</a:t>
            </a:r>
          </a:p>
        </p:txBody>
      </p:sp>
      <p:sp>
        <p:nvSpPr>
          <p:cNvPr id="27653" name="Oval 7"/>
          <p:cNvSpPr>
            <a:spLocks noChangeArrowheads="1"/>
          </p:cNvSpPr>
          <p:nvPr/>
        </p:nvSpPr>
        <p:spPr bwMode="auto">
          <a:xfrm>
            <a:off x="6637338" y="3195638"/>
            <a:ext cx="823912" cy="50323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40964" name="AutoShape 5"/>
          <p:cNvSpPr>
            <a:spLocks noChangeArrowheads="1"/>
          </p:cNvSpPr>
          <p:nvPr/>
        </p:nvSpPr>
        <p:spPr bwMode="auto">
          <a:xfrm>
            <a:off x="161925" y="876300"/>
            <a:ext cx="4592638" cy="2006600"/>
          </a:xfrm>
          <a:prstGeom prst="wedgeRoundRectCallout">
            <a:avLst>
              <a:gd name="adj1" fmla="val 89741"/>
              <a:gd name="adj2" fmla="val 75356"/>
              <a:gd name="adj3" fmla="val 16667"/>
            </a:avLst>
          </a:prstGeom>
          <a:solidFill>
            <a:srgbClr val="FFFF99"/>
          </a:solidFill>
          <a:ln w="9525">
            <a:solidFill>
              <a:schemeClr val="tx1"/>
            </a:solidFill>
            <a:miter lim="800000"/>
            <a:headEnd/>
            <a:tailEnd/>
          </a:ln>
        </p:spPr>
        <p:txBody>
          <a:bodyPr/>
          <a:lstStyle/>
          <a:p>
            <a:pPr algn="ctr"/>
            <a:r>
              <a:rPr lang="en-GB" sz="1600" b="1"/>
              <a:t>Goal 2:</a:t>
            </a:r>
            <a:r>
              <a:rPr lang="en-GB" sz="1600"/>
              <a:t> By June 2020, 300 new private properties encompassing 150 ha of high conservation value* wetlands on the Swan Coastal Plain reliably support key ecological processes** and contain viable populations of key native flora and fauna, as listed by the Department of Environment and Conservation. </a:t>
            </a:r>
          </a:p>
        </p:txBody>
      </p:sp>
      <p:sp>
        <p:nvSpPr>
          <p:cNvPr id="7" name="AutoShape 8"/>
          <p:cNvSpPr>
            <a:spLocks noChangeArrowheads="1"/>
          </p:cNvSpPr>
          <p:nvPr/>
        </p:nvSpPr>
        <p:spPr bwMode="auto">
          <a:xfrm>
            <a:off x="331788" y="2217738"/>
            <a:ext cx="6327775" cy="2628900"/>
          </a:xfrm>
          <a:prstGeom prst="rightArrow">
            <a:avLst>
              <a:gd name="adj1" fmla="val 50000"/>
              <a:gd name="adj2" fmla="val 34746"/>
            </a:avLst>
          </a:prstGeom>
          <a:solidFill>
            <a:srgbClr val="FFFF99"/>
          </a:solidFill>
          <a:ln w="9525">
            <a:solidFill>
              <a:schemeClr val="tx1"/>
            </a:solidFill>
            <a:miter lim="800000"/>
            <a:headEnd/>
            <a:tailEnd/>
          </a:ln>
        </p:spPr>
        <p:txBody>
          <a:bodyPr anchor="ctr">
            <a:spAutoFit/>
          </a:bodyPr>
          <a:lstStyle/>
          <a:p>
            <a:pPr algn="l"/>
            <a:r>
              <a:rPr lang="en-GB" sz="1600" i="1"/>
              <a:t>* High conservation value wetlands = wetlands assigned </a:t>
            </a:r>
            <a:r>
              <a:rPr lang="en-GB" altLang="en-US" sz="1600" i="1"/>
              <a:t>‘</a:t>
            </a:r>
            <a:r>
              <a:rPr lang="en-GB" sz="1600" i="1"/>
              <a:t>Conservation</a:t>
            </a:r>
            <a:r>
              <a:rPr lang="en-GB" altLang="en-US" sz="1600" i="1"/>
              <a:t>’</a:t>
            </a:r>
            <a:r>
              <a:rPr lang="en-GB" sz="1600" i="1"/>
              <a:t> management category by the Department of Environment and Conservation, Western Australia.</a:t>
            </a:r>
            <a:endParaRPr lang="en-US" sz="1600"/>
          </a:p>
          <a:p>
            <a:pPr algn="l"/>
            <a:r>
              <a:rPr lang="en-GB" sz="1600" i="1"/>
              <a:t>** Ecological processes include groundwater recharge and hydroperiod  (see viability assessment)</a:t>
            </a:r>
            <a:endParaRPr lang="en-US" sz="1600"/>
          </a:p>
        </p:txBody>
      </p:sp>
    </p:spTree>
    <p:extLst>
      <p:ext uri="{BB962C8B-B14F-4D97-AF65-F5344CB8AC3E}">
        <p14:creationId xmlns:p14="http://schemas.microsoft.com/office/powerpoint/2010/main" val="11167311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6"/>
          <p:cNvSpPr>
            <a:spLocks noGrp="1"/>
          </p:cNvSpPr>
          <p:nvPr>
            <p:ph type="title"/>
          </p:nvPr>
        </p:nvSpPr>
        <p:spPr/>
        <p:txBody>
          <a:bodyPr/>
          <a:lstStyle/>
          <a:p>
            <a:r>
              <a:rPr lang="en-US" smtClean="0"/>
              <a:t>Example Goal</a:t>
            </a:r>
          </a:p>
        </p:txBody>
      </p:sp>
      <p:sp>
        <p:nvSpPr>
          <p:cNvPr id="5" name="Content Placeholder 4"/>
          <p:cNvSpPr>
            <a:spLocks noGrp="1"/>
          </p:cNvSpPr>
          <p:nvPr>
            <p:ph idx="1"/>
          </p:nvPr>
        </p:nvSpPr>
        <p:spPr>
          <a:xfrm>
            <a:off x="427038" y="1266825"/>
            <a:ext cx="8288337" cy="5645150"/>
          </a:xfrm>
        </p:spPr>
        <p:txBody>
          <a:bodyPr/>
          <a:lstStyle/>
          <a:p>
            <a:r>
              <a:rPr lang="en-US" b="1" dirty="0" smtClean="0">
                <a:solidFill>
                  <a:srgbClr val="009900"/>
                </a:solidFill>
              </a:rPr>
              <a:t>Target</a:t>
            </a:r>
            <a:r>
              <a:rPr lang="en-US" dirty="0" smtClean="0"/>
              <a:t>:  </a:t>
            </a:r>
            <a:r>
              <a:rPr lang="en-US" sz="2800" dirty="0" smtClean="0"/>
              <a:t>Coral Reefs </a:t>
            </a:r>
            <a:endParaRPr lang="en-US" dirty="0" smtClean="0"/>
          </a:p>
          <a:p>
            <a:r>
              <a:rPr lang="en-US" b="1" dirty="0" smtClean="0">
                <a:solidFill>
                  <a:srgbClr val="009900"/>
                </a:solidFill>
              </a:rPr>
              <a:t>Goal</a:t>
            </a:r>
            <a:r>
              <a:rPr lang="en-US" dirty="0" smtClean="0"/>
              <a:t>:  </a:t>
            </a:r>
            <a:r>
              <a:rPr lang="en-US" sz="2800" dirty="0" smtClean="0"/>
              <a:t>By 2025, at least 80% of the coral reef habitat in the northern bioregion will have live coral coverage of at least 20% and will contain healthy populations of key species*</a:t>
            </a:r>
            <a:endParaRPr lang="en-US" dirty="0" smtClean="0"/>
          </a:p>
          <a:p>
            <a:pPr lvl="1">
              <a:buFont typeface="Times New Roman" pitchFamily="18" charset="0"/>
              <a:buNone/>
            </a:pPr>
            <a:r>
              <a:rPr lang="en-US" sz="2000" i="1" dirty="0" smtClean="0"/>
              <a:t>    *</a:t>
            </a:r>
            <a:r>
              <a:rPr lang="en-US" sz="2400" i="1" dirty="0" smtClean="0"/>
              <a:t> Healthy populations of species at the top of the food chain, such as sharks, and an abundance of other key species, such as parrot fish and spiny lobster.  Whether a population is </a:t>
            </a:r>
            <a:r>
              <a:rPr lang="ja-JP" altLang="en-US" sz="2400" i="1" dirty="0" smtClean="0"/>
              <a:t>“</a:t>
            </a:r>
            <a:r>
              <a:rPr lang="en-US" altLang="ja-JP" sz="2400" i="1" dirty="0" smtClean="0"/>
              <a:t>healthy</a:t>
            </a:r>
            <a:r>
              <a:rPr lang="ja-JP" altLang="en-US" sz="2400" i="1" dirty="0" smtClean="0"/>
              <a:t>”</a:t>
            </a:r>
            <a:r>
              <a:rPr lang="en-US" altLang="ja-JP" sz="2400" i="1" dirty="0" smtClean="0"/>
              <a:t> will be based on the latest scientific understanding.  See viability assessment for population numbers for different species.</a:t>
            </a:r>
            <a:endParaRPr lang="en-US" altLang="ja-JP" sz="2000" dirty="0" smtClean="0"/>
          </a:p>
          <a:p>
            <a:pPr lvl="1">
              <a:buFont typeface="Times New Roman" pitchFamily="18" charset="0"/>
              <a:buNone/>
            </a:pPr>
            <a:endParaRPr lang="en-US" dirty="0" smtClean="0"/>
          </a:p>
        </p:txBody>
      </p:sp>
    </p:spTree>
    <p:extLst>
      <p:ext uri="{BB962C8B-B14F-4D97-AF65-F5344CB8AC3E}">
        <p14:creationId xmlns:p14="http://schemas.microsoft.com/office/powerpoint/2010/main" val="14947725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7038" y="1266825"/>
            <a:ext cx="8288337" cy="5730875"/>
          </a:xfrm>
        </p:spPr>
        <p:txBody>
          <a:bodyPr/>
          <a:lstStyle/>
          <a:p>
            <a:pPr>
              <a:buFont typeface="Arial" charset="0"/>
              <a:buChar char="•"/>
              <a:defRPr/>
            </a:pPr>
            <a:r>
              <a:rPr lang="en-US" b="1" dirty="0" smtClean="0">
                <a:solidFill>
                  <a:srgbClr val="009900"/>
                </a:solidFill>
                <a:ea typeface="+mn-ea"/>
              </a:rPr>
              <a:t>Target</a:t>
            </a:r>
            <a:r>
              <a:rPr lang="en-US" dirty="0" smtClean="0">
                <a:ea typeface="+mn-ea"/>
              </a:rPr>
              <a:t>:  </a:t>
            </a:r>
            <a:r>
              <a:rPr lang="en-US" sz="2800" dirty="0" err="1" smtClean="0">
                <a:ea typeface="+mn-ea"/>
              </a:rPr>
              <a:t>Montane</a:t>
            </a:r>
            <a:r>
              <a:rPr lang="en-US" sz="2800" dirty="0" smtClean="0">
                <a:ea typeface="+mn-ea"/>
              </a:rPr>
              <a:t> forest (in Eastern Arcs)</a:t>
            </a:r>
            <a:endParaRPr lang="en-US" dirty="0" smtClean="0">
              <a:ea typeface="+mn-ea"/>
            </a:endParaRPr>
          </a:p>
          <a:p>
            <a:pPr>
              <a:buFont typeface="Arial" charset="0"/>
              <a:buChar char="•"/>
              <a:defRPr/>
            </a:pPr>
            <a:r>
              <a:rPr lang="en-US" b="1" dirty="0" smtClean="0">
                <a:solidFill>
                  <a:srgbClr val="009900"/>
                </a:solidFill>
                <a:ea typeface="+mn-ea"/>
              </a:rPr>
              <a:t>Goal</a:t>
            </a:r>
            <a:r>
              <a:rPr lang="en-US" dirty="0" smtClean="0">
                <a:ea typeface="+mn-ea"/>
              </a:rPr>
              <a:t>: </a:t>
            </a:r>
            <a:r>
              <a:rPr lang="en-US" sz="2800" dirty="0" smtClean="0">
                <a:ea typeface="+mn-ea"/>
              </a:rPr>
              <a:t>By 2017, 100% of remaining </a:t>
            </a:r>
            <a:r>
              <a:rPr lang="en-US" sz="2800" dirty="0" err="1" smtClean="0">
                <a:ea typeface="+mn-ea"/>
              </a:rPr>
              <a:t>montane</a:t>
            </a:r>
            <a:r>
              <a:rPr lang="en-US" sz="2800" dirty="0" smtClean="0">
                <a:ea typeface="+mn-ea"/>
              </a:rPr>
              <a:t> forest* is effectively conserved** and connectivity among major forest patches*** is created.</a:t>
            </a:r>
            <a:endParaRPr lang="en-US" dirty="0" smtClean="0">
              <a:ea typeface="+mn-ea"/>
            </a:endParaRPr>
          </a:p>
          <a:p>
            <a:pPr marL="922338" lvl="1" indent="-7938">
              <a:buFont typeface="Times New Roman" pitchFamily="18" charset="0"/>
              <a:buNone/>
              <a:defRPr/>
            </a:pPr>
            <a:r>
              <a:rPr lang="en-US" sz="2400" i="1" dirty="0" smtClean="0">
                <a:ea typeface="+mn-ea"/>
                <a:cs typeface="+mn-cs"/>
              </a:rPr>
              <a:t>* Based on baseline data from 1999 -2003 (total is around 2,000,529 ha)</a:t>
            </a:r>
          </a:p>
          <a:p>
            <a:pPr marL="922338" lvl="1" indent="-7938">
              <a:buFont typeface="Times New Roman" pitchFamily="18" charset="0"/>
              <a:buNone/>
              <a:defRPr/>
            </a:pPr>
            <a:r>
              <a:rPr lang="en-US" sz="2400" i="1" dirty="0" smtClean="0">
                <a:ea typeface="+mn-ea"/>
                <a:cs typeface="+mn-cs"/>
              </a:rPr>
              <a:t>** Effectively conserved = Intact tree canopy with full set of species including representative endemic species</a:t>
            </a:r>
          </a:p>
          <a:p>
            <a:pPr marL="922338" lvl="1" indent="-7938">
              <a:buFont typeface="Times New Roman" pitchFamily="18" charset="0"/>
              <a:buNone/>
              <a:defRPr/>
            </a:pPr>
            <a:r>
              <a:rPr lang="en-US" sz="2400" i="1" dirty="0" smtClean="0">
                <a:ea typeface="+mn-ea"/>
                <a:cs typeface="+mn-cs"/>
              </a:rPr>
              <a:t>*** </a:t>
            </a:r>
            <a:r>
              <a:rPr lang="en-US" sz="2400" i="1" dirty="0" err="1" smtClean="0">
                <a:ea typeface="+mn-ea"/>
                <a:cs typeface="+mn-cs"/>
              </a:rPr>
              <a:t>Ulugurus</a:t>
            </a:r>
            <a:r>
              <a:rPr lang="en-US" sz="2400" i="1" dirty="0" smtClean="0">
                <a:ea typeface="+mn-ea"/>
                <a:cs typeface="+mn-cs"/>
              </a:rPr>
              <a:t> (</a:t>
            </a:r>
            <a:r>
              <a:rPr lang="en-US" sz="2400" i="1" dirty="0" err="1" smtClean="0">
                <a:ea typeface="+mn-ea"/>
                <a:cs typeface="+mn-cs"/>
              </a:rPr>
              <a:t>Bunduki</a:t>
            </a:r>
            <a:r>
              <a:rPr lang="en-US" sz="2400" i="1" dirty="0" smtClean="0">
                <a:ea typeface="+mn-ea"/>
                <a:cs typeface="+mn-cs"/>
              </a:rPr>
              <a:t>, </a:t>
            </a:r>
            <a:r>
              <a:rPr lang="en-US" sz="2400" i="1" dirty="0" err="1" smtClean="0">
                <a:ea typeface="+mn-ea"/>
                <a:cs typeface="+mn-cs"/>
              </a:rPr>
              <a:t>Kitumbaku</a:t>
            </a:r>
            <a:r>
              <a:rPr lang="en-US" sz="2400" i="1" dirty="0" smtClean="0">
                <a:ea typeface="+mn-ea"/>
                <a:cs typeface="+mn-cs"/>
              </a:rPr>
              <a:t> Hills), East </a:t>
            </a:r>
            <a:r>
              <a:rPr lang="en-US" sz="2400" i="1" dirty="0" err="1" smtClean="0">
                <a:ea typeface="+mn-ea"/>
                <a:cs typeface="+mn-cs"/>
              </a:rPr>
              <a:t>Usambaras</a:t>
            </a:r>
            <a:r>
              <a:rPr lang="en-US" sz="2400" i="1" dirty="0" smtClean="0">
                <a:ea typeface="+mn-ea"/>
                <a:cs typeface="+mn-cs"/>
              </a:rPr>
              <a:t> (</a:t>
            </a:r>
            <a:r>
              <a:rPr lang="en-US" sz="2400" i="1" dirty="0" err="1" smtClean="0">
                <a:ea typeface="+mn-ea"/>
                <a:cs typeface="+mn-cs"/>
              </a:rPr>
              <a:t>Derema</a:t>
            </a:r>
            <a:r>
              <a:rPr lang="en-US" sz="2400" i="1" dirty="0" smtClean="0">
                <a:ea typeface="+mn-ea"/>
                <a:cs typeface="+mn-cs"/>
              </a:rPr>
              <a:t>, </a:t>
            </a:r>
            <a:r>
              <a:rPr lang="en-US" sz="2400" i="1" dirty="0" err="1" smtClean="0">
                <a:ea typeface="+mn-ea"/>
                <a:cs typeface="+mn-cs"/>
              </a:rPr>
              <a:t>Nilo-Kambai</a:t>
            </a:r>
            <a:r>
              <a:rPr lang="en-US" sz="2400" i="1" dirty="0" smtClean="0">
                <a:ea typeface="+mn-ea"/>
                <a:cs typeface="+mn-cs"/>
              </a:rPr>
              <a:t>/</a:t>
            </a:r>
            <a:r>
              <a:rPr lang="en-US" sz="2400" i="1" dirty="0" err="1" smtClean="0">
                <a:ea typeface="+mn-ea"/>
                <a:cs typeface="+mn-cs"/>
              </a:rPr>
              <a:t>Segoma</a:t>
            </a:r>
            <a:r>
              <a:rPr lang="en-US" sz="2400" i="1" dirty="0" smtClean="0">
                <a:ea typeface="+mn-ea"/>
                <a:cs typeface="+mn-cs"/>
              </a:rPr>
              <a:t>), </a:t>
            </a:r>
            <a:r>
              <a:rPr lang="en-US" sz="2400" i="1" dirty="0" err="1" smtClean="0">
                <a:ea typeface="+mn-ea"/>
                <a:cs typeface="+mn-cs"/>
              </a:rPr>
              <a:t>Udzungwa</a:t>
            </a:r>
            <a:r>
              <a:rPr lang="en-US" sz="2400" i="1" dirty="0" smtClean="0">
                <a:ea typeface="+mn-ea"/>
                <a:cs typeface="+mn-cs"/>
              </a:rPr>
              <a:t> (Scarp to </a:t>
            </a:r>
            <a:r>
              <a:rPr lang="en-US" sz="2400" i="1" dirty="0" err="1" smtClean="0">
                <a:ea typeface="+mn-ea"/>
                <a:cs typeface="+mn-cs"/>
              </a:rPr>
              <a:t>Matundu</a:t>
            </a:r>
            <a:r>
              <a:rPr lang="en-US" sz="2400" i="1" dirty="0" smtClean="0">
                <a:ea typeface="+mn-ea"/>
                <a:cs typeface="+mn-cs"/>
              </a:rPr>
              <a:t>/</a:t>
            </a:r>
            <a:r>
              <a:rPr lang="en-US" sz="2400" i="1" dirty="0" err="1" smtClean="0">
                <a:ea typeface="+mn-ea"/>
                <a:cs typeface="+mn-cs"/>
              </a:rPr>
              <a:t>Iyonde</a:t>
            </a:r>
            <a:r>
              <a:rPr lang="en-US" sz="2400" i="1" dirty="0" smtClean="0">
                <a:ea typeface="+mn-ea"/>
                <a:cs typeface="+mn-cs"/>
              </a:rPr>
              <a:t>)</a:t>
            </a:r>
          </a:p>
          <a:p>
            <a:pPr lvl="1">
              <a:buFont typeface="Times New Roman" pitchFamily="18" charset="0"/>
              <a:buNone/>
              <a:defRPr/>
            </a:pPr>
            <a:endParaRPr lang="en-US" dirty="0">
              <a:ea typeface="ＭＳ Ｐゴシック" charset="0"/>
            </a:endParaRPr>
          </a:p>
        </p:txBody>
      </p:sp>
      <p:sp>
        <p:nvSpPr>
          <p:cNvPr id="30723" name="Title 6"/>
          <p:cNvSpPr>
            <a:spLocks noGrp="1"/>
          </p:cNvSpPr>
          <p:nvPr>
            <p:ph type="title"/>
          </p:nvPr>
        </p:nvSpPr>
        <p:spPr/>
        <p:txBody>
          <a:bodyPr/>
          <a:lstStyle/>
          <a:p>
            <a:r>
              <a:rPr lang="en-US" smtClean="0"/>
              <a:t>Example Goal</a:t>
            </a:r>
          </a:p>
        </p:txBody>
      </p:sp>
    </p:spTree>
    <p:extLst>
      <p:ext uri="{BB962C8B-B14F-4D97-AF65-F5344CB8AC3E}">
        <p14:creationId xmlns:p14="http://schemas.microsoft.com/office/powerpoint/2010/main" val="5890472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p:txBody>
          <a:bodyPr/>
          <a:lstStyle/>
          <a:p>
            <a:pPr eaLnBrk="1" hangingPunct="1"/>
            <a:r>
              <a:rPr lang="es-ES" smtClean="0"/>
              <a:t>Which of the Following Comply with the Criteria for a Good Goal?</a:t>
            </a:r>
            <a:endParaRPr lang="en-US" smtClean="0"/>
          </a:p>
        </p:txBody>
      </p:sp>
      <p:sp>
        <p:nvSpPr>
          <p:cNvPr id="748551" name="Rectangle 7"/>
          <p:cNvSpPr>
            <a:spLocks noGrp="1" noChangeArrowheads="1"/>
          </p:cNvSpPr>
          <p:nvPr>
            <p:ph type="body" idx="1"/>
          </p:nvPr>
        </p:nvSpPr>
        <p:spPr>
          <a:xfrm>
            <a:off x="427038" y="1266825"/>
            <a:ext cx="8288337" cy="5091113"/>
          </a:xfrm>
        </p:spPr>
        <p:txBody>
          <a:bodyPr/>
          <a:lstStyle/>
          <a:p>
            <a:pPr eaLnBrk="1" hangingPunct="1"/>
            <a:r>
              <a:rPr lang="en-US" sz="2800" smtClean="0"/>
              <a:t>In 10 years, eliminate mangrove harvesting in all of Ban Don Bay, Thailand. </a:t>
            </a:r>
          </a:p>
          <a:p>
            <a:pPr eaLnBrk="1" hangingPunct="1"/>
            <a:r>
              <a:rPr lang="en-US" sz="2800" smtClean="0"/>
              <a:t>By 2022, more than 80 pairs of quetzales will successfully nest and reproduce each year in the Sierra de las Minas Biosphere Reserve. </a:t>
            </a:r>
          </a:p>
          <a:p>
            <a:pPr eaLnBrk="1" hangingPunct="1"/>
            <a:r>
              <a:rPr lang="en-US" sz="2800" smtClean="0"/>
              <a:t>Within 12 years of the start of the project, Katani Nature Preserve will serve as an effective ecological corridor for tigers traveling between Karimara and Sulaken National Parks.</a:t>
            </a:r>
          </a:p>
          <a:p>
            <a:pPr eaLnBrk="1" hangingPunct="1"/>
            <a:r>
              <a:rPr lang="en-US" sz="2800" smtClean="0"/>
              <a:t>By 2015, the population of Golden Lion Tamarins has increased. </a:t>
            </a:r>
          </a:p>
        </p:txBody>
      </p:sp>
    </p:spTree>
    <p:custDataLst>
      <p:tags r:id="rId1"/>
    </p:custDataLst>
    <p:extLst>
      <p:ext uri="{BB962C8B-B14F-4D97-AF65-F5344CB8AC3E}">
        <p14:creationId xmlns:p14="http://schemas.microsoft.com/office/powerpoint/2010/main" val="4207851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85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48551">
                                            <p:txEl>
                                              <p:pRg st="0" end="0"/>
                                            </p:txEl>
                                          </p:spTgt>
                                        </p:tgtEl>
                                        <p:attrNameLst>
                                          <p:attrName>ppt_c</p:attrName>
                                        </p:attrNameLst>
                                      </p:cBhvr>
                                      <p:to>
                                        <a:srgbClr val="C0C0C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85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48551">
                                            <p:txEl>
                                              <p:pRg st="1" end="1"/>
                                            </p:txEl>
                                          </p:spTgt>
                                        </p:tgtEl>
                                        <p:attrNameLst>
                                          <p:attrName>ppt_c</p:attrName>
                                        </p:attrNameLst>
                                      </p:cBhvr>
                                      <p:to>
                                        <a:srgbClr val="C0C0C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85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48551">
                                            <p:txEl>
                                              <p:pRg st="2" end="2"/>
                                            </p:txEl>
                                          </p:spTgt>
                                        </p:tgtEl>
                                        <p:attrNameLst>
                                          <p:attrName>ppt_c</p:attrName>
                                        </p:attrNameLst>
                                      </p:cBhvr>
                                      <p:to>
                                        <a:srgbClr val="C0C0C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85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48551">
                                            <p:txEl>
                                              <p:pRg st="3" end="3"/>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5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S V 3.0 with title.jpg"/>
          <p:cNvPicPr>
            <a:picLocks noChangeAspect="1"/>
          </p:cNvPicPr>
          <p:nvPr/>
        </p:nvPicPr>
        <p:blipFill rotWithShape="1">
          <a:blip r:embed="rId3" cstate="print">
            <a:extLst>
              <a:ext uri="{28A0092B-C50C-407E-A947-70E740481C1C}">
                <a14:useLocalDpi xmlns:a14="http://schemas.microsoft.com/office/drawing/2010/main" val="0"/>
              </a:ext>
            </a:extLst>
          </a:blip>
          <a:srcRect t="8565" b="5787"/>
          <a:stretch/>
        </p:blipFill>
        <p:spPr>
          <a:xfrm>
            <a:off x="1428441" y="1155700"/>
            <a:ext cx="6227805" cy="5334000"/>
          </a:xfrm>
          <a:prstGeom prst="rect">
            <a:avLst/>
          </a:prstGeom>
        </p:spPr>
      </p:pic>
      <p:sp>
        <p:nvSpPr>
          <p:cNvPr id="13313" name="Title 1"/>
          <p:cNvSpPr>
            <a:spLocks noGrp="1"/>
          </p:cNvSpPr>
          <p:nvPr>
            <p:ph type="title"/>
          </p:nvPr>
        </p:nvSpPr>
        <p:spPr/>
        <p:txBody>
          <a:bodyPr/>
          <a:lstStyle/>
          <a:p>
            <a:r>
              <a:rPr lang="en-US" dirty="0" smtClean="0">
                <a:latin typeface="Arial" charset="0"/>
                <a:ea typeface="ＭＳ Ｐゴシック" charset="0"/>
              </a:rPr>
              <a:t>CMP Strategic Planning Process</a:t>
            </a:r>
            <a:endParaRPr lang="en-US" dirty="0">
              <a:latin typeface="Arial" charset="0"/>
              <a:ea typeface="ＭＳ Ｐゴシック" charset="0"/>
            </a:endParaRPr>
          </a:p>
        </p:txBody>
      </p:sp>
      <p:sp>
        <p:nvSpPr>
          <p:cNvPr id="13315" name="AutoShape 4"/>
          <p:cNvSpPr>
            <a:spLocks noChangeArrowheads="1"/>
          </p:cNvSpPr>
          <p:nvPr/>
        </p:nvSpPr>
        <p:spPr bwMode="auto">
          <a:xfrm>
            <a:off x="444500" y="1037871"/>
            <a:ext cx="2627313" cy="847725"/>
          </a:xfrm>
          <a:prstGeom prst="wedgeRoundRectCallout">
            <a:avLst>
              <a:gd name="adj1" fmla="val 80611"/>
              <a:gd name="adj2" fmla="val 48355"/>
              <a:gd name="adj3" fmla="val 16667"/>
            </a:avLst>
          </a:prstGeom>
          <a:solidFill>
            <a:schemeClr val="accent1"/>
          </a:solidFill>
          <a:ln w="9525">
            <a:solidFill>
              <a:srgbClr val="000000"/>
            </a:solidFill>
            <a:miter lim="800000"/>
            <a:headEnd/>
            <a:tailEnd/>
          </a:ln>
        </p:spPr>
        <p:txBody>
          <a:bodyPr/>
          <a:lstStyle/>
          <a:p>
            <a:pPr marL="342900" indent="-342900" algn="l" eaLnBrk="0" hangingPunct="0">
              <a:buFont typeface="Arial" charset="0"/>
              <a:buAutoNum type="arabicPeriod"/>
            </a:pPr>
            <a:r>
              <a:rPr lang="en-US" sz="1400" b="1" dirty="0">
                <a:cs typeface="Tahoma" charset="0"/>
              </a:rPr>
              <a:t>Team, Scope, Vision</a:t>
            </a:r>
          </a:p>
          <a:p>
            <a:pPr marL="342900" indent="-342900" algn="l" eaLnBrk="0" hangingPunct="0">
              <a:buFont typeface="Arial" charset="0"/>
              <a:buAutoNum type="arabicPeriod"/>
            </a:pPr>
            <a:r>
              <a:rPr lang="en-US" sz="1400" b="1" dirty="0">
                <a:cs typeface="Tahoma" charset="0"/>
              </a:rPr>
              <a:t>Conservation Targets</a:t>
            </a:r>
          </a:p>
          <a:p>
            <a:pPr marL="342900" indent="-342900" algn="l" eaLnBrk="0" hangingPunct="0">
              <a:buFont typeface="Arial" charset="0"/>
              <a:buAutoNum type="arabicPeriod"/>
            </a:pPr>
            <a:r>
              <a:rPr lang="en-US" sz="1400" b="1" dirty="0">
                <a:cs typeface="Tahoma" charset="0"/>
              </a:rPr>
              <a:t>Viability Assessment</a:t>
            </a:r>
          </a:p>
        </p:txBody>
      </p:sp>
      <p:sp>
        <p:nvSpPr>
          <p:cNvPr id="13316" name="AutoShape 6"/>
          <p:cNvSpPr>
            <a:spLocks noChangeArrowheads="1"/>
          </p:cNvSpPr>
          <p:nvPr/>
        </p:nvSpPr>
        <p:spPr bwMode="auto">
          <a:xfrm>
            <a:off x="5730875" y="1239838"/>
            <a:ext cx="3159125" cy="1058862"/>
          </a:xfrm>
          <a:prstGeom prst="wedgeRoundRectCallout">
            <a:avLst>
              <a:gd name="adj1" fmla="val 2449"/>
              <a:gd name="adj2" fmla="val 138472"/>
              <a:gd name="adj3" fmla="val 16667"/>
            </a:avLst>
          </a:prstGeom>
          <a:solidFill>
            <a:schemeClr val="accent1"/>
          </a:solidFill>
          <a:ln w="9525">
            <a:solidFill>
              <a:srgbClr val="000000"/>
            </a:solidFill>
            <a:miter lim="800000"/>
            <a:headEnd/>
            <a:tailEnd/>
          </a:ln>
        </p:spPr>
        <p:txBody>
          <a:bodyPr/>
          <a:lstStyle/>
          <a:p>
            <a:pPr marL="342900" indent="-342900" algn="l" eaLnBrk="0" hangingPunct="0">
              <a:buFont typeface="Arial" charset="0"/>
              <a:buAutoNum type="arabicPeriod" startAt="6"/>
            </a:pPr>
            <a:r>
              <a:rPr lang="en-US" sz="1400" b="1" dirty="0">
                <a:solidFill>
                  <a:srgbClr val="FF00FF"/>
                </a:solidFill>
                <a:cs typeface="Tahoma" charset="0"/>
              </a:rPr>
              <a:t> Goals</a:t>
            </a:r>
          </a:p>
          <a:p>
            <a:pPr marL="342900" indent="-342900" algn="l" eaLnBrk="0" hangingPunct="0">
              <a:buFont typeface="Arial" charset="0"/>
              <a:buAutoNum type="arabicPeriod" startAt="6"/>
            </a:pPr>
            <a:r>
              <a:rPr lang="en-US" sz="1400" b="1" dirty="0">
                <a:cs typeface="Tahoma" charset="0"/>
              </a:rPr>
              <a:t> Determining Strategies</a:t>
            </a:r>
          </a:p>
          <a:p>
            <a:pPr marL="342900" indent="-342900" algn="l" eaLnBrk="0" hangingPunct="0">
              <a:buFont typeface="Arial" charset="0"/>
              <a:buAutoNum type="arabicPeriod" startAt="6"/>
            </a:pPr>
            <a:r>
              <a:rPr lang="en-US" sz="1400" b="1" dirty="0">
                <a:cs typeface="Tahoma" charset="0"/>
              </a:rPr>
              <a:t> Results Chains</a:t>
            </a:r>
          </a:p>
          <a:p>
            <a:pPr marL="342900" indent="-342900" algn="l" eaLnBrk="0" hangingPunct="0">
              <a:buFont typeface="Arial" charset="0"/>
              <a:buAutoNum type="arabicPeriod" startAt="6"/>
            </a:pPr>
            <a:r>
              <a:rPr lang="en-US" sz="1400" b="1" dirty="0">
                <a:cs typeface="Tahoma" charset="0"/>
              </a:rPr>
              <a:t> Objectives and Activities</a:t>
            </a:r>
          </a:p>
        </p:txBody>
      </p:sp>
      <p:sp>
        <p:nvSpPr>
          <p:cNvPr id="13317" name="AutoShape 6"/>
          <p:cNvSpPr>
            <a:spLocks noChangeArrowheads="1"/>
          </p:cNvSpPr>
          <p:nvPr/>
        </p:nvSpPr>
        <p:spPr bwMode="auto">
          <a:xfrm>
            <a:off x="7364413" y="3471863"/>
            <a:ext cx="1652587" cy="642937"/>
          </a:xfrm>
          <a:prstGeom prst="wedgeRoundRectCallout">
            <a:avLst>
              <a:gd name="adj1" fmla="val -68472"/>
              <a:gd name="adj2" fmla="val -40759"/>
              <a:gd name="adj3" fmla="val 16667"/>
            </a:avLst>
          </a:prstGeom>
          <a:solidFill>
            <a:schemeClr val="accent1"/>
          </a:solidFill>
          <a:ln w="9525">
            <a:solidFill>
              <a:srgbClr val="000000"/>
            </a:solidFill>
            <a:miter lim="800000"/>
            <a:headEnd/>
            <a:tailEnd/>
          </a:ln>
        </p:spPr>
        <p:txBody>
          <a:bodyPr/>
          <a:lstStyle/>
          <a:p>
            <a:pPr marL="342900" indent="-342900" algn="l" eaLnBrk="0" hangingPunct="0">
              <a:buFont typeface="Arial" charset="0"/>
              <a:buAutoNum type="arabicPeriod" startAt="10"/>
            </a:pPr>
            <a:r>
              <a:rPr lang="en-US" sz="1400" b="1">
                <a:cs typeface="Tahoma" charset="0"/>
              </a:rPr>
              <a:t>Monitoring Plan</a:t>
            </a:r>
          </a:p>
          <a:p>
            <a:pPr marL="342900" indent="-342900" algn="l" eaLnBrk="0" hangingPunct="0"/>
            <a:endParaRPr lang="en-US" sz="1400" b="1">
              <a:cs typeface="Tahoma" charset="0"/>
            </a:endParaRPr>
          </a:p>
        </p:txBody>
      </p:sp>
      <p:sp>
        <p:nvSpPr>
          <p:cNvPr id="13319" name="AutoShape 4"/>
          <p:cNvSpPr>
            <a:spLocks noChangeArrowheads="1"/>
          </p:cNvSpPr>
          <p:nvPr/>
        </p:nvSpPr>
        <p:spPr bwMode="auto">
          <a:xfrm>
            <a:off x="457200" y="1957034"/>
            <a:ext cx="2578100" cy="336550"/>
          </a:xfrm>
          <a:prstGeom prst="wedgeRoundRectCallout">
            <a:avLst>
              <a:gd name="adj1" fmla="val 82643"/>
              <a:gd name="adj2" fmla="val -37782"/>
              <a:gd name="adj3" fmla="val 16667"/>
            </a:avLst>
          </a:prstGeom>
          <a:solidFill>
            <a:schemeClr val="accent1"/>
          </a:solidFill>
          <a:ln w="9525">
            <a:solidFill>
              <a:srgbClr val="000000"/>
            </a:solidFill>
            <a:miter lim="800000"/>
            <a:headEnd/>
            <a:tailEnd/>
          </a:ln>
        </p:spPr>
        <p:txBody>
          <a:bodyPr/>
          <a:lstStyle/>
          <a:p>
            <a:pPr marL="342900" indent="-342900" algn="l" eaLnBrk="0" hangingPunct="0">
              <a:buFont typeface="Arial" charset="0"/>
              <a:buAutoNum type="arabicPeriod" startAt="4"/>
            </a:pPr>
            <a:r>
              <a:rPr lang="en-US" sz="1400" b="1">
                <a:solidFill>
                  <a:schemeClr val="tx2"/>
                </a:solidFill>
                <a:cs typeface="Tahoma" charset="0"/>
              </a:rPr>
              <a:t>Threat Rating</a:t>
            </a:r>
          </a:p>
        </p:txBody>
      </p:sp>
      <p:sp>
        <p:nvSpPr>
          <p:cNvPr id="13320" name="AutoShape 4"/>
          <p:cNvSpPr>
            <a:spLocks noChangeArrowheads="1"/>
          </p:cNvSpPr>
          <p:nvPr/>
        </p:nvSpPr>
        <p:spPr bwMode="auto">
          <a:xfrm>
            <a:off x="449263" y="2355496"/>
            <a:ext cx="2576512" cy="344488"/>
          </a:xfrm>
          <a:prstGeom prst="wedgeRoundRectCallout">
            <a:avLst>
              <a:gd name="adj1" fmla="val 82372"/>
              <a:gd name="adj2" fmla="val -115036"/>
              <a:gd name="adj3" fmla="val 16667"/>
            </a:avLst>
          </a:prstGeom>
          <a:solidFill>
            <a:schemeClr val="accent1"/>
          </a:solidFill>
          <a:ln w="9525">
            <a:solidFill>
              <a:srgbClr val="000000"/>
            </a:solidFill>
            <a:miter lim="800000"/>
            <a:headEnd/>
            <a:tailEnd/>
          </a:ln>
        </p:spPr>
        <p:txBody>
          <a:bodyPr/>
          <a:lstStyle/>
          <a:p>
            <a:pPr marL="342900" indent="-342900" algn="l" eaLnBrk="0" hangingPunct="0">
              <a:buFont typeface="Arial" charset="0"/>
              <a:buAutoNum type="arabicPeriod" startAt="5"/>
            </a:pPr>
            <a:r>
              <a:rPr lang="en-US" sz="1400" b="1">
                <a:cs typeface="Tahoma" charset="0"/>
              </a:rPr>
              <a:t>Conceptual Model</a:t>
            </a:r>
          </a:p>
        </p:txBody>
      </p:sp>
    </p:spTree>
    <p:extLst>
      <p:ext uri="{BB962C8B-B14F-4D97-AF65-F5344CB8AC3E}">
        <p14:creationId xmlns:p14="http://schemas.microsoft.com/office/powerpoint/2010/main" val="32266103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r>
              <a:rPr lang="en-US" smtClean="0"/>
              <a:t>Instructions</a:t>
            </a:r>
          </a:p>
        </p:txBody>
      </p:sp>
      <p:sp>
        <p:nvSpPr>
          <p:cNvPr id="33795" name="Rectangle 5"/>
          <p:cNvSpPr>
            <a:spLocks noGrp="1" noChangeArrowheads="1"/>
          </p:cNvSpPr>
          <p:nvPr>
            <p:ph type="body" idx="1"/>
          </p:nvPr>
        </p:nvSpPr>
        <p:spPr>
          <a:xfrm>
            <a:off x="427038" y="1266825"/>
            <a:ext cx="8288337" cy="1557349"/>
          </a:xfrm>
        </p:spPr>
        <p:txBody>
          <a:bodyPr/>
          <a:lstStyle/>
          <a:p>
            <a:r>
              <a:rPr lang="en-US" sz="2800" dirty="0" smtClean="0"/>
              <a:t>For your conservation target, develop a goal.</a:t>
            </a:r>
          </a:p>
          <a:p>
            <a:r>
              <a:rPr lang="en-US" sz="2800" dirty="0" smtClean="0"/>
              <a:t>Ensure that the goal meets all of the criteria.</a:t>
            </a:r>
          </a:p>
          <a:p>
            <a:r>
              <a:rPr lang="en-US" sz="2800" dirty="0" smtClean="0"/>
              <a:t>Transfer the results to </a:t>
            </a:r>
            <a:r>
              <a:rPr lang="en-US" sz="2800" dirty="0" err="1" smtClean="0"/>
              <a:t>Miradi</a:t>
            </a:r>
            <a:r>
              <a:rPr lang="en-US" sz="2800" dirty="0" smtClean="0"/>
              <a:t>.</a:t>
            </a:r>
          </a:p>
        </p:txBody>
      </p:sp>
    </p:spTree>
    <p:extLst>
      <p:ext uri="{BB962C8B-B14F-4D97-AF65-F5344CB8AC3E}">
        <p14:creationId xmlns:p14="http://schemas.microsoft.com/office/powerpoint/2010/main" val="2149825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3" y="-27434"/>
            <a:ext cx="8302625" cy="1077218"/>
          </a:xfrm>
        </p:spPr>
        <p:txBody>
          <a:bodyPr/>
          <a:lstStyle/>
          <a:p>
            <a:r>
              <a:rPr lang="en-US" sz="3200" dirty="0"/>
              <a:t>Questions that Coaches Should Ask:</a:t>
            </a:r>
            <a:br>
              <a:rPr lang="en-US" sz="3200" dirty="0"/>
            </a:br>
            <a:r>
              <a:rPr lang="en-US" sz="3200" dirty="0" smtClean="0"/>
              <a:t>Goals</a:t>
            </a:r>
            <a:endParaRPr lang="en-US" sz="3200" dirty="0"/>
          </a:p>
        </p:txBody>
      </p:sp>
      <p:sp>
        <p:nvSpPr>
          <p:cNvPr id="3" name="Content Placeholder 2"/>
          <p:cNvSpPr>
            <a:spLocks noGrp="1"/>
          </p:cNvSpPr>
          <p:nvPr>
            <p:ph idx="1"/>
          </p:nvPr>
        </p:nvSpPr>
        <p:spPr>
          <a:xfrm>
            <a:off x="427038" y="1266825"/>
            <a:ext cx="8526462" cy="5178425"/>
          </a:xfrm>
        </p:spPr>
        <p:txBody>
          <a:bodyPr/>
          <a:lstStyle/>
          <a:p>
            <a:r>
              <a:rPr lang="en-US" sz="2800" dirty="0" smtClean="0"/>
              <a:t>Does the team have a well-articulated concept of success for their project, expressed in specific, measurable, time-bound goals?</a:t>
            </a:r>
          </a:p>
          <a:p>
            <a:r>
              <a:rPr lang="en-US" sz="2800" dirty="0" smtClean="0"/>
              <a:t>Are the goals ambitious but achievable?</a:t>
            </a:r>
          </a:p>
          <a:p>
            <a:r>
              <a:rPr lang="en-US" sz="2800" dirty="0" smtClean="0"/>
              <a:t>Do these goals really provide direction for the project’s actions?</a:t>
            </a:r>
          </a:p>
          <a:p>
            <a:endParaRPr lang="en-US" sz="2800" dirty="0" smtClean="0"/>
          </a:p>
          <a:p>
            <a:r>
              <a:rPr lang="en-US" sz="2800" i="1" dirty="0" smtClean="0"/>
              <a:t>NOTE</a:t>
            </a:r>
            <a:r>
              <a:rPr lang="en-US" sz="2800" dirty="0" smtClean="0"/>
              <a:t>:  These questions also apply to threat reduction objectives, which are defined after developing results chains.</a:t>
            </a:r>
          </a:p>
        </p:txBody>
      </p:sp>
    </p:spTree>
    <p:extLst>
      <p:ext uri="{BB962C8B-B14F-4D97-AF65-F5344CB8AC3E}">
        <p14:creationId xmlns:p14="http://schemas.microsoft.com/office/powerpoint/2010/main" val="1976309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CMP </a:t>
            </a:r>
            <a:r>
              <a:rPr lang="en-US" i="1" smtClean="0"/>
              <a:t>Open Standards</a:t>
            </a:r>
          </a:p>
        </p:txBody>
      </p:sp>
      <p:pic>
        <p:nvPicPr>
          <p:cNvPr id="2" name="Picture 1" descr="OS V 3.0 with title.jpg"/>
          <p:cNvPicPr>
            <a:picLocks noChangeAspect="1"/>
          </p:cNvPicPr>
          <p:nvPr/>
        </p:nvPicPr>
        <p:blipFill rotWithShape="1">
          <a:blip r:embed="rId3" cstate="print">
            <a:extLst>
              <a:ext uri="{28A0092B-C50C-407E-A947-70E740481C1C}">
                <a14:useLocalDpi xmlns:a14="http://schemas.microsoft.com/office/drawing/2010/main" val="0"/>
              </a:ext>
            </a:extLst>
          </a:blip>
          <a:srcRect t="8565" b="5787"/>
          <a:stretch/>
        </p:blipFill>
        <p:spPr>
          <a:xfrm>
            <a:off x="1428441" y="1155700"/>
            <a:ext cx="6227805" cy="5334000"/>
          </a:xfrm>
          <a:prstGeom prst="rect">
            <a:avLst/>
          </a:prstGeom>
        </p:spPr>
      </p:pic>
    </p:spTree>
    <p:extLst>
      <p:ext uri="{BB962C8B-B14F-4D97-AF65-F5344CB8AC3E}">
        <p14:creationId xmlns:p14="http://schemas.microsoft.com/office/powerpoint/2010/main" val="34430729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5-15 at 10.02.08 AM.png"/>
          <p:cNvPicPr>
            <a:picLocks noChangeAspect="1"/>
          </p:cNvPicPr>
          <p:nvPr/>
        </p:nvPicPr>
        <p:blipFill rotWithShape="1">
          <a:blip r:embed="rId4">
            <a:extLst>
              <a:ext uri="{28A0092B-C50C-407E-A947-70E740481C1C}">
                <a14:useLocalDpi xmlns:a14="http://schemas.microsoft.com/office/drawing/2010/main" val="0"/>
              </a:ext>
            </a:extLst>
          </a:blip>
          <a:srcRect l="715" t="473" b="-1"/>
          <a:stretch/>
        </p:blipFill>
        <p:spPr>
          <a:xfrm>
            <a:off x="1397596" y="1766838"/>
            <a:ext cx="6664955" cy="3812761"/>
          </a:xfrm>
          <a:prstGeom prst="rect">
            <a:avLst/>
          </a:prstGeom>
        </p:spPr>
      </p:pic>
      <p:sp>
        <p:nvSpPr>
          <p:cNvPr id="13315" name="Rectangle 4"/>
          <p:cNvSpPr>
            <a:spLocks noChangeArrowheads="1"/>
          </p:cNvSpPr>
          <p:nvPr/>
        </p:nvSpPr>
        <p:spPr bwMode="auto">
          <a:xfrm>
            <a:off x="57150" y="127000"/>
            <a:ext cx="1490663"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charset="0"/>
              </a:rPr>
              <a:t>Step 2</a:t>
            </a:r>
          </a:p>
        </p:txBody>
      </p:sp>
      <p:sp>
        <p:nvSpPr>
          <p:cNvPr id="13316" name="Rectangle 3"/>
          <p:cNvSpPr>
            <a:spLocks noGrp="1" noChangeArrowheads="1"/>
          </p:cNvSpPr>
          <p:nvPr>
            <p:ph type="title" idx="4294967295"/>
          </p:nvPr>
        </p:nvSpPr>
        <p:spPr>
          <a:xfrm>
            <a:off x="1595438" y="-52388"/>
            <a:ext cx="7832725" cy="1127126"/>
          </a:xfrm>
        </p:spPr>
        <p:txBody>
          <a:bodyPr/>
          <a:lstStyle/>
          <a:p>
            <a:r>
              <a:rPr lang="en-US" smtClean="0"/>
              <a:t>Plan Your Actions &amp; Monitoring</a:t>
            </a:r>
          </a:p>
        </p:txBody>
      </p:sp>
      <p:sp>
        <p:nvSpPr>
          <p:cNvPr id="8" name="Rectangle 5"/>
          <p:cNvSpPr>
            <a:spLocks noChangeArrowheads="1"/>
          </p:cNvSpPr>
          <p:nvPr/>
        </p:nvSpPr>
        <p:spPr bwMode="auto">
          <a:xfrm>
            <a:off x="2341393" y="3483643"/>
            <a:ext cx="2883749" cy="4572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Tree>
    <p:custDataLst>
      <p:tags r:id="rId1"/>
    </p:custDataLst>
    <p:extLst>
      <p:ext uri="{BB962C8B-B14F-4D97-AF65-F5344CB8AC3E}">
        <p14:creationId xmlns:p14="http://schemas.microsoft.com/office/powerpoint/2010/main" val="12654559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81013" y="261342"/>
            <a:ext cx="8302625" cy="615553"/>
          </a:xfrm>
        </p:spPr>
        <p:txBody>
          <a:bodyPr/>
          <a:lstStyle/>
          <a:p>
            <a:pPr eaLnBrk="1" hangingPunct="1"/>
            <a:r>
              <a:rPr lang="en-US" dirty="0" smtClean="0"/>
              <a:t>Our Example – Sacramento River Basin</a:t>
            </a:r>
          </a:p>
        </p:txBody>
      </p:sp>
      <p:grpSp>
        <p:nvGrpSpPr>
          <p:cNvPr id="7" name="Group 6"/>
          <p:cNvGrpSpPr/>
          <p:nvPr/>
        </p:nvGrpSpPr>
        <p:grpSpPr>
          <a:xfrm>
            <a:off x="1045604" y="1288440"/>
            <a:ext cx="6480379" cy="4981805"/>
            <a:chOff x="1045604" y="1572150"/>
            <a:chExt cx="6480379" cy="4981805"/>
          </a:xfrm>
        </p:grpSpPr>
        <p:pic>
          <p:nvPicPr>
            <p:cNvPr id="6" name="Picture 5" descr="oak woodlands.jpg"/>
            <p:cNvPicPr>
              <a:picLocks noChangeAspect="1"/>
            </p:cNvPicPr>
            <p:nvPr/>
          </p:nvPicPr>
          <p:blipFill rotWithShape="1">
            <a:blip r:embed="rId3">
              <a:extLst>
                <a:ext uri="{28A0092B-C50C-407E-A947-70E740481C1C}">
                  <a14:useLocalDpi xmlns:a14="http://schemas.microsoft.com/office/drawing/2010/main" val="0"/>
                </a:ext>
              </a:extLst>
            </a:blip>
            <a:srcRect l="-5141" r="4815"/>
            <a:stretch/>
          </p:blipFill>
          <p:spPr>
            <a:xfrm>
              <a:off x="4046757" y="4051376"/>
              <a:ext cx="3479226" cy="2502579"/>
            </a:xfrm>
            <a:prstGeom prst="rect">
              <a:avLst/>
            </a:prstGeom>
          </p:spPr>
        </p:pic>
        <p:pic>
          <p:nvPicPr>
            <p:cNvPr id="12" name="Picture 11" descr="riparian habitat.jpg"/>
            <p:cNvPicPr>
              <a:picLocks noChangeAspect="1"/>
            </p:cNvPicPr>
            <p:nvPr/>
          </p:nvPicPr>
          <p:blipFill rotWithShape="1">
            <a:blip r:embed="rId4">
              <a:extLst>
                <a:ext uri="{28A0092B-C50C-407E-A947-70E740481C1C}">
                  <a14:useLocalDpi xmlns:a14="http://schemas.microsoft.com/office/drawing/2010/main" val="0"/>
                </a:ext>
              </a:extLst>
            </a:blip>
            <a:srcRect t="14992" b="3777"/>
            <a:stretch/>
          </p:blipFill>
          <p:spPr>
            <a:xfrm>
              <a:off x="4279086" y="1579110"/>
              <a:ext cx="3233382" cy="2501731"/>
            </a:xfrm>
            <a:prstGeom prst="rect">
              <a:avLst/>
            </a:prstGeom>
          </p:spPr>
        </p:pic>
        <p:pic>
          <p:nvPicPr>
            <p:cNvPr id="5" name="Picture 4" descr="dwr_leaping_salmon.jpg"/>
            <p:cNvPicPr>
              <a:picLocks noChangeAspect="1"/>
            </p:cNvPicPr>
            <p:nvPr/>
          </p:nvPicPr>
          <p:blipFill rotWithShape="1">
            <a:blip r:embed="rId5">
              <a:extLst>
                <a:ext uri="{28A0092B-C50C-407E-A947-70E740481C1C}">
                  <a14:useLocalDpi xmlns:a14="http://schemas.microsoft.com/office/drawing/2010/main" val="0"/>
                </a:ext>
              </a:extLst>
            </a:blip>
            <a:srcRect r="14670" b="2493"/>
            <a:stretch/>
          </p:blipFill>
          <p:spPr>
            <a:xfrm>
              <a:off x="1045604" y="4063906"/>
              <a:ext cx="3251096" cy="2476671"/>
            </a:xfrm>
            <a:prstGeom prst="rect">
              <a:avLst/>
            </a:prstGeom>
          </p:spPr>
        </p:pic>
        <p:pic>
          <p:nvPicPr>
            <p:cNvPr id="13" name="Picture 12" descr="CA Vernal Pools.jpg"/>
            <p:cNvPicPr>
              <a:picLocks noChangeAspect="1"/>
            </p:cNvPicPr>
            <p:nvPr/>
          </p:nvPicPr>
          <p:blipFill rotWithShape="1">
            <a:blip r:embed="rId6">
              <a:extLst>
                <a:ext uri="{28A0092B-C50C-407E-A947-70E740481C1C}">
                  <a14:useLocalDpi xmlns:a14="http://schemas.microsoft.com/office/drawing/2010/main" val="0"/>
                </a:ext>
              </a:extLst>
            </a:blip>
            <a:srcRect l="31350"/>
            <a:stretch/>
          </p:blipFill>
          <p:spPr>
            <a:xfrm>
              <a:off x="1048196" y="1572150"/>
              <a:ext cx="3242110" cy="2499315"/>
            </a:xfrm>
            <a:prstGeom prst="rect">
              <a:avLst/>
            </a:prstGeom>
          </p:spPr>
        </p:pic>
      </p:grpSp>
    </p:spTree>
    <p:extLst>
      <p:ext uri="{BB962C8B-B14F-4D97-AF65-F5344CB8AC3E}">
        <p14:creationId xmlns:p14="http://schemas.microsoft.com/office/powerpoint/2010/main" val="4267330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body" idx="1"/>
          </p:nvPr>
        </p:nvSpPr>
        <p:spPr>
          <a:xfrm>
            <a:off x="427038" y="1266825"/>
            <a:ext cx="8288337" cy="4130361"/>
          </a:xfrm>
        </p:spPr>
        <p:txBody>
          <a:bodyPr/>
          <a:lstStyle/>
          <a:p>
            <a:pPr eaLnBrk="1" hangingPunct="1"/>
            <a:r>
              <a:rPr lang="en-US" dirty="0" smtClean="0"/>
              <a:t> Rivers and streams</a:t>
            </a:r>
          </a:p>
          <a:p>
            <a:pPr eaLnBrk="1" hangingPunct="1"/>
            <a:r>
              <a:rPr lang="en-US" dirty="0" smtClean="0"/>
              <a:t> </a:t>
            </a:r>
            <a:r>
              <a:rPr lang="en-US" dirty="0"/>
              <a:t>Riparian </a:t>
            </a:r>
            <a:r>
              <a:rPr lang="en-US" dirty="0" smtClean="0"/>
              <a:t>habitat</a:t>
            </a:r>
          </a:p>
          <a:p>
            <a:pPr eaLnBrk="1" hangingPunct="1"/>
            <a:r>
              <a:rPr lang="en-US" dirty="0" smtClean="0"/>
              <a:t> Salmon</a:t>
            </a:r>
          </a:p>
          <a:p>
            <a:pPr eaLnBrk="1" hangingPunct="1"/>
            <a:r>
              <a:rPr lang="en-US" dirty="0" smtClean="0"/>
              <a:t> Vernal pool grasslands</a:t>
            </a:r>
          </a:p>
          <a:p>
            <a:pPr eaLnBrk="1" hangingPunct="1"/>
            <a:r>
              <a:rPr lang="en-US" dirty="0" smtClean="0"/>
              <a:t> Oak woodlands</a:t>
            </a:r>
          </a:p>
          <a:p>
            <a:pPr eaLnBrk="1" hangingPunct="1">
              <a:buFont typeface="Arial" pitchFamily="34" charset="0"/>
              <a:buNone/>
            </a:pPr>
            <a:endParaRPr lang="en-US" dirty="0" smtClean="0"/>
          </a:p>
          <a:p>
            <a:pPr eaLnBrk="1" hangingPunct="1"/>
            <a:endParaRPr lang="en-US" dirty="0" smtClean="0"/>
          </a:p>
        </p:txBody>
      </p:sp>
      <p:sp>
        <p:nvSpPr>
          <p:cNvPr id="39939" name="Rectangle 4"/>
          <p:cNvSpPr>
            <a:spLocks noChangeArrowheads="1"/>
          </p:cNvSpPr>
          <p:nvPr/>
        </p:nvSpPr>
        <p:spPr bwMode="auto">
          <a:xfrm>
            <a:off x="57150" y="127000"/>
            <a:ext cx="1666875" cy="685800"/>
          </a:xfrm>
          <a:prstGeom prst="rect">
            <a:avLst/>
          </a:prstGeom>
          <a:solidFill>
            <a:srgbClr val="FFFF99"/>
          </a:solidFill>
          <a:ln w="9525">
            <a:solidFill>
              <a:srgbClr val="FFFF99"/>
            </a:solidFill>
            <a:miter lim="800000"/>
            <a:headEnd/>
            <a:tailEnd/>
          </a:ln>
        </p:spPr>
        <p:txBody>
          <a:bodyPr wrap="none" anchor="ctr"/>
          <a:lstStyle/>
          <a:p>
            <a:pPr algn="ctr" eaLnBrk="0" hangingPunct="0"/>
            <a:r>
              <a:rPr lang="en-US" sz="3200" b="1">
                <a:latin typeface="Arial" pitchFamily="34" charset="0"/>
              </a:rPr>
              <a:t>Step 1B</a:t>
            </a:r>
          </a:p>
        </p:txBody>
      </p:sp>
      <p:sp>
        <p:nvSpPr>
          <p:cNvPr id="10" name="Rectangle 3"/>
          <p:cNvSpPr>
            <a:spLocks noChangeArrowheads="1"/>
          </p:cNvSpPr>
          <p:nvPr/>
        </p:nvSpPr>
        <p:spPr bwMode="auto">
          <a:xfrm>
            <a:off x="1743075" y="-52388"/>
            <a:ext cx="7648575" cy="1138238"/>
          </a:xfrm>
          <a:prstGeom prst="rect">
            <a:avLst/>
          </a:prstGeom>
          <a:noFill/>
          <a:ln w="9525">
            <a:noFill/>
            <a:miter lim="800000"/>
            <a:headEnd/>
            <a:tailEnd/>
          </a:ln>
        </p:spPr>
        <p:txBody>
          <a:bodyPr anchor="ctr">
            <a:spAutoFit/>
          </a:bodyPr>
          <a:lstStyle/>
          <a:p>
            <a:pPr algn="l" eaLnBrk="0" hangingPunct="0">
              <a:defRPr/>
            </a:pPr>
            <a:r>
              <a:rPr lang="en-US" sz="3400" b="1" dirty="0">
                <a:solidFill>
                  <a:srgbClr val="FFFF99"/>
                </a:solidFill>
                <a:latin typeface="+mj-lt"/>
                <a:ea typeface="+mn-ea"/>
              </a:rPr>
              <a:t>Conceptualize:</a:t>
            </a:r>
            <a:br>
              <a:rPr lang="en-US" sz="3400" b="1" dirty="0">
                <a:solidFill>
                  <a:srgbClr val="FFFF99"/>
                </a:solidFill>
                <a:latin typeface="+mj-lt"/>
                <a:ea typeface="+mn-ea"/>
              </a:rPr>
            </a:br>
            <a:r>
              <a:rPr lang="en-US" sz="3400" b="1" dirty="0">
                <a:solidFill>
                  <a:srgbClr val="FFFF99"/>
                </a:solidFill>
                <a:latin typeface="+mj-lt"/>
                <a:ea typeface="+mn-ea"/>
              </a:rPr>
              <a:t>Define Conservation Targets</a:t>
            </a:r>
          </a:p>
        </p:txBody>
      </p:sp>
      <p:pic>
        <p:nvPicPr>
          <p:cNvPr id="5" name="Picture 4" descr="section1_5_yuba_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1086198"/>
            <a:ext cx="2552700" cy="1923034"/>
          </a:xfrm>
          <a:prstGeom prst="rect">
            <a:avLst/>
          </a:prstGeom>
        </p:spPr>
      </p:pic>
      <p:pic>
        <p:nvPicPr>
          <p:cNvPr id="11" name="Picture 10" descr="northern-hardpan-vernal-pool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9700" y="4369270"/>
            <a:ext cx="3914312" cy="2488729"/>
          </a:xfrm>
          <a:prstGeom prst="rect">
            <a:avLst/>
          </a:prstGeom>
        </p:spPr>
      </p:pic>
      <p:pic>
        <p:nvPicPr>
          <p:cNvPr id="12" name="Picture 11" descr="riparian habita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4001" y="2578100"/>
            <a:ext cx="2560000" cy="2438400"/>
          </a:xfrm>
          <a:prstGeom prst="rect">
            <a:avLst/>
          </a:prstGeom>
        </p:spPr>
      </p:pic>
      <p:pic>
        <p:nvPicPr>
          <p:cNvPr id="9" name="Picture 8" descr="chinook-salmon-0312-m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2953" y="4902198"/>
            <a:ext cx="2551047" cy="1955802"/>
          </a:xfrm>
          <a:prstGeom prst="rect">
            <a:avLst/>
          </a:prstGeom>
        </p:spPr>
      </p:pic>
      <p:pic>
        <p:nvPicPr>
          <p:cNvPr id="8" name="Picture 7" descr="oak woodlands.jpg"/>
          <p:cNvPicPr>
            <a:picLocks noChangeAspect="1"/>
          </p:cNvPicPr>
          <p:nvPr/>
        </p:nvPicPr>
        <p:blipFill rotWithShape="1">
          <a:blip r:embed="rId7">
            <a:extLst>
              <a:ext uri="{28A0092B-C50C-407E-A947-70E740481C1C}">
                <a14:useLocalDpi xmlns:a14="http://schemas.microsoft.com/office/drawing/2010/main" val="0"/>
              </a:ext>
            </a:extLst>
          </a:blip>
          <a:srcRect l="-316" t="673" r="16821" b="-673"/>
          <a:stretch/>
        </p:blipFill>
        <p:spPr>
          <a:xfrm>
            <a:off x="-62960" y="4356100"/>
            <a:ext cx="3212560" cy="2544424"/>
          </a:xfrm>
          <a:prstGeom prst="rect">
            <a:avLst/>
          </a:prstGeom>
        </p:spPr>
      </p:pic>
    </p:spTree>
    <p:extLst>
      <p:ext uri="{BB962C8B-B14F-4D97-AF65-F5344CB8AC3E}">
        <p14:creationId xmlns:p14="http://schemas.microsoft.com/office/powerpoint/2010/main" val="436343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3" name="Rectangle 5"/>
          <p:cNvSpPr>
            <a:spLocks noGrp="1" noChangeArrowheads="1"/>
          </p:cNvSpPr>
          <p:nvPr>
            <p:ph type="body" sz="half" idx="4294967295"/>
          </p:nvPr>
        </p:nvSpPr>
        <p:spPr>
          <a:xfrm>
            <a:off x="427038" y="1266825"/>
            <a:ext cx="8288337" cy="758825"/>
          </a:xfrm>
        </p:spPr>
        <p:txBody>
          <a:bodyPr/>
          <a:lstStyle/>
          <a:p>
            <a:pPr eaLnBrk="1" hangingPunct="1">
              <a:buFont typeface="Arial" pitchFamily="34" charset="0"/>
              <a:buNone/>
            </a:pPr>
            <a:r>
              <a:rPr lang="en-US" sz="2800" b="1" smtClean="0">
                <a:solidFill>
                  <a:srgbClr val="009900"/>
                </a:solidFill>
              </a:rPr>
              <a:t>Goal:</a:t>
            </a:r>
            <a:r>
              <a:rPr lang="en-US" sz="2800" smtClean="0"/>
              <a:t>  A formal statement detailing a desired impact of a project, such as the desired future status of a target. </a:t>
            </a:r>
          </a:p>
          <a:p>
            <a:pPr eaLnBrk="1" hangingPunct="1">
              <a:buFont typeface="Arial" pitchFamily="34" charset="0"/>
              <a:buNone/>
            </a:pPr>
            <a:endParaRPr lang="en-US" sz="2000" smtClean="0"/>
          </a:p>
        </p:txBody>
      </p:sp>
      <p:sp>
        <p:nvSpPr>
          <p:cNvPr id="11267" name="Rectangle 2"/>
          <p:cNvSpPr txBox="1">
            <a:spLocks noChangeArrowheads="1"/>
          </p:cNvSpPr>
          <p:nvPr/>
        </p:nvSpPr>
        <p:spPr bwMode="auto">
          <a:xfrm>
            <a:off x="481013" y="206375"/>
            <a:ext cx="8302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algn="l" eaLnBrk="1" hangingPunct="1"/>
            <a:r>
              <a:rPr lang="en-US" sz="3400" b="1">
                <a:solidFill>
                  <a:srgbClr val="FFFF99"/>
                </a:solidFill>
                <a:latin typeface="Arial" pitchFamily="34" charset="0"/>
              </a:rPr>
              <a:t>Develop Your Goals</a:t>
            </a:r>
          </a:p>
        </p:txBody>
      </p:sp>
      <p:pic>
        <p:nvPicPr>
          <p:cNvPr id="11268" name="Picture 1"/>
          <p:cNvPicPr>
            <a:picLocks noChangeAspect="1"/>
          </p:cNvPicPr>
          <p:nvPr/>
        </p:nvPicPr>
        <p:blipFill>
          <a:blip r:embed="rId4">
            <a:extLst>
              <a:ext uri="{28A0092B-C50C-407E-A947-70E740481C1C}">
                <a14:useLocalDpi xmlns:a14="http://schemas.microsoft.com/office/drawing/2010/main" val="0"/>
              </a:ext>
            </a:extLst>
          </a:blip>
          <a:srcRect l="19762" t="20219" r="29881" b="18436"/>
          <a:stretch>
            <a:fillRect/>
          </a:stretch>
        </p:blipFill>
        <p:spPr bwMode="auto">
          <a:xfrm>
            <a:off x="2270125" y="2644775"/>
            <a:ext cx="460375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357530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6" name="Rectangle 4"/>
          <p:cNvSpPr>
            <a:spLocks noGrp="1" noChangeArrowheads="1"/>
          </p:cNvSpPr>
          <p:nvPr>
            <p:ph type="body" idx="4294967295"/>
          </p:nvPr>
        </p:nvSpPr>
        <p:spPr>
          <a:xfrm>
            <a:off x="427038" y="1266825"/>
            <a:ext cx="8288337" cy="5610225"/>
          </a:xfrm>
        </p:spPr>
        <p:txBody>
          <a:bodyPr/>
          <a:lstStyle/>
          <a:p>
            <a:pPr eaLnBrk="1" hangingPunct="1">
              <a:buFont typeface="Arial" pitchFamily="34" charset="0"/>
              <a:buNone/>
            </a:pPr>
            <a:r>
              <a:rPr lang="en-US" sz="2800" b="1" smtClean="0">
                <a:solidFill>
                  <a:srgbClr val="009900"/>
                </a:solidFill>
              </a:rPr>
              <a:t>A Good Goal Meets the Criteria:</a:t>
            </a:r>
          </a:p>
          <a:p>
            <a:pPr eaLnBrk="1" hangingPunct="1">
              <a:buFont typeface="Arial" pitchFamily="34" charset="0"/>
              <a:buNone/>
            </a:pPr>
            <a:r>
              <a:rPr lang="en-US" sz="2800" b="1" smtClean="0">
                <a:solidFill>
                  <a:srgbClr val="009900"/>
                </a:solidFill>
              </a:rPr>
              <a:t>Linked to targets:</a:t>
            </a:r>
            <a:r>
              <a:rPr lang="en-US" sz="2800" b="1" smtClean="0">
                <a:solidFill>
                  <a:schemeClr val="folHlink"/>
                </a:solidFill>
              </a:rPr>
              <a:t> </a:t>
            </a:r>
            <a:r>
              <a:rPr lang="en-GB" sz="2800" smtClean="0"/>
              <a:t>Directly associated with one or more of your conservation targets.</a:t>
            </a:r>
          </a:p>
          <a:p>
            <a:pPr eaLnBrk="1" hangingPunct="1">
              <a:buFont typeface="Arial" pitchFamily="34" charset="0"/>
              <a:buNone/>
            </a:pPr>
            <a:endParaRPr lang="en-US" sz="1000" smtClean="0"/>
          </a:p>
          <a:p>
            <a:pPr eaLnBrk="1" hangingPunct="1">
              <a:buFont typeface="Arial" pitchFamily="34" charset="0"/>
              <a:buNone/>
            </a:pPr>
            <a:r>
              <a:rPr lang="en-US" sz="2800" smtClean="0"/>
              <a:t>Should be phrased in terms of the Key Ecological Attribute(s) of the target that you are trying to conserve </a:t>
            </a:r>
          </a:p>
          <a:p>
            <a:pPr lvl="2" eaLnBrk="1" hangingPunct="1">
              <a:buClr>
                <a:srgbClr val="009900"/>
              </a:buClr>
              <a:buFont typeface="Wingdings" pitchFamily="2" charset="2"/>
              <a:buChar char="Ø"/>
            </a:pPr>
            <a:r>
              <a:rPr lang="en-US" sz="2100" smtClean="0"/>
              <a:t>Size</a:t>
            </a:r>
            <a:r>
              <a:rPr lang="en-US" sz="2100" b="0" smtClean="0"/>
              <a:t> – Geographic extent (ecosystem or habitat); Abundance &amp;/or demographics of the population/community (species)</a:t>
            </a:r>
          </a:p>
          <a:p>
            <a:pPr lvl="2" eaLnBrk="1" hangingPunct="1">
              <a:buClr>
                <a:srgbClr val="009900"/>
              </a:buClr>
              <a:buFont typeface="Wingdings" pitchFamily="2" charset="2"/>
              <a:buChar char="Ø"/>
            </a:pPr>
            <a:r>
              <a:rPr lang="en-US" sz="2100" smtClean="0"/>
              <a:t>Condition</a:t>
            </a:r>
            <a:r>
              <a:rPr lang="en-US" sz="2100" b="0" smtClean="0"/>
              <a:t> – Composition, structure, &amp; biotic interactions</a:t>
            </a:r>
          </a:p>
          <a:p>
            <a:pPr lvl="2" eaLnBrk="1" hangingPunct="1">
              <a:buClr>
                <a:srgbClr val="009900"/>
              </a:buClr>
              <a:buFont typeface="Wingdings" pitchFamily="2" charset="2"/>
              <a:buChar char="Ø"/>
            </a:pPr>
            <a:r>
              <a:rPr lang="en-US" sz="2100" smtClean="0"/>
              <a:t>Landscape Context </a:t>
            </a:r>
            <a:r>
              <a:rPr lang="en-US" sz="2100" b="0" smtClean="0"/>
              <a:t>– Landscape-scale ecological processes, adjacency and connectivity</a:t>
            </a:r>
          </a:p>
          <a:p>
            <a:pPr lvl="2" eaLnBrk="1" hangingPunct="1">
              <a:buClr>
                <a:srgbClr val="009900"/>
              </a:buClr>
              <a:buFont typeface="Wingdings" pitchFamily="2" charset="2"/>
              <a:buNone/>
            </a:pPr>
            <a:endParaRPr lang="en-US" b="0" smtClean="0"/>
          </a:p>
        </p:txBody>
      </p:sp>
      <p:sp>
        <p:nvSpPr>
          <p:cNvPr id="12291" name="Rectangle 2"/>
          <p:cNvSpPr txBox="1">
            <a:spLocks noChangeArrowheads="1"/>
          </p:cNvSpPr>
          <p:nvPr/>
        </p:nvSpPr>
        <p:spPr bwMode="auto">
          <a:xfrm>
            <a:off x="481013" y="206375"/>
            <a:ext cx="8302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algn="l" eaLnBrk="1" hangingPunct="1"/>
            <a:r>
              <a:rPr lang="en-US" sz="3400" b="1">
                <a:solidFill>
                  <a:srgbClr val="FFFF99"/>
                </a:solidFill>
                <a:latin typeface="Arial" pitchFamily="34" charset="0"/>
              </a:rPr>
              <a:t>Develop Your Goals</a:t>
            </a:r>
          </a:p>
        </p:txBody>
      </p:sp>
    </p:spTree>
    <p:custDataLst>
      <p:tags r:id="rId1"/>
    </p:custDataLst>
    <p:extLst>
      <p:ext uri="{BB962C8B-B14F-4D97-AF65-F5344CB8AC3E}">
        <p14:creationId xmlns:p14="http://schemas.microsoft.com/office/powerpoint/2010/main" val="13873420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203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203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203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20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5" name="Rectangle 5"/>
          <p:cNvSpPr>
            <a:spLocks noGrp="1" noChangeArrowheads="1"/>
          </p:cNvSpPr>
          <p:nvPr>
            <p:ph type="body" idx="4294967295"/>
          </p:nvPr>
        </p:nvSpPr>
        <p:spPr>
          <a:xfrm>
            <a:off x="427038" y="1266825"/>
            <a:ext cx="8288337" cy="3341688"/>
          </a:xfrm>
        </p:spPr>
        <p:txBody>
          <a:bodyPr/>
          <a:lstStyle/>
          <a:p>
            <a:pPr eaLnBrk="1" hangingPunct="1">
              <a:buFont typeface="Arial" pitchFamily="34" charset="0"/>
              <a:buNone/>
            </a:pPr>
            <a:r>
              <a:rPr lang="es-GT" b="1" smtClean="0">
                <a:solidFill>
                  <a:srgbClr val="009900"/>
                </a:solidFill>
              </a:rPr>
              <a:t>Impact oriented:</a:t>
            </a:r>
            <a:r>
              <a:rPr lang="en-US" smtClean="0"/>
              <a:t> </a:t>
            </a:r>
            <a:r>
              <a:rPr lang="en-GB" smtClean="0"/>
              <a:t>Represents the desired future status of the conservation target over the long-term.</a:t>
            </a:r>
          </a:p>
          <a:p>
            <a:pPr eaLnBrk="1" hangingPunct="1">
              <a:buFont typeface="Arial" pitchFamily="34" charset="0"/>
              <a:buNone/>
            </a:pPr>
            <a:endParaRPr lang="en-GB" smtClean="0"/>
          </a:p>
          <a:p>
            <a:pPr eaLnBrk="1" hangingPunct="1">
              <a:buFont typeface="Arial" pitchFamily="34" charset="0"/>
              <a:buNone/>
            </a:pPr>
            <a:r>
              <a:rPr lang="en-GB" smtClean="0"/>
              <a:t>A preview of Results Chains:</a:t>
            </a:r>
          </a:p>
          <a:p>
            <a:pPr eaLnBrk="1" hangingPunct="1">
              <a:buFont typeface="Arial" pitchFamily="34" charset="0"/>
              <a:buNone/>
            </a:pPr>
            <a:endParaRPr lang="en-US" smtClean="0"/>
          </a:p>
        </p:txBody>
      </p:sp>
      <p:pic>
        <p:nvPicPr>
          <p:cNvPr id="18437" name="Picture 6" descr="Basic RC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25" y="4033838"/>
            <a:ext cx="796766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2"/>
          <p:cNvSpPr txBox="1">
            <a:spLocks noChangeArrowheads="1"/>
          </p:cNvSpPr>
          <p:nvPr/>
        </p:nvSpPr>
        <p:spPr bwMode="auto">
          <a:xfrm>
            <a:off x="481013" y="206375"/>
            <a:ext cx="8302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ea typeface="ＭＳ Ｐゴシック" pitchFamily="34" charset="-128"/>
              </a:defRPr>
            </a:lvl1pPr>
            <a:lvl2pPr marL="742950" indent="-285750" eaLnBrk="0" hangingPunct="0">
              <a:defRPr sz="4400">
                <a:solidFill>
                  <a:schemeClr val="tx1"/>
                </a:solidFill>
                <a:latin typeface="Tahoma" pitchFamily="34" charset="0"/>
                <a:ea typeface="ＭＳ Ｐゴシック" pitchFamily="34" charset="-128"/>
              </a:defRPr>
            </a:lvl2pPr>
            <a:lvl3pPr marL="1143000" indent="-228600" eaLnBrk="0" hangingPunct="0">
              <a:defRPr sz="4400">
                <a:solidFill>
                  <a:schemeClr val="tx1"/>
                </a:solidFill>
                <a:latin typeface="Tahoma" pitchFamily="34" charset="0"/>
                <a:ea typeface="ＭＳ Ｐゴシック" pitchFamily="34" charset="-128"/>
              </a:defRPr>
            </a:lvl3pPr>
            <a:lvl4pPr marL="1600200" indent="-228600" eaLnBrk="0" hangingPunct="0">
              <a:defRPr sz="4400">
                <a:solidFill>
                  <a:schemeClr val="tx1"/>
                </a:solidFill>
                <a:latin typeface="Tahoma" pitchFamily="34" charset="0"/>
                <a:ea typeface="ＭＳ Ｐゴシック" pitchFamily="34" charset="-128"/>
              </a:defRPr>
            </a:lvl4pPr>
            <a:lvl5pPr marL="2057400" indent="-228600" eaLnBrk="0" hangingPunct="0">
              <a:defRPr sz="4400">
                <a:solidFill>
                  <a:schemeClr val="tx1"/>
                </a:solidFill>
                <a:latin typeface="Tahoma" pitchFamily="34" charset="0"/>
                <a:ea typeface="ＭＳ Ｐゴシック"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ＭＳ Ｐゴシック" pitchFamily="34" charset="-128"/>
              </a:defRPr>
            </a:lvl9pPr>
          </a:lstStyle>
          <a:p>
            <a:pPr algn="l" eaLnBrk="1" hangingPunct="1"/>
            <a:r>
              <a:rPr lang="en-US" sz="3400" b="1">
                <a:solidFill>
                  <a:srgbClr val="FFFF99"/>
                </a:solidFill>
                <a:latin typeface="Arial" pitchFamily="34" charset="0"/>
              </a:rPr>
              <a:t>Develop Your Goals</a:t>
            </a:r>
          </a:p>
        </p:txBody>
      </p:sp>
    </p:spTree>
    <p:custDataLst>
      <p:tags r:id="rId1"/>
    </p:custDataLst>
    <p:extLst>
      <p:ext uri="{BB962C8B-B14F-4D97-AF65-F5344CB8AC3E}">
        <p14:creationId xmlns:p14="http://schemas.microsoft.com/office/powerpoint/2010/main" val="2310094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24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240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10.xml><?xml version="1.0" encoding="utf-8"?>
<p:tagLst xmlns:a="http://schemas.openxmlformats.org/drawingml/2006/main" xmlns:r="http://schemas.openxmlformats.org/officeDocument/2006/relationships" xmlns:p="http://schemas.openxmlformats.org/presentationml/2006/main">
  <p:tag name="TIMING" val="|0"/>
</p:tagLst>
</file>

<file path=ppt/tags/tag11.xml><?xml version="1.0" encoding="utf-8"?>
<p:tagLst xmlns:a="http://schemas.openxmlformats.org/drawingml/2006/main" xmlns:r="http://schemas.openxmlformats.org/officeDocument/2006/relationships" xmlns:p="http://schemas.openxmlformats.org/presentationml/2006/main">
  <p:tag name="TIMING" val="|0|0|0|0|0.4|0.2"/>
</p:tagLst>
</file>

<file path=ppt/tags/tag12.xml><?xml version="1.0" encoding="utf-8"?>
<p:tagLst xmlns:a="http://schemas.openxmlformats.org/drawingml/2006/main" xmlns:r="http://schemas.openxmlformats.org/officeDocument/2006/relationships" xmlns:p="http://schemas.openxmlformats.org/presentationml/2006/main">
  <p:tag name="TIMING" val="|0"/>
</p:tagLst>
</file>

<file path=ppt/tags/tag13.xml><?xml version="1.0" encoding="utf-8"?>
<p:tagLst xmlns:a="http://schemas.openxmlformats.org/drawingml/2006/main" xmlns:r="http://schemas.openxmlformats.org/officeDocument/2006/relationships" xmlns:p="http://schemas.openxmlformats.org/presentationml/2006/main">
  <p:tag name="TIMING" val="|33.5|3.2|16.5|4"/>
</p:tagLst>
</file>

<file path=ppt/tags/tag14.xml><?xml version="1.0" encoding="utf-8"?>
<p:tagLst xmlns:a="http://schemas.openxmlformats.org/drawingml/2006/main" xmlns:r="http://schemas.openxmlformats.org/officeDocument/2006/relationships" xmlns:p="http://schemas.openxmlformats.org/presentationml/2006/main">
  <p:tag name="TIMING" val="|24.1|34.6|78.7|17.4|8.1"/>
</p:tagLst>
</file>

<file path=ppt/tags/tag2.xml><?xml version="1.0" encoding="utf-8"?>
<p:tagLst xmlns:a="http://schemas.openxmlformats.org/drawingml/2006/main" xmlns:r="http://schemas.openxmlformats.org/officeDocument/2006/relationships" xmlns:p="http://schemas.openxmlformats.org/presentationml/2006/main">
  <p:tag name="TIMING" val="|0|0"/>
</p:tagLst>
</file>

<file path=ppt/tags/tag3.xml><?xml version="1.0" encoding="utf-8"?>
<p:tagLst xmlns:a="http://schemas.openxmlformats.org/drawingml/2006/main" xmlns:r="http://schemas.openxmlformats.org/officeDocument/2006/relationships" xmlns:p="http://schemas.openxmlformats.org/presentationml/2006/main">
  <p:tag name="TIMING" val="|0|0|0|0|0|0"/>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0"/>
</p:tagLst>
</file>

<file path=ppt/tags/tag6.xml><?xml version="1.0" encoding="utf-8"?>
<p:tagLst xmlns:a="http://schemas.openxmlformats.org/drawingml/2006/main" xmlns:r="http://schemas.openxmlformats.org/officeDocument/2006/relationships" xmlns:p="http://schemas.openxmlformats.org/presentationml/2006/main">
  <p:tag name="TIMING" val="|0.4|0.5|0|0|0"/>
</p:tagLst>
</file>

<file path=ppt/tags/tag7.xml><?xml version="1.0" encoding="utf-8"?>
<p:tagLst xmlns:a="http://schemas.openxmlformats.org/drawingml/2006/main" xmlns:r="http://schemas.openxmlformats.org/officeDocument/2006/relationships" xmlns:p="http://schemas.openxmlformats.org/presentationml/2006/main">
  <p:tag name="TIMING" val="|0"/>
</p:tagLst>
</file>

<file path=ppt/tags/tag8.xml><?xml version="1.0" encoding="utf-8"?>
<p:tagLst xmlns:a="http://schemas.openxmlformats.org/drawingml/2006/main" xmlns:r="http://schemas.openxmlformats.org/officeDocument/2006/relationships" xmlns:p="http://schemas.openxmlformats.org/presentationml/2006/main">
  <p:tag name="TIMING" val="|0|0.5|0.2"/>
</p:tagLst>
</file>

<file path=ppt/tags/tag9.xml><?xml version="1.0" encoding="utf-8"?>
<p:tagLst xmlns:a="http://schemas.openxmlformats.org/drawingml/2006/main" xmlns:r="http://schemas.openxmlformats.org/officeDocument/2006/relationships" xmlns:p="http://schemas.openxmlformats.org/presentationml/2006/main">
  <p:tag name="TIMING" val="|0|0.5|0.2"/>
</p:tagLst>
</file>

<file path=ppt/theme/theme1.xml><?xml version="1.0" encoding="utf-8"?>
<a:theme xmlns:a="http://schemas.openxmlformats.org/drawingml/2006/main" name="2_LLP_cream_and_sugar">
  <a:themeElements>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LLP_cream_and_sugar">
  <a:themeElements>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LP_cream_and_sug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3E7CC8"/>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3E7CC8"/>
            </a:solidFill>
            <a:effectLst/>
            <a:latin typeface="Arial" charset="0"/>
          </a:defRPr>
        </a:defPPr>
      </a:lstStyle>
    </a:lnDef>
  </a:objectDefaults>
  <a:extraClrSchemeLst>
    <a:extraClrScheme>
      <a:clrScheme name="2_LLP_cream_and_sug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LP_cream_and_sug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LP_cream_and_sug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LP_cream_and_sug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LP_cream_and_sug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LP_cream_and_sug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LP_cream_and_suga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LP_cream_and_sug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LP_cream_and_sug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LP_cream_and_sug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LP_cream_and_sug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LP_cream_and_sug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23038</TotalTime>
  <Words>1626</Words>
  <Application>Microsoft Macintosh PowerPoint</Application>
  <PresentationFormat>On-screen Show (4:3)</PresentationFormat>
  <Paragraphs>213</Paragraphs>
  <Slides>27</Slides>
  <Notes>26</Notes>
  <HiddenSlides>4</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2_LLP_cream_and_sugar</vt:lpstr>
      <vt:lpstr>3_LLP_cream_and_sugar</vt:lpstr>
      <vt:lpstr>2A. Goals</vt:lpstr>
      <vt:lpstr>Copyright and Use Terms</vt:lpstr>
      <vt:lpstr>CMP Open Standards</vt:lpstr>
      <vt:lpstr>Plan Your Actions &amp; Monitoring</vt:lpstr>
      <vt:lpstr>Our Example – Sacramento River Basin</vt:lpstr>
      <vt:lpstr>PowerPoint Presentation</vt:lpstr>
      <vt:lpstr>PowerPoint Presentation</vt:lpstr>
      <vt:lpstr>PowerPoint Presentation</vt:lpstr>
      <vt:lpstr>PowerPoint Presentation</vt:lpstr>
      <vt:lpstr>PowerPoint Presentation</vt:lpstr>
      <vt:lpstr>How to Develop a Goal</vt:lpstr>
      <vt:lpstr>1. Choose a Conservation Target</vt:lpstr>
      <vt:lpstr>2. Select Key Ecological Attributes of the Target to Represent in the Goal</vt:lpstr>
      <vt:lpstr>2. Select Key Ecological Attributes of the Target to Represent in the Goal</vt:lpstr>
      <vt:lpstr>3. Write a Draft Goal</vt:lpstr>
      <vt:lpstr>4. Appy Criteria</vt:lpstr>
      <vt:lpstr>5. Modify the Goal as Needed</vt:lpstr>
      <vt:lpstr>Example Goal</vt:lpstr>
      <vt:lpstr>Goals in Miradi</vt:lpstr>
      <vt:lpstr>Careful…A Goal is NOT a Threat Reduction Objective</vt:lpstr>
      <vt:lpstr>Example of a Goal</vt:lpstr>
      <vt:lpstr>Example Goal</vt:lpstr>
      <vt:lpstr>Example Goal</vt:lpstr>
      <vt:lpstr>Which of the Following Comply with the Criteria for a Good Goal?</vt:lpstr>
      <vt:lpstr>CMP Strategic Planning Process</vt:lpstr>
      <vt:lpstr>Instructions</vt:lpstr>
      <vt:lpstr>Questions that Coaches Should Ask: Goals</vt:lpstr>
    </vt:vector>
  </TitlesOfParts>
  <Company>Foundations of Success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Manejo y Monitoreo de Proyectos de Conservación</dc:title>
  <dc:creator>Vinaya</dc:creator>
  <cp:lastModifiedBy>Marcia B.  Brown</cp:lastModifiedBy>
  <cp:revision>487</cp:revision>
  <dcterms:created xsi:type="dcterms:W3CDTF">2011-12-02T04:25:32Z</dcterms:created>
  <dcterms:modified xsi:type="dcterms:W3CDTF">2015-03-08T23:37:00Z</dcterms:modified>
</cp:coreProperties>
</file>