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2" r:id="rId3"/>
    <p:sldId id="263" r:id="rId4"/>
    <p:sldId id="264" r:id="rId5"/>
    <p:sldId id="261" r:id="rId6"/>
  </p:sldIdLst>
  <p:sldSz cx="9144000" cy="6858000" type="screen4x3"/>
  <p:notesSz cx="9996488" cy="6864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22" autoAdjust="0"/>
    <p:restoredTop sz="94550" autoAdjust="0"/>
  </p:normalViewPr>
  <p:slideViewPr>
    <p:cSldViewPr>
      <p:cViewPr>
        <p:scale>
          <a:sx n="100" d="100"/>
          <a:sy n="100" d="100"/>
        </p:scale>
        <p:origin x="7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62363" y="0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D1439FE7-6458-488D-BC48-CB1F67B6587D}" type="datetimeFigureOut">
              <a:rPr lang="en-AU" smtClean="0"/>
              <a:t>5/9/17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9941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62363" y="6519941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63C7987B-F22E-402D-AA7E-AD0948AF22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32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62363" y="0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10E6B360-3D4E-49CF-ADAF-5658165B08B5}" type="datetimeFigureOut">
              <a:rPr lang="en-AU" smtClean="0"/>
              <a:t>5/9/17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9941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62363" y="6519941"/>
            <a:ext cx="4331811" cy="343218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CD6ED53C-13EF-48B9-A749-A0D440B0A0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40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D53C-13EF-48B9-A749-A0D440B0A04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932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1363" y="514350"/>
            <a:ext cx="3433762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D53C-13EF-48B9-A749-A0D440B0A04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86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81363" y="514350"/>
            <a:ext cx="3433762" cy="2574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ED53C-13EF-48B9-A749-A0D440B0A04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715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806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64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7475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Stuart\My Documents\My Pictures\Stu\Boolcoomatta\Landscape\Plains\Sm_BOOL_skyandplainsDomeRockPad_060100_(C)BH_WL_44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2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1" y="2362200"/>
            <a:ext cx="6477000" cy="1524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5029200"/>
            <a:ext cx="5105400" cy="1066800"/>
          </a:xfrm>
        </p:spPr>
        <p:txBody>
          <a:bodyPr/>
          <a:lstStyle>
            <a:lvl1pPr marL="0" indent="0">
              <a:buFontTx/>
              <a:buNone/>
              <a:defRPr sz="3600" b="1" i="1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864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4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5" y="1628804"/>
            <a:ext cx="7472363" cy="41608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99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06" indent="0">
              <a:buNone/>
              <a:defRPr sz="1800"/>
            </a:lvl2pPr>
            <a:lvl3pPr marL="914212" indent="0">
              <a:buNone/>
              <a:defRPr sz="1600"/>
            </a:lvl3pPr>
            <a:lvl4pPr marL="1371320" indent="0">
              <a:buNone/>
              <a:defRPr sz="1400"/>
            </a:lvl4pPr>
            <a:lvl5pPr marL="1828426" indent="0">
              <a:buNone/>
              <a:defRPr sz="1400"/>
            </a:lvl5pPr>
            <a:lvl6pPr marL="2285532" indent="0">
              <a:buNone/>
              <a:defRPr sz="1400"/>
            </a:lvl6pPr>
            <a:lvl7pPr marL="2742640" indent="0">
              <a:buNone/>
              <a:defRPr sz="1400"/>
            </a:lvl7pPr>
            <a:lvl8pPr marL="3199744" indent="0">
              <a:buNone/>
              <a:defRPr sz="1400"/>
            </a:lvl8pPr>
            <a:lvl9pPr marL="365685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9395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>
            <a:lvl1pPr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28804"/>
            <a:ext cx="3659188" cy="41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9" y="1628804"/>
            <a:ext cx="3660775" cy="41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390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6" indent="0">
              <a:buNone/>
              <a:defRPr sz="2000" b="1"/>
            </a:lvl2pPr>
            <a:lvl3pPr marL="914212" indent="0">
              <a:buNone/>
              <a:defRPr sz="1800" b="1"/>
            </a:lvl3pPr>
            <a:lvl4pPr marL="1371320" indent="0">
              <a:buNone/>
              <a:defRPr sz="1600" b="1"/>
            </a:lvl4pPr>
            <a:lvl5pPr marL="1828426" indent="0">
              <a:buNone/>
              <a:defRPr sz="1600" b="1"/>
            </a:lvl5pPr>
            <a:lvl6pPr marL="2285532" indent="0">
              <a:buNone/>
              <a:defRPr sz="1600" b="1"/>
            </a:lvl6pPr>
            <a:lvl7pPr marL="2742640" indent="0">
              <a:buNone/>
              <a:defRPr sz="1600" b="1"/>
            </a:lvl7pPr>
            <a:lvl8pPr marL="3199744" indent="0">
              <a:buNone/>
              <a:defRPr sz="1600" b="1"/>
            </a:lvl8pPr>
            <a:lvl9pPr marL="36568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94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65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7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943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788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2178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6" indent="0">
              <a:buNone/>
              <a:defRPr sz="2800"/>
            </a:lvl2pPr>
            <a:lvl3pPr marL="914212" indent="0">
              <a:buNone/>
              <a:defRPr sz="2400"/>
            </a:lvl3pPr>
            <a:lvl4pPr marL="1371320" indent="0">
              <a:buNone/>
              <a:defRPr sz="2000"/>
            </a:lvl4pPr>
            <a:lvl5pPr marL="1828426" indent="0">
              <a:buNone/>
              <a:defRPr sz="2000"/>
            </a:lvl5pPr>
            <a:lvl6pPr marL="2285532" indent="0">
              <a:buNone/>
              <a:defRPr sz="2000"/>
            </a:lvl6pPr>
            <a:lvl7pPr marL="2742640" indent="0">
              <a:buNone/>
              <a:defRPr sz="2000"/>
            </a:lvl7pPr>
            <a:lvl8pPr marL="3199744" indent="0">
              <a:buNone/>
              <a:defRPr sz="2000"/>
            </a:lvl8pPr>
            <a:lvl9pPr marL="365685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6" indent="0">
              <a:buNone/>
              <a:defRPr sz="1200"/>
            </a:lvl2pPr>
            <a:lvl3pPr marL="914212" indent="0">
              <a:buNone/>
              <a:defRPr sz="1000"/>
            </a:lvl3pPr>
            <a:lvl4pPr marL="1371320" indent="0">
              <a:buNone/>
              <a:defRPr sz="900"/>
            </a:lvl4pPr>
            <a:lvl5pPr marL="1828426" indent="0">
              <a:buNone/>
              <a:defRPr sz="900"/>
            </a:lvl5pPr>
            <a:lvl6pPr marL="2285532" indent="0">
              <a:buNone/>
              <a:defRPr sz="900"/>
            </a:lvl6pPr>
            <a:lvl7pPr marL="2742640" indent="0">
              <a:buNone/>
              <a:defRPr sz="900"/>
            </a:lvl7pPr>
            <a:lvl8pPr marL="3199744" indent="0">
              <a:buNone/>
              <a:defRPr sz="900"/>
            </a:lvl8pPr>
            <a:lvl9pPr marL="36568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959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36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2"/>
            <a:ext cx="2057400" cy="441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2"/>
            <a:ext cx="6019800" cy="441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54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667002"/>
            <a:ext cx="3659188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9" y="2667002"/>
            <a:ext cx="3660775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05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371602"/>
            <a:ext cx="8229600" cy="4418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445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667002"/>
            <a:ext cx="3659188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9" y="2667006"/>
            <a:ext cx="3660775" cy="1484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9" y="4303713"/>
            <a:ext cx="3660775" cy="1485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5" y="2667002"/>
            <a:ext cx="7472363" cy="312261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60103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4443" y="3354388"/>
            <a:ext cx="3659187" cy="148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6027" y="3354388"/>
            <a:ext cx="3660775" cy="148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214438" y="4991100"/>
            <a:ext cx="7472362" cy="1485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40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914212"/>
            <a:fld id="{3C118BB6-6E86-42FB-B959-97C6649CBD2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12"/>
              <a:t>5/9/17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1" y="6356356"/>
            <a:ext cx="2895600" cy="365125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914212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lIns="91421" tIns="45711" rIns="91421" bIns="45711"/>
          <a:lstStyle/>
          <a:p>
            <a:pPr defTabSz="914212"/>
            <a:fld id="{2633A0BA-47CD-403E-8CBA-6940508DC997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212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701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133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26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44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751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155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064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8F9F-2EBE-4F34-B7F5-FD8ACBDD4576}" type="datetimeFigureOut">
              <a:rPr lang="en-AU" smtClean="0"/>
              <a:t>5/9/17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22AF4-F382-44DE-A9F0-2DEA2707C0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464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2" descr="C:\Documents and Settings\Stuart\My Documents\My Pictures\Stu\Boolcoomatta\Landscape\Plains\Sm_BOOL_skyandplainsDomeRockPad_060100_(C)BH_WL_444.jp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27" b="82222"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1" rIns="91421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5" y="1556795"/>
            <a:ext cx="7472363" cy="4232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9813" name="Rectangle 5"/>
          <p:cNvSpPr>
            <a:spLocks noChangeArrowheads="1"/>
          </p:cNvSpPr>
          <p:nvPr userDrawn="1"/>
        </p:nvSpPr>
        <p:spPr bwMode="auto">
          <a:xfrm>
            <a:off x="3276601" y="228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1" tIns="45711" rIns="91421" bIns="45711" anchor="ctr"/>
          <a:lstStyle/>
          <a:p>
            <a:pPr defTabSz="9142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entury Gothic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5pPr>
      <a:lvl6pPr marL="457106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6pPr>
      <a:lvl7pPr marL="914212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7pPr>
      <a:lvl8pPr marL="137132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8pPr>
      <a:lvl9pPr marL="1828426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9pPr>
    </p:titleStyle>
    <p:bodyStyle>
      <a:lvl1pPr marL="342830" indent="-34283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798" indent="-285692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2765" indent="-22855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599872" indent="-228552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6980" indent="-228552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087" indent="-228552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192" indent="-228552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8299" indent="-228552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5404" indent="-228552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9142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60681" y="935580"/>
            <a:ext cx="5455520" cy="5312654"/>
            <a:chOff x="1448590" y="191893"/>
            <a:chExt cx="6627818" cy="6398012"/>
          </a:xfrm>
        </p:grpSpPr>
        <p:sp>
          <p:nvSpPr>
            <p:cNvPr id="3" name="Freeform 2"/>
            <p:cNvSpPr/>
            <p:nvPr/>
          </p:nvSpPr>
          <p:spPr>
            <a:xfrm>
              <a:off x="3796252" y="191893"/>
              <a:ext cx="1932495" cy="1932495"/>
            </a:xfrm>
            <a:custGeom>
              <a:avLst/>
              <a:gdLst>
                <a:gd name="connsiteX0" fmla="*/ 0 w 1932495"/>
                <a:gd name="connsiteY0" fmla="*/ 966248 h 1932495"/>
                <a:gd name="connsiteX1" fmla="*/ 966248 w 1932495"/>
                <a:gd name="connsiteY1" fmla="*/ 0 h 1932495"/>
                <a:gd name="connsiteX2" fmla="*/ 1932496 w 1932495"/>
                <a:gd name="connsiteY2" fmla="*/ 966248 h 1932495"/>
                <a:gd name="connsiteX3" fmla="*/ 966248 w 1932495"/>
                <a:gd name="connsiteY3" fmla="*/ 1932496 h 1932495"/>
                <a:gd name="connsiteX4" fmla="*/ 0 w 1932495"/>
                <a:gd name="connsiteY4" fmla="*/ 966248 h 193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2495" h="1932495">
                  <a:moveTo>
                    <a:pt x="0" y="966248"/>
                  </a:moveTo>
                  <a:cubicBezTo>
                    <a:pt x="0" y="432604"/>
                    <a:pt x="432604" y="0"/>
                    <a:pt x="966248" y="0"/>
                  </a:cubicBezTo>
                  <a:cubicBezTo>
                    <a:pt x="1499892" y="0"/>
                    <a:pt x="1932496" y="432604"/>
                    <a:pt x="1932496" y="966248"/>
                  </a:cubicBezTo>
                  <a:cubicBezTo>
                    <a:pt x="1932496" y="1499892"/>
                    <a:pt x="1499892" y="1932496"/>
                    <a:pt x="966248" y="1932496"/>
                  </a:cubicBezTo>
                  <a:cubicBezTo>
                    <a:pt x="432604" y="1932496"/>
                    <a:pt x="0" y="1499892"/>
                    <a:pt x="0" y="966248"/>
                  </a:cubicBezTo>
                  <a:close/>
                </a:path>
              </a:pathLst>
            </a:custGeom>
            <a:solidFill>
              <a:srgbClr val="C0504D">
                <a:hueOff val="0"/>
                <a:satOff val="0"/>
                <a:lumOff val="0"/>
                <a:alphaOff val="0"/>
              </a:srgb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947" tIns="310947" rIns="310947" bIns="310947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o-LA" sz="1600" dirty="0" smtClean="0">
                  <a:solidFill>
                    <a:sysClr val="window" lastClr="FFFFFF"/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ການຕັດສິນຊີ້ຂາດວ່າເປັນແຜນກ່ຽວກັບຫຍັງ</a:t>
              </a:r>
              <a:endParaRPr lang="en-AU" sz="1600" dirty="0">
                <a:solidFill>
                  <a:sysClr val="window" lastClr="FFFFFF"/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 rot="2160000">
              <a:off x="5667683" y="1676323"/>
              <a:ext cx="513767" cy="652217"/>
            </a:xfrm>
            <a:custGeom>
              <a:avLst/>
              <a:gdLst>
                <a:gd name="connsiteX0" fmla="*/ 0 w 513767"/>
                <a:gd name="connsiteY0" fmla="*/ 130443 h 652217"/>
                <a:gd name="connsiteX1" fmla="*/ 256884 w 513767"/>
                <a:gd name="connsiteY1" fmla="*/ 130443 h 652217"/>
                <a:gd name="connsiteX2" fmla="*/ 256884 w 513767"/>
                <a:gd name="connsiteY2" fmla="*/ 0 h 652217"/>
                <a:gd name="connsiteX3" fmla="*/ 513767 w 513767"/>
                <a:gd name="connsiteY3" fmla="*/ 326109 h 652217"/>
                <a:gd name="connsiteX4" fmla="*/ 256884 w 513767"/>
                <a:gd name="connsiteY4" fmla="*/ 652217 h 652217"/>
                <a:gd name="connsiteX5" fmla="*/ 256884 w 513767"/>
                <a:gd name="connsiteY5" fmla="*/ 521774 h 652217"/>
                <a:gd name="connsiteX6" fmla="*/ 0 w 513767"/>
                <a:gd name="connsiteY6" fmla="*/ 521774 h 652217"/>
                <a:gd name="connsiteX7" fmla="*/ 0 w 513767"/>
                <a:gd name="connsiteY7" fmla="*/ 130443 h 65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767" h="652217">
                  <a:moveTo>
                    <a:pt x="0" y="130443"/>
                  </a:moveTo>
                  <a:lnTo>
                    <a:pt x="256884" y="130443"/>
                  </a:lnTo>
                  <a:lnTo>
                    <a:pt x="256884" y="0"/>
                  </a:lnTo>
                  <a:lnTo>
                    <a:pt x="513767" y="326109"/>
                  </a:lnTo>
                  <a:lnTo>
                    <a:pt x="256884" y="652217"/>
                  </a:lnTo>
                  <a:lnTo>
                    <a:pt x="256884" y="521774"/>
                  </a:lnTo>
                  <a:lnTo>
                    <a:pt x="0" y="521774"/>
                  </a:lnTo>
                  <a:lnTo>
                    <a:pt x="0" y="130443"/>
                  </a:lnTo>
                  <a:close/>
                </a:path>
              </a:pathLst>
            </a:custGeom>
            <a:solidFill>
              <a:srgbClr val="C0504D"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-1" tIns="130442" rIns="154130" bIns="130443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>
                <a:solidFill>
                  <a:sysClr val="window" lastClr="FFFFFF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6143913" y="1897569"/>
              <a:ext cx="1932495" cy="1932495"/>
            </a:xfrm>
            <a:custGeom>
              <a:avLst/>
              <a:gdLst>
                <a:gd name="connsiteX0" fmla="*/ 0 w 1932495"/>
                <a:gd name="connsiteY0" fmla="*/ 966248 h 1932495"/>
                <a:gd name="connsiteX1" fmla="*/ 966248 w 1932495"/>
                <a:gd name="connsiteY1" fmla="*/ 0 h 1932495"/>
                <a:gd name="connsiteX2" fmla="*/ 1932496 w 1932495"/>
                <a:gd name="connsiteY2" fmla="*/ 966248 h 1932495"/>
                <a:gd name="connsiteX3" fmla="*/ 966248 w 1932495"/>
                <a:gd name="connsiteY3" fmla="*/ 1932496 h 1932495"/>
                <a:gd name="connsiteX4" fmla="*/ 0 w 1932495"/>
                <a:gd name="connsiteY4" fmla="*/ 966248 h 193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2495" h="1932495">
                  <a:moveTo>
                    <a:pt x="0" y="966248"/>
                  </a:moveTo>
                  <a:cubicBezTo>
                    <a:pt x="0" y="432604"/>
                    <a:pt x="432604" y="0"/>
                    <a:pt x="966248" y="0"/>
                  </a:cubicBezTo>
                  <a:cubicBezTo>
                    <a:pt x="1499892" y="0"/>
                    <a:pt x="1932496" y="432604"/>
                    <a:pt x="1932496" y="966248"/>
                  </a:cubicBezTo>
                  <a:cubicBezTo>
                    <a:pt x="1932496" y="1499892"/>
                    <a:pt x="1499892" y="1932496"/>
                    <a:pt x="966248" y="1932496"/>
                  </a:cubicBezTo>
                  <a:cubicBezTo>
                    <a:pt x="432604" y="1932496"/>
                    <a:pt x="0" y="1499892"/>
                    <a:pt x="0" y="966248"/>
                  </a:cubicBezTo>
                  <a:close/>
                </a:path>
              </a:pathLst>
            </a:custGeom>
            <a:solidFill>
              <a:srgbClr val="9BBB59">
                <a:hueOff val="0"/>
                <a:satOff val="0"/>
                <a:lumOff val="0"/>
                <a:alphaOff val="0"/>
              </a:srgb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947" tIns="310947" rIns="310947" bIns="310947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o-LA" sz="1600" dirty="0" smtClean="0">
                  <a:solidFill>
                    <a:sysClr val="window" lastClr="FFFFFF"/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ການສ້າງແຜນ</a:t>
              </a:r>
              <a:endParaRPr lang="en-AU" sz="1600" dirty="0">
                <a:solidFill>
                  <a:sysClr val="window" lastClr="FFFFFF"/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 rot="17280000">
              <a:off x="6409407" y="3903799"/>
              <a:ext cx="513768" cy="652218"/>
            </a:xfrm>
            <a:custGeom>
              <a:avLst/>
              <a:gdLst>
                <a:gd name="connsiteX0" fmla="*/ 0 w 513767"/>
                <a:gd name="connsiteY0" fmla="*/ 130443 h 652217"/>
                <a:gd name="connsiteX1" fmla="*/ 256884 w 513767"/>
                <a:gd name="connsiteY1" fmla="*/ 130443 h 652217"/>
                <a:gd name="connsiteX2" fmla="*/ 256884 w 513767"/>
                <a:gd name="connsiteY2" fmla="*/ 0 h 652217"/>
                <a:gd name="connsiteX3" fmla="*/ 513767 w 513767"/>
                <a:gd name="connsiteY3" fmla="*/ 326109 h 652217"/>
                <a:gd name="connsiteX4" fmla="*/ 256884 w 513767"/>
                <a:gd name="connsiteY4" fmla="*/ 652217 h 652217"/>
                <a:gd name="connsiteX5" fmla="*/ 256884 w 513767"/>
                <a:gd name="connsiteY5" fmla="*/ 521774 h 652217"/>
                <a:gd name="connsiteX6" fmla="*/ 0 w 513767"/>
                <a:gd name="connsiteY6" fmla="*/ 521774 h 652217"/>
                <a:gd name="connsiteX7" fmla="*/ 0 w 513767"/>
                <a:gd name="connsiteY7" fmla="*/ 130443 h 65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767" h="652217">
                  <a:moveTo>
                    <a:pt x="513767" y="521774"/>
                  </a:moveTo>
                  <a:lnTo>
                    <a:pt x="256883" y="521774"/>
                  </a:lnTo>
                  <a:lnTo>
                    <a:pt x="256883" y="652217"/>
                  </a:lnTo>
                  <a:lnTo>
                    <a:pt x="0" y="326108"/>
                  </a:lnTo>
                  <a:lnTo>
                    <a:pt x="256883" y="0"/>
                  </a:lnTo>
                  <a:lnTo>
                    <a:pt x="256883" y="130443"/>
                  </a:lnTo>
                  <a:lnTo>
                    <a:pt x="513767" y="130443"/>
                  </a:lnTo>
                  <a:lnTo>
                    <a:pt x="513767" y="521774"/>
                  </a:lnTo>
                  <a:close/>
                </a:path>
              </a:pathLst>
            </a:custGeom>
            <a:solidFill>
              <a:srgbClr val="9BBB59"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4129" tIns="130442" rIns="1" bIns="130444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>
                <a:solidFill>
                  <a:sysClr val="window" lastClr="FFFFFF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5247186" y="4657410"/>
              <a:ext cx="1932495" cy="1932495"/>
            </a:xfrm>
            <a:custGeom>
              <a:avLst/>
              <a:gdLst>
                <a:gd name="connsiteX0" fmla="*/ 0 w 1932495"/>
                <a:gd name="connsiteY0" fmla="*/ 966248 h 1932495"/>
                <a:gd name="connsiteX1" fmla="*/ 966248 w 1932495"/>
                <a:gd name="connsiteY1" fmla="*/ 0 h 1932495"/>
                <a:gd name="connsiteX2" fmla="*/ 1932496 w 1932495"/>
                <a:gd name="connsiteY2" fmla="*/ 966248 h 1932495"/>
                <a:gd name="connsiteX3" fmla="*/ 966248 w 1932495"/>
                <a:gd name="connsiteY3" fmla="*/ 1932496 h 1932495"/>
                <a:gd name="connsiteX4" fmla="*/ 0 w 1932495"/>
                <a:gd name="connsiteY4" fmla="*/ 966248 h 193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2495" h="1932495">
                  <a:moveTo>
                    <a:pt x="0" y="966248"/>
                  </a:moveTo>
                  <a:cubicBezTo>
                    <a:pt x="0" y="432604"/>
                    <a:pt x="432604" y="0"/>
                    <a:pt x="966248" y="0"/>
                  </a:cubicBezTo>
                  <a:cubicBezTo>
                    <a:pt x="1499892" y="0"/>
                    <a:pt x="1932496" y="432604"/>
                    <a:pt x="1932496" y="966248"/>
                  </a:cubicBezTo>
                  <a:cubicBezTo>
                    <a:pt x="1932496" y="1499892"/>
                    <a:pt x="1499892" y="1932496"/>
                    <a:pt x="966248" y="1932496"/>
                  </a:cubicBezTo>
                  <a:cubicBezTo>
                    <a:pt x="432604" y="1932496"/>
                    <a:pt x="0" y="1499892"/>
                    <a:pt x="0" y="966248"/>
                  </a:cubicBezTo>
                  <a:close/>
                </a:path>
              </a:pathLst>
            </a:custGeom>
            <a:solidFill>
              <a:srgbClr val="8064A2">
                <a:hueOff val="0"/>
                <a:satOff val="0"/>
                <a:lumOff val="0"/>
                <a:alphaOff val="0"/>
              </a:srgb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947" tIns="310947" rIns="310947" bIns="310947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o-LA" sz="1600" dirty="0" smtClean="0">
                  <a:solidFill>
                    <a:sysClr val="window" lastClr="FFFFFF"/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ເຮັດວຽກແລະຕິດຕາມວຽກ</a:t>
              </a:r>
              <a:endParaRPr lang="en-AU" sz="1600" dirty="0">
                <a:solidFill>
                  <a:sysClr val="window" lastClr="FFFFFF"/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 rot="21600000">
              <a:off x="4520156" y="5297550"/>
              <a:ext cx="513768" cy="652217"/>
            </a:xfrm>
            <a:custGeom>
              <a:avLst/>
              <a:gdLst>
                <a:gd name="connsiteX0" fmla="*/ 0 w 513767"/>
                <a:gd name="connsiteY0" fmla="*/ 130443 h 652217"/>
                <a:gd name="connsiteX1" fmla="*/ 256884 w 513767"/>
                <a:gd name="connsiteY1" fmla="*/ 130443 h 652217"/>
                <a:gd name="connsiteX2" fmla="*/ 256884 w 513767"/>
                <a:gd name="connsiteY2" fmla="*/ 0 h 652217"/>
                <a:gd name="connsiteX3" fmla="*/ 513767 w 513767"/>
                <a:gd name="connsiteY3" fmla="*/ 326109 h 652217"/>
                <a:gd name="connsiteX4" fmla="*/ 256884 w 513767"/>
                <a:gd name="connsiteY4" fmla="*/ 652217 h 652217"/>
                <a:gd name="connsiteX5" fmla="*/ 256884 w 513767"/>
                <a:gd name="connsiteY5" fmla="*/ 521774 h 652217"/>
                <a:gd name="connsiteX6" fmla="*/ 0 w 513767"/>
                <a:gd name="connsiteY6" fmla="*/ 521774 h 652217"/>
                <a:gd name="connsiteX7" fmla="*/ 0 w 513767"/>
                <a:gd name="connsiteY7" fmla="*/ 130443 h 65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767" h="652217">
                  <a:moveTo>
                    <a:pt x="513767" y="521774"/>
                  </a:moveTo>
                  <a:lnTo>
                    <a:pt x="256883" y="521774"/>
                  </a:lnTo>
                  <a:lnTo>
                    <a:pt x="256883" y="652217"/>
                  </a:lnTo>
                  <a:lnTo>
                    <a:pt x="0" y="326108"/>
                  </a:lnTo>
                  <a:lnTo>
                    <a:pt x="256883" y="0"/>
                  </a:lnTo>
                  <a:lnTo>
                    <a:pt x="256883" y="130443"/>
                  </a:lnTo>
                  <a:lnTo>
                    <a:pt x="513767" y="130443"/>
                  </a:lnTo>
                  <a:lnTo>
                    <a:pt x="513767" y="521774"/>
                  </a:lnTo>
                  <a:close/>
                </a:path>
              </a:pathLst>
            </a:custGeom>
            <a:solidFill>
              <a:srgbClr val="8064A2"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4130" tIns="130443" rIns="1" bIns="130443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>
                <a:solidFill>
                  <a:sysClr val="window" lastClr="FFFFFF"/>
                </a:solidFill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587662" y="4585673"/>
              <a:ext cx="1932495" cy="1932495"/>
            </a:xfrm>
            <a:custGeom>
              <a:avLst/>
              <a:gdLst>
                <a:gd name="connsiteX0" fmla="*/ 0 w 1932495"/>
                <a:gd name="connsiteY0" fmla="*/ 966248 h 1932495"/>
                <a:gd name="connsiteX1" fmla="*/ 966248 w 1932495"/>
                <a:gd name="connsiteY1" fmla="*/ 0 h 1932495"/>
                <a:gd name="connsiteX2" fmla="*/ 1932496 w 1932495"/>
                <a:gd name="connsiteY2" fmla="*/ 966248 h 1932495"/>
                <a:gd name="connsiteX3" fmla="*/ 966248 w 1932495"/>
                <a:gd name="connsiteY3" fmla="*/ 1932496 h 1932495"/>
                <a:gd name="connsiteX4" fmla="*/ 0 w 1932495"/>
                <a:gd name="connsiteY4" fmla="*/ 966248 h 193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2495" h="1932495">
                  <a:moveTo>
                    <a:pt x="0" y="966248"/>
                  </a:moveTo>
                  <a:cubicBezTo>
                    <a:pt x="0" y="432604"/>
                    <a:pt x="432604" y="0"/>
                    <a:pt x="966248" y="0"/>
                  </a:cubicBezTo>
                  <a:cubicBezTo>
                    <a:pt x="1499892" y="0"/>
                    <a:pt x="1932496" y="432604"/>
                    <a:pt x="1932496" y="966248"/>
                  </a:cubicBezTo>
                  <a:cubicBezTo>
                    <a:pt x="1932496" y="1499892"/>
                    <a:pt x="1499892" y="1932496"/>
                    <a:pt x="966248" y="1932496"/>
                  </a:cubicBezTo>
                  <a:cubicBezTo>
                    <a:pt x="432604" y="1932496"/>
                    <a:pt x="0" y="1499892"/>
                    <a:pt x="0" y="966248"/>
                  </a:cubicBezTo>
                  <a:close/>
                </a:path>
              </a:pathLst>
            </a:custGeom>
            <a:solidFill>
              <a:srgbClr val="4BACC6">
                <a:hueOff val="0"/>
                <a:satOff val="0"/>
                <a:lumOff val="0"/>
                <a:alphaOff val="0"/>
              </a:srgb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947" tIns="310947" rIns="310947" bIns="310947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o-LA" sz="1600" dirty="0" smtClean="0">
                  <a:solidFill>
                    <a:sysClr val="window" lastClr="FFFFFF"/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ການຕັດສິນຊີ້ຂາດວ່າແຜນນັ້ນໃຊການໄດ້ຫຼືບໍ່</a:t>
              </a:r>
              <a:endParaRPr lang="en-AU" sz="1600" dirty="0">
                <a:solidFill>
                  <a:sysClr val="window" lastClr="FFFFFF"/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 rot="25920000">
              <a:off x="2610811" y="3931458"/>
              <a:ext cx="513767" cy="652217"/>
            </a:xfrm>
            <a:custGeom>
              <a:avLst/>
              <a:gdLst>
                <a:gd name="connsiteX0" fmla="*/ 0 w 513767"/>
                <a:gd name="connsiteY0" fmla="*/ 130443 h 652217"/>
                <a:gd name="connsiteX1" fmla="*/ 256884 w 513767"/>
                <a:gd name="connsiteY1" fmla="*/ 130443 h 652217"/>
                <a:gd name="connsiteX2" fmla="*/ 256884 w 513767"/>
                <a:gd name="connsiteY2" fmla="*/ 0 h 652217"/>
                <a:gd name="connsiteX3" fmla="*/ 513767 w 513767"/>
                <a:gd name="connsiteY3" fmla="*/ 326109 h 652217"/>
                <a:gd name="connsiteX4" fmla="*/ 256884 w 513767"/>
                <a:gd name="connsiteY4" fmla="*/ 652217 h 652217"/>
                <a:gd name="connsiteX5" fmla="*/ 256884 w 513767"/>
                <a:gd name="connsiteY5" fmla="*/ 521774 h 652217"/>
                <a:gd name="connsiteX6" fmla="*/ 0 w 513767"/>
                <a:gd name="connsiteY6" fmla="*/ 521774 h 652217"/>
                <a:gd name="connsiteX7" fmla="*/ 0 w 513767"/>
                <a:gd name="connsiteY7" fmla="*/ 130443 h 65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767" h="652217">
                  <a:moveTo>
                    <a:pt x="513767" y="521774"/>
                  </a:moveTo>
                  <a:lnTo>
                    <a:pt x="256883" y="521774"/>
                  </a:lnTo>
                  <a:lnTo>
                    <a:pt x="256883" y="652217"/>
                  </a:lnTo>
                  <a:lnTo>
                    <a:pt x="0" y="326108"/>
                  </a:lnTo>
                  <a:lnTo>
                    <a:pt x="256883" y="0"/>
                  </a:lnTo>
                  <a:lnTo>
                    <a:pt x="256883" y="130443"/>
                  </a:lnTo>
                  <a:lnTo>
                    <a:pt x="513767" y="130443"/>
                  </a:lnTo>
                  <a:lnTo>
                    <a:pt x="513767" y="521774"/>
                  </a:lnTo>
                  <a:close/>
                </a:path>
              </a:pathLst>
            </a:custGeom>
            <a:solidFill>
              <a:srgbClr val="4BACC6"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4129" tIns="130442" rIns="0" bIns="130443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>
                <a:solidFill>
                  <a:sysClr val="window" lastClr="FFFFFF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448590" y="2124388"/>
              <a:ext cx="1809332" cy="1937512"/>
            </a:xfrm>
            <a:custGeom>
              <a:avLst/>
              <a:gdLst>
                <a:gd name="connsiteX0" fmla="*/ 0 w 1932495"/>
                <a:gd name="connsiteY0" fmla="*/ 966248 h 1932495"/>
                <a:gd name="connsiteX1" fmla="*/ 966248 w 1932495"/>
                <a:gd name="connsiteY1" fmla="*/ 0 h 1932495"/>
                <a:gd name="connsiteX2" fmla="*/ 1932496 w 1932495"/>
                <a:gd name="connsiteY2" fmla="*/ 966248 h 1932495"/>
                <a:gd name="connsiteX3" fmla="*/ 966248 w 1932495"/>
                <a:gd name="connsiteY3" fmla="*/ 1932496 h 1932495"/>
                <a:gd name="connsiteX4" fmla="*/ 0 w 1932495"/>
                <a:gd name="connsiteY4" fmla="*/ 966248 h 1932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2495" h="1932495">
                  <a:moveTo>
                    <a:pt x="0" y="966248"/>
                  </a:moveTo>
                  <a:cubicBezTo>
                    <a:pt x="0" y="432604"/>
                    <a:pt x="432604" y="0"/>
                    <a:pt x="966248" y="0"/>
                  </a:cubicBezTo>
                  <a:cubicBezTo>
                    <a:pt x="1499892" y="0"/>
                    <a:pt x="1932496" y="432604"/>
                    <a:pt x="1932496" y="966248"/>
                  </a:cubicBezTo>
                  <a:cubicBezTo>
                    <a:pt x="1932496" y="1499892"/>
                    <a:pt x="1499892" y="1932496"/>
                    <a:pt x="966248" y="1932496"/>
                  </a:cubicBezTo>
                  <a:cubicBezTo>
                    <a:pt x="432604" y="1932496"/>
                    <a:pt x="0" y="1499892"/>
                    <a:pt x="0" y="966248"/>
                  </a:cubicBezTo>
                  <a:close/>
                </a:path>
              </a:pathLst>
            </a:custGeom>
            <a:solidFill>
              <a:srgbClr val="F79646">
                <a:hueOff val="0"/>
                <a:satOff val="0"/>
                <a:lumOff val="0"/>
                <a:alphaOff val="0"/>
              </a:srgbClr>
            </a:solidFill>
            <a:ln w="381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947" tIns="310947" rIns="310947" bIns="310947" numCol="1" spcCol="1270" anchor="ctr" anchorCtr="0">
              <a:noAutofit/>
            </a:bodyPr>
            <a:lstStyle/>
            <a:p>
              <a:pPr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o-LA" sz="1600" dirty="0" smtClean="0">
                  <a:solidFill>
                    <a:sysClr val="window" lastClr="FFFFFF"/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ບອກພວກເຮົາເອງແລະຜູ້ອື່ນໆ</a:t>
              </a:r>
              <a:endParaRPr lang="en-AU" sz="1600" dirty="0">
                <a:solidFill>
                  <a:sysClr val="window" lastClr="FFFFFF"/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19440000">
              <a:off x="3320021" y="1693417"/>
              <a:ext cx="513767" cy="652217"/>
            </a:xfrm>
            <a:custGeom>
              <a:avLst/>
              <a:gdLst>
                <a:gd name="connsiteX0" fmla="*/ 0 w 513767"/>
                <a:gd name="connsiteY0" fmla="*/ 130443 h 652217"/>
                <a:gd name="connsiteX1" fmla="*/ 256884 w 513767"/>
                <a:gd name="connsiteY1" fmla="*/ 130443 h 652217"/>
                <a:gd name="connsiteX2" fmla="*/ 256884 w 513767"/>
                <a:gd name="connsiteY2" fmla="*/ 0 h 652217"/>
                <a:gd name="connsiteX3" fmla="*/ 513767 w 513767"/>
                <a:gd name="connsiteY3" fmla="*/ 326109 h 652217"/>
                <a:gd name="connsiteX4" fmla="*/ 256884 w 513767"/>
                <a:gd name="connsiteY4" fmla="*/ 652217 h 652217"/>
                <a:gd name="connsiteX5" fmla="*/ 256884 w 513767"/>
                <a:gd name="connsiteY5" fmla="*/ 521774 h 652217"/>
                <a:gd name="connsiteX6" fmla="*/ 0 w 513767"/>
                <a:gd name="connsiteY6" fmla="*/ 521774 h 652217"/>
                <a:gd name="connsiteX7" fmla="*/ 0 w 513767"/>
                <a:gd name="connsiteY7" fmla="*/ 130443 h 65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3767" h="652217">
                  <a:moveTo>
                    <a:pt x="0" y="130443"/>
                  </a:moveTo>
                  <a:lnTo>
                    <a:pt x="256884" y="130443"/>
                  </a:lnTo>
                  <a:lnTo>
                    <a:pt x="256884" y="0"/>
                  </a:lnTo>
                  <a:lnTo>
                    <a:pt x="513767" y="326109"/>
                  </a:lnTo>
                  <a:lnTo>
                    <a:pt x="256884" y="652217"/>
                  </a:lnTo>
                  <a:lnTo>
                    <a:pt x="256884" y="521774"/>
                  </a:lnTo>
                  <a:lnTo>
                    <a:pt x="0" y="521774"/>
                  </a:lnTo>
                  <a:lnTo>
                    <a:pt x="0" y="130443"/>
                  </a:lnTo>
                  <a:close/>
                </a:path>
              </a:pathLst>
            </a:custGeom>
            <a:solidFill>
              <a:srgbClr val="F79646"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-1" tIns="130443" rIns="154130" bIns="130442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AU" sz="1200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83760" y="2453173"/>
            <a:ext cx="1908720" cy="1328023"/>
          </a:xfrm>
          <a:prstGeom prst="roundRect">
            <a:avLst/>
          </a:prstGeom>
          <a:ln>
            <a:solidFill>
              <a:srgbClr val="9BBB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ເປົ້າໝາຍ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ຍຸດທະສາດ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ຕ່ອງໂສ້ຜົນຮັບ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ວິທີການ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0051" y="391966"/>
            <a:ext cx="2969268" cy="1634490"/>
          </a:xfrm>
          <a:prstGeom prst="roundRect">
            <a:avLst/>
          </a:prstGeom>
          <a:ln>
            <a:solidFill>
              <a:srgbClr val="C0504D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ກ່ອນໜ້າການວາງແຜນ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ວິໄສທັດ ແລະ ຂອບເຂດວຽກ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ລະດັບຄາດໝາຍ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ໄພນາບຂູ່ລົບກວນ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ສະພາບການ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8083" y="4781889"/>
            <a:ext cx="2126365" cy="1328023"/>
          </a:xfrm>
          <a:prstGeom prst="round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ແຜນວຽກ ແລະລໍາດັບເວລາ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ງົບປະະມານ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ຕັດຕັ້ງປະຕິບັດ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4781889"/>
            <a:ext cx="2430831" cy="1021556"/>
          </a:xfrm>
          <a:prstGeom prst="roundRect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ໄດ້ຮັບຂໍ້ມູນ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ເບິ່ງຜົນຮັບທີ່ອອກມາ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ດັດແປງແຜນ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5828" y="1212224"/>
            <a:ext cx="2864969" cy="1328023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ບັນທຶກເກັບກໍາສິ່ງເຮົາຮຽນຮູ້</a:t>
            </a:r>
            <a:endParaRPr lang="en-AU" dirty="0">
              <a:solidFill>
                <a:schemeClr val="tx1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ແບ່ງປັນສິ່ງທີ່ເຮົາຮຽນຮູ້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lo-LA" dirty="0" smtClean="0">
                <a:solidFill>
                  <a:srgbClr val="000000"/>
                </a:solidFill>
                <a:latin typeface="Phetsarath OT" panose="02000500000000020004" pitchFamily="2" charset="0"/>
                <a:cs typeface="Phetsarath OT" panose="02000500000000020004" pitchFamily="2" charset="0"/>
              </a:rPr>
              <a:t>ຊ່ວຍຜູ້ອື່ນໆແບ່ງປັນສິ່ງທີ່ເຂົາ ເຈົ້າຮຽນຮູ້</a:t>
            </a:r>
            <a:endParaRPr lang="en-AU" dirty="0">
              <a:solidFill>
                <a:srgbClr val="000000"/>
              </a:solidFill>
              <a:latin typeface="Phetsarath OT" panose="02000500000000020004" pitchFamily="2" charset="0"/>
              <a:cs typeface="Phetsarath OT" panose="02000500000000020004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7588" y="3090101"/>
            <a:ext cx="2067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o-LA" dirty="0" smtClean="0">
                <a:latin typeface="Phetsarath OT" panose="02000500000000020004" pitchFamily="2" charset="0"/>
                <a:ea typeface="Segoe UI Symbol" panose="020B0502040204020203" pitchFamily="34" charset="0"/>
                <a:cs typeface="Phetsarath OT" panose="02000500000000020004" pitchFamily="2" charset="0"/>
              </a:rPr>
              <a:t>ການວາງແຜນທີ່ຖືກສຸຂະລັກສະນະຊຶ່ງດັດແປງສໍາລັບສະພາບຫຼາຍວັດທະນະທໍາຜະສົມກັນ</a:t>
            </a:r>
            <a:endParaRPr lang="en-AU" dirty="0" smtClean="0">
              <a:latin typeface="Phetsarath OT" panose="02000500000000020004" pitchFamily="2" charset="0"/>
              <a:ea typeface="Segoe UI Symbol" panose="020B0502040204020203" pitchFamily="34" charset="0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38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1517" y="316836"/>
            <a:ext cx="8532444" cy="6185769"/>
            <a:chOff x="-15719" y="-17067"/>
            <a:chExt cx="9159720" cy="6673179"/>
          </a:xfrm>
        </p:grpSpPr>
        <p:sp>
          <p:nvSpPr>
            <p:cNvPr id="2" name="Rectangle 1"/>
            <p:cNvSpPr/>
            <p:nvPr/>
          </p:nvSpPr>
          <p:spPr>
            <a:xfrm>
              <a:off x="890111" y="-17067"/>
              <a:ext cx="3268839" cy="652617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68442" y="4051929"/>
              <a:ext cx="9007116" cy="1614196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83265" y="2360593"/>
              <a:ext cx="8977470" cy="150045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83265" y="593504"/>
              <a:ext cx="8992293" cy="434867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5567" y="41434"/>
              <a:ext cx="8992062" cy="4046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062834" y="1306544"/>
              <a:ext cx="3007931" cy="43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ວິໄສທັດ</a:t>
              </a:r>
              <a:r>
                <a:rPr lang="en-AU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/</a:t>
              </a:r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ຄວາມຄິດຝັນ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43661" y="1726709"/>
              <a:ext cx="2061960" cy="43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ຂອບເຂດ/ພື້ນທີ່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79182" y="2370051"/>
              <a:ext cx="1697173" cy="365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6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ລະດັບຄາດໝາຍ</a:t>
              </a:r>
              <a:endParaRPr lang="en-AU" sz="1600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62949" y="3001537"/>
              <a:ext cx="1056356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ຄຸນລັກສະນະ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62950" y="3264747"/>
              <a:ext cx="1007815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ຕົວຊີ້ວັດ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590949" y="3132342"/>
              <a:ext cx="1281793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ການຢູ່ລອດຂອງຊີ</a:t>
              </a:r>
            </a:p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ວິດໄດ້ (ສຸຂະພາບ)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37420" y="2963004"/>
              <a:ext cx="1908308" cy="64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ໃຫ້ບອກພວກເຮົາວ່າຄາດໝາຍມີສຸຂະພາບດີຄືແນວໃດ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/ helps prioritise Targets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79542" y="1500593"/>
              <a:ext cx="1841931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ສ້າງບົດສະຫຼຸບໂດຍລວມກ່ຽວກັບຜົນສໍາເລັດ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15719" y="37660"/>
              <a:ext cx="3421340" cy="3320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4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ບາດກ້າວທາງຍຸດທະສາດສໍາລັບຈຸດປະສົງ</a:t>
              </a:r>
              <a:r>
                <a:rPr lang="en-AU" sz="14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endParaRPr lang="en-AU" sz="1400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37976" y="618878"/>
              <a:ext cx="1827887" cy="4316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ກ່ອນວາງແຜນ</a:t>
              </a:r>
              <a:endParaRPr lang="en-AU" sz="2000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68546" y="597485"/>
              <a:ext cx="1932978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ສ້າງທີມງານໂຄງການ ແລະ</a:t>
              </a:r>
              <a:r>
                <a:rPr lang="lo-LA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ຈັດຕັ້ງຂະບວນການ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7036" y="99376"/>
              <a:ext cx="833728" cy="365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ຈຸດສຸມ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84261" y="17666"/>
              <a:ext cx="1869188" cy="365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ສິ່ງທີ່ຈະເກີດຈາກແຜນ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54276" y="54523"/>
              <a:ext cx="1187624" cy="365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ປຶ້ມຄູ່ມື</a:t>
              </a:r>
              <a:endParaRPr lang="en-AU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83496" y="1297018"/>
              <a:ext cx="8976205" cy="851555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54276" y="682121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1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3497" y="682121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1A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63395" y="1573074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4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10700" y="1601077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1B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188710" y="2348882"/>
              <a:ext cx="2057018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ກໍານົດຊັບສິນສະເພາະ ທີ່ເຮັດໃຫ້ວິ</a:t>
              </a:r>
            </a:p>
            <a:p>
              <a:r>
                <a:rPr lang="lo-LA" sz="11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ໄສ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ທັດກາຍເປັນຈິງ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17524" y="2902797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1B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8" name="Left Brace 77"/>
            <p:cNvSpPr/>
            <p:nvPr/>
          </p:nvSpPr>
          <p:spPr>
            <a:xfrm>
              <a:off x="2897853" y="3001537"/>
              <a:ext cx="149684" cy="52482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80" name="Elbow Connector 79"/>
            <p:cNvCxnSpPr/>
            <p:nvPr/>
          </p:nvCxnSpPr>
          <p:spPr>
            <a:xfrm rot="10800000">
              <a:off x="1507021" y="2713272"/>
              <a:ext cx="83926" cy="760863"/>
            </a:xfrm>
            <a:prstGeom prst="bentConnector2">
              <a:avLst/>
            </a:prstGeom>
            <a:ln w="952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6172563" y="2370306"/>
              <a:ext cx="1163569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11</a:t>
              </a:r>
              <a:endParaRPr lang="en-AU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943088" y="4173841"/>
              <a:ext cx="1230406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ຄວາມຮ້າຍແຮງ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957958" y="4557027"/>
              <a:ext cx="1161346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ຂອບເຂດ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022158" y="4304646"/>
              <a:ext cx="971731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ສິ່ງກົດດັນ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/>
              </a:r>
              <a:b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</a:b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(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ບັນຫາຕ່າງໆ)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7401" y="4090499"/>
              <a:ext cx="2042138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ຈັດລະດັບຂັ້ນຄວາມກັດດັນເພື່ອ ໄຈ້ແຍກຜົນກະທົບໃຫຍ່ທີ່ສຸດກວ່າໝູ່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99211" y="4734847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1C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7" name="Left Brace 116"/>
            <p:cNvSpPr/>
            <p:nvPr/>
          </p:nvSpPr>
          <p:spPr>
            <a:xfrm>
              <a:off x="2868245" y="4173841"/>
              <a:ext cx="125643" cy="102798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531400" y="25950"/>
              <a:ext cx="1451841" cy="39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ນໍາໄປສູ່</a:t>
              </a:r>
              <a:endParaRPr lang="en-AU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06619" y="588103"/>
              <a:ext cx="1953082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ກໍານົດສ/ຊ ຂອງທີມງານ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/ລໍາດັບເວລາ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/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ງົບປະມານ, ແລະອືນໆ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478100" y="1488438"/>
              <a:ext cx="1597458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ວິໄສທັດ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ຂອບເຂດ</a:t>
              </a:r>
              <a:endParaRPr lang="en-AU" sz="1100" b="1" u="sng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58082" y="2424138"/>
              <a:ext cx="1701619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ຄາດໝາຍ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ການສາມາດຢູ່ລອດຊີວິດ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062987" y="2870569"/>
              <a:ext cx="2081014" cy="1012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ສະຫຼຸບຄວາມສາມາດຢູ່ລອດ ຂອງຄາດໝາຍ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ໄພນາບຂູ່</a:t>
              </a:r>
              <a:r>
                <a:rPr lang="lo-LA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(ສິ່ງກົດດັນຕ່າງໆ)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ເປົ້າໝາຍ</a:t>
              </a:r>
              <a:endParaRPr lang="en-A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ການຕິດຕາມ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250653" y="4163535"/>
              <a:ext cx="1468734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ແຫຼ່ງທີ່ມາ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240922" y="4621964"/>
              <a:ext cx="1163569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lo-LA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32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181157" y="3039846"/>
              <a:ext cx="1163569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ໜ່າ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19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957960" y="4904188"/>
              <a:ext cx="1597294" cy="282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ຄວາມບໍ່ສາມາດຢ້ອນກັບໄດ້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048887" y="4873857"/>
              <a:ext cx="894200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ແຫຼ່ງທີ່ມາ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/>
              </a:r>
              <a:b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</a:b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(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ສາເຫດ)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34" name="Left Brace 133"/>
            <p:cNvSpPr/>
            <p:nvPr/>
          </p:nvSpPr>
          <p:spPr>
            <a:xfrm>
              <a:off x="1899204" y="4385733"/>
              <a:ext cx="149684" cy="75201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136" name="Elbow Connector 135"/>
            <p:cNvCxnSpPr>
              <a:endCxn id="134" idx="1"/>
            </p:cNvCxnSpPr>
            <p:nvPr/>
          </p:nvCxnSpPr>
          <p:spPr>
            <a:xfrm rot="5400000" flipH="1" flipV="1">
              <a:off x="1485823" y="4855171"/>
              <a:ext cx="506812" cy="319952"/>
            </a:xfrm>
            <a:prstGeom prst="bentConnector2">
              <a:avLst/>
            </a:prstGeom>
            <a:ln w="1905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urved Connector 139"/>
            <p:cNvCxnSpPr>
              <a:stCxn id="14" idx="3"/>
              <a:endCxn id="112" idx="0"/>
            </p:cNvCxnSpPr>
            <p:nvPr/>
          </p:nvCxnSpPr>
          <p:spPr>
            <a:xfrm flipH="1">
              <a:off x="2508024" y="3142649"/>
              <a:ext cx="1611282" cy="1161997"/>
            </a:xfrm>
            <a:prstGeom prst="curvedConnector4">
              <a:avLst>
                <a:gd name="adj1" fmla="val -15230"/>
                <a:gd name="adj2" fmla="val 56072"/>
              </a:avLst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2322849" y="45425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</a:t>
              </a:r>
              <a:endParaRPr lang="en-AU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2391" y="4746217"/>
              <a:ext cx="1777941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ຈັດລະດັບຂັ້ນແຫຼ່ງທີ່ມາເພື່ອໄຈ້ແຍກໄພນາບຂູ່ທີ່ໃຫຍ່ທີ່ສຸດ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336132" y="4675781"/>
              <a:ext cx="1383254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ໄພນາບຂູ່ກົດດັນ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cxnSp>
          <p:nvCxnSpPr>
            <p:cNvPr id="152" name="Elbow Connector 151"/>
            <p:cNvCxnSpPr/>
            <p:nvPr/>
          </p:nvCxnSpPr>
          <p:spPr>
            <a:xfrm rot="16200000" flipH="1">
              <a:off x="2373817" y="2770503"/>
              <a:ext cx="363775" cy="174910"/>
            </a:xfrm>
            <a:prstGeom prst="bentConnector3">
              <a:avLst>
                <a:gd name="adj1" fmla="val 50000"/>
              </a:avLst>
            </a:prstGeom>
            <a:ln w="95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932560" y="5239341"/>
              <a:ext cx="2221097" cy="431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ໄພນາບຂູ່ລົບກວນ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7240900" y="5034665"/>
              <a:ext cx="1834027" cy="64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ສະຫຼຸບໃຈຄວາມໄພນາບຂູ່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ຈຸດປະສົງ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701004" y="5172132"/>
              <a:ext cx="2635128" cy="464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ຈັດລໍາດັບຄວາມສໍາຄັນຂອງໄພນາບຂູ່ທີ່ຢຸດກັ້ນ/ປິດກັ້ນຄວາມສາມາດຢູ່ລອດຂອງຄາດໝາຍ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68442" y="5922030"/>
              <a:ext cx="9007116" cy="604145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948561" y="5989325"/>
              <a:ext cx="1818588" cy="298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2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ວິເຄາະສະຖານະການ</a:t>
              </a:r>
              <a:endParaRPr lang="en-AU" sz="1200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4639589" y="5861653"/>
              <a:ext cx="1992649" cy="64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ຊ່ວຍກໍານົດໄຈ້ແຍກເນື້ອໃນຕ່າງໆ ເພື່ອໃຫ້ສາມາດກໍານົດຈຸດທີ່ດີທີ່ສຸດໃນການເຂົ້າຮ່ວມເຄື່ອນໄຫວ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6562664" y="6082989"/>
              <a:ext cx="841827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39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83265" y="6106211"/>
              <a:ext cx="899592" cy="282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1D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7358082" y="6008658"/>
              <a:ext cx="1733477" cy="64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ແຜນວາດສະຖານະ ການ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ຍຸດທະສາດຕ່າງໆ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cxnSp>
          <p:nvCxnSpPr>
            <p:cNvPr id="187" name="Elbow Connector 186"/>
            <p:cNvCxnSpPr>
              <a:endCxn id="4" idx="1"/>
            </p:cNvCxnSpPr>
            <p:nvPr/>
          </p:nvCxnSpPr>
          <p:spPr>
            <a:xfrm rot="16200000" flipH="1">
              <a:off x="1146318" y="1745184"/>
              <a:ext cx="238649" cy="156038"/>
            </a:xfrm>
            <a:prstGeom prst="bentConnector2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Elbow Connector 188"/>
            <p:cNvCxnSpPr>
              <a:endCxn id="5" idx="1"/>
            </p:cNvCxnSpPr>
            <p:nvPr/>
          </p:nvCxnSpPr>
          <p:spPr>
            <a:xfrm rot="16200000" flipH="1">
              <a:off x="865085" y="2038569"/>
              <a:ext cx="836634" cy="191560"/>
            </a:xfrm>
            <a:prstGeom prst="bentConnector2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>
              <a:off x="1672128" y="5629504"/>
              <a:ext cx="0" cy="40428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>
              <a:stCxn id="5" idx="3"/>
              <a:endCxn id="4" idx="3"/>
            </p:cNvCxnSpPr>
            <p:nvPr/>
          </p:nvCxnSpPr>
          <p:spPr>
            <a:xfrm flipV="1">
              <a:off x="3076355" y="1942527"/>
              <a:ext cx="329266" cy="610139"/>
            </a:xfrm>
            <a:prstGeom prst="bentConnector3">
              <a:avLst>
                <a:gd name="adj1" fmla="val 174531"/>
              </a:avLst>
            </a:prstGeom>
            <a:ln w="95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6081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9512" y="188640"/>
            <a:ext cx="8813317" cy="6526185"/>
            <a:chOff x="7155" y="0"/>
            <a:chExt cx="9093989" cy="6834618"/>
          </a:xfrm>
        </p:grpSpPr>
        <p:sp>
          <p:nvSpPr>
            <p:cNvPr id="65" name="Rectangle 64"/>
            <p:cNvSpPr/>
            <p:nvPr/>
          </p:nvSpPr>
          <p:spPr>
            <a:xfrm>
              <a:off x="820508" y="4911768"/>
              <a:ext cx="3361126" cy="184655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111141" y="26433"/>
              <a:ext cx="3361126" cy="491176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42856" y="0"/>
              <a:ext cx="9058288" cy="4046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991" y="37659"/>
              <a:ext cx="2920296" cy="322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4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ບາດກ້າວທາງຍຸດທະສາດສໍາລັບຈຸດປະສົງ</a:t>
              </a:r>
              <a:r>
                <a:rPr lang="en-AU" sz="14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endParaRPr lang="en-AU" sz="14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86286" y="60428"/>
              <a:ext cx="1107900" cy="354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ຈຸດສຸມ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216566" y="58154"/>
              <a:ext cx="1637375" cy="354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ສິ່ງທີ່ມັນເຮັດ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154251" y="23175"/>
              <a:ext cx="1187624" cy="354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ປຶ້ມຄູ່ມືວຽກ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819481" y="60428"/>
              <a:ext cx="880913" cy="354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ນໍາໄປສູ່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35496" y="476672"/>
              <a:ext cx="9039300" cy="843352"/>
              <a:chOff x="65991" y="548260"/>
              <a:chExt cx="9039300" cy="843352"/>
            </a:xfrm>
          </p:grpSpPr>
          <p:sp>
            <p:nvSpPr>
              <p:cNvPr id="80" name="Rounded Rectangle 79"/>
              <p:cNvSpPr/>
              <p:nvPr/>
            </p:nvSpPr>
            <p:spPr>
              <a:xfrm>
                <a:off x="65991" y="548260"/>
                <a:ext cx="8980588" cy="675258"/>
              </a:xfrm>
              <a:prstGeom prst="roundRect">
                <a:avLst/>
              </a:prstGeom>
              <a:noFill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930087" y="669892"/>
                <a:ext cx="2501260" cy="419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lo-LA" sz="20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ເປົ້າໝາຍ</a:t>
                </a:r>
                <a:r>
                  <a:rPr lang="en-AU" sz="20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20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ຈຸດປະສົງ</a:t>
                </a:r>
                <a:endParaRPr lang="en-AU" sz="2000" b="1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4570022" y="585807"/>
                <a:ext cx="1791666" cy="805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ສ້າງຂໍ້ຄວາມຂອງ 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SMART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ກ່ຽວກັບສຸຂະພາບທີ່ປັບປຸງແລ້ວ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(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ເປົ້າໝາຍ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)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ໄພນາບຂູ່ທີ່ຫຼຸດລົງ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(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ຈຸດປະສົງ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)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361689" y="737408"/>
                <a:ext cx="1106330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ໜ້າ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47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95860" y="724307"/>
                <a:ext cx="899592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ບາດກ້າວ</a:t>
                </a:r>
                <a:r>
                  <a:rPr lang="en-AU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2A</a:t>
                </a:r>
                <a:endParaRPr lang="en-AU" sz="11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372371" y="670447"/>
                <a:ext cx="1732920" cy="45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ເປົ້າໝາຍ</a:t>
                </a:r>
                <a:r>
                  <a:rPr lang="en-AU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ຈຸດປະສົງ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ຍຸດທະສາດຕ່າງໆ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7155" y="3830909"/>
              <a:ext cx="9042536" cy="997677"/>
              <a:chOff x="42856" y="5832732"/>
              <a:chExt cx="9042536" cy="997677"/>
            </a:xfrm>
          </p:grpSpPr>
          <p:sp>
            <p:nvSpPr>
              <p:cNvPr id="96" name="Rounded Rectangle 95"/>
              <p:cNvSpPr/>
              <p:nvPr/>
            </p:nvSpPr>
            <p:spPr>
              <a:xfrm>
                <a:off x="42856" y="5832732"/>
                <a:ext cx="9042536" cy="868349"/>
              </a:xfrm>
              <a:prstGeom prst="roundRect">
                <a:avLst/>
              </a:prstGeom>
              <a:noFill/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 dirty="0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4563994" y="5974276"/>
                <a:ext cx="2023502" cy="628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ກໍານົດຜູ້ເຂົ້າຮ່ວມຟັງ/ຮ່ວປະຊຸມ</a:t>
                </a:r>
                <a:r>
                  <a:rPr lang="lo-LA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ແລະຕົວຊີ້ວັດທີ່ຈະໃຊ້ຕິດຕາມຄວາມຄືບໜ້າຂອງກິດຈະກໍາ/ໂຄງການ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42856" y="6143553"/>
                <a:ext cx="899592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ບາດກ້າວ</a:t>
                </a:r>
                <a:r>
                  <a:rPr lang="en-AU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2B</a:t>
                </a:r>
                <a:endParaRPr lang="en-AU" sz="11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377576" y="5847325"/>
                <a:ext cx="1693107" cy="98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ແຜນວັດແທກ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ແຜນວຽກຄຸ້ມຄອງ</a:t>
                </a:r>
                <a:endPara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ຍຸດທະສາດຂອງຈຸດປະສົງທີ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4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-ການວິເຄາະ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,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ທົບທວນຄືນ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,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ດັດແປງ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6643521" y="6104584"/>
                <a:ext cx="896312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ໜ້າ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72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146842" y="5920415"/>
                <a:ext cx="2727004" cy="419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20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ແຜນວຽກຕິດຕາມ</a:t>
                </a:r>
                <a:endParaRPr lang="en-AU" b="1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1864" y="4911768"/>
              <a:ext cx="9039810" cy="1922850"/>
              <a:chOff x="42856" y="3800942"/>
              <a:chExt cx="9039810" cy="192285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65991" y="3800942"/>
                <a:ext cx="8998642" cy="1846558"/>
              </a:xfrm>
              <a:prstGeom prst="roundRect">
                <a:avLst/>
              </a:prstGeom>
              <a:noFill/>
              <a:ln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074721" y="3856334"/>
                <a:ext cx="3151040" cy="612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6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ວາງແຜນເຄື່ອນໄຫວກິດຈະກໍາ</a:t>
                </a:r>
                <a:r>
                  <a:rPr lang="en-AU" sz="16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/ </a:t>
                </a:r>
                <a:r>
                  <a:rPr lang="lo-LA" sz="16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ວາງແຜນການດໍາເນີນງານ</a:t>
                </a:r>
                <a:endParaRPr lang="en-AU" sz="1600" b="1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4560520" y="3865283"/>
                <a:ext cx="2117267" cy="80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ກໍານົດບາດກ້າວອັນສະເພາະທີ່ຈໍາເປັນຕ້ອງເຮັດສໍາລັບຍຸດທະສາດນັ້ນໆ-ລວມ ເຖິງຄົນ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,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ງົບປະມານ, ການຕັ້ງກໍານົດເວລາ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2856" y="4034550"/>
                <a:ext cx="899592" cy="45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ບາດກ້າວ</a:t>
                </a:r>
                <a:r>
                  <a:rPr lang="en-AU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2C /3A /3B</a:t>
                </a:r>
                <a:endParaRPr lang="en-AU" sz="11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6683837" y="4017604"/>
                <a:ext cx="864516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ໜ້າ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80</a:t>
                </a: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7473225" y="4010225"/>
                <a:ext cx="1396764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ແຜນງຽກ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481003" y="4926153"/>
                <a:ext cx="1052309" cy="273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ຂີດຄວາມສາມາດ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2732034" y="4581146"/>
                <a:ext cx="1414075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ການນໍາພາ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ທີມງານ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702331" y="4870147"/>
                <a:ext cx="1790927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ສະຖາບັນການຈັດຕັ້ງ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ກອງທຶນ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16" name="Left Brace 115"/>
              <p:cNvSpPr/>
              <p:nvPr/>
            </p:nvSpPr>
            <p:spPr>
              <a:xfrm>
                <a:off x="2536171" y="4568398"/>
                <a:ext cx="166159" cy="989483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2726824" y="5254063"/>
                <a:ext cx="1610793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ດ້ານກົດໝາຍ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ຊຸມຊົນ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cxnSp>
            <p:nvCxnSpPr>
              <p:cNvPr id="118" name="Elbow Connector 117"/>
              <p:cNvCxnSpPr/>
              <p:nvPr/>
            </p:nvCxnSpPr>
            <p:spPr>
              <a:xfrm rot="10800000">
                <a:off x="1323352" y="4392173"/>
                <a:ext cx="170301" cy="614961"/>
              </a:xfrm>
              <a:prstGeom prst="bentConnector2">
                <a:avLst/>
              </a:prstGeom>
              <a:ln w="9525">
                <a:solidFill>
                  <a:schemeClr val="accent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4620841" y="4540856"/>
                <a:ext cx="2391704" cy="628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ກໍານົດຄວາມຕ້ອງການດ້ານຂີດຄວາມສາມາດທີ່ສໍາຄັນໆ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ແລະຄິດຫາຍຸດທະສາດໃໝ່ໆ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ເພື່ອເວົ້າເຖິງຂີດ ຄ.ສາມາດດັ່ງກ່າວ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7362867" y="4563431"/>
                <a:ext cx="1719799" cy="11603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ການຕີລາຄາຂີດຄ.ສາມາດ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ຈຸດປະສົງ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ຍຸດທະສາດ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ການເຄືອນໄຫວກິດຈະກໍາ</a:t>
                </a:r>
                <a:endPara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ຍຸດທະສາດຂອງຈຸດປະສົງ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3C -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ຈັດຕັ້ງປະຕິບັດ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</p:grpSp>
        <p:grpSp>
          <p:nvGrpSpPr>
            <p:cNvPr id="121" name="Group 120"/>
            <p:cNvGrpSpPr/>
            <p:nvPr/>
          </p:nvGrpSpPr>
          <p:grpSpPr>
            <a:xfrm>
              <a:off x="31894" y="1329779"/>
              <a:ext cx="9012018" cy="2333001"/>
              <a:chOff x="65991" y="1401158"/>
              <a:chExt cx="9012018" cy="2333001"/>
            </a:xfrm>
          </p:grpSpPr>
          <p:sp>
            <p:nvSpPr>
              <p:cNvPr id="122" name="Rounded Rectangle 121"/>
              <p:cNvSpPr/>
              <p:nvPr/>
            </p:nvSpPr>
            <p:spPr>
              <a:xfrm>
                <a:off x="65991" y="2852938"/>
                <a:ext cx="9012018" cy="881221"/>
              </a:xfrm>
              <a:prstGeom prst="roundRect">
                <a:avLst/>
              </a:prstGeom>
              <a:noFill/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154865" y="1465817"/>
                <a:ext cx="1422817" cy="419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lo-LA" sz="20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ຍຸດທະສາດ</a:t>
                </a:r>
                <a:endParaRPr lang="en-AU" b="1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1127172" y="3132023"/>
                <a:ext cx="3379193" cy="322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4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ຕ່ອງໂສ້ຂອງຜົນຮັບ</a:t>
                </a:r>
                <a:r>
                  <a:rPr lang="en-AU" sz="14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(</a:t>
                </a:r>
                <a:r>
                  <a:rPr lang="lo-LA" sz="14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ແຜນທິດທາງເດີນໜ້າ</a:t>
                </a:r>
                <a:r>
                  <a:rPr lang="en-AU" sz="1400" b="1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)</a:t>
                </a:r>
                <a:endParaRPr lang="en-AU" sz="1400" b="1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4518512" y="1401158"/>
                <a:ext cx="1846074" cy="45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ຊຸດກິດຈະກໍາສະເພາະທີ່ຈະເຮັດໃຫ້ບັນລຸເປົ້າໝາຍ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ຈຸດປະສົງ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65991" y="1412147"/>
                <a:ext cx="9012018" cy="1382657"/>
              </a:xfrm>
              <a:prstGeom prst="roundRect">
                <a:avLst/>
              </a:prstGeom>
              <a:noFill/>
              <a:ln w="1905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6505456" y="1444031"/>
                <a:ext cx="1038139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ໜ້າ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54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19292" y="1735122"/>
                <a:ext cx="899592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ບາດກ້າວ</a:t>
                </a:r>
                <a:r>
                  <a:rPr lang="en-AU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2A</a:t>
                </a:r>
                <a:endParaRPr lang="en-AU" sz="11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4579761" y="2894264"/>
                <a:ext cx="2006132" cy="80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ທົດສອບຕາມຫຼັກຕັກກະເພື່ອເບິ່ງວ່າຍຸດທະສາດຈະປະສົບຄວາມສໍາເລັດຫຼື ບໍ່ ແລະເພື່ອກໍານົດຄວາມຕ້ອງການທາງດ້ານການຕິດຕາມວຽກ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99071" y="3194481"/>
                <a:ext cx="899592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ບາດກ້າວ</a:t>
                </a:r>
                <a:r>
                  <a:rPr lang="en-AU" sz="1100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2A</a:t>
                </a:r>
                <a:endParaRPr lang="en-AU" sz="1100" dirty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585893" y="3126918"/>
                <a:ext cx="841704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ໜ້າ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64</a:t>
                </a: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7459020" y="1837225"/>
                <a:ext cx="1597458" cy="80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ຈັດລໍາດັບຄວາມສໍາຄັນຂອງຍຸດທະສາດ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ຕ່ອງໂສ້ຂອງຜົນຮັບ</a:t>
                </a:r>
                <a:endPara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ການເຄື່ອນໄຫວວຽກ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7462485" y="2852938"/>
                <a:ext cx="1597458" cy="80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ຕ້ອງໂສ້ຂອງຜົນຮັບ</a:t>
                </a:r>
                <a:r>
                  <a:rPr lang="en-AU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b="1" u="sng" dirty="0" smtClean="0">
                    <a:latin typeface="Phetsarath OT" panose="02000500000000020004" pitchFamily="2" charset="0"/>
                    <a:cs typeface="Phetsarath OT" panose="02000500000000020004" pitchFamily="2" charset="0"/>
                  </a:rPr>
                  <a:t>ໂຄງການ</a:t>
                </a:r>
                <a:endParaRPr lang="en-AU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ການເຄືອນໄຫວປະຕິບັດ</a:t>
                </a:r>
                <a:endPara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ການຕິດຕາມ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583709" y="1831914"/>
                <a:ext cx="848860" cy="273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ຜົນປະໂຫຍດ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470847" y="2052966"/>
                <a:ext cx="1363271" cy="273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ຄວາມສາມາດເປັນໄປໄດ້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37" name="Left Brace 136"/>
              <p:cNvSpPr/>
              <p:nvPr/>
            </p:nvSpPr>
            <p:spPr>
              <a:xfrm>
                <a:off x="2405296" y="1842832"/>
                <a:ext cx="166159" cy="654025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2595307" y="2282370"/>
                <a:ext cx="1161188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ລາຄາຕົ້ນທຶນ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cxnSp>
            <p:nvCxnSpPr>
              <p:cNvPr id="139" name="Elbow Connector 138"/>
              <p:cNvCxnSpPr/>
              <p:nvPr/>
            </p:nvCxnSpPr>
            <p:spPr>
              <a:xfrm rot="10800000">
                <a:off x="1847417" y="1775344"/>
                <a:ext cx="567034" cy="523851"/>
              </a:xfrm>
              <a:prstGeom prst="bentConnector2">
                <a:avLst/>
              </a:prstGeom>
              <a:ln w="9525">
                <a:solidFill>
                  <a:schemeClr val="accent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TextBox 139"/>
              <p:cNvSpPr txBox="1"/>
              <p:nvPr/>
            </p:nvSpPr>
            <p:spPr>
              <a:xfrm>
                <a:off x="4562390" y="1780348"/>
                <a:ext cx="2802347" cy="45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ການໃຫ້ກໍາລັງໃຈ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ການຊຸກຍູ້ສົ່ງເສີມ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ການປະກອບ</a:t>
                </a:r>
              </a:p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ສ່ວນ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ກໍານົດເວລາ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ການວາງລະດັບຄ່າໃຊ້ຈ່າຍຄົງທີ່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600646" y="2210641"/>
                <a:ext cx="2764090" cy="273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ການນໍາພາ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ການະຕຸ້ນຈິດໃຈ</a:t>
                </a:r>
                <a:r>
                  <a:rPr lang="en-AU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 / </a:t>
                </a:r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ເຮັດໃຫ້ງ່າຍດາຍ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4600645" y="2443013"/>
                <a:ext cx="2937586" cy="451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o-LA" sz="11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hetsarath OT" panose="02000500000000020004" pitchFamily="2" charset="0"/>
                    <a:cs typeface="Phetsarath OT" panose="02000500000000020004" pitchFamily="2" charset="0"/>
                  </a:rPr>
                  <a:t>ກະຕີິກາທີ່ໃຊ້ຈັດລະດັບຍຸດທະສາດແລະໄຈ້ແຍກຈຸດອ່ອນຕ່າງໆ</a:t>
                </a:r>
                <a:endParaRPr lang="en-AU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endParaRPr>
              </a:p>
            </p:txBody>
          </p:sp>
        </p:grpSp>
        <p:cxnSp>
          <p:nvCxnSpPr>
            <p:cNvPr id="143" name="Straight Arrow Connector 142"/>
            <p:cNvCxnSpPr/>
            <p:nvPr/>
          </p:nvCxnSpPr>
          <p:spPr>
            <a:xfrm>
              <a:off x="2483768" y="2606654"/>
              <a:ext cx="1" cy="4492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urved Connector 143"/>
            <p:cNvCxnSpPr>
              <a:stCxn id="124" idx="2"/>
              <a:endCxn id="108" idx="1"/>
            </p:cNvCxnSpPr>
            <p:nvPr/>
          </p:nvCxnSpPr>
          <p:spPr>
            <a:xfrm rot="5400000">
              <a:off x="973000" y="3463696"/>
              <a:ext cx="1890400" cy="1728942"/>
            </a:xfrm>
            <a:prstGeom prst="curvedConnector4">
              <a:avLst>
                <a:gd name="adj1" fmla="val 41901"/>
                <a:gd name="adj2" fmla="val 11364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urved Connector 144"/>
            <p:cNvCxnSpPr>
              <a:stCxn id="124" idx="2"/>
              <a:endCxn id="105" idx="1"/>
            </p:cNvCxnSpPr>
            <p:nvPr/>
          </p:nvCxnSpPr>
          <p:spPr>
            <a:xfrm rot="5400000">
              <a:off x="1574338" y="2919770"/>
              <a:ext cx="745137" cy="1671530"/>
            </a:xfrm>
            <a:prstGeom prst="curvedConnector4">
              <a:avLst>
                <a:gd name="adj1" fmla="val 35941"/>
                <a:gd name="adj2" fmla="val 11411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urved Connector 145"/>
            <p:cNvCxnSpPr/>
            <p:nvPr/>
          </p:nvCxnSpPr>
          <p:spPr>
            <a:xfrm>
              <a:off x="1084378" y="957045"/>
              <a:ext cx="567576" cy="519518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urved Connector 146"/>
            <p:cNvCxnSpPr/>
            <p:nvPr/>
          </p:nvCxnSpPr>
          <p:spPr>
            <a:xfrm rot="16200000" flipH="1">
              <a:off x="317361" y="1682902"/>
              <a:ext cx="2114111" cy="641376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085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1519" y="260648"/>
            <a:ext cx="8682474" cy="4149080"/>
            <a:chOff x="65990" y="0"/>
            <a:chExt cx="9039300" cy="4461501"/>
          </a:xfrm>
        </p:grpSpPr>
        <p:sp>
          <p:nvSpPr>
            <p:cNvPr id="36" name="Rectangle 35"/>
            <p:cNvSpPr/>
            <p:nvPr/>
          </p:nvSpPr>
          <p:spPr>
            <a:xfrm>
              <a:off x="805998" y="37659"/>
              <a:ext cx="3361126" cy="244451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3269" y="3513739"/>
              <a:ext cx="3361126" cy="9477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27584" y="2492898"/>
              <a:ext cx="3361126" cy="10027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83356" y="3495627"/>
              <a:ext cx="8933216" cy="939236"/>
            </a:xfrm>
            <a:prstGeom prst="roundRect">
              <a:avLst/>
            </a:prstGeom>
            <a:noFill/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83356" y="548261"/>
              <a:ext cx="8945858" cy="722349"/>
            </a:xfrm>
            <a:prstGeom prst="roundRect">
              <a:avLst/>
            </a:prstGeom>
            <a:noFill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5991" y="0"/>
              <a:ext cx="9012018" cy="40466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990" y="37660"/>
              <a:ext cx="3148629" cy="364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ບາດກ້າວທາງຍຸດທະສາດສໍາລັບຈຸດປະສົງ</a:t>
              </a:r>
              <a:r>
                <a:rPr lang="en-AU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50338" y="701223"/>
              <a:ext cx="2764020" cy="430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ແຜນວຽກຄຸ້ມຄອງ</a:t>
              </a:r>
              <a:endParaRPr lang="en-AU" sz="2000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64030" y="638631"/>
              <a:ext cx="2022064" cy="645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ດຶງອົງປະກອບທັງໝົດລວກັນເຂົ້າໃສ່ແຜນວຽກຄຸ້ມຄອງທີ່ພິມອອກມານໍາໃຊ້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02790" y="51338"/>
              <a:ext cx="843866" cy="364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ຈຸດສຸມ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84261" y="17666"/>
              <a:ext cx="1241982" cy="397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lo-LA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ສິ່ງທີ່ມັນເຮັດ</a:t>
              </a:r>
              <a:endParaRPr lang="en-AU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54251" y="23175"/>
              <a:ext cx="1296470" cy="364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ປຶ້ມຄູ່ມືວຽກ</a:t>
              </a:r>
              <a:endParaRPr lang="en-AU" sz="16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92415" y="763679"/>
              <a:ext cx="899416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97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7257" y="720921"/>
              <a:ext cx="691605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ບໍ່ມີ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637692" y="25950"/>
              <a:ext cx="1231821" cy="364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6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ນໍາໄປສູ່</a:t>
              </a:r>
              <a:endParaRPr lang="en-AU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337822" y="609351"/>
              <a:ext cx="1767468" cy="645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ຜະລິດຕະພັນເພື່ອການສືສານ</a:t>
              </a:r>
              <a:endParaRPr lang="en-AU" sz="1100" b="1" u="sng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ຈັດຕັ້ງປະຕິບັດ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83356" y="1494373"/>
              <a:ext cx="8945858" cy="881221"/>
            </a:xfrm>
            <a:prstGeom prst="roundRect">
              <a:avLst/>
            </a:prstGeom>
            <a:noFill/>
            <a:ln w="1905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61666" y="3787112"/>
              <a:ext cx="2990028" cy="430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ປິດຮອບວົງຈອນ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42986" y="1757727"/>
              <a:ext cx="2771372" cy="430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ການຈັດຕັ້ງປະຕິບັດ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564029" y="3491423"/>
              <a:ext cx="2174054" cy="827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ຊ່ວຍສ້າງວັດທະນະທໍາໃນການສະຫຼຸບທົບທວນ,</a:t>
              </a:r>
              <a:r>
                <a:rPr lang="lo-LA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ການປະເມີນຜົນ, ການດັດ</a:t>
              </a:r>
            </a:p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ແປງ(ການປັບຕົວ)</a:t>
              </a:r>
              <a:r>
                <a:rPr lang="lo-LA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ຢ່າງເປັປົກກະຕິເພື່ອຮັກສາແຜນໄວ້ໃຫ້ມີຊີວິດຢູ່.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663116" y="3818603"/>
              <a:ext cx="974575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88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97256" y="3818603"/>
              <a:ext cx="899592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5C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564032" y="1864846"/>
              <a:ext cx="1798911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ນໍາໃຊ້ແຜນ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3356" y="1835917"/>
              <a:ext cx="899592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3C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438214" y="1826067"/>
              <a:ext cx="1053618" cy="463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ສຸດແລ້ວແຕ່ທ່ານ</a:t>
              </a:r>
              <a:endParaRPr lang="en-AU" sz="1100" dirty="0" smtClean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491831" y="3787112"/>
              <a:ext cx="1524740" cy="463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ທົບທວນຄືນຄວາມຄືບໜ້າຂອງແຜນ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472757" y="1826977"/>
              <a:ext cx="1439379" cy="463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ວຽກງານແລະວັດຖຸເກິດຂຶ້ນ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65991" y="2492898"/>
              <a:ext cx="8967946" cy="881221"/>
            </a:xfrm>
            <a:prstGeom prst="roundRect">
              <a:avLst/>
            </a:prstGeom>
            <a:noFill/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38991" y="2572478"/>
              <a:ext cx="3047480" cy="761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ການວິເຄາະ</a:t>
              </a:r>
              <a:r>
                <a:rPr lang="en-AU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,</a:t>
              </a:r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ການນໍາໃຊ້</a:t>
              </a:r>
              <a:r>
                <a:rPr lang="en-AU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, </a:t>
              </a:r>
              <a:r>
                <a:rPr lang="lo-LA" sz="2000" b="1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ດັດແປງ</a:t>
              </a:r>
              <a:endParaRPr lang="en-AU" b="1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64031" y="2548787"/>
              <a:ext cx="1983026" cy="827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ນໍາໃຊ້ຂໍ້ມູນຈາກການຕິດຕາມວຽກທຸກໆຄັ້ງ ເພື່ອກວດກາຄວາມຄືບໜ້າ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–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ການຈັດຕັ້ງປະຕິບັດ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,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ຄວາມມີປະສິດທິພາບ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, </a:t>
              </a: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ສະຖານະພາບ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7035" y="2834440"/>
              <a:ext cx="899592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o-LA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ບາດກ້າວ</a:t>
              </a:r>
              <a:r>
                <a:rPr lang="en-AU" sz="1100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 4</a:t>
              </a:r>
              <a:endParaRPr lang="en-AU" sz="1100" dirty="0"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547057" y="2853607"/>
              <a:ext cx="887426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ໜ້າ</a:t>
              </a:r>
              <a:r>
                <a:rPr lang="en-AU" sz="1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hetsarath OT" panose="02000500000000020004" pitchFamily="2" charset="0"/>
                  <a:cs typeface="Phetsarath OT" panose="02000500000000020004" pitchFamily="2" charset="0"/>
                </a:rPr>
                <a:t> 88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337822" y="2825502"/>
              <a:ext cx="1678750" cy="281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lo-LA" sz="1100" b="1" u="sng" dirty="0" smtClean="0">
                  <a:latin typeface="Phetsarath OT" panose="02000500000000020004" pitchFamily="2" charset="0"/>
                  <a:cs typeface="Phetsarath OT" panose="02000500000000020004" pitchFamily="2" charset="0"/>
                </a:rPr>
                <a:t>ການປິດຮອບວົງຈອນ</a:t>
              </a:r>
              <a:endParaRPr lang="en-A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Phetsarath OT" panose="02000500000000020004" pitchFamily="2" charset="0"/>
                <a:cs typeface="Phetsarath OT" panose="02000500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8108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1966</TotalTime>
  <Words>4</Words>
  <Application>Microsoft Macintosh PowerPoint</Application>
  <PresentationFormat>On-screen Show (4:3)</PresentationFormat>
  <Paragraphs>162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</dc:creator>
  <cp:lastModifiedBy>Troy Hansel</cp:lastModifiedBy>
  <cp:revision>93</cp:revision>
  <cp:lastPrinted>2013-11-06T13:47:40Z</cp:lastPrinted>
  <dcterms:created xsi:type="dcterms:W3CDTF">2013-11-06T11:01:52Z</dcterms:created>
  <dcterms:modified xsi:type="dcterms:W3CDTF">2017-05-09T03:53:24Z</dcterms:modified>
</cp:coreProperties>
</file>