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6"/>
  </p:notesMasterIdLst>
  <p:handoutMasterIdLst>
    <p:handoutMasterId r:id="rId27"/>
  </p:handoutMasterIdLst>
  <p:sldIdLst>
    <p:sldId id="281" r:id="rId2"/>
    <p:sldId id="301" r:id="rId3"/>
    <p:sldId id="302" r:id="rId4"/>
    <p:sldId id="277" r:id="rId5"/>
    <p:sldId id="287" r:id="rId6"/>
    <p:sldId id="289" r:id="rId7"/>
    <p:sldId id="295" r:id="rId8"/>
    <p:sldId id="298" r:id="rId9"/>
    <p:sldId id="278" r:id="rId10"/>
    <p:sldId id="290" r:id="rId11"/>
    <p:sldId id="291" r:id="rId12"/>
    <p:sldId id="303" r:id="rId13"/>
    <p:sldId id="271" r:id="rId14"/>
    <p:sldId id="293" r:id="rId15"/>
    <p:sldId id="292" r:id="rId16"/>
    <p:sldId id="294" r:id="rId17"/>
    <p:sldId id="306" r:id="rId18"/>
    <p:sldId id="275" r:id="rId19"/>
    <p:sldId id="273" r:id="rId20"/>
    <p:sldId id="300" r:id="rId21"/>
    <p:sldId id="304" r:id="rId22"/>
    <p:sldId id="296" r:id="rId23"/>
    <p:sldId id="305" r:id="rId24"/>
    <p:sldId id="574" r:id="rId2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034" autoAdjust="0"/>
  </p:normalViewPr>
  <p:slideViewPr>
    <p:cSldViewPr>
      <p:cViewPr varScale="1">
        <p:scale>
          <a:sx n="59" d="100"/>
          <a:sy n="59" d="100"/>
        </p:scale>
        <p:origin x="2102" y="72"/>
      </p:cViewPr>
      <p:guideLst>
        <p:guide orient="horz" pos="2160"/>
        <p:guide pos="2880"/>
      </p:guideLst>
    </p:cSldViewPr>
  </p:slideViewPr>
  <p:notesTextViewPr>
    <p:cViewPr>
      <p:scale>
        <a:sx n="3" d="2"/>
        <a:sy n="3" d="2"/>
      </p:scale>
      <p:origin x="0" y="0"/>
    </p:cViewPr>
  </p:notesTextViewPr>
  <p:sorterViewPr>
    <p:cViewPr varScale="1">
      <p:scale>
        <a:sx n="1" d="1"/>
        <a:sy n="1" d="1"/>
      </p:scale>
      <p:origin x="0" y="-342"/>
    </p:cViewPr>
  </p:sorterViewPr>
  <p:notesViewPr>
    <p:cSldViewPr>
      <p:cViewPr varScale="1">
        <p:scale>
          <a:sx n="79" d="100"/>
          <a:sy n="79" d="100"/>
        </p:scale>
        <p:origin x="396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r>
              <a:rPr lang="en-AU">
                <a:latin typeface="Trebuchet MS" panose="020B0603020202020204" pitchFamily="34" charset="0"/>
              </a:rPr>
              <a:t>Area and Dream</a:t>
            </a:r>
            <a:endParaRPr lang="en-AU" dirty="0">
              <a:latin typeface="Trebuchet MS" panose="020B0603020202020204" pitchFamily="34" charset="0"/>
            </a:endParaRP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B929072D-8E45-4311-9920-46DBD0F7F6F5}" type="slidenum">
              <a:rPr lang="en-AU" smtClean="0">
                <a:latin typeface="Trebuchet MS" panose="020B0603020202020204" pitchFamily="34" charset="0"/>
              </a:rPr>
              <a:t>‹#›</a:t>
            </a:fld>
            <a:endParaRPr lang="en-AU" dirty="0">
              <a:latin typeface="Trebuchet MS" panose="020B0603020202020204" pitchFamily="34" charset="0"/>
            </a:endParaRPr>
          </a:p>
        </p:txBody>
      </p:sp>
    </p:spTree>
    <p:extLst>
      <p:ext uri="{BB962C8B-B14F-4D97-AF65-F5344CB8AC3E}">
        <p14:creationId xmlns:p14="http://schemas.microsoft.com/office/powerpoint/2010/main" val="3670651562"/>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Trebuchet MS" panose="020B0603020202020204" pitchFamily="34" charset="0"/>
              </a:defRPr>
            </a:lvl1pPr>
          </a:lstStyle>
          <a:p>
            <a:r>
              <a:rPr lang="en-AU"/>
              <a:t>Area and Dream</a:t>
            </a:r>
            <a:endParaRPr lang="en-AU"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Trebuchet MS" panose="020B0603020202020204" pitchFamily="34" charset="0"/>
              </a:defRPr>
            </a:lvl1pPr>
          </a:lstStyle>
          <a:p>
            <a:r>
              <a:rPr lang="en-US"/>
              <a:t>October 2016</a:t>
            </a:r>
            <a:endParaRPr lang="en-AU"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Trebuchet MS" panose="020B0603020202020204" pitchFamily="34" charset="0"/>
              </a:defRPr>
            </a:lvl1pPr>
          </a:lstStyle>
          <a:p>
            <a:r>
              <a:rPr lang="en-AU"/>
              <a:t>HCP Resources</a:t>
            </a:r>
            <a:endParaRPr lang="en-AU"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Trebuchet MS" panose="020B0603020202020204" pitchFamily="34" charset="0"/>
              </a:defRPr>
            </a:lvl1pPr>
          </a:lstStyle>
          <a:p>
            <a:fld id="{6E014CF4-A1A7-4A87-9DF1-94F9CE1B4477}" type="slidenum">
              <a:rPr lang="en-AU" smtClean="0"/>
              <a:pPr/>
              <a:t>‹#›</a:t>
            </a:fld>
            <a:endParaRPr lang="en-AU" dirty="0"/>
          </a:p>
        </p:txBody>
      </p:sp>
    </p:spTree>
    <p:extLst>
      <p:ext uri="{BB962C8B-B14F-4D97-AF65-F5344CB8AC3E}">
        <p14:creationId xmlns:p14="http://schemas.microsoft.com/office/powerpoint/2010/main" val="1929076418"/>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dirty="0"/>
              <a:t>*Note: This presentation can be shortened by focussing on the following pages: 6, 7, 8, 11, 14</a:t>
            </a:r>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latin typeface="Trebuchet MS" panose="020B0603020202020204" pitchFamily="34" charset="0"/>
              </a:rPr>
              <a:t>Area and Dream</a:t>
            </a:r>
            <a:endParaRPr lang="en-US" dirty="0">
              <a:solidFill>
                <a:prstClr val="black"/>
              </a:solidFill>
              <a:latin typeface="Trebuchet MS" panose="020B0603020202020204" pitchFamily="34" charset="0"/>
            </a:endParaRP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latin typeface="Trebuchet MS" panose="020B0603020202020204" pitchFamily="34" charset="0"/>
              </a:rPr>
              <a:t>October 2016</a:t>
            </a:r>
            <a:endParaRPr lang="en-US" dirty="0">
              <a:solidFill>
                <a:prstClr val="black"/>
              </a:solidFill>
              <a:latin typeface="Trebuchet MS" panose="020B0603020202020204" pitchFamily="34" charset="0"/>
            </a:endParaRP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solidFill>
                  <a:prstClr val="black"/>
                </a:solidFill>
                <a:latin typeface="Trebuchet MS" panose="020B0603020202020204" pitchFamily="34" charset="0"/>
              </a:rPr>
              <a:t>HCP Resources</a:t>
            </a:r>
            <a:endParaRPr lang="en-US" dirty="0">
              <a:solidFill>
                <a:prstClr val="black"/>
              </a:solidFill>
              <a:latin typeface="Trebuchet MS" panose="020B0603020202020204" pitchFamily="34" charset="0"/>
            </a:endParaRPr>
          </a:p>
        </p:txBody>
      </p:sp>
    </p:spTree>
    <p:extLst>
      <p:ext uri="{BB962C8B-B14F-4D97-AF65-F5344CB8AC3E}">
        <p14:creationId xmlns:p14="http://schemas.microsoft.com/office/powerpoint/2010/main" val="22727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the workshop a draft vision statement was formulated by the writer of the plan and reviewed and amended at subsequent planning meetings when the project was reporting back.</a:t>
            </a:r>
          </a:p>
          <a:p>
            <a:endParaRPr lang="en-AU" dirty="0"/>
          </a:p>
          <a:p>
            <a:r>
              <a:rPr lang="en-AU" dirty="0"/>
              <a:t>What do you think of the vision for the Wunambal Gaambera Healthy Country Plan? Do you think all important components are covered? Do you think some are missing or surprising from your experience?</a:t>
            </a:r>
          </a:p>
        </p:txBody>
      </p:sp>
      <p:sp>
        <p:nvSpPr>
          <p:cNvPr id="5" name="Date Placeholder 4"/>
          <p:cNvSpPr>
            <a:spLocks noGrp="1"/>
          </p:cNvSpPr>
          <p:nvPr>
            <p:ph type="dt" idx="11"/>
          </p:nvPr>
        </p:nvSpPr>
        <p:spPr/>
        <p:txBody>
          <a:bodyPr/>
          <a:lstStyle/>
          <a:p>
            <a:r>
              <a:rPr lang="en-US"/>
              <a:t>October 2016</a:t>
            </a:r>
            <a:endParaRPr lang="en-AU"/>
          </a:p>
        </p:txBody>
      </p:sp>
      <p:sp>
        <p:nvSpPr>
          <p:cNvPr id="6" name="Footer Placeholder 5"/>
          <p:cNvSpPr>
            <a:spLocks noGrp="1"/>
          </p:cNvSpPr>
          <p:nvPr>
            <p:ph type="ftr" sz="quarter" idx="12"/>
          </p:nvPr>
        </p:nvSpPr>
        <p:spPr/>
        <p:txBody>
          <a:bodyPr/>
          <a:lstStyle/>
          <a:p>
            <a:r>
              <a:rPr lang="en-AU"/>
              <a:t>HCP Resources</a:t>
            </a:r>
          </a:p>
        </p:txBody>
      </p:sp>
      <p:sp>
        <p:nvSpPr>
          <p:cNvPr id="7" name="Header Placeholder 6"/>
          <p:cNvSpPr>
            <a:spLocks noGrp="1"/>
          </p:cNvSpPr>
          <p:nvPr>
            <p:ph type="hdr" sz="quarter" idx="13"/>
          </p:nvPr>
        </p:nvSpPr>
        <p:spPr/>
        <p:txBody>
          <a:bodyPr/>
          <a:lstStyle/>
          <a:p>
            <a:r>
              <a:rPr lang="en-AU"/>
              <a:t>Area and Dream</a:t>
            </a:r>
          </a:p>
        </p:txBody>
      </p:sp>
    </p:spTree>
    <p:extLst>
      <p:ext uri="{BB962C8B-B14F-4D97-AF65-F5344CB8AC3E}">
        <p14:creationId xmlns:p14="http://schemas.microsoft.com/office/powerpoint/2010/main" val="56826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an example from China – the vision for the </a:t>
            </a:r>
            <a:r>
              <a:rPr lang="en-AU" dirty="0" err="1"/>
              <a:t>Yantze</a:t>
            </a:r>
            <a:r>
              <a:rPr lang="en-AU" dirty="0"/>
              <a:t> Basin Plan. This is an example for a very well-crafted vision statement, that creates a very poetic and visual image of how the future of the </a:t>
            </a:r>
            <a:r>
              <a:rPr lang="en-AU" dirty="0" err="1"/>
              <a:t>Yantze</a:t>
            </a:r>
            <a:r>
              <a:rPr lang="en-AU" dirty="0"/>
              <a:t> Basin should look like.</a:t>
            </a:r>
          </a:p>
        </p:txBody>
      </p:sp>
    </p:spTree>
    <p:extLst>
      <p:ext uri="{BB962C8B-B14F-4D97-AF65-F5344CB8AC3E}">
        <p14:creationId xmlns:p14="http://schemas.microsoft.com/office/powerpoint/2010/main" val="267408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that we looked at how to develop a vision statement, we now learn more about the scope of conservation projects.</a:t>
            </a:r>
          </a:p>
        </p:txBody>
      </p:sp>
      <p:sp>
        <p:nvSpPr>
          <p:cNvPr id="4" name="Header Placeholder 3"/>
          <p:cNvSpPr>
            <a:spLocks noGrp="1"/>
          </p:cNvSpPr>
          <p:nvPr>
            <p:ph type="hdr" sz="quarter"/>
          </p:nvPr>
        </p:nvSpPr>
        <p:spPr/>
        <p:txBody>
          <a:bodyPr/>
          <a:lstStyle/>
          <a:p>
            <a:r>
              <a:rPr lang="en-AU"/>
              <a:t>Area and Dream</a:t>
            </a:r>
            <a:endParaRPr lang="en-AU" dirty="0"/>
          </a:p>
        </p:txBody>
      </p:sp>
      <p:sp>
        <p:nvSpPr>
          <p:cNvPr id="5" name="Date Placeholder 4"/>
          <p:cNvSpPr>
            <a:spLocks noGrp="1"/>
          </p:cNvSpPr>
          <p:nvPr>
            <p:ph type="dt" idx="1"/>
          </p:nvPr>
        </p:nvSpPr>
        <p:spPr/>
        <p:txBody>
          <a:bodyPr/>
          <a:lstStyle/>
          <a:p>
            <a:r>
              <a:rPr lang="en-US"/>
              <a:t>October 2016</a:t>
            </a:r>
            <a:endParaRPr lang="en-AU" dirty="0"/>
          </a:p>
        </p:txBody>
      </p:sp>
      <p:sp>
        <p:nvSpPr>
          <p:cNvPr id="6" name="Footer Placeholder 5"/>
          <p:cNvSpPr>
            <a:spLocks noGrp="1"/>
          </p:cNvSpPr>
          <p:nvPr>
            <p:ph type="ftr" sz="quarter" idx="4"/>
          </p:nvPr>
        </p:nvSpPr>
        <p:spPr/>
        <p:txBody>
          <a:bodyPr/>
          <a:lstStyle/>
          <a:p>
            <a:r>
              <a:rPr lang="en-AU"/>
              <a:t>HCP Resources</a:t>
            </a:r>
            <a:endParaRPr lang="en-AU" dirty="0"/>
          </a:p>
        </p:txBody>
      </p:sp>
    </p:spTree>
    <p:extLst>
      <p:ext uri="{BB962C8B-B14F-4D97-AF65-F5344CB8AC3E}">
        <p14:creationId xmlns:p14="http://schemas.microsoft.com/office/powerpoint/2010/main" val="340759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boundary of a plan can develop over time, and future steps may require revisiting the area for a project. </a:t>
            </a:r>
          </a:p>
          <a:p>
            <a:endParaRPr lang="en-AU" dirty="0"/>
          </a:p>
          <a:p>
            <a:r>
              <a:rPr lang="en-AU" dirty="0"/>
              <a:t>The project area delineates where we are working, but as importantly where we are not working (and sometimes gives us a hint of whom we may have to engage with as “project neighbours” and other stakeholders).</a:t>
            </a:r>
          </a:p>
        </p:txBody>
      </p:sp>
    </p:spTree>
    <p:extLst>
      <p:ext uri="{BB962C8B-B14F-4D97-AF65-F5344CB8AC3E}">
        <p14:creationId xmlns:p14="http://schemas.microsoft.com/office/powerpoint/2010/main" val="2765697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a:t>The project area comes at many scales and in many shapes: some are property specific – e.g. land that is managed by an Indigenous Group; other scopes can be more regional and include the entire watershed of an area.</a:t>
            </a:r>
          </a:p>
          <a:p>
            <a:endParaRPr lang="en-US" dirty="0"/>
          </a:p>
          <a:p>
            <a:r>
              <a:rPr lang="en-US" dirty="0"/>
              <a:t>But scope can be as well target-specific – the habitats a certain animal requires in a life-cycle or a cultural landscape;</a:t>
            </a:r>
          </a:p>
        </p:txBody>
      </p:sp>
    </p:spTree>
    <p:extLst>
      <p:ext uri="{BB962C8B-B14F-4D97-AF65-F5344CB8AC3E}">
        <p14:creationId xmlns:p14="http://schemas.microsoft.com/office/powerpoint/2010/main" val="319465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Sometimes the important things a project is trying to manage are located in a confined area – a single area scope recommends itself. If the important things are spread over a larger region, a multi area scope may be more useful where a project may work e.g. with other partners. </a:t>
            </a:r>
          </a:p>
          <a:p>
            <a:endParaRPr lang="en-AU" dirty="0"/>
          </a:p>
          <a:p>
            <a:r>
              <a:rPr lang="en-AU" dirty="0"/>
              <a:t>This for example often applies for plans written for a species that migrates in the course of its life.</a:t>
            </a:r>
          </a:p>
        </p:txBody>
      </p:sp>
      <p:sp>
        <p:nvSpPr>
          <p:cNvPr id="4" name="Header Placeholder 3"/>
          <p:cNvSpPr>
            <a:spLocks noGrp="1"/>
          </p:cNvSpPr>
          <p:nvPr>
            <p:ph type="hdr" sz="quarter"/>
          </p:nvPr>
        </p:nvSpPr>
        <p:spPr/>
        <p:txBody>
          <a:bodyPr/>
          <a:lstStyle/>
          <a:p>
            <a:r>
              <a:rPr lang="en-AU"/>
              <a:t>Area and Dream</a:t>
            </a:r>
            <a:endParaRPr lang="en-AU" dirty="0"/>
          </a:p>
        </p:txBody>
      </p:sp>
      <p:sp>
        <p:nvSpPr>
          <p:cNvPr id="5" name="Date Placeholder 4"/>
          <p:cNvSpPr>
            <a:spLocks noGrp="1"/>
          </p:cNvSpPr>
          <p:nvPr>
            <p:ph type="dt" idx="1"/>
          </p:nvPr>
        </p:nvSpPr>
        <p:spPr/>
        <p:txBody>
          <a:bodyPr/>
          <a:lstStyle/>
          <a:p>
            <a:r>
              <a:rPr lang="en-US"/>
              <a:t>October 2016</a:t>
            </a:r>
            <a:endParaRPr lang="en-AU" dirty="0"/>
          </a:p>
        </p:txBody>
      </p:sp>
      <p:sp>
        <p:nvSpPr>
          <p:cNvPr id="6" name="Footer Placeholder 5"/>
          <p:cNvSpPr>
            <a:spLocks noGrp="1"/>
          </p:cNvSpPr>
          <p:nvPr>
            <p:ph type="ftr" sz="quarter" idx="4"/>
          </p:nvPr>
        </p:nvSpPr>
        <p:spPr/>
        <p:txBody>
          <a:bodyPr/>
          <a:lstStyle/>
          <a:p>
            <a:r>
              <a:rPr lang="en-AU"/>
              <a:t>HCP Resources</a:t>
            </a:r>
            <a:endParaRPr lang="en-AU" dirty="0"/>
          </a:p>
        </p:txBody>
      </p:sp>
    </p:spTree>
    <p:extLst>
      <p:ext uri="{BB962C8B-B14F-4D97-AF65-F5344CB8AC3E}">
        <p14:creationId xmlns:p14="http://schemas.microsoft.com/office/powerpoint/2010/main" val="110446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work out the boundary of a project, maps are a helpful tool – from the most rudimentary maps sketched in the workshop, where certain targets occur, all the way to using sophisticated maps developed specifically for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out in the field, a map roughly sketched in the sand, while using what implements there are available, can help developing a good understanding of the scope for a project and inform discussion around targets in the next step.</a:t>
            </a:r>
          </a:p>
          <a:p>
            <a:endParaRPr lang="en-AU" dirty="0"/>
          </a:p>
        </p:txBody>
      </p:sp>
    </p:spTree>
    <p:extLst>
      <p:ext uri="{BB962C8B-B14F-4D97-AF65-F5344CB8AC3E}">
        <p14:creationId xmlns:p14="http://schemas.microsoft.com/office/powerpoint/2010/main" val="2765697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project team decided that the main area is the watershed of a river. The river itself has high conservation values in a otherwise arid landscape - because of its natural and cultural importance. </a:t>
            </a:r>
          </a:p>
          <a:p>
            <a:endParaRPr lang="en-US" dirty="0"/>
          </a:p>
          <a:p>
            <a:r>
              <a:rPr lang="en-US" dirty="0"/>
              <a:t>Many rare and endangered terrestrial and aquatic species use the river and its river banks for their habitat and generations of indigenous people used the water course to sustain themselves in the landscape, creating a detailed mosaic of cultural sites along the course of the river.</a:t>
            </a:r>
            <a:endParaRPr lang="en-AU" dirty="0"/>
          </a:p>
        </p:txBody>
      </p:sp>
      <p:sp>
        <p:nvSpPr>
          <p:cNvPr id="4" name="Header Placeholder 3"/>
          <p:cNvSpPr>
            <a:spLocks noGrp="1"/>
          </p:cNvSpPr>
          <p:nvPr>
            <p:ph type="hdr" sz="quarter"/>
          </p:nvPr>
        </p:nvSpPr>
        <p:spPr/>
        <p:txBody>
          <a:bodyPr/>
          <a:lstStyle/>
          <a:p>
            <a:r>
              <a:rPr lang="en-AU"/>
              <a:t>Area and Dream</a:t>
            </a:r>
            <a:endParaRPr lang="en-AU" dirty="0"/>
          </a:p>
        </p:txBody>
      </p:sp>
      <p:sp>
        <p:nvSpPr>
          <p:cNvPr id="5" name="Date Placeholder 4"/>
          <p:cNvSpPr>
            <a:spLocks noGrp="1"/>
          </p:cNvSpPr>
          <p:nvPr>
            <p:ph type="dt" idx="1"/>
          </p:nvPr>
        </p:nvSpPr>
        <p:spPr/>
        <p:txBody>
          <a:bodyPr/>
          <a:lstStyle/>
          <a:p>
            <a:r>
              <a:rPr lang="en-US"/>
              <a:t>October 2016</a:t>
            </a:r>
            <a:endParaRPr lang="en-AU" dirty="0"/>
          </a:p>
        </p:txBody>
      </p:sp>
      <p:sp>
        <p:nvSpPr>
          <p:cNvPr id="6" name="Footer Placeholder 5"/>
          <p:cNvSpPr>
            <a:spLocks noGrp="1"/>
          </p:cNvSpPr>
          <p:nvPr>
            <p:ph type="ftr" sz="quarter" idx="4"/>
          </p:nvPr>
        </p:nvSpPr>
        <p:spPr/>
        <p:txBody>
          <a:bodyPr/>
          <a:lstStyle/>
          <a:p>
            <a:r>
              <a:rPr lang="en-AU"/>
              <a:t>HCP Resources</a:t>
            </a:r>
            <a:endParaRPr lang="en-AU" dirty="0"/>
          </a:p>
        </p:txBody>
      </p:sp>
    </p:spTree>
    <p:extLst>
      <p:ext uri="{BB962C8B-B14F-4D97-AF65-F5344CB8AC3E}">
        <p14:creationId xmlns:p14="http://schemas.microsoft.com/office/powerpoint/2010/main" val="2303884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 community has experts for specific areas – during community mapping those people can share their knowledge to help identify the project scope.</a:t>
            </a:r>
          </a:p>
          <a:p>
            <a:r>
              <a:rPr lang="en-AU" dirty="0"/>
              <a:t>When using printed paper maps it helps to have laminated copies on which community members can draw with white-board markers and amend the scope adequately once we look at the occurrence of all targets. As a facilitator it is important to take photos at all relevant stages to keep a record of draft-scope-stages.</a:t>
            </a:r>
          </a:p>
        </p:txBody>
      </p:sp>
    </p:spTree>
    <p:extLst>
      <p:ext uri="{BB962C8B-B14F-4D97-AF65-F5344CB8AC3E}">
        <p14:creationId xmlns:p14="http://schemas.microsoft.com/office/powerpoint/2010/main" val="2143612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back from on-country meetings, the scope developed in the workshops is translated into a Geographic Information System to develop the relevant maps for the Plan of Management. </a:t>
            </a:r>
          </a:p>
          <a:p>
            <a:endParaRPr lang="en-AU" dirty="0"/>
          </a:p>
          <a:p>
            <a:r>
              <a:rPr lang="en-AU" dirty="0"/>
              <a:t>Here Wunambal Gaambera Traditional Owners show first in general where their Traditional Land is located and in a second map how they refer to their land in a traditional context – using traditional language names and areas of different groups within their tribe (Wunambal and Gaambera people).</a:t>
            </a:r>
          </a:p>
        </p:txBody>
      </p:sp>
    </p:spTree>
    <p:extLst>
      <p:ext uri="{BB962C8B-B14F-4D97-AF65-F5344CB8AC3E}">
        <p14:creationId xmlns:p14="http://schemas.microsoft.com/office/powerpoint/2010/main" val="180875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Dream and Area are referred to as Vision and Scope in the Conservation Standards. This is the first actual workshop step in developing the plan. </a:t>
            </a:r>
          </a:p>
        </p:txBody>
      </p:sp>
      <p:sp>
        <p:nvSpPr>
          <p:cNvPr id="4" name="Header Placeholder 3"/>
          <p:cNvSpPr>
            <a:spLocks noGrp="1"/>
          </p:cNvSpPr>
          <p:nvPr>
            <p:ph type="hdr" sz="quarter"/>
          </p:nvPr>
        </p:nvSpPr>
        <p:spPr/>
        <p:txBody>
          <a:bodyPr/>
          <a:lstStyle/>
          <a:p>
            <a:r>
              <a:rPr lang="en-AU"/>
              <a:t>Area and Dream</a:t>
            </a:r>
            <a:endParaRPr lang="en-AU" dirty="0"/>
          </a:p>
        </p:txBody>
      </p:sp>
      <p:sp>
        <p:nvSpPr>
          <p:cNvPr id="5" name="Date Placeholder 4"/>
          <p:cNvSpPr>
            <a:spLocks noGrp="1"/>
          </p:cNvSpPr>
          <p:nvPr>
            <p:ph type="dt" idx="1"/>
          </p:nvPr>
        </p:nvSpPr>
        <p:spPr/>
        <p:txBody>
          <a:bodyPr/>
          <a:lstStyle/>
          <a:p>
            <a:r>
              <a:rPr lang="en-US"/>
              <a:t>October 2016</a:t>
            </a:r>
            <a:endParaRPr lang="en-AU" dirty="0"/>
          </a:p>
        </p:txBody>
      </p:sp>
      <p:sp>
        <p:nvSpPr>
          <p:cNvPr id="6" name="Footer Placeholder 5"/>
          <p:cNvSpPr>
            <a:spLocks noGrp="1"/>
          </p:cNvSpPr>
          <p:nvPr>
            <p:ph type="ftr" sz="quarter" idx="4"/>
          </p:nvPr>
        </p:nvSpPr>
        <p:spPr/>
        <p:txBody>
          <a:bodyPr/>
          <a:lstStyle/>
          <a:p>
            <a:r>
              <a:rPr lang="en-AU"/>
              <a:t>HCP Resources</a:t>
            </a:r>
            <a:endParaRPr lang="en-AU" dirty="0"/>
          </a:p>
        </p:txBody>
      </p:sp>
    </p:spTree>
    <p:extLst>
      <p:ext uri="{BB962C8B-B14F-4D97-AF65-F5344CB8AC3E}">
        <p14:creationId xmlns:p14="http://schemas.microsoft.com/office/powerpoint/2010/main" val="65459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Sometimes scope is thematic and as in this example e.g. focusses on the fly-path of Asian and Australian migratory birds – or it could focus on the habitat that is suitable for a certain species.</a:t>
            </a:r>
          </a:p>
        </p:txBody>
      </p:sp>
    </p:spTree>
    <p:extLst>
      <p:ext uri="{BB962C8B-B14F-4D97-AF65-F5344CB8AC3E}">
        <p14:creationId xmlns:p14="http://schemas.microsoft.com/office/powerpoint/2010/main" val="83923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planning guide was developed by Audubon, the U.S. Fish and Wildlife Service, the Environmental Education and Training Partnership, and </a:t>
            </a:r>
            <a:r>
              <a:rPr lang="en-US" dirty="0" err="1"/>
              <a:t>TogetherGreen</a:t>
            </a:r>
            <a:r>
              <a:rPr lang="en-US" dirty="0"/>
              <a:t>. The toolkit is based on the Open Standards and has many helpful facilitation techniques and planning tools to facilitate this step.</a:t>
            </a:r>
            <a:endParaRPr lang="en-AU" dirty="0"/>
          </a:p>
        </p:txBody>
      </p:sp>
    </p:spTree>
    <p:extLst>
      <p:ext uri="{BB962C8B-B14F-4D97-AF65-F5344CB8AC3E}">
        <p14:creationId xmlns:p14="http://schemas.microsoft.com/office/powerpoint/2010/main" val="1362472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Step 1 of the exercise we normally anticipate 20 minutes, for step 2 30 minutes and for step 3 again 20 minutes to give time for review and feedback.</a:t>
            </a:r>
          </a:p>
        </p:txBody>
      </p:sp>
      <p:sp>
        <p:nvSpPr>
          <p:cNvPr id="4" name="Header Placeholder 3"/>
          <p:cNvSpPr>
            <a:spLocks noGrp="1"/>
          </p:cNvSpPr>
          <p:nvPr>
            <p:ph type="hdr" sz="quarter"/>
          </p:nvPr>
        </p:nvSpPr>
        <p:spPr/>
        <p:txBody>
          <a:bodyPr/>
          <a:lstStyle/>
          <a:p>
            <a:r>
              <a:rPr lang="en-AU"/>
              <a:t>Area and Dream</a:t>
            </a:r>
            <a:endParaRPr lang="en-AU" dirty="0"/>
          </a:p>
        </p:txBody>
      </p:sp>
      <p:sp>
        <p:nvSpPr>
          <p:cNvPr id="5" name="Date Placeholder 4"/>
          <p:cNvSpPr>
            <a:spLocks noGrp="1"/>
          </p:cNvSpPr>
          <p:nvPr>
            <p:ph type="dt" idx="1"/>
          </p:nvPr>
        </p:nvSpPr>
        <p:spPr/>
        <p:txBody>
          <a:bodyPr/>
          <a:lstStyle/>
          <a:p>
            <a:r>
              <a:rPr lang="en-US"/>
              <a:t>October 2016</a:t>
            </a:r>
            <a:endParaRPr lang="en-AU" dirty="0"/>
          </a:p>
        </p:txBody>
      </p:sp>
      <p:sp>
        <p:nvSpPr>
          <p:cNvPr id="6" name="Footer Placeholder 5"/>
          <p:cNvSpPr>
            <a:spLocks noGrp="1"/>
          </p:cNvSpPr>
          <p:nvPr>
            <p:ph type="ftr" sz="quarter" idx="4"/>
          </p:nvPr>
        </p:nvSpPr>
        <p:spPr/>
        <p:txBody>
          <a:bodyPr/>
          <a:lstStyle/>
          <a:p>
            <a:r>
              <a:rPr lang="en-AU"/>
              <a:t>HCP Resources</a:t>
            </a:r>
            <a:endParaRPr lang="en-AU" dirty="0"/>
          </a:p>
        </p:txBody>
      </p:sp>
    </p:spTree>
    <p:extLst>
      <p:ext uri="{BB962C8B-B14F-4D97-AF65-F5344CB8AC3E}">
        <p14:creationId xmlns:p14="http://schemas.microsoft.com/office/powerpoint/2010/main" val="2473703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Header Placeholder 2">
            <a:extLst>
              <a:ext uri="{FF2B5EF4-FFF2-40B4-BE49-F238E27FC236}">
                <a16:creationId xmlns:a16="http://schemas.microsoft.com/office/drawing/2014/main" id="{148E88CC-AD98-4B4F-A702-FFEA961FD037}"/>
              </a:ext>
            </a:extLst>
          </p:cNvPr>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Calibri"/>
                <a:ea typeface="+mn-ea"/>
                <a:cs typeface="+mn-cs"/>
              </a:rPr>
              <a:t>Open Standards / Healthy Country Overview</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43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presentation covers three main topics: It explores what makes a good dream (or vision statement). In the next step we discuss the area (or scope) of the project. At the end we look at some additional resources and the workshop exercise.</a:t>
            </a:r>
          </a:p>
        </p:txBody>
      </p:sp>
      <p:sp>
        <p:nvSpPr>
          <p:cNvPr id="4" name="Header Placeholder 3"/>
          <p:cNvSpPr>
            <a:spLocks noGrp="1"/>
          </p:cNvSpPr>
          <p:nvPr>
            <p:ph type="hdr" sz="quarter"/>
          </p:nvPr>
        </p:nvSpPr>
        <p:spPr/>
        <p:txBody>
          <a:bodyPr/>
          <a:lstStyle/>
          <a:p>
            <a:r>
              <a:rPr lang="en-AU"/>
              <a:t>Area and Dream</a:t>
            </a:r>
            <a:endParaRPr lang="en-AU" dirty="0"/>
          </a:p>
        </p:txBody>
      </p:sp>
      <p:sp>
        <p:nvSpPr>
          <p:cNvPr id="5" name="Date Placeholder 4"/>
          <p:cNvSpPr>
            <a:spLocks noGrp="1"/>
          </p:cNvSpPr>
          <p:nvPr>
            <p:ph type="dt" idx="1"/>
          </p:nvPr>
        </p:nvSpPr>
        <p:spPr/>
        <p:txBody>
          <a:bodyPr/>
          <a:lstStyle/>
          <a:p>
            <a:r>
              <a:rPr lang="en-US"/>
              <a:t>October 2016</a:t>
            </a:r>
            <a:endParaRPr lang="en-AU" dirty="0"/>
          </a:p>
        </p:txBody>
      </p:sp>
      <p:sp>
        <p:nvSpPr>
          <p:cNvPr id="6" name="Footer Placeholder 5"/>
          <p:cNvSpPr>
            <a:spLocks noGrp="1"/>
          </p:cNvSpPr>
          <p:nvPr>
            <p:ph type="ftr" sz="quarter" idx="4"/>
          </p:nvPr>
        </p:nvSpPr>
        <p:spPr/>
        <p:txBody>
          <a:bodyPr/>
          <a:lstStyle/>
          <a:p>
            <a:r>
              <a:rPr lang="en-AU"/>
              <a:t>HCP Resources</a:t>
            </a:r>
            <a:endParaRPr lang="en-AU" dirty="0"/>
          </a:p>
        </p:txBody>
      </p:sp>
    </p:spTree>
    <p:extLst>
      <p:ext uri="{BB962C8B-B14F-4D97-AF65-F5344CB8AC3E}">
        <p14:creationId xmlns:p14="http://schemas.microsoft.com/office/powerpoint/2010/main" val="1404467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discussion around the Dream and Area of the plan, are the first workshop discussions that point the plan in the right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In order to find a shared vision to which a community subscribes to in the future, it is most appropriate to include as many community members as possible or at least a good representation of all factions of a community.</a:t>
            </a:r>
          </a:p>
          <a:p>
            <a:endParaRPr lang="en-AU" dirty="0"/>
          </a:p>
        </p:txBody>
      </p:sp>
    </p:spTree>
    <p:extLst>
      <p:ext uri="{BB962C8B-B14F-4D97-AF65-F5344CB8AC3E}">
        <p14:creationId xmlns:p14="http://schemas.microsoft.com/office/powerpoint/2010/main" val="2765697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46574" y="4861441"/>
            <a:ext cx="5206153" cy="4605576"/>
          </a:xfrm>
        </p:spPr>
        <p:txBody>
          <a:bodyPr/>
          <a:lstStyle/>
          <a:p>
            <a:r>
              <a:rPr lang="en-US" dirty="0"/>
              <a:t>As described earlier – developing a vision statement is a process of bringing the community together – different groups in a community have sometimes different priorities; </a:t>
            </a:r>
          </a:p>
          <a:p>
            <a:endParaRPr lang="en-US" dirty="0"/>
          </a:p>
          <a:p>
            <a:r>
              <a:rPr lang="en-US" dirty="0"/>
              <a:t>think about the groups in your community that you want to include in this step: </a:t>
            </a:r>
          </a:p>
          <a:p>
            <a:pPr marL="171450" indent="-171450">
              <a:buFont typeface="Arial" panose="020B0604020202020204" pitchFamily="34" charset="0"/>
              <a:buChar char="•"/>
            </a:pPr>
            <a:r>
              <a:rPr lang="en-US" dirty="0"/>
              <a:t>elders &amp; youth;</a:t>
            </a:r>
          </a:p>
          <a:p>
            <a:pPr marL="171450" indent="-171450">
              <a:buFont typeface="Arial" panose="020B0604020202020204" pitchFamily="34" charset="0"/>
              <a:buChar char="•"/>
            </a:pPr>
            <a:r>
              <a:rPr lang="en-US" dirty="0"/>
              <a:t>male &amp; female;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important for this step is that everyone can find themselves embedded in the vision so that the community embarks together on a journey.</a:t>
            </a:r>
          </a:p>
        </p:txBody>
      </p:sp>
    </p:spTree>
    <p:extLst>
      <p:ext uri="{BB962C8B-B14F-4D97-AF65-F5344CB8AC3E}">
        <p14:creationId xmlns:p14="http://schemas.microsoft.com/office/powerpoint/2010/main" val="94971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xfrm>
            <a:off x="993775" y="768350"/>
            <a:ext cx="5114925" cy="3836988"/>
          </a:xfrm>
          <a:ln/>
        </p:spPr>
      </p:sp>
      <p:sp>
        <p:nvSpPr>
          <p:cNvPr id="7987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t>When attempting to explain the desired status or ultimate condition of a project, it helped when participants were advised to imagine the state of a project (e.g. country) at the time when one generation hands it over to the next generation, to take control of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t>At other occasions it helped to approach this step by advising the audience to think about a newspaper frontpage 10 years in the future. What outcomes could the project report on, if all the work was successful?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a:t>Consider the 3 criteria: Relatively general, visionary and brief to create a succinct message for a community.</a:t>
            </a:r>
          </a:p>
          <a:p>
            <a:pPr eaLnBrk="1" hangingPunct="1"/>
            <a:endParaRPr lang="en-AU" noProof="0" dirty="0"/>
          </a:p>
        </p:txBody>
      </p:sp>
    </p:spTree>
    <p:extLst>
      <p:ext uri="{BB962C8B-B14F-4D97-AF65-F5344CB8AC3E}">
        <p14:creationId xmlns:p14="http://schemas.microsoft.com/office/powerpoint/2010/main" val="211601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different approaches and tools for the development of a dream / vision statement:</a:t>
            </a:r>
          </a:p>
          <a:p>
            <a:pPr marL="171450" indent="-171450">
              <a:buFont typeface="Arial" panose="020B0604020202020204" pitchFamily="34" charset="0"/>
              <a:buChar char="•"/>
            </a:pPr>
            <a:r>
              <a:rPr lang="en-AU" dirty="0"/>
              <a:t>Sometimes it helps to split the workshop into groups to have discussions in smaller groups, and later report back and develop a vision that incorporates the discussions in the groups; in other cases communities prefer to undertake this step as one group – what may take longer and with a higher risk that voices may get lost; but the approach has to suit the community not the facilitator;</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It is advisable that the final word-smithing of a vision statement is undertaken after the workshop – and then reviewed by workshop participants in a more final format; </a:t>
            </a:r>
          </a:p>
          <a:p>
            <a:endParaRPr lang="en-AU" dirty="0"/>
          </a:p>
        </p:txBody>
      </p:sp>
    </p:spTree>
    <p:extLst>
      <p:ext uri="{BB962C8B-B14F-4D97-AF65-F5344CB8AC3E}">
        <p14:creationId xmlns:p14="http://schemas.microsoft.com/office/powerpoint/2010/main" val="276569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xfrm>
            <a:off x="993775" y="768350"/>
            <a:ext cx="5114925" cy="3836988"/>
          </a:xfrm>
          <a:ln/>
        </p:spPr>
      </p:sp>
      <p:sp>
        <p:nvSpPr>
          <p:cNvPr id="79876" name="Rectangle 3"/>
          <p:cNvSpPr>
            <a:spLocks noGrp="1" noChangeArrowheads="1"/>
          </p:cNvSpPr>
          <p:nvPr>
            <p:ph type="body" idx="1"/>
          </p:nvPr>
        </p:nvSpPr>
        <p:spPr>
          <a:noFill/>
          <a:ln/>
        </p:spPr>
        <p:txBody>
          <a:bodyPr/>
          <a:lstStyle/>
          <a:p>
            <a:pPr eaLnBrk="1" hangingPunct="1"/>
            <a:r>
              <a:rPr lang="en-AU" noProof="0" dirty="0"/>
              <a:t>A well-received workshop tool is the compass – adapted by Andre Grant (Centre of appropriate Technologies). </a:t>
            </a:r>
          </a:p>
          <a:p>
            <a:pPr eaLnBrk="1" hangingPunct="1"/>
            <a:endParaRPr lang="en-AU" noProof="0" dirty="0"/>
          </a:p>
          <a:p>
            <a:pPr eaLnBrk="1" hangingPunct="1"/>
            <a:r>
              <a:rPr lang="en-AU" noProof="0" dirty="0"/>
              <a:t>The four cardinal directions Nature, Economy, Society and Wellbeing cover main topics, with a second level of detail in the second tier. </a:t>
            </a:r>
          </a:p>
          <a:p>
            <a:pPr eaLnBrk="1" hangingPunct="1"/>
            <a:endParaRPr lang="en-AU" noProof="0" dirty="0"/>
          </a:p>
          <a:p>
            <a:pPr eaLnBrk="1" hangingPunct="1"/>
            <a:r>
              <a:rPr lang="en-AU" noProof="0" dirty="0"/>
              <a:t>Interchangeably Sustainable Development Goals can be used to guide the conversation and ensure relevant elements are adopted into the vision statement</a:t>
            </a:r>
            <a:r>
              <a:rPr lang="es-ES" dirty="0"/>
              <a:t>.</a:t>
            </a:r>
          </a:p>
        </p:txBody>
      </p:sp>
    </p:spTree>
    <p:extLst>
      <p:ext uri="{BB962C8B-B14F-4D97-AF65-F5344CB8AC3E}">
        <p14:creationId xmlns:p14="http://schemas.microsoft.com/office/powerpoint/2010/main" val="121985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the specific case of Wunambal and Gaambera Traditional Owners the group decided to split into a men’s group and a women’s group, with both groups reporting back to each other after discussions.</a:t>
            </a:r>
          </a:p>
          <a:p>
            <a:br>
              <a:rPr lang="en-AU" dirty="0"/>
            </a:br>
            <a:r>
              <a:rPr lang="en-AU" dirty="0"/>
              <a:t>When working in an Indigenous cross-cultural context it sometimes becomes important to ensure that there is a access to a co-facilitator of the opposite gender, or that training of some workshop participants from the community is incorporated in the design of the consultation project.</a:t>
            </a:r>
          </a:p>
        </p:txBody>
      </p:sp>
    </p:spTree>
    <p:extLst>
      <p:ext uri="{BB962C8B-B14F-4D97-AF65-F5344CB8AC3E}">
        <p14:creationId xmlns:p14="http://schemas.microsoft.com/office/powerpoint/2010/main" val="2674083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noAutofit/>
          </a:bodyPr>
          <a:lstStyle>
            <a:lvl1pPr>
              <a:defRPr sz="5400" b="1">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14935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5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0526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anose="020B0603020202020204" pitchFamily="34" charset="0"/>
              </a:defRPr>
            </a:lvl1pPr>
          </a:lstStyle>
          <a:p>
            <a:pPr>
              <a:defRPr/>
            </a:pPr>
            <a:fld id="{A330D4BC-0795-4F83-9453-D26CAAA31CA2}" type="datetimeFigureOut">
              <a:rPr lang="en-AU" smtClean="0">
                <a:solidFill>
                  <a:prstClr val="black">
                    <a:tint val="75000"/>
                  </a:prstClr>
                </a:solidFill>
              </a:rPr>
              <a:pPr>
                <a:defRPr/>
              </a:pPr>
              <a:t>13/10/2020</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anose="020B0603020202020204" pitchFamily="34" charset="0"/>
              </a:defRPr>
            </a:lvl1pPr>
          </a:lstStyle>
          <a:p>
            <a:pPr>
              <a:defRPr/>
            </a:pPr>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anose="020B0603020202020204" pitchFamily="34" charset="0"/>
              </a:defRPr>
            </a:lvl1pPr>
          </a:lstStyle>
          <a:p>
            <a:pPr>
              <a:defRPr/>
            </a:pPr>
            <a:fld id="{24672744-EC7F-4E7E-BB74-258DCD6FBBAF}" type="slidenum">
              <a:rPr lang="en-AU" smtClean="0">
                <a:solidFill>
                  <a:prstClr val="black">
                    <a:tint val="75000"/>
                  </a:prstClr>
                </a:solidFill>
              </a:rPr>
              <a:pPr>
                <a:defRPr/>
              </a:pPr>
              <a:t>‹#›</a:t>
            </a:fld>
            <a:endParaRPr lang="en-AU" dirty="0">
              <a:solidFill>
                <a:prstClr val="black">
                  <a:tint val="75000"/>
                </a:prstClr>
              </a:solidFill>
            </a:endParaRPr>
          </a:p>
        </p:txBody>
      </p:sp>
    </p:spTree>
    <p:extLst>
      <p:ext uri="{BB962C8B-B14F-4D97-AF65-F5344CB8AC3E}">
        <p14:creationId xmlns:p14="http://schemas.microsoft.com/office/powerpoint/2010/main" val="335753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sz="2600">
                <a:latin typeface="+mj-lt"/>
              </a:defRPr>
            </a:lvl2pPr>
            <a:lvl3pPr>
              <a:defRPr sz="2200">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184422715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mn-lt"/>
                <a:ea typeface="+mn-ea"/>
                <a:cs typeface="+mn-cs"/>
              </a:defRPr>
            </a:lvl1pPr>
          </a:lstStyle>
          <a:p>
            <a:pPr lvl="0"/>
            <a:r>
              <a:rPr lang="en-US" dirty="0"/>
              <a:t>Click to edit Section Title</a:t>
            </a:r>
          </a:p>
        </p:txBody>
      </p:sp>
      <p:sp>
        <p:nvSpPr>
          <p:cNvPr id="19"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mn-lt"/>
                <a:ea typeface="+mn-ea"/>
                <a:cs typeface="+mn-cs"/>
              </a:defRPr>
            </a:lvl1pPr>
          </a:lstStyle>
          <a:p>
            <a:pPr lvl="0"/>
            <a:r>
              <a:rPr lang="en-US" dirty="0"/>
              <a:t>Step Title</a:t>
            </a:r>
            <a:endParaRPr lang="en-AU" dirty="0"/>
          </a:p>
        </p:txBody>
      </p:sp>
      <p:sp>
        <p:nvSpPr>
          <p:cNvPr id="21"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mn-lt"/>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403287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Tree>
    <p:extLst>
      <p:ext uri="{BB962C8B-B14F-4D97-AF65-F5344CB8AC3E}">
        <p14:creationId xmlns:p14="http://schemas.microsoft.com/office/powerpoint/2010/main" val="199185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8" name="Table 7"/>
          <p:cNvGraphicFramePr>
            <a:graphicFrameLocks noGrp="1"/>
          </p:cNvGraphicFramePr>
          <p:nvPr userDrawn="1">
            <p:extLst>
              <p:ext uri="{D42A27DB-BD31-4B8C-83A1-F6EECF244321}">
                <p14:modId xmlns:p14="http://schemas.microsoft.com/office/powerpoint/2010/main" val="3483945628"/>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9"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0"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2"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63047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10" name="Table 9"/>
          <p:cNvGraphicFramePr>
            <a:graphicFrameLocks noGrp="1"/>
          </p:cNvGraphicFramePr>
          <p:nvPr userDrawn="1">
            <p:extLst>
              <p:ext uri="{D42A27DB-BD31-4B8C-83A1-F6EECF244321}">
                <p14:modId xmlns:p14="http://schemas.microsoft.com/office/powerpoint/2010/main" val="3093572117"/>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1"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12"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4"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66161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graphicFrame>
        <p:nvGraphicFramePr>
          <p:cNvPr id="6" name="Table 5"/>
          <p:cNvGraphicFramePr>
            <a:graphicFrameLocks noGrp="1"/>
          </p:cNvGraphicFramePr>
          <p:nvPr userDrawn="1">
            <p:extLst>
              <p:ext uri="{D42A27DB-BD31-4B8C-83A1-F6EECF244321}">
                <p14:modId xmlns:p14="http://schemas.microsoft.com/office/powerpoint/2010/main" val="2428221312"/>
              </p:ext>
            </p:extLst>
          </p:nvPr>
        </p:nvGraphicFramePr>
        <p:xfrm>
          <a:off x="0" y="0"/>
          <a:ext cx="9134475" cy="1177925"/>
        </p:xfrm>
        <a:graphic>
          <a:graphicData uri="http://schemas.openxmlformats.org/drawingml/2006/table">
            <a:tbl>
              <a:tblPr firstRow="1" bandRow="1">
                <a:tableStyleId>{5C22544A-7EE6-4342-B048-85BDC9FD1C3A}</a:tableStyleId>
              </a:tblPr>
              <a:tblGrid>
                <a:gridCol w="2843856">
                  <a:extLst>
                    <a:ext uri="{9D8B030D-6E8A-4147-A177-3AD203B41FA5}">
                      <a16:colId xmlns:a16="http://schemas.microsoft.com/office/drawing/2014/main" val="20000"/>
                    </a:ext>
                  </a:extLst>
                </a:gridCol>
                <a:gridCol w="6290619">
                  <a:extLst>
                    <a:ext uri="{9D8B030D-6E8A-4147-A177-3AD203B41FA5}">
                      <a16:colId xmlns:a16="http://schemas.microsoft.com/office/drawing/2014/main" val="20001"/>
                    </a:ext>
                  </a:extLst>
                </a:gridCol>
              </a:tblGrid>
              <a:tr h="476758">
                <a:tc gridSpan="2">
                  <a:txBody>
                    <a:bodyPr/>
                    <a:lstStyle/>
                    <a:p>
                      <a:pPr algn="l"/>
                      <a:endParaRPr lang="en-AU" sz="2400" b="0" dirty="0">
                        <a:solidFill>
                          <a:schemeClr val="bg1"/>
                        </a:solidFill>
                        <a:latin typeface="Trebuchet MS" panose="020B0603020202020204" pitchFamily="34" charset="0"/>
                      </a:endParaRPr>
                    </a:p>
                  </a:txBody>
                  <a:tcPr marL="91442" marR="91442" marT="45728" marB="45728" anchor="ctr">
                    <a:solidFill>
                      <a:schemeClr val="accent2"/>
                    </a:solidFill>
                  </a:tcPr>
                </a:tc>
                <a:tc hMerge="1">
                  <a:txBody>
                    <a:bodyPr/>
                    <a:lstStyle/>
                    <a:p>
                      <a:endParaRPr lang="en-AU" dirty="0"/>
                    </a:p>
                  </a:txBody>
                  <a:tcPr/>
                </a:tc>
                <a:extLst>
                  <a:ext uri="{0D108BD9-81ED-4DB2-BD59-A6C34878D82A}">
                    <a16:rowId xmlns:a16="http://schemas.microsoft.com/office/drawing/2014/main" val="10000"/>
                  </a:ext>
                </a:extLst>
              </a:tr>
              <a:tr h="701167">
                <a:tc>
                  <a:txBody>
                    <a:bodyPr/>
                    <a:lstStyle/>
                    <a:p>
                      <a:pPr algn="ctr"/>
                      <a:endParaRPr lang="en-AU" sz="3600" b="1" dirty="0">
                        <a:solidFill>
                          <a:schemeClr val="tx1"/>
                        </a:solidFill>
                        <a:latin typeface="Trebuchet MS" panose="020B0603020202020204" pitchFamily="34" charset="0"/>
                      </a:endParaRPr>
                    </a:p>
                  </a:txBody>
                  <a:tcPr marL="91442" marR="91442" marT="45728" marB="45728" anchor="ctr">
                    <a:solidFill>
                      <a:schemeClr val="accent2">
                        <a:lumMod val="60000"/>
                        <a:lumOff val="40000"/>
                      </a:schemeClr>
                    </a:solidFill>
                  </a:tcPr>
                </a:tc>
                <a:tc>
                  <a:txBody>
                    <a:bodyPr/>
                    <a:lstStyle/>
                    <a:p>
                      <a:pPr algn="l"/>
                      <a:endParaRPr lang="en-AU" sz="2400" dirty="0">
                        <a:solidFill>
                          <a:schemeClr val="bg1">
                            <a:lumMod val="65000"/>
                          </a:schemeClr>
                        </a:solidFill>
                        <a:latin typeface="Trebuchet MS" panose="020B0603020202020204" pitchFamily="34" charset="0"/>
                      </a:endParaRPr>
                    </a:p>
                  </a:txBody>
                  <a:tcPr marL="91442" marR="91442" marT="45728" marB="45728"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7" name="Text Placeholder 16"/>
          <p:cNvSpPr>
            <a:spLocks noGrp="1"/>
          </p:cNvSpPr>
          <p:nvPr>
            <p:ph type="body" sz="quarter" idx="13" hasCustomPrompt="1"/>
          </p:nvPr>
        </p:nvSpPr>
        <p:spPr>
          <a:xfrm>
            <a:off x="-21021" y="-2628"/>
            <a:ext cx="9128125" cy="461963"/>
          </a:xfrm>
        </p:spPr>
        <p:txBody>
          <a:bodyPr>
            <a:normAutofit/>
          </a:bodyPr>
          <a:lstStyle>
            <a:lvl1pPr marL="0" indent="0" algn="l" rtl="0" fontAlgn="base">
              <a:spcBef>
                <a:spcPct val="0"/>
              </a:spcBef>
              <a:spcAft>
                <a:spcPct val="0"/>
              </a:spcAft>
              <a:buNone/>
              <a:defRPr lang="en-US" sz="2400" b="0" kern="1200" dirty="0" smtClean="0">
                <a:solidFill>
                  <a:schemeClr val="bg1"/>
                </a:solidFill>
                <a:latin typeface="Trebuchet MS" panose="020B0603020202020204" pitchFamily="34" charset="0"/>
                <a:ea typeface="+mn-ea"/>
                <a:cs typeface="+mn-cs"/>
              </a:defRPr>
            </a:lvl1pPr>
          </a:lstStyle>
          <a:p>
            <a:pPr lvl="0"/>
            <a:r>
              <a:rPr lang="en-US" dirty="0"/>
              <a:t>Click to edit Section Title</a:t>
            </a:r>
          </a:p>
        </p:txBody>
      </p:sp>
      <p:sp>
        <p:nvSpPr>
          <p:cNvPr id="8" name="Text Placeholder 18"/>
          <p:cNvSpPr>
            <a:spLocks noGrp="1"/>
          </p:cNvSpPr>
          <p:nvPr>
            <p:ph type="body" sz="quarter" idx="14" hasCustomPrompt="1"/>
          </p:nvPr>
        </p:nvSpPr>
        <p:spPr>
          <a:xfrm>
            <a:off x="0" y="501101"/>
            <a:ext cx="2819400" cy="646113"/>
          </a:xfrm>
        </p:spPr>
        <p:txBody>
          <a:bodyPr>
            <a:normAutofit/>
          </a:bodyPr>
          <a:lstStyle>
            <a:lvl1pPr marL="0" indent="0" algn="ctr" defTabSz="914400" rtl="0" eaLnBrk="1" fontAlgn="base" latinLnBrk="0" hangingPunct="1">
              <a:spcBef>
                <a:spcPct val="0"/>
              </a:spcBef>
              <a:spcAft>
                <a:spcPct val="0"/>
              </a:spcAft>
              <a:buNone/>
              <a:defRPr lang="en-AU" sz="3600" b="1" kern="1200" dirty="0">
                <a:solidFill>
                  <a:schemeClr val="tx1"/>
                </a:solidFill>
                <a:latin typeface="Trebuchet MS" panose="020B0603020202020204" pitchFamily="34" charset="0"/>
                <a:ea typeface="+mn-ea"/>
                <a:cs typeface="+mn-cs"/>
              </a:defRPr>
            </a:lvl1pPr>
          </a:lstStyle>
          <a:p>
            <a:pPr lvl="0"/>
            <a:r>
              <a:rPr lang="en-US" dirty="0"/>
              <a:t>Step Title</a:t>
            </a:r>
            <a:endParaRPr lang="en-AU" dirty="0"/>
          </a:p>
        </p:txBody>
      </p:sp>
      <p:sp>
        <p:nvSpPr>
          <p:cNvPr id="10" name="Text Placeholder 20"/>
          <p:cNvSpPr>
            <a:spLocks noGrp="1"/>
          </p:cNvSpPr>
          <p:nvPr>
            <p:ph type="body" sz="quarter" idx="15" hasCustomPrompt="1"/>
          </p:nvPr>
        </p:nvSpPr>
        <p:spPr>
          <a:xfrm>
            <a:off x="2852738" y="501101"/>
            <a:ext cx="6291262" cy="646113"/>
          </a:xfrm>
        </p:spPr>
        <p:txBody>
          <a:bodyPr>
            <a:normAutofit/>
          </a:bodyPr>
          <a:lstStyle>
            <a:lvl1pPr marL="0" indent="0" algn="l" defTabSz="914400" rtl="0" eaLnBrk="1" fontAlgn="base" latinLnBrk="0" hangingPunct="1">
              <a:spcBef>
                <a:spcPct val="0"/>
              </a:spcBef>
              <a:spcAft>
                <a:spcPct val="0"/>
              </a:spcAft>
              <a:buNone/>
              <a:defRPr lang="en-US" sz="3600" kern="1200" dirty="0" smtClean="0">
                <a:solidFill>
                  <a:schemeClr val="tx1"/>
                </a:solidFill>
                <a:latin typeface="Trebuchet MS" panose="020B0603020202020204" pitchFamily="34" charset="0"/>
                <a:ea typeface="+mn-ea"/>
                <a:cs typeface="+mn-cs"/>
              </a:defRPr>
            </a:lvl1pPr>
          </a:lstStyle>
          <a:p>
            <a:pPr marL="0" algn="l" defTabSz="914400" rtl="0" eaLnBrk="1" latinLnBrk="0" hangingPunct="1"/>
            <a:r>
              <a:rPr lang="en-US" dirty="0"/>
              <a:t>Click to edit</a:t>
            </a:r>
            <a:endParaRPr lang="en-AU" sz="2400" kern="1200" dirty="0">
              <a:solidFill>
                <a:schemeClr val="bg1">
                  <a:lumMod val="65000"/>
                </a:schemeClr>
              </a:solidFill>
              <a:latin typeface="+mn-lt"/>
              <a:ea typeface="+mn-ea"/>
              <a:cs typeface="+mn-cs"/>
            </a:endParaRPr>
          </a:p>
        </p:txBody>
      </p:sp>
    </p:spTree>
    <p:extLst>
      <p:ext uri="{BB962C8B-B14F-4D97-AF65-F5344CB8AC3E}">
        <p14:creationId xmlns:p14="http://schemas.microsoft.com/office/powerpoint/2010/main" val="172172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3259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19811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FA6C8-53F6-483E-9B52-088DA563EE7C}" type="datetimeFigureOut">
              <a:rPr lang="en-AU" smtClean="0">
                <a:solidFill>
                  <a:prstClr val="black">
                    <a:tint val="75000"/>
                  </a:prstClr>
                </a:solidFill>
              </a:rPr>
              <a:pPr/>
              <a:t>13/10/2020</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C68751B1-54F1-4125-BB9F-399660C83ACC}"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737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pPr fontAlgn="base">
              <a:spcBef>
                <a:spcPct val="0"/>
              </a:spcBef>
              <a:spcAft>
                <a:spcPct val="0"/>
              </a:spcAft>
            </a:pPr>
            <a:fld id="{D2FFA6C8-53F6-483E-9B52-088DA563EE7C}" type="datetimeFigureOut">
              <a:rPr lang="en-AU" smtClean="0">
                <a:solidFill>
                  <a:prstClr val="black">
                    <a:tint val="75000"/>
                  </a:prstClr>
                </a:solidFill>
              </a:rPr>
              <a:pPr fontAlgn="base">
                <a:spcBef>
                  <a:spcPct val="0"/>
                </a:spcBef>
                <a:spcAft>
                  <a:spcPct val="0"/>
                </a:spcAft>
              </a:pPr>
              <a:t>13/10/2020</a:t>
            </a:fld>
            <a:endParaRPr lang="en-AU"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pPr fontAlgn="base">
              <a:spcBef>
                <a:spcPct val="0"/>
              </a:spcBef>
              <a:spcAft>
                <a:spcPct val="0"/>
              </a:spcAft>
            </a:pPr>
            <a:endParaRPr lang="en-AU"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pPr fontAlgn="base">
              <a:spcBef>
                <a:spcPct val="0"/>
              </a:spcBef>
              <a:spcAft>
                <a:spcPct val="0"/>
              </a:spcAft>
            </a:pPr>
            <a:fld id="{C68751B1-54F1-4125-BB9F-399660C83ACC}" type="slidenum">
              <a:rPr lang="en-AU" smtClean="0">
                <a:solidFill>
                  <a:prstClr val="black">
                    <a:tint val="75000"/>
                  </a:prstClr>
                </a:solidFill>
              </a:rPr>
              <a:pPr fontAlgn="base">
                <a:spcBef>
                  <a:spcPct val="0"/>
                </a:spcBef>
                <a:spcAft>
                  <a:spcPct val="0"/>
                </a:spcAft>
              </a:pPr>
              <a:t>‹#›</a:t>
            </a:fld>
            <a:endParaRPr lang="en-AU" dirty="0">
              <a:solidFill>
                <a:prstClr val="black">
                  <a:tint val="75000"/>
                </a:prstClr>
              </a:solidFill>
            </a:endParaRPr>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5713775"/>
            <a:ext cx="1280295" cy="11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Placeholder 1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Tree>
    <p:extLst>
      <p:ext uri="{BB962C8B-B14F-4D97-AF65-F5344CB8AC3E}">
        <p14:creationId xmlns:p14="http://schemas.microsoft.com/office/powerpoint/2010/main" val="27369953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ccnetglobal.com/franchises/cop-indigenous-os-project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941168"/>
            <a:ext cx="7772400" cy="1470025"/>
          </a:xfrm>
        </p:spPr>
        <p:txBody>
          <a:bodyPr/>
          <a:lstStyle/>
          <a:p>
            <a:r>
              <a:rPr lang="en-AU" sz="4400" dirty="0"/>
              <a:t>Dream and Area</a:t>
            </a:r>
          </a:p>
        </p:txBody>
      </p:sp>
    </p:spTree>
    <p:extLst>
      <p:ext uri="{BB962C8B-B14F-4D97-AF65-F5344CB8AC3E}">
        <p14:creationId xmlns:p14="http://schemas.microsoft.com/office/powerpoint/2010/main" val="359232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3568" y="1412776"/>
            <a:ext cx="7086599" cy="50083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3"/>
          <p:cNvSpPr>
            <a:spLocks noGrp="1"/>
          </p:cNvSpPr>
          <p:nvPr>
            <p:ph type="body" sz="quarter" idx="14"/>
          </p:nvPr>
        </p:nvSpPr>
        <p:spPr>
          <a:xfrm>
            <a:off x="0" y="501101"/>
            <a:ext cx="2819400" cy="646113"/>
          </a:xfrm>
        </p:spPr>
        <p:txBody>
          <a:bodyPr>
            <a:normAutofit fontScale="92500"/>
          </a:bodyPr>
          <a:lstStyle/>
          <a:p>
            <a:r>
              <a:rPr lang="en-AU" dirty="0"/>
              <a:t>Vision/Dream</a:t>
            </a:r>
          </a:p>
        </p:txBody>
      </p:sp>
      <p:sp>
        <p:nvSpPr>
          <p:cNvPr id="10" name="Text Placeholder 4"/>
          <p:cNvSpPr>
            <a:spLocks noGrp="1"/>
          </p:cNvSpPr>
          <p:nvPr>
            <p:ph type="body" sz="quarter" idx="15"/>
          </p:nvPr>
        </p:nvSpPr>
        <p:spPr>
          <a:xfrm>
            <a:off x="2852738" y="609600"/>
            <a:ext cx="6291262" cy="457200"/>
          </a:xfrm>
        </p:spPr>
        <p:txBody>
          <a:bodyPr>
            <a:normAutofit fontScale="92500" lnSpcReduction="10000"/>
          </a:bodyPr>
          <a:lstStyle/>
          <a:p>
            <a:r>
              <a:rPr lang="en-AU" sz="2800" dirty="0"/>
              <a:t>Example – Final vision Wunambal Gaambera</a:t>
            </a:r>
          </a:p>
        </p:txBody>
      </p:sp>
    </p:spTree>
    <p:extLst>
      <p:ext uri="{BB962C8B-B14F-4D97-AF65-F5344CB8AC3E}">
        <p14:creationId xmlns:p14="http://schemas.microsoft.com/office/powerpoint/2010/main" val="277885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35" y="1524807"/>
            <a:ext cx="6120680" cy="4832092"/>
          </a:xfrm>
          <a:prstGeom prst="rect">
            <a:avLst/>
          </a:prstGeom>
        </p:spPr>
        <p:txBody>
          <a:bodyPr wrap="square">
            <a:spAutoFit/>
          </a:bodyPr>
          <a:lstStyle/>
          <a:p>
            <a:br>
              <a:rPr lang="en-AU" sz="2800" b="1" dirty="0">
                <a:solidFill>
                  <a:prstClr val="black"/>
                </a:solidFill>
                <a:latin typeface="Trebuchet MS" panose="020B0603020202020204" pitchFamily="34" charset="0"/>
              </a:rPr>
            </a:br>
            <a:r>
              <a:rPr lang="en-AU" sz="2800" dirty="0">
                <a:solidFill>
                  <a:prstClr val="black"/>
                </a:solidFill>
                <a:latin typeface="Trebuchet MS" panose="020B0603020202020204" pitchFamily="34" charset="0"/>
              </a:rPr>
              <a:t>"A region where a living river links the Tibetan Plateau and the Pacific; where people thrive in harmony with nature, pandas play in the forests, children swim with dolphins and fish in the clear water, pheasants dance among the rhododendrons, and the cranes sing at sunrise. A region where natural cycles sustain a rich and ancient culture." </a:t>
            </a:r>
          </a:p>
        </p:txBody>
      </p:sp>
      <p:sp>
        <p:nvSpPr>
          <p:cNvPr id="8"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3"/>
          <p:cNvSpPr>
            <a:spLocks noGrp="1"/>
          </p:cNvSpPr>
          <p:nvPr>
            <p:ph type="body" sz="quarter" idx="14"/>
          </p:nvPr>
        </p:nvSpPr>
        <p:spPr>
          <a:xfrm>
            <a:off x="0" y="501101"/>
            <a:ext cx="2819400" cy="646113"/>
          </a:xfrm>
        </p:spPr>
        <p:txBody>
          <a:bodyPr>
            <a:normAutofit fontScale="92500"/>
          </a:bodyPr>
          <a:lstStyle/>
          <a:p>
            <a:r>
              <a:rPr lang="en-AU" dirty="0"/>
              <a:t>Vision/Dream</a:t>
            </a:r>
          </a:p>
        </p:txBody>
      </p:sp>
      <p:sp>
        <p:nvSpPr>
          <p:cNvPr id="10" name="Text Placeholder 4"/>
          <p:cNvSpPr>
            <a:spLocks noGrp="1"/>
          </p:cNvSpPr>
          <p:nvPr>
            <p:ph type="body" sz="quarter" idx="15"/>
          </p:nvPr>
        </p:nvSpPr>
        <p:spPr>
          <a:xfrm>
            <a:off x="2852738" y="609600"/>
            <a:ext cx="6291262" cy="457200"/>
          </a:xfrm>
        </p:spPr>
        <p:txBody>
          <a:bodyPr>
            <a:normAutofit fontScale="77500" lnSpcReduction="20000"/>
          </a:bodyPr>
          <a:lstStyle/>
          <a:p>
            <a:r>
              <a:rPr lang="en-AU" dirty="0"/>
              <a:t>Example – </a:t>
            </a:r>
            <a:r>
              <a:rPr lang="en-AU" dirty="0" err="1"/>
              <a:t>Yantze</a:t>
            </a:r>
            <a:r>
              <a:rPr lang="en-AU" dirty="0"/>
              <a:t> Basin</a:t>
            </a:r>
          </a:p>
        </p:txBody>
      </p:sp>
      <p:pic>
        <p:nvPicPr>
          <p:cNvPr id="4" name="Picture 3">
            <a:extLst>
              <a:ext uri="{FF2B5EF4-FFF2-40B4-BE49-F238E27FC236}">
                <a16:creationId xmlns:a16="http://schemas.microsoft.com/office/drawing/2014/main" id="{3127D048-2AF7-449B-836F-4E16115168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515" y="2780928"/>
            <a:ext cx="2647950" cy="1724025"/>
          </a:xfrm>
          <a:prstGeom prst="rect">
            <a:avLst/>
          </a:prstGeom>
        </p:spPr>
      </p:pic>
    </p:spTree>
    <p:extLst>
      <p:ext uri="{BB962C8B-B14F-4D97-AF65-F5344CB8AC3E}">
        <p14:creationId xmlns:p14="http://schemas.microsoft.com/office/powerpoint/2010/main" val="195540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makes a good vision statement</a:t>
            </a:r>
          </a:p>
          <a:p>
            <a:r>
              <a:rPr lang="en-AU" b="1" dirty="0">
                <a:solidFill>
                  <a:srgbClr val="0070C0"/>
                </a:solidFill>
              </a:rPr>
              <a:t>What is the scope of my project</a:t>
            </a:r>
          </a:p>
          <a:p>
            <a:r>
              <a:rPr lang="en-AU" dirty="0"/>
              <a:t>Resources to support the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dirty="0"/>
              <a:t>Dream / Area</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a:xfrm>
            <a:off x="2852738" y="501101"/>
            <a:ext cx="6254366" cy="646113"/>
          </a:xfrm>
        </p:spPr>
        <p:txBody>
          <a:bodyPr>
            <a:normAutofit/>
          </a:bodyPr>
          <a:lstStyle/>
          <a:p>
            <a:r>
              <a:rPr lang="en-AU" sz="2800" dirty="0"/>
              <a:t>This Presentation</a:t>
            </a:r>
          </a:p>
        </p:txBody>
      </p:sp>
    </p:spTree>
    <p:extLst>
      <p:ext uri="{BB962C8B-B14F-4D97-AF65-F5344CB8AC3E}">
        <p14:creationId xmlns:p14="http://schemas.microsoft.com/office/powerpoint/2010/main" val="39658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Why do this step?</a:t>
            </a:r>
          </a:p>
          <a:p>
            <a:pPr lvl="1"/>
            <a:r>
              <a:rPr lang="en-AU" dirty="0">
                <a:solidFill>
                  <a:srgbClr val="0070C0"/>
                </a:solidFill>
              </a:rPr>
              <a:t>Define the boundaries of your project and what you want to do</a:t>
            </a:r>
          </a:p>
          <a:p>
            <a:pPr lvl="1"/>
            <a:r>
              <a:rPr lang="en-AU" dirty="0"/>
              <a:t>Helpful to be clear about where you are not going to be working – particularly when talking to neighbouring land holders, or other stakeholders.</a:t>
            </a:r>
            <a:endParaRPr lang="en-AU" dirty="0">
              <a:solidFill>
                <a:srgbClr val="0070C0"/>
              </a:solidFill>
            </a:endParaRPr>
          </a:p>
        </p:txBody>
      </p:sp>
      <p:sp>
        <p:nvSpPr>
          <p:cNvPr id="2" name="Text Placeholder 1"/>
          <p:cNvSpPr>
            <a:spLocks noGrp="1"/>
          </p:cNvSpPr>
          <p:nvPr>
            <p:ph type="body" sz="quarter" idx="13"/>
          </p:nvPr>
        </p:nvSpPr>
        <p:spPr/>
        <p:txBody>
          <a:bodyPr/>
          <a:lstStyle/>
          <a:p>
            <a:r>
              <a:rPr lang="en-AU" dirty="0"/>
              <a:t>Deciding what the Plan is all about</a:t>
            </a:r>
          </a:p>
        </p:txBody>
      </p:sp>
      <p:sp>
        <p:nvSpPr>
          <p:cNvPr id="5" name="Text Placeholder 4"/>
          <p:cNvSpPr>
            <a:spLocks noGrp="1"/>
          </p:cNvSpPr>
          <p:nvPr>
            <p:ph type="body" sz="quarter" idx="14"/>
          </p:nvPr>
        </p:nvSpPr>
        <p:spPr/>
        <p:txBody>
          <a:bodyPr/>
          <a:lstStyle/>
          <a:p>
            <a:r>
              <a:rPr lang="en-AU" dirty="0"/>
              <a:t>Area</a:t>
            </a:r>
          </a:p>
        </p:txBody>
      </p:sp>
      <p:sp>
        <p:nvSpPr>
          <p:cNvPr id="6" name="Text Placeholder 5"/>
          <p:cNvSpPr>
            <a:spLocks noGrp="1"/>
          </p:cNvSpPr>
          <p:nvPr>
            <p:ph type="body" sz="quarter" idx="15"/>
          </p:nvPr>
        </p:nvSpPr>
        <p:spPr/>
        <p:txBody>
          <a:bodyPr anchor="ctr">
            <a:normAutofit/>
          </a:bodyPr>
          <a:lstStyle/>
          <a:p>
            <a:r>
              <a:rPr lang="en-AU" sz="2800" dirty="0"/>
              <a:t>Work out the Boundary of your Plan</a:t>
            </a:r>
          </a:p>
        </p:txBody>
      </p:sp>
    </p:spTree>
    <p:extLst>
      <p:ext uri="{BB962C8B-B14F-4D97-AF65-F5344CB8AC3E}">
        <p14:creationId xmlns:p14="http://schemas.microsoft.com/office/powerpoint/2010/main" val="391579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a:t>Projects occur at many scales and with many themes</a:t>
            </a:r>
          </a:p>
          <a:p>
            <a:pPr lvl="1"/>
            <a:r>
              <a:rPr lang="en-AU" dirty="0">
                <a:solidFill>
                  <a:srgbClr val="0070C0"/>
                </a:solidFill>
              </a:rPr>
              <a:t>Property (e.g. a land parcel / indigenous land)</a:t>
            </a:r>
          </a:p>
          <a:p>
            <a:pPr lvl="1"/>
            <a:r>
              <a:rPr lang="en-AU" dirty="0"/>
              <a:t>Region (e.g. drainage area of a )</a:t>
            </a:r>
          </a:p>
          <a:p>
            <a:pPr lvl="1"/>
            <a:r>
              <a:rPr lang="en-AU" dirty="0">
                <a:solidFill>
                  <a:srgbClr val="0070C0"/>
                </a:solidFill>
              </a:rPr>
              <a:t>Species (e.g. Cassowary)</a:t>
            </a:r>
          </a:p>
          <a:p>
            <a:pPr lvl="1"/>
            <a:r>
              <a:rPr lang="en-AU" dirty="0"/>
              <a:t>Target (e.g. cultural landscape)</a:t>
            </a:r>
          </a:p>
          <a:p>
            <a:r>
              <a:rPr lang="en-AU" dirty="0">
                <a:solidFill>
                  <a:srgbClr val="0070C0"/>
                </a:solidFill>
              </a:rPr>
              <a:t>Map spatial area of Project</a:t>
            </a:r>
          </a:p>
          <a:p>
            <a:pPr lvl="1"/>
            <a:r>
              <a:rPr lang="en-AU" dirty="0"/>
              <a:t>Map values to manage</a:t>
            </a:r>
          </a:p>
          <a:p>
            <a:pPr lvl="1"/>
            <a:r>
              <a:rPr lang="en-AU" dirty="0">
                <a:solidFill>
                  <a:srgbClr val="0070C0"/>
                </a:solidFill>
              </a:rPr>
              <a:t>Where, what, how important</a:t>
            </a:r>
          </a:p>
          <a:p>
            <a:endParaRPr lang="en-AU" dirty="0"/>
          </a:p>
        </p:txBody>
      </p:sp>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Area</a:t>
            </a:r>
          </a:p>
        </p:txBody>
      </p:sp>
      <p:sp>
        <p:nvSpPr>
          <p:cNvPr id="9"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 out the Boundary of your Plan</a:t>
            </a:r>
          </a:p>
        </p:txBody>
      </p:sp>
    </p:spTree>
    <p:extLst>
      <p:ext uri="{BB962C8B-B14F-4D97-AF65-F5344CB8AC3E}">
        <p14:creationId xmlns:p14="http://schemas.microsoft.com/office/powerpoint/2010/main" val="288443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04799" y="1672850"/>
            <a:ext cx="4642643" cy="4068499"/>
          </a:xfrm>
          <a:prstGeom prst="rect">
            <a:avLst/>
          </a:prstGeom>
          <a:noFill/>
          <a:ln w="9525">
            <a:noFill/>
            <a:miter lim="800000"/>
            <a:headEnd/>
            <a:tailEnd/>
          </a:ln>
          <a:effectLst/>
        </p:spPr>
        <p:txBody>
          <a:bodyPr/>
          <a:lstStyle/>
          <a:p>
            <a:pPr marL="342900" indent="-342900" algn="ctr">
              <a:spcBef>
                <a:spcPct val="20000"/>
              </a:spcBef>
            </a:pPr>
            <a:r>
              <a:rPr lang="en-US" sz="2800" u="sng" dirty="0"/>
              <a:t>SINGLE AREA</a:t>
            </a:r>
          </a:p>
          <a:p>
            <a:pPr marL="342900" indent="-342900">
              <a:buFontTx/>
              <a:buChar char="•"/>
            </a:pPr>
            <a:r>
              <a:rPr lang="en-US" sz="2800" dirty="0"/>
              <a:t>Priority Areas</a:t>
            </a:r>
          </a:p>
        </p:txBody>
      </p:sp>
      <p:grpSp>
        <p:nvGrpSpPr>
          <p:cNvPr id="2" name="Group 4"/>
          <p:cNvGrpSpPr>
            <a:grpSpLocks/>
          </p:cNvGrpSpPr>
          <p:nvPr/>
        </p:nvGrpSpPr>
        <p:grpSpPr bwMode="auto">
          <a:xfrm>
            <a:off x="151605" y="3068960"/>
            <a:ext cx="4795837" cy="2514600"/>
            <a:chOff x="243" y="2496"/>
            <a:chExt cx="3021" cy="1584"/>
          </a:xfrm>
        </p:grpSpPr>
        <p:sp>
          <p:nvSpPr>
            <p:cNvPr id="15365" name="AutoShape 5"/>
            <p:cNvSpPr>
              <a:spLocks noChangeArrowheads="1"/>
            </p:cNvSpPr>
            <p:nvPr/>
          </p:nvSpPr>
          <p:spPr bwMode="auto">
            <a:xfrm rot="-318567">
              <a:off x="243" y="2496"/>
              <a:ext cx="3021" cy="1584"/>
            </a:xfrm>
            <a:prstGeom prst="flowChartSummingJunction">
              <a:avLst/>
            </a:prstGeom>
            <a:solidFill>
              <a:srgbClr val="99FFCC"/>
            </a:solidFill>
            <a:ln w="19050">
              <a:noFill/>
              <a:round/>
              <a:headEnd/>
              <a:tailEnd/>
            </a:ln>
            <a:effectLst/>
          </p:spPr>
          <p:txBody>
            <a:bodyPr wrap="none" anchor="ctr"/>
            <a:lstStyle/>
            <a:p>
              <a:endParaRPr lang="en-US" dirty="0">
                <a:latin typeface="Trebuchet MS" panose="020B0603020202020204" pitchFamily="34" charset="0"/>
              </a:endParaRPr>
            </a:p>
          </p:txBody>
        </p:sp>
        <p:sp>
          <p:nvSpPr>
            <p:cNvPr id="15366" name="Oval 6"/>
            <p:cNvSpPr>
              <a:spLocks noChangeArrowheads="1"/>
            </p:cNvSpPr>
            <p:nvPr/>
          </p:nvSpPr>
          <p:spPr bwMode="auto">
            <a:xfrm>
              <a:off x="1973" y="3709"/>
              <a:ext cx="192" cy="101"/>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67" name="Oval 7"/>
            <p:cNvSpPr>
              <a:spLocks noChangeArrowheads="1"/>
            </p:cNvSpPr>
            <p:nvPr/>
          </p:nvSpPr>
          <p:spPr bwMode="auto">
            <a:xfrm>
              <a:off x="2413" y="3709"/>
              <a:ext cx="192" cy="101"/>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68" name="Oval 8"/>
            <p:cNvSpPr>
              <a:spLocks noChangeArrowheads="1"/>
            </p:cNvSpPr>
            <p:nvPr/>
          </p:nvSpPr>
          <p:spPr bwMode="auto">
            <a:xfrm>
              <a:off x="2962" y="3137"/>
              <a:ext cx="192" cy="100"/>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69" name="Oval 9"/>
            <p:cNvSpPr>
              <a:spLocks noChangeArrowheads="1"/>
            </p:cNvSpPr>
            <p:nvPr/>
          </p:nvSpPr>
          <p:spPr bwMode="auto">
            <a:xfrm rot="-1400974">
              <a:off x="2687" y="2800"/>
              <a:ext cx="192" cy="100"/>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0" name="Oval 10"/>
            <p:cNvSpPr>
              <a:spLocks noChangeArrowheads="1"/>
            </p:cNvSpPr>
            <p:nvPr/>
          </p:nvSpPr>
          <p:spPr bwMode="auto">
            <a:xfrm>
              <a:off x="984" y="3878"/>
              <a:ext cx="192" cy="100"/>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1" name="Oval 11"/>
            <p:cNvSpPr>
              <a:spLocks noChangeArrowheads="1"/>
            </p:cNvSpPr>
            <p:nvPr/>
          </p:nvSpPr>
          <p:spPr bwMode="auto">
            <a:xfrm>
              <a:off x="627" y="3709"/>
              <a:ext cx="193" cy="101"/>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2" name="Oval 12"/>
            <p:cNvSpPr>
              <a:spLocks noChangeArrowheads="1"/>
            </p:cNvSpPr>
            <p:nvPr/>
          </p:nvSpPr>
          <p:spPr bwMode="auto">
            <a:xfrm>
              <a:off x="518" y="3372"/>
              <a:ext cx="192" cy="102"/>
            </a:xfrm>
            <a:prstGeom prst="ellipse">
              <a:avLst/>
            </a:prstGeom>
            <a:solidFill>
              <a:srgbClr val="33CC33"/>
            </a:solidFill>
            <a:ln w="38100">
              <a:solidFill>
                <a:srgbClr val="006600"/>
              </a:solidFill>
              <a:round/>
              <a:headEnd/>
              <a:tailEnd/>
            </a:ln>
            <a:effectLst/>
          </p:spPr>
          <p:txBody>
            <a:bodyPr wrap="none" anchor="ctr"/>
            <a:lstStyle/>
            <a:p>
              <a:endParaRPr lang="en-US" dirty="0">
                <a:latin typeface="Trebuchet MS" panose="020B0603020202020204" pitchFamily="34" charset="0"/>
              </a:endParaRPr>
            </a:p>
          </p:txBody>
        </p:sp>
        <p:sp>
          <p:nvSpPr>
            <p:cNvPr id="15373" name="Oval 13"/>
            <p:cNvSpPr>
              <a:spLocks noChangeArrowheads="1"/>
            </p:cNvSpPr>
            <p:nvPr/>
          </p:nvSpPr>
          <p:spPr bwMode="auto">
            <a:xfrm rot="624264">
              <a:off x="1753" y="3507"/>
              <a:ext cx="193" cy="101"/>
            </a:xfrm>
            <a:prstGeom prst="ellipse">
              <a:avLst/>
            </a:prstGeom>
            <a:solidFill>
              <a:srgbClr val="33CC33"/>
            </a:solidFill>
            <a:ln w="38100">
              <a:solidFill>
                <a:srgbClr val="006600"/>
              </a:solidFill>
              <a:round/>
              <a:headEnd/>
              <a:tailEnd/>
            </a:ln>
            <a:effectLst/>
          </p:spPr>
          <p:txBody>
            <a:bodyPr wrap="none" anchor="ctr"/>
            <a:lstStyle/>
            <a:p>
              <a:endParaRPr lang="en-US" dirty="0">
                <a:latin typeface="Trebuchet MS" panose="020B0603020202020204" pitchFamily="34" charset="0"/>
              </a:endParaRPr>
            </a:p>
          </p:txBody>
        </p:sp>
        <p:sp>
          <p:nvSpPr>
            <p:cNvPr id="15374" name="Oval 14"/>
            <p:cNvSpPr>
              <a:spLocks noChangeArrowheads="1"/>
            </p:cNvSpPr>
            <p:nvPr/>
          </p:nvSpPr>
          <p:spPr bwMode="auto">
            <a:xfrm>
              <a:off x="2741" y="3002"/>
              <a:ext cx="193" cy="100"/>
            </a:xfrm>
            <a:prstGeom prst="ellipse">
              <a:avLst/>
            </a:prstGeom>
            <a:solidFill>
              <a:srgbClr val="33CC33"/>
            </a:solidFill>
            <a:ln w="38100">
              <a:solidFill>
                <a:srgbClr val="006600"/>
              </a:solidFill>
              <a:round/>
              <a:headEnd/>
              <a:tailEnd/>
            </a:ln>
            <a:effectLst/>
          </p:spPr>
          <p:txBody>
            <a:bodyPr wrap="none" anchor="ctr"/>
            <a:lstStyle/>
            <a:p>
              <a:endParaRPr lang="en-US" dirty="0">
                <a:latin typeface="Trebuchet MS" panose="020B0603020202020204" pitchFamily="34" charset="0"/>
              </a:endParaRPr>
            </a:p>
          </p:txBody>
        </p:sp>
      </p:grpSp>
      <p:grpSp>
        <p:nvGrpSpPr>
          <p:cNvPr id="3" name="Group 15"/>
          <p:cNvGrpSpPr>
            <a:grpSpLocks/>
          </p:cNvGrpSpPr>
          <p:nvPr/>
        </p:nvGrpSpPr>
        <p:grpSpPr bwMode="auto">
          <a:xfrm>
            <a:off x="2151062" y="3379712"/>
            <a:ext cx="2052637" cy="1350963"/>
            <a:chOff x="3120" y="2064"/>
            <a:chExt cx="2256" cy="1200"/>
          </a:xfrm>
        </p:grpSpPr>
        <p:sp>
          <p:nvSpPr>
            <p:cNvPr id="15376" name="Oval 16"/>
            <p:cNvSpPr>
              <a:spLocks noChangeArrowheads="1"/>
            </p:cNvSpPr>
            <p:nvPr/>
          </p:nvSpPr>
          <p:spPr bwMode="auto">
            <a:xfrm rot="1829814">
              <a:off x="3504" y="2064"/>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7" name="Oval 17"/>
            <p:cNvSpPr>
              <a:spLocks noChangeArrowheads="1"/>
            </p:cNvSpPr>
            <p:nvPr/>
          </p:nvSpPr>
          <p:spPr bwMode="auto">
            <a:xfrm rot="-590992">
              <a:off x="4464" y="2928"/>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8" name="Oval 18"/>
            <p:cNvSpPr>
              <a:spLocks noChangeArrowheads="1"/>
            </p:cNvSpPr>
            <p:nvPr/>
          </p:nvSpPr>
          <p:spPr bwMode="auto">
            <a:xfrm>
              <a:off x="3888" y="2496"/>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79" name="Oval 19"/>
            <p:cNvSpPr>
              <a:spLocks noChangeArrowheads="1"/>
            </p:cNvSpPr>
            <p:nvPr/>
          </p:nvSpPr>
          <p:spPr bwMode="auto">
            <a:xfrm>
              <a:off x="4464" y="2640"/>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80" name="Oval 20"/>
            <p:cNvSpPr>
              <a:spLocks noChangeArrowheads="1"/>
            </p:cNvSpPr>
            <p:nvPr/>
          </p:nvSpPr>
          <p:spPr bwMode="auto">
            <a:xfrm>
              <a:off x="3120" y="2640"/>
              <a:ext cx="336" cy="144"/>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381" name="Oval 21"/>
            <p:cNvSpPr>
              <a:spLocks noChangeArrowheads="1"/>
            </p:cNvSpPr>
            <p:nvPr/>
          </p:nvSpPr>
          <p:spPr bwMode="auto">
            <a:xfrm>
              <a:off x="5040" y="3120"/>
              <a:ext cx="336" cy="144"/>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grpSp>
      <p:sp>
        <p:nvSpPr>
          <p:cNvPr id="15382" name="Freeform 22"/>
          <p:cNvSpPr>
            <a:spLocks/>
          </p:cNvSpPr>
          <p:nvPr/>
        </p:nvSpPr>
        <p:spPr bwMode="auto">
          <a:xfrm>
            <a:off x="2063749" y="3217787"/>
            <a:ext cx="2314575" cy="1674813"/>
          </a:xfrm>
          <a:custGeom>
            <a:avLst/>
            <a:gdLst/>
            <a:ahLst/>
            <a:cxnLst>
              <a:cxn ang="0">
                <a:pos x="432" y="48"/>
              </a:cxn>
              <a:cxn ang="0">
                <a:pos x="0" y="672"/>
              </a:cxn>
              <a:cxn ang="0">
                <a:pos x="0" y="912"/>
              </a:cxn>
              <a:cxn ang="0">
                <a:pos x="2352" y="1488"/>
              </a:cxn>
              <a:cxn ang="0">
                <a:pos x="2544" y="1296"/>
              </a:cxn>
              <a:cxn ang="0">
                <a:pos x="1776" y="576"/>
              </a:cxn>
              <a:cxn ang="0">
                <a:pos x="720" y="0"/>
              </a:cxn>
              <a:cxn ang="0">
                <a:pos x="432" y="48"/>
              </a:cxn>
            </a:cxnLst>
            <a:rect l="0" t="0" r="r" b="b"/>
            <a:pathLst>
              <a:path w="2544" h="1488">
                <a:moveTo>
                  <a:pt x="432" y="48"/>
                </a:moveTo>
                <a:lnTo>
                  <a:pt x="0" y="672"/>
                </a:lnTo>
                <a:lnTo>
                  <a:pt x="0" y="912"/>
                </a:lnTo>
                <a:lnTo>
                  <a:pt x="2352" y="1488"/>
                </a:lnTo>
                <a:lnTo>
                  <a:pt x="2544" y="1296"/>
                </a:lnTo>
                <a:lnTo>
                  <a:pt x="1776" y="576"/>
                </a:lnTo>
                <a:lnTo>
                  <a:pt x="720" y="0"/>
                </a:lnTo>
                <a:lnTo>
                  <a:pt x="432" y="48"/>
                </a:lnTo>
                <a:close/>
              </a:path>
            </a:pathLst>
          </a:custGeom>
          <a:noFill/>
          <a:ln w="38100" cap="flat" cmpd="sng">
            <a:solidFill>
              <a:srgbClr val="A50021"/>
            </a:solidFill>
            <a:prstDash val="solid"/>
            <a:round/>
            <a:headEnd/>
            <a:tailEnd/>
          </a:ln>
          <a:effectLst/>
        </p:spPr>
        <p:txBody>
          <a:bodyPr wrap="none" anchor="ctr"/>
          <a:lstStyle/>
          <a:p>
            <a:endParaRPr lang="en-US" dirty="0">
              <a:latin typeface="Trebuchet MS" panose="020B0603020202020204" pitchFamily="34" charset="0"/>
            </a:endParaRPr>
          </a:p>
        </p:txBody>
      </p:sp>
      <p:sp>
        <p:nvSpPr>
          <p:cNvPr id="15383" name="Oval 23"/>
          <p:cNvSpPr>
            <a:spLocks noChangeArrowheads="1"/>
          </p:cNvSpPr>
          <p:nvPr/>
        </p:nvSpPr>
        <p:spPr bwMode="auto">
          <a:xfrm rot="1829814">
            <a:off x="2500312" y="3379712"/>
            <a:ext cx="304800" cy="161925"/>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4" name="Oval 24"/>
          <p:cNvSpPr>
            <a:spLocks noChangeArrowheads="1"/>
          </p:cNvSpPr>
          <p:nvPr/>
        </p:nvSpPr>
        <p:spPr bwMode="auto">
          <a:xfrm rot="-590992">
            <a:off x="3373437" y="4351262"/>
            <a:ext cx="306387" cy="163513"/>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5" name="Oval 25"/>
          <p:cNvSpPr>
            <a:spLocks noChangeArrowheads="1"/>
          </p:cNvSpPr>
          <p:nvPr/>
        </p:nvSpPr>
        <p:spPr bwMode="auto">
          <a:xfrm>
            <a:off x="2849562" y="3865487"/>
            <a:ext cx="306387" cy="161925"/>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6" name="Oval 26"/>
          <p:cNvSpPr>
            <a:spLocks noChangeArrowheads="1"/>
          </p:cNvSpPr>
          <p:nvPr/>
        </p:nvSpPr>
        <p:spPr bwMode="auto">
          <a:xfrm>
            <a:off x="3373437" y="4027412"/>
            <a:ext cx="306387" cy="163513"/>
          </a:xfrm>
          <a:prstGeom prst="ellipse">
            <a:avLst/>
          </a:prstGeom>
          <a:solidFill>
            <a:srgbClr val="33CC33"/>
          </a:solid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sp>
        <p:nvSpPr>
          <p:cNvPr id="15387" name="Oval 27"/>
          <p:cNvSpPr>
            <a:spLocks noChangeArrowheads="1"/>
          </p:cNvSpPr>
          <p:nvPr/>
        </p:nvSpPr>
        <p:spPr bwMode="auto">
          <a:xfrm>
            <a:off x="2151062" y="4027412"/>
            <a:ext cx="304800" cy="163513"/>
          </a:xfrm>
          <a:prstGeom prst="ellipse">
            <a:avLst/>
          </a:prstGeom>
          <a:solidFill>
            <a:srgbClr val="33CC33"/>
          </a:solidFill>
          <a:ln w="28575">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388" name="Oval 28"/>
          <p:cNvSpPr>
            <a:spLocks noChangeArrowheads="1"/>
          </p:cNvSpPr>
          <p:nvPr/>
        </p:nvSpPr>
        <p:spPr bwMode="auto">
          <a:xfrm>
            <a:off x="3897312" y="4568750"/>
            <a:ext cx="306387" cy="161925"/>
          </a:xfrm>
          <a:prstGeom prst="ellipse">
            <a:avLst/>
          </a:prstGeom>
          <a:solidFill>
            <a:srgbClr val="33CC33"/>
          </a:solidFill>
          <a:ln w="12700">
            <a:solidFill>
              <a:srgbClr val="A50021"/>
            </a:solidFill>
            <a:round/>
            <a:headEnd/>
            <a:tailEnd/>
          </a:ln>
          <a:effectLst/>
        </p:spPr>
        <p:txBody>
          <a:bodyPr wrap="none" anchor="ctr"/>
          <a:lstStyle/>
          <a:p>
            <a:pPr algn="ctr" eaLnBrk="0" hangingPunct="0"/>
            <a:endParaRPr lang="en-US" sz="2800" dirty="0">
              <a:latin typeface="Trebuchet MS" panose="020B0603020202020204" pitchFamily="34" charset="0"/>
            </a:endParaRPr>
          </a:p>
        </p:txBody>
      </p:sp>
      <p:sp>
        <p:nvSpPr>
          <p:cNvPr id="15389" name="Oval 29"/>
          <p:cNvSpPr>
            <a:spLocks noChangeArrowheads="1"/>
          </p:cNvSpPr>
          <p:nvPr/>
        </p:nvSpPr>
        <p:spPr bwMode="auto">
          <a:xfrm>
            <a:off x="2141537" y="4017887"/>
            <a:ext cx="323850" cy="180975"/>
          </a:xfrm>
          <a:prstGeom prst="ellipse">
            <a:avLst/>
          </a:prstGeom>
          <a:noFill/>
          <a:ln w="12700">
            <a:solidFill>
              <a:srgbClr val="A50021"/>
            </a:solidFill>
            <a:round/>
            <a:headEnd/>
            <a:tailEnd/>
          </a:ln>
          <a:effectLst/>
        </p:spPr>
        <p:txBody>
          <a:bodyPr wrap="none" anchor="ctr"/>
          <a:lstStyle/>
          <a:p>
            <a:endParaRPr lang="en-US" dirty="0">
              <a:latin typeface="Trebuchet MS" panose="020B0603020202020204" pitchFamily="34" charset="0"/>
            </a:endParaRPr>
          </a:p>
        </p:txBody>
      </p:sp>
      <p:grpSp>
        <p:nvGrpSpPr>
          <p:cNvPr id="4" name="Group 30"/>
          <p:cNvGrpSpPr>
            <a:grpSpLocks/>
          </p:cNvGrpSpPr>
          <p:nvPr/>
        </p:nvGrpSpPr>
        <p:grpSpPr bwMode="auto">
          <a:xfrm>
            <a:off x="892174" y="3297162"/>
            <a:ext cx="1657350" cy="1871663"/>
            <a:chOff x="1074" y="2354"/>
            <a:chExt cx="1376" cy="1382"/>
          </a:xfrm>
        </p:grpSpPr>
        <p:grpSp>
          <p:nvGrpSpPr>
            <p:cNvPr id="5" name="Group 31"/>
            <p:cNvGrpSpPr>
              <a:grpSpLocks/>
            </p:cNvGrpSpPr>
            <p:nvPr/>
          </p:nvGrpSpPr>
          <p:grpSpPr bwMode="auto">
            <a:xfrm>
              <a:off x="1142" y="2460"/>
              <a:ext cx="1232" cy="1185"/>
              <a:chOff x="1142" y="2460"/>
              <a:chExt cx="1232" cy="1185"/>
            </a:xfrm>
          </p:grpSpPr>
          <p:sp>
            <p:nvSpPr>
              <p:cNvPr id="15392" name="Oval 32"/>
              <p:cNvSpPr>
                <a:spLocks noChangeArrowheads="1"/>
              </p:cNvSpPr>
              <p:nvPr/>
            </p:nvSpPr>
            <p:spPr bwMode="auto">
              <a:xfrm rot="-1414647">
                <a:off x="1794" y="2460"/>
                <a:ext cx="254"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3" name="Oval 33"/>
              <p:cNvSpPr>
                <a:spLocks noChangeArrowheads="1"/>
              </p:cNvSpPr>
              <p:nvPr/>
            </p:nvSpPr>
            <p:spPr bwMode="auto">
              <a:xfrm>
                <a:off x="1867" y="3250"/>
                <a:ext cx="253"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4" name="Oval 34"/>
              <p:cNvSpPr>
                <a:spLocks noChangeArrowheads="1"/>
              </p:cNvSpPr>
              <p:nvPr/>
            </p:nvSpPr>
            <p:spPr bwMode="auto">
              <a:xfrm>
                <a:off x="1360" y="2539"/>
                <a:ext cx="253"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5" name="Oval 35"/>
              <p:cNvSpPr>
                <a:spLocks noChangeArrowheads="1"/>
              </p:cNvSpPr>
              <p:nvPr/>
            </p:nvSpPr>
            <p:spPr bwMode="auto">
              <a:xfrm>
                <a:off x="1360" y="3290"/>
                <a:ext cx="253"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6" name="Oval 36"/>
              <p:cNvSpPr>
                <a:spLocks noChangeArrowheads="1"/>
              </p:cNvSpPr>
              <p:nvPr/>
            </p:nvSpPr>
            <p:spPr bwMode="auto">
              <a:xfrm rot="-775245">
                <a:off x="1939" y="3527"/>
                <a:ext cx="254"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7" name="Oval 37"/>
              <p:cNvSpPr>
                <a:spLocks noChangeArrowheads="1"/>
              </p:cNvSpPr>
              <p:nvPr/>
            </p:nvSpPr>
            <p:spPr bwMode="auto">
              <a:xfrm>
                <a:off x="1541" y="3092"/>
                <a:ext cx="253"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8" name="Oval 38"/>
              <p:cNvSpPr>
                <a:spLocks noChangeArrowheads="1"/>
              </p:cNvSpPr>
              <p:nvPr/>
            </p:nvSpPr>
            <p:spPr bwMode="auto">
              <a:xfrm>
                <a:off x="2120" y="2895"/>
                <a:ext cx="254"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399" name="Oval 39"/>
              <p:cNvSpPr>
                <a:spLocks noChangeArrowheads="1"/>
              </p:cNvSpPr>
              <p:nvPr/>
            </p:nvSpPr>
            <p:spPr bwMode="auto">
              <a:xfrm rot="839167">
                <a:off x="1504" y="2855"/>
                <a:ext cx="254" cy="119"/>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400" name="Oval 40"/>
              <p:cNvSpPr>
                <a:spLocks noChangeArrowheads="1"/>
              </p:cNvSpPr>
              <p:nvPr/>
            </p:nvSpPr>
            <p:spPr bwMode="auto">
              <a:xfrm>
                <a:off x="1142" y="2974"/>
                <a:ext cx="254" cy="118"/>
              </a:xfrm>
              <a:prstGeom prst="ellipse">
                <a:avLst/>
              </a:prstGeom>
              <a:solidFill>
                <a:srgbClr val="33CC33"/>
              </a:solidFill>
              <a:ln w="12700">
                <a:solidFill>
                  <a:schemeClr val="tx1"/>
                </a:solidFill>
                <a:round/>
                <a:headEnd/>
                <a:tailEnd/>
              </a:ln>
              <a:effectLst/>
            </p:spPr>
            <p:txBody>
              <a:bodyPr wrap="none" anchor="ctr"/>
              <a:lstStyle/>
              <a:p>
                <a:endParaRPr lang="en-US" dirty="0">
                  <a:latin typeface="Trebuchet MS" panose="020B0603020202020204" pitchFamily="34" charset="0"/>
                </a:endParaRPr>
              </a:p>
            </p:txBody>
          </p:sp>
          <p:sp>
            <p:nvSpPr>
              <p:cNvPr id="15401" name="Oval 41"/>
              <p:cNvSpPr>
                <a:spLocks noChangeArrowheads="1"/>
              </p:cNvSpPr>
              <p:nvPr/>
            </p:nvSpPr>
            <p:spPr bwMode="auto">
              <a:xfrm rot="-1414647">
                <a:off x="1794" y="2460"/>
                <a:ext cx="254"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2" name="Oval 42"/>
              <p:cNvSpPr>
                <a:spLocks noChangeArrowheads="1"/>
              </p:cNvSpPr>
              <p:nvPr/>
            </p:nvSpPr>
            <p:spPr bwMode="auto">
              <a:xfrm>
                <a:off x="1867" y="3250"/>
                <a:ext cx="253"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3" name="Oval 43"/>
              <p:cNvSpPr>
                <a:spLocks noChangeArrowheads="1"/>
              </p:cNvSpPr>
              <p:nvPr/>
            </p:nvSpPr>
            <p:spPr bwMode="auto">
              <a:xfrm>
                <a:off x="1360" y="2539"/>
                <a:ext cx="253"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4" name="Oval 44"/>
              <p:cNvSpPr>
                <a:spLocks noChangeArrowheads="1"/>
              </p:cNvSpPr>
              <p:nvPr/>
            </p:nvSpPr>
            <p:spPr bwMode="auto">
              <a:xfrm>
                <a:off x="1360" y="3290"/>
                <a:ext cx="253"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5" name="Oval 45"/>
              <p:cNvSpPr>
                <a:spLocks noChangeArrowheads="1"/>
              </p:cNvSpPr>
              <p:nvPr/>
            </p:nvSpPr>
            <p:spPr bwMode="auto">
              <a:xfrm rot="-775245">
                <a:off x="1939" y="3527"/>
                <a:ext cx="254"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6" name="Oval 46"/>
              <p:cNvSpPr>
                <a:spLocks noChangeArrowheads="1"/>
              </p:cNvSpPr>
              <p:nvPr/>
            </p:nvSpPr>
            <p:spPr bwMode="auto">
              <a:xfrm>
                <a:off x="1541" y="3092"/>
                <a:ext cx="253"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7" name="Oval 47"/>
              <p:cNvSpPr>
                <a:spLocks noChangeArrowheads="1"/>
              </p:cNvSpPr>
              <p:nvPr/>
            </p:nvSpPr>
            <p:spPr bwMode="auto">
              <a:xfrm rot="839167">
                <a:off x="1504" y="2855"/>
                <a:ext cx="254" cy="119"/>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8" name="Oval 48"/>
              <p:cNvSpPr>
                <a:spLocks noChangeArrowheads="1"/>
              </p:cNvSpPr>
              <p:nvPr/>
            </p:nvSpPr>
            <p:spPr bwMode="auto">
              <a:xfrm>
                <a:off x="2120" y="2895"/>
                <a:ext cx="254"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sp>
            <p:nvSpPr>
              <p:cNvPr id="15409" name="Oval 49"/>
              <p:cNvSpPr>
                <a:spLocks noChangeArrowheads="1"/>
              </p:cNvSpPr>
              <p:nvPr/>
            </p:nvSpPr>
            <p:spPr bwMode="auto">
              <a:xfrm>
                <a:off x="1142" y="2974"/>
                <a:ext cx="254" cy="118"/>
              </a:xfrm>
              <a:prstGeom prst="ellipse">
                <a:avLst/>
              </a:prstGeom>
              <a:solidFill>
                <a:srgbClr val="33CC33"/>
              </a:solidFill>
              <a:ln w="12700">
                <a:solidFill>
                  <a:srgbClr val="660066"/>
                </a:solidFill>
                <a:round/>
                <a:headEnd/>
                <a:tailEnd/>
              </a:ln>
              <a:effectLst/>
            </p:spPr>
            <p:txBody>
              <a:bodyPr wrap="none" anchor="ctr"/>
              <a:lstStyle/>
              <a:p>
                <a:endParaRPr lang="en-US" dirty="0">
                  <a:latin typeface="Trebuchet MS" panose="020B0603020202020204" pitchFamily="34" charset="0"/>
                </a:endParaRPr>
              </a:p>
            </p:txBody>
          </p:sp>
        </p:grpSp>
        <p:sp>
          <p:nvSpPr>
            <p:cNvPr id="15410" name="Freeform 50"/>
            <p:cNvSpPr>
              <a:spLocks/>
            </p:cNvSpPr>
            <p:nvPr/>
          </p:nvSpPr>
          <p:spPr bwMode="auto">
            <a:xfrm>
              <a:off x="1074" y="2354"/>
              <a:ext cx="1376" cy="1382"/>
            </a:xfrm>
            <a:custGeom>
              <a:avLst/>
              <a:gdLst/>
              <a:ahLst/>
              <a:cxnLst>
                <a:cxn ang="0">
                  <a:pos x="336" y="192"/>
                </a:cxn>
                <a:cxn ang="0">
                  <a:pos x="0" y="864"/>
                </a:cxn>
                <a:cxn ang="0">
                  <a:pos x="432" y="1344"/>
                </a:cxn>
                <a:cxn ang="0">
                  <a:pos x="1248" y="1680"/>
                </a:cxn>
                <a:cxn ang="0">
                  <a:pos x="1584" y="1584"/>
                </a:cxn>
                <a:cxn ang="0">
                  <a:pos x="1488" y="1104"/>
                </a:cxn>
                <a:cxn ang="0">
                  <a:pos x="1824" y="768"/>
                </a:cxn>
                <a:cxn ang="0">
                  <a:pos x="1248" y="0"/>
                </a:cxn>
                <a:cxn ang="0">
                  <a:pos x="336" y="192"/>
                </a:cxn>
              </a:cxnLst>
              <a:rect l="0" t="0" r="r" b="b"/>
              <a:pathLst>
                <a:path w="1824" h="1680">
                  <a:moveTo>
                    <a:pt x="336" y="192"/>
                  </a:moveTo>
                  <a:lnTo>
                    <a:pt x="0" y="864"/>
                  </a:lnTo>
                  <a:lnTo>
                    <a:pt x="432" y="1344"/>
                  </a:lnTo>
                  <a:lnTo>
                    <a:pt x="1248" y="1680"/>
                  </a:lnTo>
                  <a:lnTo>
                    <a:pt x="1584" y="1584"/>
                  </a:lnTo>
                  <a:lnTo>
                    <a:pt x="1488" y="1104"/>
                  </a:lnTo>
                  <a:lnTo>
                    <a:pt x="1824" y="768"/>
                  </a:lnTo>
                  <a:lnTo>
                    <a:pt x="1248" y="0"/>
                  </a:lnTo>
                  <a:lnTo>
                    <a:pt x="336" y="192"/>
                  </a:lnTo>
                  <a:close/>
                </a:path>
              </a:pathLst>
            </a:custGeom>
            <a:noFill/>
            <a:ln w="38100" cap="flat" cmpd="sng">
              <a:solidFill>
                <a:srgbClr val="660066"/>
              </a:solidFill>
              <a:prstDash val="solid"/>
              <a:round/>
              <a:headEnd/>
              <a:tailEnd/>
            </a:ln>
            <a:effectLst/>
          </p:spPr>
          <p:txBody>
            <a:bodyPr wrap="none" anchor="ctr"/>
            <a:lstStyle/>
            <a:p>
              <a:endParaRPr lang="en-US" dirty="0">
                <a:latin typeface="Trebuchet MS" panose="020B0603020202020204" pitchFamily="34" charset="0"/>
              </a:endParaRPr>
            </a:p>
          </p:txBody>
        </p:sp>
      </p:grpSp>
      <p:sp>
        <p:nvSpPr>
          <p:cNvPr id="15411" name="Rectangle 51"/>
          <p:cNvSpPr>
            <a:spLocks noChangeArrowheads="1"/>
          </p:cNvSpPr>
          <p:nvPr/>
        </p:nvSpPr>
        <p:spPr bwMode="auto">
          <a:xfrm>
            <a:off x="5206511" y="2005006"/>
            <a:ext cx="3733800" cy="3200400"/>
          </a:xfrm>
          <a:prstGeom prst="rect">
            <a:avLst/>
          </a:prstGeom>
          <a:noFill/>
          <a:ln w="12700">
            <a:noFill/>
            <a:miter lim="800000"/>
            <a:headEnd/>
            <a:tailEnd/>
          </a:ln>
          <a:effectLst/>
        </p:spPr>
        <p:txBody>
          <a:bodyPr lIns="90488" tIns="44450" rIns="90488" bIns="44450"/>
          <a:lstStyle/>
          <a:p>
            <a:pPr marL="292100" indent="-292100" algn="ctr">
              <a:spcBef>
                <a:spcPct val="20000"/>
              </a:spcBef>
            </a:pPr>
            <a:r>
              <a:rPr lang="en-US" sz="2800" u="sng" dirty="0"/>
              <a:t>MULTIPLE AREA</a:t>
            </a:r>
            <a:endParaRPr lang="en-US" sz="2800" dirty="0"/>
          </a:p>
          <a:p>
            <a:pPr marL="292100" indent="-292100">
              <a:spcBef>
                <a:spcPct val="10000"/>
              </a:spcBef>
              <a:buFontTx/>
              <a:buChar char="•"/>
            </a:pPr>
            <a:r>
              <a:rPr lang="en-US" sz="2800" dirty="0"/>
              <a:t>Things that are in a lot of places over a large area</a:t>
            </a:r>
          </a:p>
          <a:p>
            <a:pPr marL="292100" indent="-292100">
              <a:spcBef>
                <a:spcPct val="10000"/>
              </a:spcBef>
              <a:buFontTx/>
              <a:buChar char="•"/>
            </a:pPr>
            <a:r>
              <a:rPr lang="en-US" sz="2800" dirty="0"/>
              <a:t>Wide-Ranging Species</a:t>
            </a:r>
          </a:p>
          <a:p>
            <a:pPr marL="292100" indent="-292100">
              <a:spcBef>
                <a:spcPct val="10000"/>
              </a:spcBef>
              <a:buFontTx/>
              <a:buChar char="•"/>
            </a:pPr>
            <a:r>
              <a:rPr lang="en-US" sz="2800" dirty="0"/>
              <a:t>Partnerships</a:t>
            </a:r>
          </a:p>
          <a:p>
            <a:pPr marL="292100" indent="-292100">
              <a:spcBef>
                <a:spcPct val="10000"/>
              </a:spcBef>
            </a:pPr>
            <a:endParaRPr lang="en-US" sz="2800" dirty="0"/>
          </a:p>
        </p:txBody>
      </p:sp>
      <p:sp>
        <p:nvSpPr>
          <p:cNvPr id="15412" name="Rectangle 52"/>
          <p:cNvSpPr>
            <a:spLocks noChangeArrowheads="1"/>
          </p:cNvSpPr>
          <p:nvPr/>
        </p:nvSpPr>
        <p:spPr bwMode="auto">
          <a:xfrm>
            <a:off x="5181600" y="2083749"/>
            <a:ext cx="3629025" cy="546100"/>
          </a:xfrm>
          <a:prstGeom prst="rect">
            <a:avLst/>
          </a:prstGeom>
          <a:noFill/>
          <a:ln w="12700">
            <a:noFill/>
            <a:miter lim="800000"/>
            <a:headEnd/>
            <a:tailEnd/>
          </a:ln>
          <a:effectLst/>
        </p:spPr>
        <p:txBody>
          <a:bodyPr lIns="90488" tIns="44450" rIns="90488" bIns="44450"/>
          <a:lstStyle/>
          <a:p>
            <a:pPr marL="457200" indent="-457200">
              <a:spcBef>
                <a:spcPct val="20000"/>
              </a:spcBef>
            </a:pPr>
            <a:endParaRPr lang="en-US" sz="2400" dirty="0">
              <a:latin typeface="Trebuchet MS" panose="020B0603020202020204" pitchFamily="34" charset="0"/>
            </a:endParaRPr>
          </a:p>
        </p:txBody>
      </p:sp>
      <p:sp>
        <p:nvSpPr>
          <p:cNvPr id="5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58" name="Text Placeholder 4"/>
          <p:cNvSpPr>
            <a:spLocks noGrp="1"/>
          </p:cNvSpPr>
          <p:nvPr>
            <p:ph type="body" sz="quarter" idx="14"/>
          </p:nvPr>
        </p:nvSpPr>
        <p:spPr>
          <a:xfrm>
            <a:off x="0" y="501101"/>
            <a:ext cx="2819400" cy="646113"/>
          </a:xfrm>
        </p:spPr>
        <p:txBody>
          <a:bodyPr/>
          <a:lstStyle/>
          <a:p>
            <a:r>
              <a:rPr lang="en-AU" dirty="0"/>
              <a:t>Area</a:t>
            </a:r>
          </a:p>
        </p:txBody>
      </p:sp>
      <p:sp>
        <p:nvSpPr>
          <p:cNvPr id="59"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 out the Boundary of your Plan</a:t>
            </a:r>
          </a:p>
        </p:txBody>
      </p:sp>
    </p:spTree>
    <p:extLst>
      <p:ext uri="{BB962C8B-B14F-4D97-AF65-F5344CB8AC3E}">
        <p14:creationId xmlns:p14="http://schemas.microsoft.com/office/powerpoint/2010/main" val="313396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82" grpId="0" animBg="1"/>
      <p:bldP spid="15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Define the boundaries of your project and what you want to do</a:t>
            </a:r>
          </a:p>
          <a:p>
            <a:r>
              <a:rPr lang="en-AU" dirty="0">
                <a:solidFill>
                  <a:srgbClr val="0070C0"/>
                </a:solidFill>
              </a:rPr>
              <a:t>Community mapping</a:t>
            </a:r>
          </a:p>
          <a:p>
            <a:pPr lvl="1"/>
            <a:r>
              <a:rPr lang="en-AU" sz="2400" dirty="0"/>
              <a:t>Spending time on country makes mapping easier; knowledge about location of values;</a:t>
            </a:r>
          </a:p>
          <a:p>
            <a:pPr lvl="1"/>
            <a:r>
              <a:rPr lang="en-AU" sz="2400" dirty="0">
                <a:solidFill>
                  <a:srgbClr val="0070C0"/>
                </a:solidFill>
              </a:rPr>
              <a:t>Various methods: topographic maps, mud maps, remote sensing, GIS;</a:t>
            </a:r>
          </a:p>
          <a:p>
            <a:r>
              <a:rPr lang="en-AU" dirty="0"/>
              <a:t>Background reports</a:t>
            </a:r>
          </a:p>
          <a:p>
            <a:pPr lvl="1"/>
            <a:r>
              <a:rPr lang="en-AU" sz="2400" dirty="0">
                <a:solidFill>
                  <a:srgbClr val="0070C0"/>
                </a:solidFill>
              </a:rPr>
              <a:t>Can also be useful to have a review of other knowledge about country i.e. non-Indigenous science perspective</a:t>
            </a:r>
          </a:p>
        </p:txBody>
      </p:sp>
      <p:sp>
        <p:nvSpPr>
          <p:cNvPr id="6"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7" name="Text Placeholder 4"/>
          <p:cNvSpPr>
            <a:spLocks noGrp="1"/>
          </p:cNvSpPr>
          <p:nvPr>
            <p:ph type="body" sz="quarter" idx="14"/>
          </p:nvPr>
        </p:nvSpPr>
        <p:spPr>
          <a:xfrm>
            <a:off x="0" y="501101"/>
            <a:ext cx="2819400" cy="646113"/>
          </a:xfrm>
        </p:spPr>
        <p:txBody>
          <a:bodyPr/>
          <a:lstStyle/>
          <a:p>
            <a:r>
              <a:rPr lang="en-AU" dirty="0"/>
              <a:t>Area</a:t>
            </a:r>
          </a:p>
        </p:txBody>
      </p:sp>
      <p:sp>
        <p:nvSpPr>
          <p:cNvPr id="8" name="Text Placeholder 5"/>
          <p:cNvSpPr>
            <a:spLocks noGrp="1"/>
          </p:cNvSpPr>
          <p:nvPr>
            <p:ph type="body" sz="quarter" idx="15"/>
          </p:nvPr>
        </p:nvSpPr>
        <p:spPr>
          <a:xfrm>
            <a:off x="2852738" y="609600"/>
            <a:ext cx="6291262" cy="457200"/>
          </a:xfrm>
        </p:spPr>
        <p:txBody>
          <a:bodyPr>
            <a:normAutofit fontScale="77500" lnSpcReduction="20000"/>
          </a:bodyPr>
          <a:lstStyle/>
          <a:p>
            <a:r>
              <a:rPr lang="en-AU" dirty="0"/>
              <a:t>Workshop Tools and Tips</a:t>
            </a:r>
          </a:p>
        </p:txBody>
      </p:sp>
    </p:spTree>
    <p:extLst>
      <p:ext uri="{BB962C8B-B14F-4D97-AF65-F5344CB8AC3E}">
        <p14:creationId xmlns:p14="http://schemas.microsoft.com/office/powerpoint/2010/main" val="249325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059A02-E9AC-4263-8E70-FB8EDB8DB3FD}"/>
              </a:ext>
            </a:extLst>
          </p:cNvPr>
          <p:cNvSpPr>
            <a:spLocks noGrp="1"/>
          </p:cNvSpPr>
          <p:nvPr>
            <p:ph type="body" sz="quarter" idx="13"/>
          </p:nvPr>
        </p:nvSpPr>
        <p:spPr/>
        <p:txBody>
          <a:bodyPr/>
          <a:lstStyle/>
          <a:p>
            <a:r>
              <a:rPr lang="en-US" dirty="0"/>
              <a:t>Deciding what the Plan is about</a:t>
            </a:r>
            <a:endParaRPr lang="en-AU" dirty="0"/>
          </a:p>
        </p:txBody>
      </p:sp>
      <p:sp>
        <p:nvSpPr>
          <p:cNvPr id="4" name="Text Placeholder 3">
            <a:extLst>
              <a:ext uri="{FF2B5EF4-FFF2-40B4-BE49-F238E27FC236}">
                <a16:creationId xmlns:a16="http://schemas.microsoft.com/office/drawing/2014/main" id="{1ED5077E-92DA-4B94-9528-E3D9DED3B78F}"/>
              </a:ext>
            </a:extLst>
          </p:cNvPr>
          <p:cNvSpPr>
            <a:spLocks noGrp="1"/>
          </p:cNvSpPr>
          <p:nvPr>
            <p:ph type="body" sz="quarter" idx="14"/>
          </p:nvPr>
        </p:nvSpPr>
        <p:spPr/>
        <p:txBody>
          <a:bodyPr/>
          <a:lstStyle/>
          <a:p>
            <a:r>
              <a:rPr lang="en-US" dirty="0"/>
              <a:t>Area</a:t>
            </a:r>
            <a:endParaRPr lang="en-AU" dirty="0"/>
          </a:p>
        </p:txBody>
      </p:sp>
      <p:sp>
        <p:nvSpPr>
          <p:cNvPr id="5" name="Text Placeholder 4">
            <a:extLst>
              <a:ext uri="{FF2B5EF4-FFF2-40B4-BE49-F238E27FC236}">
                <a16:creationId xmlns:a16="http://schemas.microsoft.com/office/drawing/2014/main" id="{9B01117D-91D6-42DA-A1A6-8919B30B5993}"/>
              </a:ext>
            </a:extLst>
          </p:cNvPr>
          <p:cNvSpPr>
            <a:spLocks noGrp="1"/>
          </p:cNvSpPr>
          <p:nvPr>
            <p:ph type="body" sz="quarter" idx="15"/>
          </p:nvPr>
        </p:nvSpPr>
        <p:spPr/>
        <p:txBody>
          <a:bodyPr/>
          <a:lstStyle/>
          <a:p>
            <a:r>
              <a:rPr lang="en-US" dirty="0"/>
              <a:t>Example Case Study</a:t>
            </a:r>
            <a:endParaRPr lang="en-AU" dirty="0"/>
          </a:p>
        </p:txBody>
      </p:sp>
      <p:pic>
        <p:nvPicPr>
          <p:cNvPr id="7" name="Picture 6">
            <a:extLst>
              <a:ext uri="{FF2B5EF4-FFF2-40B4-BE49-F238E27FC236}">
                <a16:creationId xmlns:a16="http://schemas.microsoft.com/office/drawing/2014/main" id="{F3A8F317-D211-4212-A2B2-E7CAC31D1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774" r="13376"/>
          <a:stretch/>
        </p:blipFill>
        <p:spPr>
          <a:xfrm>
            <a:off x="1587318" y="1265752"/>
            <a:ext cx="5969363" cy="4326496"/>
          </a:xfrm>
          <a:prstGeom prst="rect">
            <a:avLst/>
          </a:prstGeom>
        </p:spPr>
      </p:pic>
      <p:sp>
        <p:nvSpPr>
          <p:cNvPr id="8" name="TextBox 7">
            <a:extLst>
              <a:ext uri="{FF2B5EF4-FFF2-40B4-BE49-F238E27FC236}">
                <a16:creationId xmlns:a16="http://schemas.microsoft.com/office/drawing/2014/main" id="{9607174C-6BBC-4837-A616-8EC5D8D43D51}"/>
              </a:ext>
            </a:extLst>
          </p:cNvPr>
          <p:cNvSpPr txBox="1"/>
          <p:nvPr/>
        </p:nvSpPr>
        <p:spPr>
          <a:xfrm>
            <a:off x="1587318" y="5710786"/>
            <a:ext cx="5969362" cy="461665"/>
          </a:xfrm>
          <a:prstGeom prst="rect">
            <a:avLst/>
          </a:prstGeom>
          <a:noFill/>
        </p:spPr>
        <p:txBody>
          <a:bodyPr wrap="square" rtlCol="0">
            <a:spAutoFit/>
          </a:bodyPr>
          <a:lstStyle/>
          <a:p>
            <a:pPr algn="ctr"/>
            <a:r>
              <a:rPr lang="en-US" sz="2400" dirty="0"/>
              <a:t>Area: A river and its watershed</a:t>
            </a:r>
            <a:endParaRPr lang="en-AU" sz="2400" dirty="0"/>
          </a:p>
        </p:txBody>
      </p:sp>
    </p:spTree>
    <p:extLst>
      <p:ext uri="{BB962C8B-B14F-4D97-AF65-F5344CB8AC3E}">
        <p14:creationId xmlns:p14="http://schemas.microsoft.com/office/powerpoint/2010/main" val="41139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uart\Pictures\Warddeken CAP Aug 2011\Mann River - Day 2 - Stuart\IMG_00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121"/>
          <a:stretch/>
        </p:blipFill>
        <p:spPr bwMode="auto">
          <a:xfrm>
            <a:off x="12879" y="1189139"/>
            <a:ext cx="9120467" cy="5668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Area</a:t>
            </a:r>
          </a:p>
        </p:txBody>
      </p:sp>
      <p:sp>
        <p:nvSpPr>
          <p:cNvPr id="9" name="Text Placeholder 5"/>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Example – community mapping</a:t>
            </a:r>
          </a:p>
        </p:txBody>
      </p:sp>
    </p:spTree>
    <p:extLst>
      <p:ext uri="{BB962C8B-B14F-4D97-AF65-F5344CB8AC3E}">
        <p14:creationId xmlns:p14="http://schemas.microsoft.com/office/powerpoint/2010/main" val="375352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Area</a:t>
            </a:r>
          </a:p>
        </p:txBody>
      </p:sp>
      <p:sp>
        <p:nvSpPr>
          <p:cNvPr id="9" name="Text Placeholder 5"/>
          <p:cNvSpPr>
            <a:spLocks noGrp="1"/>
          </p:cNvSpPr>
          <p:nvPr>
            <p:ph type="body" sz="quarter" idx="4294967295"/>
          </p:nvPr>
        </p:nvSpPr>
        <p:spPr>
          <a:xfrm>
            <a:off x="2852738" y="609600"/>
            <a:ext cx="6291262" cy="457200"/>
          </a:xfrm>
        </p:spPr>
        <p:txBody>
          <a:bodyPr>
            <a:normAutofit fontScale="77500" lnSpcReduction="20000"/>
          </a:bodyPr>
          <a:lstStyle/>
          <a:p>
            <a:r>
              <a:rPr lang="en-AU" dirty="0"/>
              <a:t>Example – Boundaries of Indigenous Groups</a:t>
            </a:r>
          </a:p>
        </p:txBody>
      </p:sp>
      <p:pic>
        <p:nvPicPr>
          <p:cNvPr id="2" name="Picture 1">
            <a:extLst>
              <a:ext uri="{FF2B5EF4-FFF2-40B4-BE49-F238E27FC236}">
                <a16:creationId xmlns:a16="http://schemas.microsoft.com/office/drawing/2014/main" id="{DF963ED3-A5E2-4253-B241-7DAC6659DEC0}"/>
              </a:ext>
            </a:extLst>
          </p:cNvPr>
          <p:cNvPicPr>
            <a:picLocks noChangeAspect="1"/>
          </p:cNvPicPr>
          <p:nvPr/>
        </p:nvPicPr>
        <p:blipFill>
          <a:blip r:embed="rId3"/>
          <a:stretch>
            <a:fillRect/>
          </a:stretch>
        </p:blipFill>
        <p:spPr>
          <a:xfrm>
            <a:off x="1" y="1188980"/>
            <a:ext cx="3698625" cy="2528052"/>
          </a:xfrm>
          <a:prstGeom prst="rect">
            <a:avLst/>
          </a:prstGeom>
        </p:spPr>
      </p:pic>
      <p:pic>
        <p:nvPicPr>
          <p:cNvPr id="3" name="Picture 2">
            <a:extLst>
              <a:ext uri="{FF2B5EF4-FFF2-40B4-BE49-F238E27FC236}">
                <a16:creationId xmlns:a16="http://schemas.microsoft.com/office/drawing/2014/main" id="{B40EDB12-4A3C-4002-9914-1566F7FCAF98}"/>
              </a:ext>
            </a:extLst>
          </p:cNvPr>
          <p:cNvPicPr>
            <a:picLocks noChangeAspect="1"/>
          </p:cNvPicPr>
          <p:nvPr/>
        </p:nvPicPr>
        <p:blipFill>
          <a:blip r:embed="rId4"/>
          <a:stretch>
            <a:fillRect/>
          </a:stretch>
        </p:blipFill>
        <p:spPr>
          <a:xfrm>
            <a:off x="2123729" y="2020700"/>
            <a:ext cx="6983376" cy="4837300"/>
          </a:xfrm>
          <a:prstGeom prst="rect">
            <a:avLst/>
          </a:prstGeom>
        </p:spPr>
      </p:pic>
    </p:spTree>
    <p:extLst>
      <p:ext uri="{BB962C8B-B14F-4D97-AF65-F5344CB8AC3E}">
        <p14:creationId xmlns:p14="http://schemas.microsoft.com/office/powerpoint/2010/main" val="177114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a:xfrm>
            <a:off x="0" y="574953"/>
            <a:ext cx="2819400" cy="572261"/>
          </a:xfrm>
        </p:spPr>
        <p:txBody>
          <a:bodyPr>
            <a:normAutofit fontScale="92500"/>
          </a:bodyPr>
          <a:lstStyle/>
          <a:p>
            <a:r>
              <a:rPr lang="en-AU" sz="3200" dirty="0"/>
              <a:t>Dream and Area</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a:xfrm>
            <a:off x="3275856" y="574953"/>
            <a:ext cx="5868144" cy="572261"/>
          </a:xfrm>
        </p:spPr>
        <p:txBody>
          <a:bodyPr/>
          <a:lstStyle/>
          <a:p>
            <a:r>
              <a:rPr lang="en-AU" sz="2800" dirty="0"/>
              <a:t>Overview</a:t>
            </a:r>
            <a:endParaRPr lang="en-AU" dirty="0"/>
          </a:p>
        </p:txBody>
      </p:sp>
      <p:pic>
        <p:nvPicPr>
          <p:cNvPr id="6" name="Picture 4">
            <a:extLst>
              <a:ext uri="{FF2B5EF4-FFF2-40B4-BE49-F238E27FC236}">
                <a16:creationId xmlns:a16="http://schemas.microsoft.com/office/drawing/2014/main" id="{6E917386-5605-4551-AFCA-F8F94929C1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236" y="1188980"/>
            <a:ext cx="5015528" cy="484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09019634-D329-44A5-8201-6A922A1E02DE}"/>
              </a:ext>
            </a:extLst>
          </p:cNvPr>
          <p:cNvSpPr txBox="1"/>
          <p:nvPr/>
        </p:nvSpPr>
        <p:spPr>
          <a:xfrm>
            <a:off x="5724128" y="1188980"/>
            <a:ext cx="2520280" cy="1634490"/>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fontAlgn="base">
              <a:spcBef>
                <a:spcPct val="0"/>
              </a:spcBef>
              <a:spcAft>
                <a:spcPct val="0"/>
              </a:spcAft>
              <a:buFont typeface="Arial" pitchFamily="34" charset="0"/>
              <a:buChar char="•"/>
            </a:pPr>
            <a:r>
              <a:rPr lang="en-AU" dirty="0">
                <a:solidFill>
                  <a:srgbClr val="000000"/>
                </a:solidFill>
              </a:rPr>
              <a:t>Pre-planning</a:t>
            </a:r>
          </a:p>
          <a:p>
            <a:pPr marL="285750" indent="-285750" fontAlgn="base">
              <a:spcBef>
                <a:spcPct val="0"/>
              </a:spcBef>
              <a:spcAft>
                <a:spcPct val="0"/>
              </a:spcAft>
              <a:buFont typeface="Arial" pitchFamily="34" charset="0"/>
              <a:buChar char="•"/>
            </a:pPr>
            <a:r>
              <a:rPr lang="en-AU" dirty="0">
                <a:solidFill>
                  <a:srgbClr val="000000"/>
                </a:solidFill>
              </a:rPr>
              <a:t>Dream &amp; Area</a:t>
            </a:r>
          </a:p>
          <a:p>
            <a:pPr marL="285750" indent="-285750" fontAlgn="base">
              <a:spcBef>
                <a:spcPct val="0"/>
              </a:spcBef>
              <a:spcAft>
                <a:spcPct val="0"/>
              </a:spcAft>
              <a:buFont typeface="Arial" pitchFamily="34" charset="0"/>
              <a:buChar char="•"/>
            </a:pPr>
            <a:r>
              <a:rPr lang="en-AU" dirty="0">
                <a:solidFill>
                  <a:srgbClr val="000000"/>
                </a:solidFill>
              </a:rPr>
              <a:t>Targets &amp; Health</a:t>
            </a:r>
          </a:p>
          <a:p>
            <a:pPr marL="285750" indent="-285750" fontAlgn="base">
              <a:spcBef>
                <a:spcPct val="0"/>
              </a:spcBef>
              <a:spcAft>
                <a:spcPct val="0"/>
              </a:spcAft>
              <a:buFont typeface="Arial" pitchFamily="34" charset="0"/>
              <a:buChar char="•"/>
            </a:pPr>
            <a:r>
              <a:rPr lang="en-AU" dirty="0">
                <a:solidFill>
                  <a:srgbClr val="000000"/>
                </a:solidFill>
              </a:rPr>
              <a:t>Problems &amp; Causes</a:t>
            </a:r>
          </a:p>
          <a:p>
            <a:pPr marL="285750" indent="-285750" fontAlgn="base">
              <a:spcBef>
                <a:spcPct val="0"/>
              </a:spcBef>
              <a:spcAft>
                <a:spcPct val="0"/>
              </a:spcAft>
              <a:buFont typeface="Arial" pitchFamily="34" charset="0"/>
              <a:buChar char="•"/>
            </a:pPr>
            <a:r>
              <a:rPr lang="en-AU" dirty="0">
                <a:solidFill>
                  <a:srgbClr val="000000"/>
                </a:solidFill>
              </a:rPr>
              <a:t>Situation Analysis</a:t>
            </a:r>
          </a:p>
        </p:txBody>
      </p:sp>
      <p:sp>
        <p:nvSpPr>
          <p:cNvPr id="9" name="Rectangle: Rounded Corners 8">
            <a:extLst>
              <a:ext uri="{FF2B5EF4-FFF2-40B4-BE49-F238E27FC236}">
                <a16:creationId xmlns:a16="http://schemas.microsoft.com/office/drawing/2014/main" id="{E8E9511B-4496-45E3-BCC6-DC29D9E1621E}"/>
              </a:ext>
            </a:extLst>
          </p:cNvPr>
          <p:cNvSpPr/>
          <p:nvPr/>
        </p:nvSpPr>
        <p:spPr>
          <a:xfrm>
            <a:off x="5796136" y="1597110"/>
            <a:ext cx="1970284" cy="288032"/>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8810117-58FF-467B-B965-858E2B9790B1}"/>
              </a:ext>
            </a:extLst>
          </p:cNvPr>
          <p:cNvSpPr txBox="1"/>
          <p:nvPr/>
        </p:nvSpPr>
        <p:spPr>
          <a:xfrm>
            <a:off x="179512" y="6240787"/>
            <a:ext cx="7272808" cy="408623"/>
          </a:xfrm>
          <a:prstGeom prst="roundRect">
            <a:avLst/>
          </a:prstGeom>
          <a:ln>
            <a:solidFill>
              <a:srgbClr val="C0504D"/>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AU" dirty="0">
                <a:solidFill>
                  <a:srgbClr val="000000"/>
                </a:solidFill>
              </a:rPr>
              <a:t>In the Conservation Standards “</a:t>
            </a:r>
            <a:r>
              <a:rPr lang="en-AU" b="1" dirty="0">
                <a:solidFill>
                  <a:srgbClr val="0070C0"/>
                </a:solidFill>
              </a:rPr>
              <a:t>Dream</a:t>
            </a:r>
            <a:r>
              <a:rPr lang="en-AU" dirty="0">
                <a:solidFill>
                  <a:srgbClr val="000000"/>
                </a:solidFill>
              </a:rPr>
              <a:t> &amp; </a:t>
            </a:r>
            <a:r>
              <a:rPr lang="en-AU" b="1" dirty="0">
                <a:solidFill>
                  <a:srgbClr val="0070C0"/>
                </a:solidFill>
              </a:rPr>
              <a:t>Area</a:t>
            </a:r>
            <a:r>
              <a:rPr lang="en-AU" dirty="0">
                <a:solidFill>
                  <a:srgbClr val="000000"/>
                </a:solidFill>
              </a:rPr>
              <a:t>” refers to “</a:t>
            </a:r>
            <a:r>
              <a:rPr lang="en-AU" b="1" dirty="0">
                <a:solidFill>
                  <a:srgbClr val="0070C0"/>
                </a:solidFill>
              </a:rPr>
              <a:t>Vision</a:t>
            </a:r>
            <a:r>
              <a:rPr lang="en-AU" dirty="0">
                <a:solidFill>
                  <a:srgbClr val="000000"/>
                </a:solidFill>
              </a:rPr>
              <a:t> &amp; </a:t>
            </a:r>
            <a:r>
              <a:rPr lang="en-AU" b="1" dirty="0">
                <a:solidFill>
                  <a:srgbClr val="0070C0"/>
                </a:solidFill>
              </a:rPr>
              <a:t>Scope</a:t>
            </a:r>
            <a:r>
              <a:rPr lang="en-AU" dirty="0">
                <a:solidFill>
                  <a:srgbClr val="000000"/>
                </a:solidFill>
              </a:rPr>
              <a:t>”</a:t>
            </a:r>
          </a:p>
        </p:txBody>
      </p:sp>
    </p:spTree>
    <p:extLst>
      <p:ext uri="{BB962C8B-B14F-4D97-AF65-F5344CB8AC3E}">
        <p14:creationId xmlns:p14="http://schemas.microsoft.com/office/powerpoint/2010/main" val="308891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4"/>
          <p:cNvSpPr>
            <a:spLocks noGrp="1"/>
          </p:cNvSpPr>
          <p:nvPr>
            <p:ph type="body" sz="quarter" idx="14"/>
          </p:nvPr>
        </p:nvSpPr>
        <p:spPr>
          <a:xfrm>
            <a:off x="0" y="501101"/>
            <a:ext cx="2819400" cy="646113"/>
          </a:xfrm>
        </p:spPr>
        <p:txBody>
          <a:bodyPr/>
          <a:lstStyle/>
          <a:p>
            <a:r>
              <a:rPr lang="en-AU" dirty="0"/>
              <a:t>Area</a:t>
            </a:r>
          </a:p>
        </p:txBody>
      </p:sp>
      <p:sp>
        <p:nvSpPr>
          <p:cNvPr id="9" name="Text Placeholder 5"/>
          <p:cNvSpPr>
            <a:spLocks noGrp="1"/>
          </p:cNvSpPr>
          <p:nvPr>
            <p:ph type="body" sz="quarter" idx="4294967295"/>
          </p:nvPr>
        </p:nvSpPr>
        <p:spPr>
          <a:xfrm>
            <a:off x="2852738" y="609600"/>
            <a:ext cx="6291262" cy="457200"/>
          </a:xfrm>
        </p:spPr>
        <p:txBody>
          <a:bodyPr>
            <a:normAutofit fontScale="85000" lnSpcReduction="20000"/>
          </a:bodyPr>
          <a:lstStyle/>
          <a:p>
            <a:r>
              <a:rPr lang="en-AU" dirty="0"/>
              <a:t>Example – Thematic / geographic area</a:t>
            </a:r>
          </a:p>
        </p:txBody>
      </p:sp>
      <p:pic>
        <p:nvPicPr>
          <p:cNvPr id="2" name="Picture 1">
            <a:extLst>
              <a:ext uri="{FF2B5EF4-FFF2-40B4-BE49-F238E27FC236}">
                <a16:creationId xmlns:a16="http://schemas.microsoft.com/office/drawing/2014/main" id="{4D581578-1EC3-4869-9714-068D3A2C80E2}"/>
              </a:ext>
            </a:extLst>
          </p:cNvPr>
          <p:cNvPicPr>
            <a:picLocks noChangeAspect="1"/>
          </p:cNvPicPr>
          <p:nvPr/>
        </p:nvPicPr>
        <p:blipFill>
          <a:blip r:embed="rId3"/>
          <a:stretch>
            <a:fillRect/>
          </a:stretch>
        </p:blipFill>
        <p:spPr>
          <a:xfrm>
            <a:off x="107504" y="1412776"/>
            <a:ext cx="6231623" cy="5229200"/>
          </a:xfrm>
          <a:prstGeom prst="rect">
            <a:avLst/>
          </a:prstGeom>
        </p:spPr>
      </p:pic>
      <p:sp>
        <p:nvSpPr>
          <p:cNvPr id="3" name="Rectangle 2">
            <a:extLst>
              <a:ext uri="{FF2B5EF4-FFF2-40B4-BE49-F238E27FC236}">
                <a16:creationId xmlns:a16="http://schemas.microsoft.com/office/drawing/2014/main" id="{BAB432B1-7DED-480E-ABE8-37E6D365FCD4}"/>
              </a:ext>
            </a:extLst>
          </p:cNvPr>
          <p:cNvSpPr/>
          <p:nvPr/>
        </p:nvSpPr>
        <p:spPr>
          <a:xfrm>
            <a:off x="4586166" y="3244334"/>
            <a:ext cx="4572000" cy="1077218"/>
          </a:xfrm>
          <a:prstGeom prst="rect">
            <a:avLst/>
          </a:prstGeom>
        </p:spPr>
        <p:txBody>
          <a:bodyPr>
            <a:spAutoFit/>
          </a:bodyPr>
          <a:lstStyle/>
          <a:p>
            <a:r>
              <a:rPr lang="en-AU" sz="3200" b="1" dirty="0">
                <a:solidFill>
                  <a:srgbClr val="231F20"/>
                </a:solidFill>
                <a:latin typeface="AGaramondPro-Bold"/>
              </a:rPr>
              <a:t>East Asian—</a:t>
            </a:r>
          </a:p>
          <a:p>
            <a:r>
              <a:rPr lang="en-AU" sz="3200" b="1" dirty="0">
                <a:solidFill>
                  <a:srgbClr val="231F20"/>
                </a:solidFill>
                <a:latin typeface="AGaramondPro-Bold"/>
              </a:rPr>
              <a:t>Australasian Flyway</a:t>
            </a:r>
            <a:endParaRPr lang="en-AU" sz="3200" dirty="0"/>
          </a:p>
        </p:txBody>
      </p:sp>
    </p:spTree>
    <p:extLst>
      <p:ext uri="{BB962C8B-B14F-4D97-AF65-F5344CB8AC3E}">
        <p14:creationId xmlns:p14="http://schemas.microsoft.com/office/powerpoint/2010/main" val="205235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dirty="0"/>
              <a:t>What makes a good vision statement</a:t>
            </a:r>
          </a:p>
          <a:p>
            <a:r>
              <a:rPr lang="en-AU" dirty="0">
                <a:solidFill>
                  <a:srgbClr val="0070C0"/>
                </a:solidFill>
              </a:rPr>
              <a:t>What is the scope of my project</a:t>
            </a:r>
          </a:p>
          <a:p>
            <a:r>
              <a:rPr lang="en-AU" b="1" dirty="0"/>
              <a:t>Resources to support the step</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dirty="0"/>
              <a:t>Dream / Area</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a:xfrm>
            <a:off x="2852738" y="501101"/>
            <a:ext cx="6291262" cy="646113"/>
          </a:xfrm>
        </p:spPr>
        <p:txBody>
          <a:bodyPr>
            <a:normAutofit/>
          </a:bodyPr>
          <a:lstStyle/>
          <a:p>
            <a:r>
              <a:rPr lang="en-AU" sz="2800" dirty="0"/>
              <a:t>This Presentation</a:t>
            </a:r>
          </a:p>
        </p:txBody>
      </p:sp>
    </p:spTree>
    <p:extLst>
      <p:ext uri="{BB962C8B-B14F-4D97-AF65-F5344CB8AC3E}">
        <p14:creationId xmlns:p14="http://schemas.microsoft.com/office/powerpoint/2010/main" val="42817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9" name="Text Placeholder 4"/>
          <p:cNvSpPr>
            <a:spLocks noGrp="1"/>
          </p:cNvSpPr>
          <p:nvPr>
            <p:ph type="body" sz="quarter" idx="14"/>
          </p:nvPr>
        </p:nvSpPr>
        <p:spPr>
          <a:xfrm>
            <a:off x="0" y="501101"/>
            <a:ext cx="2819400" cy="646113"/>
          </a:xfrm>
        </p:spPr>
        <p:txBody>
          <a:bodyPr/>
          <a:lstStyle/>
          <a:p>
            <a:r>
              <a:rPr lang="en-AU" dirty="0"/>
              <a:t>Resources</a:t>
            </a:r>
          </a:p>
        </p:txBody>
      </p:sp>
      <p:sp>
        <p:nvSpPr>
          <p:cNvPr id="10" name="Text Placeholder 5"/>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For Area and Dream </a:t>
            </a:r>
          </a:p>
        </p:txBody>
      </p:sp>
      <p:pic>
        <p:nvPicPr>
          <p:cNvPr id="11" name="Picture 10"/>
          <p:cNvPicPr>
            <a:picLocks noChangeAspect="1"/>
          </p:cNvPicPr>
          <p:nvPr/>
        </p:nvPicPr>
        <p:blipFill>
          <a:blip r:embed="rId3"/>
          <a:stretch>
            <a:fillRect/>
          </a:stretch>
        </p:blipFill>
        <p:spPr>
          <a:xfrm>
            <a:off x="3092807" y="1916832"/>
            <a:ext cx="2958386" cy="3829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638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3A7AE-FFCD-4BF0-B16C-C38ACE4E1670}"/>
              </a:ext>
            </a:extLst>
          </p:cNvPr>
          <p:cNvSpPr>
            <a:spLocks noGrp="1"/>
          </p:cNvSpPr>
          <p:nvPr>
            <p:ph type="body" sz="quarter" idx="13"/>
          </p:nvPr>
        </p:nvSpPr>
        <p:spPr/>
        <p:txBody>
          <a:bodyPr/>
          <a:lstStyle/>
          <a:p>
            <a:r>
              <a:rPr lang="en-AU" dirty="0"/>
              <a:t>Deciding what the Plan is all about</a:t>
            </a:r>
          </a:p>
        </p:txBody>
      </p:sp>
      <p:sp>
        <p:nvSpPr>
          <p:cNvPr id="3" name="Text Placeholder 2">
            <a:extLst>
              <a:ext uri="{FF2B5EF4-FFF2-40B4-BE49-F238E27FC236}">
                <a16:creationId xmlns:a16="http://schemas.microsoft.com/office/drawing/2014/main" id="{77B44898-23A3-49FE-8151-6C7A2592CE07}"/>
              </a:ext>
            </a:extLst>
          </p:cNvPr>
          <p:cNvSpPr>
            <a:spLocks noGrp="1"/>
          </p:cNvSpPr>
          <p:nvPr>
            <p:ph type="body" sz="quarter" idx="14"/>
          </p:nvPr>
        </p:nvSpPr>
        <p:spPr/>
        <p:txBody>
          <a:bodyPr>
            <a:normAutofit fontScale="92500"/>
          </a:bodyPr>
          <a:lstStyle/>
          <a:p>
            <a:r>
              <a:rPr lang="en-AU" dirty="0"/>
              <a:t>Dream / Area</a:t>
            </a:r>
          </a:p>
        </p:txBody>
      </p:sp>
      <p:sp>
        <p:nvSpPr>
          <p:cNvPr id="4" name="Text Placeholder 3">
            <a:extLst>
              <a:ext uri="{FF2B5EF4-FFF2-40B4-BE49-F238E27FC236}">
                <a16:creationId xmlns:a16="http://schemas.microsoft.com/office/drawing/2014/main" id="{EFCA2C60-5C66-4630-8973-6BFF2A9E0105}"/>
              </a:ext>
            </a:extLst>
          </p:cNvPr>
          <p:cNvSpPr>
            <a:spLocks noGrp="1"/>
          </p:cNvSpPr>
          <p:nvPr>
            <p:ph type="body" sz="quarter" idx="15"/>
          </p:nvPr>
        </p:nvSpPr>
        <p:spPr>
          <a:xfrm>
            <a:off x="2852738" y="501101"/>
            <a:ext cx="6291262" cy="646113"/>
          </a:xfrm>
        </p:spPr>
        <p:txBody>
          <a:bodyPr>
            <a:normAutofit/>
          </a:bodyPr>
          <a:lstStyle/>
          <a:p>
            <a:r>
              <a:rPr lang="en-AU" sz="2800" dirty="0"/>
              <a:t>Workshop Exercise</a:t>
            </a:r>
          </a:p>
        </p:txBody>
      </p:sp>
      <p:sp>
        <p:nvSpPr>
          <p:cNvPr id="8" name="Rectangle 5">
            <a:extLst>
              <a:ext uri="{FF2B5EF4-FFF2-40B4-BE49-F238E27FC236}">
                <a16:creationId xmlns:a16="http://schemas.microsoft.com/office/drawing/2014/main" id="{138442E3-99FE-462D-8F26-E7D3989589D6}"/>
              </a:ext>
            </a:extLst>
          </p:cNvPr>
          <p:cNvSpPr>
            <a:spLocks noChangeArrowheads="1"/>
          </p:cNvSpPr>
          <p:nvPr/>
        </p:nvSpPr>
        <p:spPr bwMode="auto">
          <a:xfrm>
            <a:off x="-21021" y="1121886"/>
            <a:ext cx="9084738"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PMingLiU" panose="02020500000000000000" pitchFamily="18" charset="-120"/>
                <a:cs typeface="Times New Roman" panose="02020603050405020304" pitchFamily="18" charset="0"/>
              </a:rPr>
              <a:t>Step 1</a:t>
            </a:r>
            <a:r>
              <a:rPr kumimoji="0" lang="en-US" altLang="en-US" sz="1600" b="1" i="0" u="none" strike="noStrike" cap="none" normalizeH="0" baseline="0">
                <a:ln>
                  <a:noFill/>
                </a:ln>
                <a:solidFill>
                  <a:schemeClr val="tx1"/>
                </a:solidFill>
                <a:effectLst/>
                <a:latin typeface="+mn-lt"/>
                <a:ea typeface="PMingLiU" panose="02020500000000000000" pitchFamily="18" charset="-120"/>
                <a:cs typeface="Times New Roman" panose="02020603050405020304" pitchFamily="18" charset="0"/>
              </a:rPr>
              <a:t>: Area</a:t>
            </a:r>
            <a:endParaRPr kumimoji="0" lang="en-AU" altLang="en-US" sz="1600" b="1"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PMingLiU" panose="02020500000000000000" pitchFamily="18" charset="-120"/>
                <a:cs typeface="Times New Roman" panose="02020603050405020304" pitchFamily="18" charset="0"/>
              </a:rPr>
              <a:t>Determine the area for your project</a:t>
            </a:r>
            <a:endParaRPr kumimoji="0" lang="en-AU" altLang="en-US"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mn-lt"/>
                <a:ea typeface="PMingLiU" panose="02020500000000000000" pitchFamily="18" charset="-120"/>
                <a:cs typeface="Times New Roman" panose="02020603050405020304" pitchFamily="18" charset="0"/>
              </a:rPr>
              <a:t>Discuss possible areas to consider – pick one or define your own</a:t>
            </a:r>
            <a:endParaRPr kumimoji="0" lang="en-AU" altLang="en-US" sz="1600" b="0" i="0" u="none" strike="noStrike" cap="none" normalizeH="0" baseline="0" dirty="0">
              <a:ln>
                <a:noFill/>
              </a:ln>
              <a:solidFill>
                <a:schemeClr val="tx1"/>
              </a:solidFill>
              <a:effectLst/>
              <a:latin typeface="+mn-lt"/>
            </a:endParaRPr>
          </a:p>
          <a:p>
            <a:pPr marL="742950" marR="0" lvl="1"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mn-lt"/>
                <a:ea typeface="PMingLiU" panose="02020500000000000000" pitchFamily="18" charset="-120"/>
                <a:cs typeface="Times New Roman" panose="02020603050405020304" pitchFamily="18" charset="0"/>
              </a:rPr>
              <a:t>Property / Region</a:t>
            </a:r>
            <a:endParaRPr kumimoji="0" lang="en-AU" altLang="en-US" sz="1600" b="0" i="0" u="none" strike="noStrike" cap="none" normalizeH="0" baseline="0" dirty="0">
              <a:ln>
                <a:noFill/>
              </a:ln>
              <a:solidFill>
                <a:schemeClr val="tx1"/>
              </a:solidFill>
              <a:effectLst/>
              <a:latin typeface="+mn-lt"/>
            </a:endParaRPr>
          </a:p>
          <a:p>
            <a:pPr marL="742950" marR="0" lvl="1"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chemeClr val="tx1"/>
                </a:solidFill>
                <a:effectLst/>
                <a:latin typeface="+mn-lt"/>
                <a:ea typeface="PMingLiU" panose="02020500000000000000" pitchFamily="18" charset="-120"/>
                <a:cs typeface="Times New Roman" panose="02020603050405020304" pitchFamily="18" charset="0"/>
              </a:rPr>
              <a:t>Thematic / threatened species</a:t>
            </a:r>
          </a:p>
          <a:p>
            <a:pPr marL="742950" lvl="1" indent="-285750" algn="just">
              <a:buFont typeface="Arial" panose="020B0604020202020204" pitchFamily="34" charset="0"/>
              <a:buChar char="•"/>
            </a:pPr>
            <a:r>
              <a:rPr lang="en-US" altLang="en-US" sz="1600" dirty="0">
                <a:latin typeface="+mn-lt"/>
                <a:ea typeface="PMingLiU" panose="02020500000000000000" pitchFamily="18" charset="-120"/>
                <a:cs typeface="Calibri" panose="020F0502020204030204" pitchFamily="34" charset="0"/>
              </a:rPr>
              <a:t>Other? - you decide</a:t>
            </a:r>
            <a:endParaRPr lang="en-AU" altLang="en-US" sz="1600" dirty="0">
              <a:latin typeface="+mn-lt"/>
              <a:ea typeface="PMingLiU" panose="02020500000000000000" pitchFamily="18" charset="-120"/>
              <a:cs typeface="Calibri" panose="020F0502020204030204" pitchFamily="34" charset="0"/>
            </a:endParaRPr>
          </a:p>
          <a:p>
            <a:pPr lvl="1" algn="just"/>
            <a:endParaRPr lang="en-US" altLang="en-US" sz="1600" dirty="0">
              <a:latin typeface="+mn-lt"/>
            </a:endParaRPr>
          </a:p>
          <a:p>
            <a:r>
              <a:rPr lang="en-US" sz="1600" b="1" cap="small" dirty="0">
                <a:latin typeface="+mn-lt"/>
              </a:rPr>
              <a:t>Step 2: Pre-planning</a:t>
            </a:r>
            <a:endParaRPr lang="en-AU" sz="1600" b="1" dirty="0">
              <a:latin typeface="+mn-lt"/>
            </a:endParaRPr>
          </a:p>
          <a:p>
            <a:pPr lvl="0"/>
            <a:r>
              <a:rPr lang="en-US" sz="1600" b="1" dirty="0">
                <a:latin typeface="+mn-lt"/>
              </a:rPr>
              <a:t>Decide roles in your team using the Project Team ‘target’ </a:t>
            </a:r>
            <a:endParaRPr lang="en-AU" sz="1600" b="1" dirty="0">
              <a:latin typeface="+mn-lt"/>
            </a:endParaRPr>
          </a:p>
          <a:p>
            <a:pPr lvl="0"/>
            <a:r>
              <a:rPr lang="en-US" sz="1600" dirty="0">
                <a:latin typeface="+mn-lt"/>
              </a:rPr>
              <a:t>Brainstorm the responses to the following questions. Write the answers on flip charts. </a:t>
            </a:r>
            <a:endParaRPr lang="en-AU" sz="1600" dirty="0">
              <a:latin typeface="+mn-lt"/>
            </a:endParaRPr>
          </a:p>
          <a:p>
            <a:pPr marL="742950" lvl="1" indent="-285750">
              <a:buFont typeface="Arial" panose="020B0604020202020204" pitchFamily="34" charset="0"/>
              <a:buChar char="•"/>
            </a:pPr>
            <a:r>
              <a:rPr lang="en-US" sz="1600" dirty="0">
                <a:latin typeface="+mn-lt"/>
              </a:rPr>
              <a:t>Why do we need a plan?</a:t>
            </a:r>
            <a:endParaRPr lang="en-AU" sz="1600" dirty="0">
              <a:latin typeface="+mn-lt"/>
            </a:endParaRPr>
          </a:p>
          <a:p>
            <a:pPr marL="742950" lvl="1" indent="-285750">
              <a:buFont typeface="Arial" panose="020B0604020202020204" pitchFamily="34" charset="0"/>
              <a:buChar char="•"/>
            </a:pPr>
            <a:r>
              <a:rPr lang="en-US" sz="1600" dirty="0">
                <a:latin typeface="+mn-lt"/>
              </a:rPr>
              <a:t>Who is the plan for?</a:t>
            </a:r>
            <a:endParaRPr lang="en-AU" sz="1600" dirty="0">
              <a:latin typeface="+mn-lt"/>
            </a:endParaRPr>
          </a:p>
          <a:p>
            <a:pPr marL="742950" lvl="1" indent="-285750">
              <a:buFont typeface="Arial" panose="020B0604020202020204" pitchFamily="34" charset="0"/>
              <a:buChar char="•"/>
            </a:pPr>
            <a:r>
              <a:rPr lang="en-US" sz="1600" dirty="0">
                <a:latin typeface="+mn-lt"/>
              </a:rPr>
              <a:t>Who else should be involved in the planning?</a:t>
            </a:r>
            <a:endParaRPr lang="en-AU" sz="1600" dirty="0">
              <a:latin typeface="+mn-lt"/>
            </a:endParaRPr>
          </a:p>
          <a:p>
            <a:pPr marL="742950" lvl="1" indent="-285750">
              <a:buFont typeface="Arial" panose="020B0604020202020204" pitchFamily="34" charset="0"/>
              <a:buChar char="•"/>
            </a:pPr>
            <a:r>
              <a:rPr lang="en-US" sz="1600" dirty="0">
                <a:latin typeface="+mn-lt"/>
              </a:rPr>
              <a:t>What will we produce at the end of the process – books, posters, videos </a:t>
            </a:r>
            <a:r>
              <a:rPr lang="en-US" sz="1600" dirty="0" err="1">
                <a:latin typeface="+mn-lt"/>
              </a:rPr>
              <a:t>etc</a:t>
            </a:r>
            <a:r>
              <a:rPr lang="en-US" sz="1600" dirty="0">
                <a:latin typeface="+mn-lt"/>
              </a:rPr>
              <a:t>?</a:t>
            </a:r>
            <a:endParaRPr lang="en-AU" sz="1600" dirty="0">
              <a:latin typeface="+mn-lt"/>
            </a:endParaRPr>
          </a:p>
          <a:p>
            <a:pPr marL="742950" lvl="1" indent="-285750">
              <a:buFont typeface="Arial" panose="020B0604020202020204" pitchFamily="34" charset="0"/>
              <a:buChar char="•"/>
            </a:pPr>
            <a:r>
              <a:rPr lang="en-US" sz="1600" dirty="0">
                <a:latin typeface="+mn-lt"/>
              </a:rPr>
              <a:t>What will we do and when to produce the plan? How much is this likely to cost?</a:t>
            </a:r>
            <a:endParaRPr lang="en-AU" sz="1600" dirty="0">
              <a:latin typeface="+mn-lt"/>
            </a:endParaRPr>
          </a:p>
          <a:p>
            <a:pPr marL="742950" lvl="1" indent="-285750">
              <a:buFont typeface="Arial" panose="020B0604020202020204" pitchFamily="34" charset="0"/>
              <a:buChar char="•"/>
            </a:pPr>
            <a:r>
              <a:rPr lang="en-US" sz="1600" dirty="0">
                <a:latin typeface="+mn-lt"/>
              </a:rPr>
              <a:t>Who should lead/be involved in each step?</a:t>
            </a:r>
            <a:endParaRPr lang="en-AU" sz="1600" dirty="0">
              <a:latin typeface="+mn-lt"/>
            </a:endParaRPr>
          </a:p>
          <a:p>
            <a:r>
              <a:rPr lang="en-US" sz="1600" dirty="0">
                <a:latin typeface="+mn-lt"/>
              </a:rPr>
              <a:t>Use the </a:t>
            </a:r>
            <a:r>
              <a:rPr lang="en-US" sz="1600" b="1" dirty="0">
                <a:latin typeface="+mn-lt"/>
              </a:rPr>
              <a:t>HCP</a:t>
            </a:r>
            <a:r>
              <a:rPr lang="en-US" sz="1600" dirty="0">
                <a:latin typeface="+mn-lt"/>
              </a:rPr>
              <a:t> </a:t>
            </a:r>
            <a:r>
              <a:rPr lang="en-US" sz="1600" b="1" dirty="0">
                <a:latin typeface="+mn-lt"/>
              </a:rPr>
              <a:t>Summary Card</a:t>
            </a:r>
            <a:r>
              <a:rPr lang="en-US" sz="1600" dirty="0">
                <a:latin typeface="+mn-lt"/>
              </a:rPr>
              <a:t> and </a:t>
            </a:r>
            <a:r>
              <a:rPr lang="en-US" sz="1600" b="1" dirty="0">
                <a:latin typeface="+mn-lt"/>
              </a:rPr>
              <a:t>planning table</a:t>
            </a:r>
            <a:r>
              <a:rPr lang="en-US" sz="1600" dirty="0">
                <a:latin typeface="+mn-lt"/>
              </a:rPr>
              <a:t> to guide some of your thinking.</a:t>
            </a:r>
          </a:p>
          <a:p>
            <a:endParaRPr lang="en-US" sz="1600" dirty="0">
              <a:latin typeface="+mn-lt"/>
            </a:endParaRPr>
          </a:p>
          <a:p>
            <a:r>
              <a:rPr lang="en-US" sz="1600" b="1" cap="small" dirty="0">
                <a:latin typeface="+mn-lt"/>
              </a:rPr>
              <a:t>Step 3: Dream</a:t>
            </a:r>
            <a:endParaRPr lang="en-AU" sz="1600" b="1" dirty="0">
              <a:latin typeface="+mn-lt"/>
            </a:endParaRPr>
          </a:p>
          <a:p>
            <a:r>
              <a:rPr lang="en-US" sz="1600" b="1" dirty="0">
                <a:latin typeface="+mn-lt"/>
              </a:rPr>
              <a:t>Draft an initial dream for the area you determined in step 1</a:t>
            </a:r>
            <a:endParaRPr lang="en-AU" sz="1600" b="1" dirty="0">
              <a:latin typeface="+mn-lt"/>
            </a:endParaRPr>
          </a:p>
          <a:p>
            <a:pPr lvl="0"/>
            <a:r>
              <a:rPr lang="en-AU" sz="1600" dirty="0">
                <a:latin typeface="+mn-lt"/>
              </a:rPr>
              <a:t>Imagine you are coming in to the region after an absence of 20 years. You pick up a copy of a newspaper and there is an article about your region. What does the headline say, what are the main points</a:t>
            </a:r>
          </a:p>
          <a:p>
            <a:pPr lvl="0"/>
            <a:r>
              <a:rPr lang="en-AU" sz="1600" dirty="0">
                <a:latin typeface="+mn-lt"/>
              </a:rPr>
              <a:t>and photos the article would use?  Write these down and then use them to decide a vision</a:t>
            </a:r>
          </a:p>
          <a:p>
            <a:endParaRPr lang="en-AU" sz="1600" dirty="0">
              <a:latin typeface="+mn-lt"/>
            </a:endParaRPr>
          </a:p>
          <a:p>
            <a:pPr lvl="1" algn="just"/>
            <a:endParaRPr lang="en-US" altLang="en-US" sz="1600" dirty="0">
              <a:latin typeface="+mn-lt"/>
            </a:endParaRPr>
          </a:p>
        </p:txBody>
      </p:sp>
    </p:spTree>
    <p:extLst>
      <p:ext uri="{BB962C8B-B14F-4D97-AF65-F5344CB8AC3E}">
        <p14:creationId xmlns:p14="http://schemas.microsoft.com/office/powerpoint/2010/main" val="295278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791939" y="914400"/>
            <a:ext cx="7704137" cy="1143000"/>
          </a:xfrm>
        </p:spPr>
        <p:txBody>
          <a:bodyPr>
            <a:normAutofit/>
          </a:bodyPr>
          <a:lstStyle/>
          <a:p>
            <a:r>
              <a:rPr lang="en-US" dirty="0">
                <a:latin typeface="Calibri" panose="020F0502020204030204" pitchFamily="34" charset="0"/>
                <a:ea typeface="MS PGothic" pitchFamily="34" charset="-128"/>
              </a:rPr>
              <a:t>Attribution</a:t>
            </a:r>
            <a:endParaRPr lang="en-AU" dirty="0">
              <a:latin typeface="Calibri" panose="020F0502020204030204" pitchFamily="34" charset="0"/>
            </a:endParaRPr>
          </a:p>
        </p:txBody>
      </p:sp>
      <p:sp>
        <p:nvSpPr>
          <p:cNvPr id="9" name="Rectangle 9">
            <a:extLst>
              <a:ext uri="{FF2B5EF4-FFF2-40B4-BE49-F238E27FC236}">
                <a16:creationId xmlns:a16="http://schemas.microsoft.com/office/drawing/2014/main" id="{75E8FCA8-01FF-4BA7-B7CD-E745738016E8}"/>
              </a:ext>
            </a:extLst>
          </p:cNvPr>
          <p:cNvSpPr>
            <a:spLocks noChangeArrowheads="1"/>
          </p:cNvSpPr>
          <p:nvPr/>
        </p:nvSpPr>
        <p:spPr bwMode="auto">
          <a:xfrm>
            <a:off x="251520" y="2209800"/>
            <a:ext cx="8784976" cy="39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80000"/>
              </a:lnSpc>
              <a:spcBef>
                <a:spcPct val="20000"/>
              </a:spcBef>
              <a:buSzPct val="130000"/>
            </a:pPr>
            <a:endParaRPr lang="en-US" sz="2400"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altLang="zh-CN" sz="2000" b="1" dirty="0">
                <a:latin typeface="Calibri" panose="020F0502020204030204" pitchFamily="34" charset="0"/>
                <a:cs typeface="Calibri" panose="020F0502020204030204" pitchFamily="34" charset="0"/>
              </a:rPr>
              <a:t>Product of the Conservation Coaches Network, 2019</a:t>
            </a:r>
          </a:p>
          <a:p>
            <a:pPr marL="342900" indent="-342900" eaLnBrk="0" hangingPunct="0">
              <a:lnSpc>
                <a:spcPct val="80000"/>
              </a:lnSpc>
              <a:spcBef>
                <a:spcPct val="20000"/>
              </a:spcBef>
              <a:buSzPct val="130000"/>
            </a:pPr>
            <a:endParaRPr lang="en-US" i="1"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These presentations were adopted of materials from members of the Conservation Coaches Network.  </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CCNet strongly recommends that this presentation is given by experts familiar with the adaptive management process presented by the Conservation Measures Partnership</a:t>
            </a:r>
            <a:r>
              <a:rPr lang="ja-JP" altLang="en-US" dirty="0">
                <a:latin typeface="Calibri" panose="020F0502020204030204" pitchFamily="34" charset="0"/>
                <a:cs typeface="Calibri" panose="020F0502020204030204" pitchFamily="34" charset="0"/>
              </a:rPr>
              <a:t>’</a:t>
            </a:r>
            <a:r>
              <a:rPr lang="en-US" altLang="ja-JP" dirty="0">
                <a:latin typeface="Calibri" panose="020F0502020204030204" pitchFamily="34" charset="0"/>
                <a:cs typeface="Calibri" panose="020F0502020204030204" pitchFamily="34" charset="0"/>
              </a:rPr>
              <a:t>s </a:t>
            </a:r>
            <a:r>
              <a:rPr lang="en-US" altLang="ja-JP" dirty="0">
                <a:latin typeface="Calibri" panose="020F0502020204030204" pitchFamily="34" charset="0"/>
                <a:cs typeface="Calibri" panose="020F0502020204030204" pitchFamily="34" charset="0"/>
                <a:hlinkClick r:id="rId3"/>
              </a:rPr>
              <a:t>Open Standards for the Practice of Conservation</a:t>
            </a:r>
            <a:r>
              <a:rPr lang="en-US" altLang="ja-JP" dirty="0">
                <a:latin typeface="Calibri" panose="020F0502020204030204" pitchFamily="34" charset="0"/>
                <a:cs typeface="Calibri" panose="020F0502020204030204" pitchFamily="34" charset="0"/>
              </a:rPr>
              <a:t> / </a:t>
            </a:r>
            <a:r>
              <a:rPr lang="en-AU" altLang="ja-JP" dirty="0">
                <a:latin typeface="Calibri" panose="020F0502020204030204" pitchFamily="34" charset="0"/>
                <a:cs typeface="Calibri" panose="020F0502020204030204" pitchFamily="34" charset="0"/>
                <a:hlinkClick r:id="rId4"/>
              </a:rPr>
              <a:t>Community of Practice – Indigenous CS projects </a:t>
            </a:r>
            <a:r>
              <a:rPr lang="en-AU" altLang="ja-JP">
                <a:latin typeface="Calibri" panose="020F0502020204030204" pitchFamily="34" charset="0"/>
                <a:cs typeface="Calibri" panose="020F0502020204030204" pitchFamily="34" charset="0"/>
                <a:hlinkClick r:id="rId4"/>
              </a:rPr>
              <a:t>and CS </a:t>
            </a:r>
            <a:r>
              <a:rPr lang="en-AU" altLang="ja-JP" dirty="0">
                <a:latin typeface="Calibri" panose="020F0502020204030204" pitchFamily="34" charset="0"/>
                <a:cs typeface="Calibri" panose="020F0502020204030204" pitchFamily="34" charset="0"/>
                <a:hlinkClick r:id="rId4"/>
              </a:rPr>
              <a:t>projects on Indigenous Land and Waters</a:t>
            </a:r>
            <a:r>
              <a:rPr lang="en-US" altLang="ja-JP" dirty="0">
                <a:latin typeface="Calibri" panose="020F0502020204030204" pitchFamily="34" charset="0"/>
                <a:cs typeface="Calibri" panose="020F0502020204030204" pitchFamily="34" charset="0"/>
              </a:rPr>
              <a:t>.</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a:p>
            <a:pPr marL="342900" indent="-342900" eaLnBrk="0" hangingPunct="0">
              <a:lnSpc>
                <a:spcPct val="80000"/>
              </a:lnSpc>
              <a:spcBef>
                <a:spcPct val="20000"/>
              </a:spcBef>
              <a:buSzPct val="130000"/>
            </a:pPr>
            <a:r>
              <a:rPr lang="en-US" dirty="0">
                <a:latin typeface="Calibri" panose="020F0502020204030204" pitchFamily="34" charset="0"/>
                <a:cs typeface="Calibri" panose="020F0502020204030204" pitchFamily="34" charset="0"/>
              </a:rPr>
              <a:t>You are free to share this presentation and adapt it for your use.  Please attribute the work to </a:t>
            </a:r>
            <a:r>
              <a:rPr lang="en-US" dirty="0" err="1">
                <a:latin typeface="Calibri" panose="020F0502020204030204" pitchFamily="34" charset="0"/>
                <a:cs typeface="Calibri" panose="020F0502020204030204" pitchFamily="34" charset="0"/>
              </a:rPr>
              <a:t>CCNet</a:t>
            </a:r>
            <a:r>
              <a:rPr lang="en-US" dirty="0">
                <a:latin typeface="Calibri" panose="020F0502020204030204" pitchFamily="34" charset="0"/>
                <a:cs typeface="Calibri" panose="020F0502020204030204" pitchFamily="34" charset="0"/>
              </a:rPr>
              <a:t>.   If you significantly alter, transform, or build upon this work, it may be appropriate to remove the HCP logo.</a:t>
            </a:r>
          </a:p>
          <a:p>
            <a:pPr marL="342900" indent="-342900" eaLnBrk="0" hangingPunct="0">
              <a:lnSpc>
                <a:spcPct val="80000"/>
              </a:lnSpc>
              <a:spcBef>
                <a:spcPct val="20000"/>
              </a:spcBef>
              <a:buSzPct val="130000"/>
            </a:pP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24040A8-EBA5-4046-A75E-A0BBD0341549}"/>
              </a:ext>
            </a:extLst>
          </p:cNvPr>
          <p:cNvPicPr>
            <a:picLocks noChangeAspect="1"/>
          </p:cNvPicPr>
          <p:nvPr/>
        </p:nvPicPr>
        <p:blipFill>
          <a:blip r:embed="rId5"/>
          <a:stretch>
            <a:fillRect/>
          </a:stretch>
        </p:blipFill>
        <p:spPr>
          <a:xfrm>
            <a:off x="7949505" y="2590800"/>
            <a:ext cx="971550" cy="476250"/>
          </a:xfrm>
          <a:prstGeom prst="rect">
            <a:avLst/>
          </a:prstGeom>
        </p:spPr>
      </p:pic>
    </p:spTree>
    <p:extLst>
      <p:ext uri="{BB962C8B-B14F-4D97-AF65-F5344CB8AC3E}">
        <p14:creationId xmlns:p14="http://schemas.microsoft.com/office/powerpoint/2010/main" val="42163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F0CC-6962-424F-B223-672023716973}"/>
              </a:ext>
            </a:extLst>
          </p:cNvPr>
          <p:cNvSpPr>
            <a:spLocks noGrp="1"/>
          </p:cNvSpPr>
          <p:nvPr>
            <p:ph idx="1"/>
          </p:nvPr>
        </p:nvSpPr>
        <p:spPr/>
        <p:txBody>
          <a:bodyPr/>
          <a:lstStyle/>
          <a:p>
            <a:r>
              <a:rPr lang="en-AU" b="1" dirty="0"/>
              <a:t>What makes a good dream (vision statement)</a:t>
            </a:r>
          </a:p>
          <a:p>
            <a:r>
              <a:rPr lang="en-AU" dirty="0">
                <a:solidFill>
                  <a:srgbClr val="0070C0"/>
                </a:solidFill>
              </a:rPr>
              <a:t>What is the area (scope) of my project</a:t>
            </a:r>
          </a:p>
          <a:p>
            <a:r>
              <a:rPr lang="en-AU" dirty="0"/>
              <a:t>Resources &amp; Exercise</a:t>
            </a:r>
          </a:p>
          <a:p>
            <a:endParaRPr lang="en-AU" dirty="0"/>
          </a:p>
        </p:txBody>
      </p:sp>
      <p:sp>
        <p:nvSpPr>
          <p:cNvPr id="3" name="Text Placeholder 2">
            <a:extLst>
              <a:ext uri="{FF2B5EF4-FFF2-40B4-BE49-F238E27FC236}">
                <a16:creationId xmlns:a16="http://schemas.microsoft.com/office/drawing/2014/main" id="{05E3CBBA-3947-4E70-B51E-74DDB25452B6}"/>
              </a:ext>
            </a:extLst>
          </p:cNvPr>
          <p:cNvSpPr>
            <a:spLocks noGrp="1"/>
          </p:cNvSpPr>
          <p:nvPr>
            <p:ph type="body" sz="quarter" idx="13"/>
          </p:nvPr>
        </p:nvSpPr>
        <p:spPr/>
        <p:txBody>
          <a:bodyPr/>
          <a:lstStyle/>
          <a:p>
            <a:r>
              <a:rPr lang="en-AU" dirty="0"/>
              <a:t>Deciding what the Plan is all about	</a:t>
            </a:r>
          </a:p>
        </p:txBody>
      </p:sp>
      <p:sp>
        <p:nvSpPr>
          <p:cNvPr id="4" name="Text Placeholder 3">
            <a:extLst>
              <a:ext uri="{FF2B5EF4-FFF2-40B4-BE49-F238E27FC236}">
                <a16:creationId xmlns:a16="http://schemas.microsoft.com/office/drawing/2014/main" id="{4515A0DD-BB98-4D0D-9316-EAA18E8A2D78}"/>
              </a:ext>
            </a:extLst>
          </p:cNvPr>
          <p:cNvSpPr>
            <a:spLocks noGrp="1"/>
          </p:cNvSpPr>
          <p:nvPr>
            <p:ph type="body" sz="quarter" idx="14"/>
          </p:nvPr>
        </p:nvSpPr>
        <p:spPr/>
        <p:txBody>
          <a:bodyPr>
            <a:normAutofit/>
          </a:bodyPr>
          <a:lstStyle/>
          <a:p>
            <a:r>
              <a:rPr lang="en-AU" dirty="0"/>
              <a:t>Dream</a:t>
            </a:r>
          </a:p>
        </p:txBody>
      </p:sp>
      <p:sp>
        <p:nvSpPr>
          <p:cNvPr id="5" name="Text Placeholder 4">
            <a:extLst>
              <a:ext uri="{FF2B5EF4-FFF2-40B4-BE49-F238E27FC236}">
                <a16:creationId xmlns:a16="http://schemas.microsoft.com/office/drawing/2014/main" id="{321183DA-3C8B-44BD-B5B3-341FE5899677}"/>
              </a:ext>
            </a:extLst>
          </p:cNvPr>
          <p:cNvSpPr>
            <a:spLocks noGrp="1"/>
          </p:cNvSpPr>
          <p:nvPr>
            <p:ph type="body" sz="quarter" idx="15"/>
          </p:nvPr>
        </p:nvSpPr>
        <p:spPr>
          <a:xfrm>
            <a:off x="2852738" y="501101"/>
            <a:ext cx="6291262" cy="646113"/>
          </a:xfrm>
        </p:spPr>
        <p:txBody>
          <a:bodyPr>
            <a:normAutofit/>
          </a:bodyPr>
          <a:lstStyle/>
          <a:p>
            <a:r>
              <a:rPr lang="en-AU" sz="2800" dirty="0"/>
              <a:t>Overview presentation</a:t>
            </a:r>
          </a:p>
        </p:txBody>
      </p:sp>
    </p:spTree>
    <p:extLst>
      <p:ext uri="{BB962C8B-B14F-4D97-AF65-F5344CB8AC3E}">
        <p14:creationId xmlns:p14="http://schemas.microsoft.com/office/powerpoint/2010/main" val="129639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dirty="0"/>
              <a:t>Why do this step?</a:t>
            </a:r>
          </a:p>
          <a:p>
            <a:pPr lvl="1"/>
            <a:r>
              <a:rPr lang="en-AU" dirty="0">
                <a:solidFill>
                  <a:srgbClr val="0070C0"/>
                </a:solidFill>
              </a:rPr>
              <a:t>This is the first step in pointing the plan in the right direction – you need to be clear about what you want the future to look like if you are successful in making the plan work</a:t>
            </a:r>
          </a:p>
          <a:p>
            <a:pPr lvl="1"/>
            <a:r>
              <a:rPr lang="en-AU" dirty="0"/>
              <a:t>It is also helpful to be clear about what you are not going to be working on for other stakeholders</a:t>
            </a:r>
          </a:p>
        </p:txBody>
      </p:sp>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a:bodyPr>
          <a:lstStyle/>
          <a:p>
            <a:r>
              <a:rPr lang="en-AU" dirty="0"/>
              <a:t>Dream</a:t>
            </a:r>
          </a:p>
        </p:txBody>
      </p:sp>
      <p:sp>
        <p:nvSpPr>
          <p:cNvPr id="9" name="Text Placeholder 4"/>
          <p:cNvSpPr>
            <a:spLocks noGrp="1"/>
          </p:cNvSpPr>
          <p:nvPr>
            <p:ph type="body" sz="quarter" idx="15"/>
          </p:nvPr>
        </p:nvSpPr>
        <p:spPr>
          <a:xfrm>
            <a:off x="2852738" y="501101"/>
            <a:ext cx="6291262" cy="646113"/>
          </a:xfrm>
        </p:spPr>
        <p:txBody>
          <a:bodyPr>
            <a:normAutofit/>
          </a:bodyPr>
          <a:lstStyle/>
          <a:p>
            <a:r>
              <a:rPr lang="en-AU" sz="2800" dirty="0"/>
              <a:t>Make a statement about success</a:t>
            </a:r>
          </a:p>
        </p:txBody>
      </p:sp>
    </p:spTree>
    <p:extLst>
      <p:ext uri="{BB962C8B-B14F-4D97-AF65-F5344CB8AC3E}">
        <p14:creationId xmlns:p14="http://schemas.microsoft.com/office/powerpoint/2010/main" val="281258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1" name="Rectangle 9"/>
          <p:cNvSpPr>
            <a:spLocks noChangeArrowheads="1"/>
          </p:cNvSpPr>
          <p:nvPr/>
        </p:nvSpPr>
        <p:spPr bwMode="auto">
          <a:xfrm>
            <a:off x="152400" y="1452563"/>
            <a:ext cx="4724400" cy="1203325"/>
          </a:xfrm>
          <a:prstGeom prst="rect">
            <a:avLst/>
          </a:prstGeom>
          <a:solidFill>
            <a:srgbClr val="C0C0C0">
              <a:alpha val="50000"/>
            </a:srgbClr>
          </a:solidFill>
          <a:ln w="12700">
            <a:solidFill>
              <a:schemeClr val="bg2"/>
            </a:solidFill>
            <a:miter lim="800000"/>
            <a:headEnd/>
            <a:tailEnd/>
          </a:ln>
          <a:effectLst/>
        </p:spPr>
        <p:txBody>
          <a:bodyPr anchor="ctr">
            <a:spAutoFit/>
          </a:bodyPr>
          <a:lstStyle/>
          <a:p>
            <a:pPr algn="ctr"/>
            <a:r>
              <a:rPr lang="en-US" sz="1800" dirty="0">
                <a:solidFill>
                  <a:srgbClr val="333333"/>
                </a:solidFill>
                <a:ea typeface="ヒラギノ角ゴ Pro W3" charset="0"/>
                <a:cs typeface="Arial" pitchFamily="34" charset="0"/>
              </a:rPr>
              <a:t>A vision is like a lighthouse, which illuminates rather than limits, giving direction rather than destination."</a:t>
            </a:r>
            <a:endParaRPr lang="en-US" sz="1800" dirty="0">
              <a:ea typeface="ヒラギノ角ゴ Pro W3" charset="0"/>
              <a:cs typeface="Arial" pitchFamily="34" charset="0"/>
            </a:endParaRPr>
          </a:p>
          <a:p>
            <a:pPr algn="r" eaLnBrk="0" hangingPunct="0"/>
            <a:r>
              <a:rPr lang="en-US" sz="1800" dirty="0">
                <a:solidFill>
                  <a:srgbClr val="333333"/>
                </a:solidFill>
                <a:ea typeface="ヒラギノ角ゴ Pro W3" charset="0"/>
                <a:cs typeface="Arial" pitchFamily="34" charset="0"/>
              </a:rPr>
              <a:t>-- James J. </a:t>
            </a:r>
            <a:r>
              <a:rPr lang="en-US" sz="1800" dirty="0" err="1">
                <a:solidFill>
                  <a:srgbClr val="333333"/>
                </a:solidFill>
                <a:ea typeface="ヒラギノ角ゴ Pro W3" charset="0"/>
                <a:cs typeface="Arial" pitchFamily="34" charset="0"/>
              </a:rPr>
              <a:t>Mapes</a:t>
            </a:r>
            <a:endParaRPr lang="en-US" sz="1800" dirty="0">
              <a:solidFill>
                <a:srgbClr val="333333"/>
              </a:solidFill>
              <a:ea typeface="ヒラギノ角ゴ Pro W3" charset="0"/>
              <a:cs typeface="Arial" pitchFamily="34" charset="0"/>
            </a:endParaRPr>
          </a:p>
        </p:txBody>
      </p:sp>
      <p:sp>
        <p:nvSpPr>
          <p:cNvPr id="177163" name="Rectangle 11"/>
          <p:cNvSpPr>
            <a:spLocks noChangeArrowheads="1"/>
          </p:cNvSpPr>
          <p:nvPr/>
        </p:nvSpPr>
        <p:spPr bwMode="auto">
          <a:xfrm>
            <a:off x="3733800" y="5296197"/>
            <a:ext cx="4150568" cy="923330"/>
          </a:xfrm>
          <a:prstGeom prst="rect">
            <a:avLst/>
          </a:prstGeom>
          <a:solidFill>
            <a:srgbClr val="FFFF99">
              <a:alpha val="50000"/>
            </a:srgbClr>
          </a:solidFill>
          <a:ln w="12700">
            <a:solidFill>
              <a:schemeClr val="bg2"/>
            </a:solidFill>
            <a:miter lim="800000"/>
            <a:headEnd/>
            <a:tailEnd/>
          </a:ln>
          <a:effectLst/>
        </p:spPr>
        <p:txBody>
          <a:bodyPr wrap="square" anchor="ctr">
            <a:spAutoFit/>
          </a:bodyPr>
          <a:lstStyle/>
          <a:p>
            <a:pPr algn="ctr"/>
            <a:r>
              <a:rPr lang="en-US" sz="1800" b="1" i="1" dirty="0">
                <a:solidFill>
                  <a:srgbClr val="000000"/>
                </a:solidFill>
                <a:ea typeface="ヒラギノ角ゴ Pro W3" charset="0"/>
                <a:cs typeface="Times New Roman" pitchFamily="18" charset="0"/>
              </a:rPr>
              <a:t>The goal is not to find the majority opinion, but to arrive at a vision that reflects the thinking of the whole group.</a:t>
            </a:r>
          </a:p>
        </p:txBody>
      </p:sp>
      <p:pic>
        <p:nvPicPr>
          <p:cNvPr id="177166" name="Picture 14" descr="peoplepartners"/>
          <p:cNvPicPr>
            <a:picLocks noChangeAspect="1" noChangeArrowheads="1"/>
          </p:cNvPicPr>
          <p:nvPr/>
        </p:nvPicPr>
        <p:blipFill>
          <a:blip r:embed="rId3" cstate="print"/>
          <a:srcRect/>
          <a:stretch>
            <a:fillRect/>
          </a:stretch>
        </p:blipFill>
        <p:spPr bwMode="auto">
          <a:xfrm>
            <a:off x="3429000" y="2971800"/>
            <a:ext cx="2514600" cy="1752600"/>
          </a:xfrm>
          <a:prstGeom prst="rect">
            <a:avLst/>
          </a:prstGeom>
          <a:noFill/>
          <a:ln w="9525">
            <a:solidFill>
              <a:schemeClr val="tx1"/>
            </a:solidFill>
            <a:miter lim="800000"/>
            <a:headEnd/>
            <a:tailEnd/>
          </a:ln>
        </p:spPr>
      </p:pic>
      <p:pic>
        <p:nvPicPr>
          <p:cNvPr id="177168" name="Picture 16" descr="MCj02997230000[1]"/>
          <p:cNvPicPr>
            <a:picLocks noChangeAspect="1" noChangeArrowheads="1"/>
          </p:cNvPicPr>
          <p:nvPr/>
        </p:nvPicPr>
        <p:blipFill>
          <a:blip r:embed="rId4" cstate="print"/>
          <a:srcRect/>
          <a:stretch>
            <a:fillRect/>
          </a:stretch>
        </p:blipFill>
        <p:spPr bwMode="auto">
          <a:xfrm>
            <a:off x="5715000" y="1219200"/>
            <a:ext cx="3360738" cy="2470150"/>
          </a:xfrm>
          <a:prstGeom prst="rect">
            <a:avLst/>
          </a:prstGeom>
          <a:noFill/>
          <a:ln w="9525">
            <a:noFill/>
            <a:miter lim="800000"/>
            <a:headEnd/>
            <a:tailEnd/>
          </a:ln>
          <a:effectLst/>
        </p:spPr>
      </p:pic>
      <p:pic>
        <p:nvPicPr>
          <p:cNvPr id="177169" name="Picture 17" descr="monet015_valley"/>
          <p:cNvPicPr>
            <a:picLocks noChangeAspect="1" noChangeArrowheads="1"/>
          </p:cNvPicPr>
          <p:nvPr/>
        </p:nvPicPr>
        <p:blipFill>
          <a:blip r:embed="rId5" cstate="print"/>
          <a:srcRect/>
          <a:stretch>
            <a:fillRect/>
          </a:stretch>
        </p:blipFill>
        <p:spPr bwMode="auto">
          <a:xfrm>
            <a:off x="126046" y="4392971"/>
            <a:ext cx="3200400" cy="2400300"/>
          </a:xfrm>
          <a:prstGeom prst="rect">
            <a:avLst/>
          </a:prstGeom>
          <a:noFill/>
        </p:spPr>
      </p:pic>
      <p:sp>
        <p:nvSpPr>
          <p:cNvPr id="3" name="Text Placeholder 2"/>
          <p:cNvSpPr>
            <a:spLocks noGrp="1"/>
          </p:cNvSpPr>
          <p:nvPr>
            <p:ph type="body" sz="quarter" idx="13"/>
          </p:nvPr>
        </p:nvSpPr>
        <p:spPr/>
        <p:txBody>
          <a:bodyPr/>
          <a:lstStyle/>
          <a:p>
            <a:r>
              <a:rPr lang="en-AU" dirty="0"/>
              <a:t>Deciding what the Plan is all about</a:t>
            </a:r>
          </a:p>
        </p:txBody>
      </p:sp>
      <p:sp>
        <p:nvSpPr>
          <p:cNvPr id="4" name="Text Placeholder 3"/>
          <p:cNvSpPr>
            <a:spLocks noGrp="1"/>
          </p:cNvSpPr>
          <p:nvPr>
            <p:ph type="body" sz="quarter" idx="14"/>
          </p:nvPr>
        </p:nvSpPr>
        <p:spPr/>
        <p:txBody>
          <a:bodyPr>
            <a:normAutofit/>
          </a:bodyPr>
          <a:lstStyle/>
          <a:p>
            <a:r>
              <a:rPr lang="en-AU" dirty="0"/>
              <a:t>Dream</a:t>
            </a:r>
          </a:p>
        </p:txBody>
      </p:sp>
      <p:sp>
        <p:nvSpPr>
          <p:cNvPr id="5" name="Text Placeholder 4"/>
          <p:cNvSpPr>
            <a:spLocks noGrp="1"/>
          </p:cNvSpPr>
          <p:nvPr>
            <p:ph type="body" sz="quarter" idx="15"/>
          </p:nvPr>
        </p:nvSpPr>
        <p:spPr>
          <a:xfrm>
            <a:off x="2852738" y="501101"/>
            <a:ext cx="6291262" cy="646113"/>
          </a:xfrm>
        </p:spPr>
        <p:txBody>
          <a:bodyPr>
            <a:normAutofit/>
          </a:bodyPr>
          <a:lstStyle/>
          <a:p>
            <a:r>
              <a:rPr lang="en-AU" sz="2800" dirty="0"/>
              <a:t>Make a statement about success</a:t>
            </a:r>
          </a:p>
        </p:txBody>
      </p:sp>
    </p:spTree>
    <p:extLst>
      <p:ext uri="{BB962C8B-B14F-4D97-AF65-F5344CB8AC3E}">
        <p14:creationId xmlns:p14="http://schemas.microsoft.com/office/powerpoint/2010/main" val="19234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268760"/>
            <a:ext cx="8856984" cy="5589240"/>
          </a:xfrm>
        </p:spPr>
        <p:txBody>
          <a:bodyPr>
            <a:normAutofit fontScale="92500"/>
          </a:bodyPr>
          <a:lstStyle/>
          <a:p>
            <a:r>
              <a:rPr lang="en-AU" dirty="0"/>
              <a:t>Dream:  </a:t>
            </a:r>
            <a:br>
              <a:rPr lang="en-AU" dirty="0"/>
            </a:br>
            <a:r>
              <a:rPr lang="en-AU" dirty="0">
                <a:solidFill>
                  <a:srgbClr val="0070C0"/>
                </a:solidFill>
              </a:rPr>
              <a:t>A description of the desired state or ultimate condition that a project is working to achieve</a:t>
            </a:r>
          </a:p>
          <a:p>
            <a:r>
              <a:rPr lang="en-AU" dirty="0"/>
              <a:t>A good Dream will balance the following criteria:</a:t>
            </a:r>
          </a:p>
          <a:p>
            <a:pPr lvl="1"/>
            <a:r>
              <a:rPr lang="en-AU" sz="2800" b="1" dirty="0">
                <a:solidFill>
                  <a:srgbClr val="0070C0"/>
                </a:solidFill>
              </a:rPr>
              <a:t>Relatively general</a:t>
            </a:r>
            <a:r>
              <a:rPr lang="en-AU" sz="2800" dirty="0">
                <a:solidFill>
                  <a:srgbClr val="0070C0"/>
                </a:solidFill>
              </a:rPr>
              <a:t>: </a:t>
            </a:r>
            <a:br>
              <a:rPr lang="en-AU" sz="2800" dirty="0">
                <a:solidFill>
                  <a:srgbClr val="0070C0"/>
                </a:solidFill>
              </a:rPr>
            </a:br>
            <a:r>
              <a:rPr lang="en-AU" sz="2800" dirty="0">
                <a:solidFill>
                  <a:srgbClr val="0070C0"/>
                </a:solidFill>
              </a:rPr>
              <a:t>Broadly defined to encompass all project activities</a:t>
            </a:r>
          </a:p>
          <a:p>
            <a:pPr lvl="1"/>
            <a:r>
              <a:rPr lang="en-AU" sz="2800" b="1" dirty="0"/>
              <a:t>Visionary</a:t>
            </a:r>
            <a:r>
              <a:rPr lang="en-AU" sz="2800" dirty="0"/>
              <a:t>: </a:t>
            </a:r>
            <a:br>
              <a:rPr lang="en-AU" sz="2800" dirty="0"/>
            </a:br>
            <a:r>
              <a:rPr lang="en-AU" sz="2800" dirty="0"/>
              <a:t>Inspirational in outlining the desired change in the state of the targets toward which the project is working</a:t>
            </a:r>
          </a:p>
          <a:p>
            <a:pPr lvl="1"/>
            <a:r>
              <a:rPr lang="en-AU" sz="2800" b="1" dirty="0">
                <a:solidFill>
                  <a:srgbClr val="0070C0"/>
                </a:solidFill>
              </a:rPr>
              <a:t>Brief</a:t>
            </a:r>
            <a:r>
              <a:rPr lang="en-AU" sz="2800" dirty="0">
                <a:solidFill>
                  <a:srgbClr val="0070C0"/>
                </a:solidFill>
              </a:rPr>
              <a:t>: </a:t>
            </a:r>
            <a:br>
              <a:rPr lang="en-AU" sz="2800" dirty="0">
                <a:solidFill>
                  <a:srgbClr val="0070C0"/>
                </a:solidFill>
              </a:rPr>
            </a:br>
            <a:r>
              <a:rPr lang="en-AU" sz="2800" dirty="0">
                <a:solidFill>
                  <a:srgbClr val="0070C0"/>
                </a:solidFill>
              </a:rPr>
              <a:t>Simple and succinct so that all project participants can remember it</a:t>
            </a:r>
          </a:p>
          <a:p>
            <a:endParaRPr lang="en-AU" dirty="0"/>
          </a:p>
        </p:txBody>
      </p:sp>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a:bodyPr>
          <a:lstStyle/>
          <a:p>
            <a:r>
              <a:rPr lang="en-AU" dirty="0"/>
              <a:t>Dream</a:t>
            </a:r>
          </a:p>
        </p:txBody>
      </p:sp>
      <p:sp>
        <p:nvSpPr>
          <p:cNvPr id="9" name="Text Placeholder 4"/>
          <p:cNvSpPr>
            <a:spLocks noGrp="1"/>
          </p:cNvSpPr>
          <p:nvPr>
            <p:ph type="body" sz="quarter" idx="15"/>
          </p:nvPr>
        </p:nvSpPr>
        <p:spPr>
          <a:xfrm>
            <a:off x="2852738" y="580880"/>
            <a:ext cx="6291262" cy="566333"/>
          </a:xfrm>
        </p:spPr>
        <p:txBody>
          <a:bodyPr>
            <a:normAutofit/>
          </a:bodyPr>
          <a:lstStyle/>
          <a:p>
            <a:r>
              <a:rPr lang="en-AU" sz="2800" dirty="0"/>
              <a:t>Make a statement about success</a:t>
            </a:r>
          </a:p>
        </p:txBody>
      </p:sp>
    </p:spTree>
    <p:custDataLst>
      <p:tags r:id="rId1"/>
    </p:custDataLst>
    <p:extLst>
      <p:ext uri="{BB962C8B-B14F-4D97-AF65-F5344CB8AC3E}">
        <p14:creationId xmlns:p14="http://schemas.microsoft.com/office/powerpoint/2010/main" val="275681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88980"/>
            <a:ext cx="8856984" cy="5480380"/>
          </a:xfrm>
        </p:spPr>
        <p:txBody>
          <a:bodyPr>
            <a:noAutofit/>
          </a:bodyPr>
          <a:lstStyle/>
          <a:p>
            <a:r>
              <a:rPr lang="en-AU" dirty="0"/>
              <a:t>Discuss success and change as a group/groups </a:t>
            </a:r>
          </a:p>
          <a:p>
            <a:pPr marL="717550" lvl="2" indent="-271463">
              <a:tabLst>
                <a:tab pos="446088" algn="l"/>
              </a:tabLst>
            </a:pPr>
            <a:r>
              <a:rPr lang="en-AU" sz="2000" dirty="0">
                <a:solidFill>
                  <a:srgbClr val="0070C0"/>
                </a:solidFill>
              </a:rPr>
              <a:t>Pretend the plan has been operating for 10 years – what has changed?</a:t>
            </a:r>
          </a:p>
          <a:p>
            <a:pPr marL="717550" lvl="2" indent="-271463">
              <a:tabLst>
                <a:tab pos="446088" algn="l"/>
              </a:tabLst>
            </a:pPr>
            <a:r>
              <a:rPr lang="en-AU" sz="2000" dirty="0"/>
              <a:t>It can help to ask people to think back to what things used to be like – even generations ago</a:t>
            </a:r>
          </a:p>
          <a:p>
            <a:r>
              <a:rPr lang="en-AU" dirty="0">
                <a:solidFill>
                  <a:srgbClr val="0070C0"/>
                </a:solidFill>
              </a:rPr>
              <a:t>Bring groups back together and report back</a:t>
            </a:r>
          </a:p>
          <a:p>
            <a:pPr marL="717550" lvl="2" indent="-271463">
              <a:tabLst>
                <a:tab pos="446088" algn="l"/>
              </a:tabLst>
            </a:pPr>
            <a:r>
              <a:rPr lang="en-AU" sz="2000" dirty="0"/>
              <a:t>Arrange similar ideas together and then make a single statement that covers each idea</a:t>
            </a:r>
          </a:p>
          <a:p>
            <a:pPr lvl="3">
              <a:buFont typeface="Arial" panose="020B0604020202020204" pitchFamily="34" charset="0"/>
              <a:buChar char="•"/>
            </a:pPr>
            <a:r>
              <a:rPr lang="en-AU" dirty="0">
                <a:solidFill>
                  <a:srgbClr val="0070C0"/>
                </a:solidFill>
              </a:rPr>
              <a:t>Use voting / colours / or cards and arrange </a:t>
            </a:r>
          </a:p>
          <a:p>
            <a:pPr lvl="3">
              <a:buFont typeface="Arial" panose="020B0604020202020204" pitchFamily="34" charset="0"/>
              <a:buChar char="•"/>
            </a:pPr>
            <a:r>
              <a:rPr lang="en-AU" dirty="0"/>
              <a:t>Combine similar ideas into one thought</a:t>
            </a:r>
          </a:p>
          <a:p>
            <a:r>
              <a:rPr lang="en-AU" dirty="0">
                <a:solidFill>
                  <a:srgbClr val="0070C0"/>
                </a:solidFill>
              </a:rPr>
              <a:t>Get one of the team to take these ideas and build a statement</a:t>
            </a:r>
          </a:p>
          <a:p>
            <a:pPr marL="717550" lvl="2" indent="-271463">
              <a:tabLst>
                <a:tab pos="446088" algn="l"/>
              </a:tabLst>
            </a:pPr>
            <a:r>
              <a:rPr lang="en-AU" sz="2000" dirty="0"/>
              <a:t>For rapid approach, can just use small group &amp; review existing material</a:t>
            </a:r>
          </a:p>
          <a:p>
            <a:pPr lvl="1"/>
            <a:endParaRPr lang="en-AU" sz="2000" dirty="0"/>
          </a:p>
        </p:txBody>
      </p:sp>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a:bodyPr>
          <a:lstStyle/>
          <a:p>
            <a:r>
              <a:rPr lang="en-AU" dirty="0"/>
              <a:t>Dream</a:t>
            </a:r>
          </a:p>
        </p:txBody>
      </p:sp>
      <p:sp>
        <p:nvSpPr>
          <p:cNvPr id="9" name="Text Placeholder 4"/>
          <p:cNvSpPr>
            <a:spLocks noGrp="1"/>
          </p:cNvSpPr>
          <p:nvPr>
            <p:ph type="body" sz="quarter" idx="15"/>
          </p:nvPr>
        </p:nvSpPr>
        <p:spPr>
          <a:xfrm>
            <a:off x="2852738" y="501101"/>
            <a:ext cx="6291262" cy="646113"/>
          </a:xfrm>
        </p:spPr>
        <p:txBody>
          <a:bodyPr>
            <a:normAutofit/>
          </a:bodyPr>
          <a:lstStyle/>
          <a:p>
            <a:r>
              <a:rPr lang="en-AU" sz="2800" dirty="0"/>
              <a:t>Workshop Tools and Tips</a:t>
            </a:r>
          </a:p>
        </p:txBody>
      </p:sp>
    </p:spTree>
    <p:extLst>
      <p:ext uri="{BB962C8B-B14F-4D97-AF65-F5344CB8AC3E}">
        <p14:creationId xmlns:p14="http://schemas.microsoft.com/office/powerpoint/2010/main" val="57421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8" name="Text Placeholder 3"/>
          <p:cNvSpPr>
            <a:spLocks noGrp="1"/>
          </p:cNvSpPr>
          <p:nvPr>
            <p:ph type="body" sz="quarter" idx="14"/>
          </p:nvPr>
        </p:nvSpPr>
        <p:spPr>
          <a:xfrm>
            <a:off x="0" y="501101"/>
            <a:ext cx="2819400" cy="646113"/>
          </a:xfrm>
        </p:spPr>
        <p:txBody>
          <a:bodyPr>
            <a:normAutofit/>
          </a:bodyPr>
          <a:lstStyle/>
          <a:p>
            <a:r>
              <a:rPr lang="en-AU" dirty="0"/>
              <a:t>Dream</a:t>
            </a:r>
          </a:p>
        </p:txBody>
      </p:sp>
      <p:sp>
        <p:nvSpPr>
          <p:cNvPr id="9" name="Text Placeholder 4"/>
          <p:cNvSpPr>
            <a:spLocks noGrp="1"/>
          </p:cNvSpPr>
          <p:nvPr>
            <p:ph type="body" sz="quarter" idx="15"/>
          </p:nvPr>
        </p:nvSpPr>
        <p:spPr>
          <a:xfrm>
            <a:off x="2852738" y="609600"/>
            <a:ext cx="6291262" cy="537614"/>
          </a:xfrm>
        </p:spPr>
        <p:txBody>
          <a:bodyPr>
            <a:normAutofit/>
          </a:bodyPr>
          <a:lstStyle/>
          <a:p>
            <a:r>
              <a:rPr lang="en-AU" sz="2800" dirty="0"/>
              <a:t>Workshop Tools and Tips</a:t>
            </a:r>
          </a:p>
        </p:txBody>
      </p:sp>
      <p:pic>
        <p:nvPicPr>
          <p:cNvPr id="10" name="Picture 9"/>
          <p:cNvPicPr/>
          <p:nvPr/>
        </p:nvPicPr>
        <p:blipFill>
          <a:blip r:embed="rId4">
            <a:extLst>
              <a:ext uri="{28A0092B-C50C-407E-A947-70E740481C1C}">
                <a14:useLocalDpi xmlns:a14="http://schemas.microsoft.com/office/drawing/2010/main" val="0"/>
              </a:ext>
            </a:extLst>
          </a:blip>
          <a:srcRect/>
          <a:stretch/>
        </p:blipFill>
        <p:spPr bwMode="auto">
          <a:xfrm>
            <a:off x="1891086" y="1297479"/>
            <a:ext cx="5361827" cy="5361827"/>
          </a:xfrm>
          <a:prstGeom prst="rect">
            <a:avLst/>
          </a:prstGeom>
          <a:noFill/>
          <a:ln>
            <a:noFill/>
          </a:ln>
        </p:spPr>
      </p:pic>
    </p:spTree>
    <p:custDataLst>
      <p:tags r:id="rId1"/>
    </p:custDataLst>
    <p:extLst>
      <p:ext uri="{BB962C8B-B14F-4D97-AF65-F5344CB8AC3E}">
        <p14:creationId xmlns:p14="http://schemas.microsoft.com/office/powerpoint/2010/main" val="97887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19672" y="1214057"/>
            <a:ext cx="5976664" cy="5576814"/>
            <a:chOff x="976405" y="12426"/>
            <a:chExt cx="7556096" cy="6840948"/>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405" y="12426"/>
              <a:ext cx="5179771" cy="350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405" y="3305586"/>
              <a:ext cx="5179771" cy="354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2426"/>
              <a:ext cx="2376325" cy="352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3454128"/>
              <a:ext cx="2376325" cy="339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 Placeholder 2"/>
          <p:cNvSpPr>
            <a:spLocks noGrp="1"/>
          </p:cNvSpPr>
          <p:nvPr>
            <p:ph type="body" sz="quarter" idx="13"/>
          </p:nvPr>
        </p:nvSpPr>
        <p:spPr>
          <a:xfrm>
            <a:off x="-21021" y="-2628"/>
            <a:ext cx="9128125" cy="461963"/>
          </a:xfrm>
        </p:spPr>
        <p:txBody>
          <a:bodyPr/>
          <a:lstStyle/>
          <a:p>
            <a:r>
              <a:rPr lang="en-AU" dirty="0"/>
              <a:t>Deciding what the Plan is all about</a:t>
            </a:r>
          </a:p>
        </p:txBody>
      </p:sp>
      <p:sp>
        <p:nvSpPr>
          <p:cNvPr id="15" name="Text Placeholder 3"/>
          <p:cNvSpPr>
            <a:spLocks noGrp="1"/>
          </p:cNvSpPr>
          <p:nvPr>
            <p:ph type="body" sz="quarter" idx="14"/>
          </p:nvPr>
        </p:nvSpPr>
        <p:spPr>
          <a:xfrm>
            <a:off x="0" y="501101"/>
            <a:ext cx="2819400" cy="646113"/>
          </a:xfrm>
        </p:spPr>
        <p:txBody>
          <a:bodyPr>
            <a:normAutofit/>
          </a:bodyPr>
          <a:lstStyle/>
          <a:p>
            <a:r>
              <a:rPr lang="en-AU" dirty="0"/>
              <a:t>Dream</a:t>
            </a:r>
          </a:p>
        </p:txBody>
      </p:sp>
      <p:sp>
        <p:nvSpPr>
          <p:cNvPr id="16" name="Text Placeholder 4"/>
          <p:cNvSpPr>
            <a:spLocks noGrp="1"/>
          </p:cNvSpPr>
          <p:nvPr>
            <p:ph type="body" sz="quarter" idx="4294967295"/>
          </p:nvPr>
        </p:nvSpPr>
        <p:spPr>
          <a:xfrm>
            <a:off x="2852738" y="609600"/>
            <a:ext cx="6291262" cy="457200"/>
          </a:xfrm>
        </p:spPr>
        <p:txBody>
          <a:bodyPr>
            <a:normAutofit fontScale="85000" lnSpcReduction="20000"/>
          </a:bodyPr>
          <a:lstStyle/>
          <a:p>
            <a:pPr marL="0" indent="0">
              <a:buNone/>
            </a:pPr>
            <a:r>
              <a:rPr lang="en-AU" dirty="0"/>
              <a:t>Examples – considering cultural sensitivities</a:t>
            </a:r>
          </a:p>
        </p:txBody>
      </p:sp>
    </p:spTree>
    <p:extLst>
      <p:ext uri="{BB962C8B-B14F-4D97-AF65-F5344CB8AC3E}">
        <p14:creationId xmlns:p14="http://schemas.microsoft.com/office/powerpoint/2010/main" val="93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7|43"/>
</p:tagLst>
</file>

<file path=ppt/tags/tag2.xml><?xml version="1.0" encoding="utf-8"?>
<p:tagLst xmlns:a="http://schemas.openxmlformats.org/drawingml/2006/main" xmlns:r="http://schemas.openxmlformats.org/officeDocument/2006/relationships" xmlns:p="http://schemas.openxmlformats.org/presentationml/2006/main">
  <p:tag name="TIMING" val="|0.7|43"/>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15493</TotalTime>
  <Words>2754</Words>
  <Application>Microsoft Office PowerPoint</Application>
  <PresentationFormat>On-screen Show (4:3)</PresentationFormat>
  <Paragraphs>242</Paragraphs>
  <Slides>24</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AGaramondPro-Bold</vt:lpstr>
      <vt:lpstr>Arial</vt:lpstr>
      <vt:lpstr>Calibri</vt:lpstr>
      <vt:lpstr>Trebuchet MS</vt:lpstr>
      <vt:lpstr>1_Custom Design</vt:lpstr>
      <vt:lpstr>Dream and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Anon</dc:creator>
  <cp:lastModifiedBy>Frank Weisenberger</cp:lastModifiedBy>
  <cp:revision>92</cp:revision>
  <cp:lastPrinted>2016-10-25T12:12:17Z</cp:lastPrinted>
  <dcterms:created xsi:type="dcterms:W3CDTF">2011-03-22T13:53:08Z</dcterms:created>
  <dcterms:modified xsi:type="dcterms:W3CDTF">2020-10-13T03:25:42Z</dcterms:modified>
</cp:coreProperties>
</file>