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1"/>
  </p:notesMasterIdLst>
  <p:handoutMasterIdLst>
    <p:handoutMasterId r:id="rId32"/>
  </p:handoutMasterIdLst>
  <p:sldIdLst>
    <p:sldId id="291" r:id="rId2"/>
    <p:sldId id="335" r:id="rId3"/>
    <p:sldId id="336" r:id="rId4"/>
    <p:sldId id="293" r:id="rId5"/>
    <p:sldId id="329" r:id="rId6"/>
    <p:sldId id="305" r:id="rId7"/>
    <p:sldId id="578" r:id="rId8"/>
    <p:sldId id="337" r:id="rId9"/>
    <p:sldId id="259" r:id="rId10"/>
    <p:sldId id="260" r:id="rId11"/>
    <p:sldId id="322" r:id="rId12"/>
    <p:sldId id="262" r:id="rId13"/>
    <p:sldId id="323" r:id="rId14"/>
    <p:sldId id="324" r:id="rId15"/>
    <p:sldId id="325" r:id="rId16"/>
    <p:sldId id="338" r:id="rId17"/>
    <p:sldId id="326" r:id="rId18"/>
    <p:sldId id="301" r:id="rId19"/>
    <p:sldId id="267" r:id="rId20"/>
    <p:sldId id="311" r:id="rId21"/>
    <p:sldId id="331" r:id="rId22"/>
    <p:sldId id="270" r:id="rId23"/>
    <p:sldId id="307" r:id="rId24"/>
    <p:sldId id="310" r:id="rId25"/>
    <p:sldId id="306" r:id="rId26"/>
    <p:sldId id="332" r:id="rId27"/>
    <p:sldId id="334" r:id="rId28"/>
    <p:sldId id="333" r:id="rId29"/>
    <p:sldId id="574" r:id="rId30"/>
  </p:sldIdLst>
  <p:sldSz cx="9144000" cy="6858000" type="screen4x3"/>
  <p:notesSz cx="6858000" cy="9144000"/>
  <p:defaultText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Weisenberger" initials="FW" lastIdx="1" clrIdx="0">
    <p:extLst>
      <p:ext uri="{19B8F6BF-5375-455C-9EA6-DF929625EA0E}">
        <p15:presenceInfo xmlns:p15="http://schemas.microsoft.com/office/powerpoint/2012/main" userId="5bc4ec19b3ab5a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5969" autoAdjust="0"/>
  </p:normalViewPr>
  <p:slideViewPr>
    <p:cSldViewPr>
      <p:cViewPr varScale="1">
        <p:scale>
          <a:sx n="71" d="100"/>
          <a:sy n="71" d="100"/>
        </p:scale>
        <p:origin x="1493"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dirty="0"/>
              <a:t>Strategies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FF86E-32C1-40C1-A7DF-E33B6548504A}" type="slidenum">
              <a:rPr lang="en-AU" smtClean="0"/>
              <a:pPr/>
              <a:t>‹#›</a:t>
            </a:fld>
            <a:endParaRPr lang="en-AU" dirty="0"/>
          </a:p>
        </p:txBody>
      </p:sp>
    </p:spTree>
    <p:extLst>
      <p:ext uri="{BB962C8B-B14F-4D97-AF65-F5344CB8AC3E}">
        <p14:creationId xmlns:p14="http://schemas.microsoft.com/office/powerpoint/2010/main" val="249820643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anose="020B0603020202020204" pitchFamily="34" charset="0"/>
              </a:defRPr>
            </a:lvl1pPr>
          </a:lstStyle>
          <a:p>
            <a:r>
              <a:rPr lang="en-AU" dirty="0"/>
              <a:t>Strategies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anose="020B0603020202020204" pitchFamily="34" charset="0"/>
              </a:defRPr>
            </a:lvl1pPr>
          </a:lstStyle>
          <a:p>
            <a:r>
              <a:rPr lang="en-AU" dirty="0"/>
              <a:t>October 2016</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anose="020B0603020202020204" pitchFamily="34" charset="0"/>
              </a:defRPr>
            </a:lvl1pPr>
          </a:lstStyle>
          <a:p>
            <a:r>
              <a:rPr lang="en-AU" dirty="0"/>
              <a:t>HCP Resources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anose="020B0603020202020204" pitchFamily="34" charset="0"/>
              </a:defRPr>
            </a:lvl1pPr>
          </a:lstStyle>
          <a:p>
            <a:fld id="{7611BB97-E9FC-4D5F-8B43-6A970661FB95}" type="slidenum">
              <a:rPr lang="en-AU" smtClean="0"/>
              <a:pPr/>
              <a:t>‹#›</a:t>
            </a:fld>
            <a:endParaRPr lang="en-AU" dirty="0"/>
          </a:p>
        </p:txBody>
      </p:sp>
    </p:spTree>
    <p:extLst>
      <p:ext uri="{BB962C8B-B14F-4D97-AF65-F5344CB8AC3E}">
        <p14:creationId xmlns:p14="http://schemas.microsoft.com/office/powerpoint/2010/main" val="2546013630"/>
      </p:ext>
    </p:extLst>
  </p:cSld>
  <p:clrMap bg1="lt1" tx1="dk1" bg2="lt2" tx2="dk2" accent1="accent1" accent2="accent2" accent3="accent3" accent4="accent4" accent5="accent5" accent6="accent6" hlink="hlink" folHlink="folHlink"/>
  <p:hf sldNum="0"/>
  <p:notesStyle>
    <a:lvl1pPr marL="0" algn="l" defTabSz="914118" rtl="0" eaLnBrk="1" latinLnBrk="0" hangingPunct="1">
      <a:defRPr sz="1200" kern="1200">
        <a:solidFill>
          <a:schemeClr val="tx1"/>
        </a:solidFill>
        <a:latin typeface="Trebuchet MS" panose="020B0603020202020204" pitchFamily="34" charset="0"/>
        <a:ea typeface="+mn-ea"/>
        <a:cs typeface="+mn-cs"/>
      </a:defRPr>
    </a:lvl1pPr>
    <a:lvl2pPr marL="457059" algn="l" defTabSz="914118" rtl="0" eaLnBrk="1" latinLnBrk="0" hangingPunct="1">
      <a:defRPr sz="1200" kern="1200">
        <a:solidFill>
          <a:schemeClr val="tx1"/>
        </a:solidFill>
        <a:latin typeface="Trebuchet MS" panose="020B0603020202020204" pitchFamily="34" charset="0"/>
        <a:ea typeface="+mn-ea"/>
        <a:cs typeface="+mn-cs"/>
      </a:defRPr>
    </a:lvl2pPr>
    <a:lvl3pPr marL="914118" algn="l" defTabSz="914118" rtl="0" eaLnBrk="1" latinLnBrk="0" hangingPunct="1">
      <a:defRPr sz="1200" kern="1200">
        <a:solidFill>
          <a:schemeClr val="tx1"/>
        </a:solidFill>
        <a:latin typeface="Trebuchet MS" panose="020B0603020202020204" pitchFamily="34" charset="0"/>
        <a:ea typeface="+mn-ea"/>
        <a:cs typeface="+mn-cs"/>
      </a:defRPr>
    </a:lvl3pPr>
    <a:lvl4pPr marL="1371180" algn="l" defTabSz="914118" rtl="0" eaLnBrk="1" latinLnBrk="0" hangingPunct="1">
      <a:defRPr sz="1200" kern="1200">
        <a:solidFill>
          <a:schemeClr val="tx1"/>
        </a:solidFill>
        <a:latin typeface="Trebuchet MS" panose="020B0603020202020204" pitchFamily="34" charset="0"/>
        <a:ea typeface="+mn-ea"/>
        <a:cs typeface="+mn-cs"/>
      </a:defRPr>
    </a:lvl4pPr>
    <a:lvl5pPr marL="1828239" algn="l" defTabSz="914118" rtl="0" eaLnBrk="1" latinLnBrk="0" hangingPunct="1">
      <a:defRPr sz="1200" kern="1200">
        <a:solidFill>
          <a:schemeClr val="tx1"/>
        </a:solidFill>
        <a:latin typeface="Trebuchet MS" panose="020B0603020202020204" pitchFamily="34" charset="0"/>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AU" dirty="0"/>
              <a:t>*Note: This presentation can be shortened to focus on the following pages: 4, 6, 7,18, 20, 21, 22, 24, 25;</a:t>
            </a:r>
          </a:p>
          <a:p>
            <a:endParaRPr lang="en-AU" dirty="0"/>
          </a:p>
          <a:p>
            <a:r>
              <a:rPr lang="en-AU" dirty="0"/>
              <a:t>Developing our strategies will help us to achieve the goals to protect the targets and reduce the threats that we have identified in the first phase of the Healthy Country Planning process (Deciding what the plan is about).</a:t>
            </a:r>
          </a:p>
        </p:txBody>
      </p:sp>
      <p:sp>
        <p:nvSpPr>
          <p:cNvPr id="24580" name="Header Placeholder 3"/>
          <p:cNvSpPr>
            <a:spLocks noGrp="1"/>
          </p:cNvSpPr>
          <p:nvPr>
            <p:ph type="hdr" sz="quarter"/>
          </p:nvPr>
        </p:nvSpPr>
        <p:spPr>
          <a:xfrm>
            <a:off x="1" y="0"/>
            <a:ext cx="2972004" cy="456704"/>
          </a:xfrm>
          <a:prstGeom prst="rect">
            <a:avLst/>
          </a:prstGeom>
          <a:noFill/>
        </p:spPr>
        <p:txBody>
          <a:bodyPr lIns="84408" tIns="42204" rIns="84408" bIns="42204"/>
          <a:lstStyle/>
          <a:p>
            <a:r>
              <a:rPr lang="en-US" dirty="0">
                <a:solidFill>
                  <a:prstClr val="black"/>
                </a:solidFill>
              </a:rPr>
              <a:t>Strategies</a:t>
            </a:r>
          </a:p>
        </p:txBody>
      </p:sp>
      <p:sp>
        <p:nvSpPr>
          <p:cNvPr id="24581" name="Date Placeholder 4"/>
          <p:cNvSpPr>
            <a:spLocks noGrp="1"/>
          </p:cNvSpPr>
          <p:nvPr>
            <p:ph type="dt" sz="quarter" idx="1"/>
          </p:nvPr>
        </p:nvSpPr>
        <p:spPr>
          <a:xfrm>
            <a:off x="3884463" y="0"/>
            <a:ext cx="2972004" cy="456704"/>
          </a:xfrm>
          <a:prstGeom prst="rect">
            <a:avLst/>
          </a:prstGeom>
          <a:noFill/>
        </p:spPr>
        <p:txBody>
          <a:bodyPr lIns="84408" tIns="42204" rIns="84408" bIns="42204"/>
          <a:lstStyle/>
          <a:p>
            <a:r>
              <a:rPr lang="en-AU" dirty="0">
                <a:solidFill>
                  <a:prstClr val="black"/>
                </a:solidFill>
              </a:rPr>
              <a:t>October 2016</a:t>
            </a:r>
            <a:endParaRPr lang="en-US" dirty="0">
              <a:solidFill>
                <a:prstClr val="black"/>
              </a:solidFill>
            </a:endParaRPr>
          </a:p>
        </p:txBody>
      </p:sp>
      <p:sp>
        <p:nvSpPr>
          <p:cNvPr id="24582" name="Footer Placeholder 5"/>
          <p:cNvSpPr>
            <a:spLocks noGrp="1"/>
          </p:cNvSpPr>
          <p:nvPr>
            <p:ph type="ftr" sz="quarter" idx="4"/>
          </p:nvPr>
        </p:nvSpPr>
        <p:spPr>
          <a:xfrm>
            <a:off x="1" y="8685878"/>
            <a:ext cx="2972004" cy="456704"/>
          </a:xfrm>
          <a:prstGeom prst="rect">
            <a:avLst/>
          </a:prstGeom>
          <a:noFill/>
        </p:spPr>
        <p:txBody>
          <a:bodyPr lIns="84408" tIns="42204" rIns="84408" bIns="42204"/>
          <a:lstStyle/>
          <a:p>
            <a:r>
              <a:rPr lang="en-AU" dirty="0">
                <a:solidFill>
                  <a:prstClr val="black"/>
                </a:solidFill>
              </a:rPr>
              <a:t>HCP Resources</a:t>
            </a:r>
            <a:endParaRPr lang="en-US" dirty="0">
              <a:solidFill>
                <a:prstClr val="black"/>
              </a:solidFill>
            </a:endParaRPr>
          </a:p>
        </p:txBody>
      </p:sp>
    </p:spTree>
    <p:extLst>
      <p:ext uri="{BB962C8B-B14F-4D97-AF65-F5344CB8AC3E}">
        <p14:creationId xmlns:p14="http://schemas.microsoft.com/office/powerpoint/2010/main" val="360950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p:sp>
      <p:sp>
        <p:nvSpPr>
          <p:cNvPr id="675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61834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p:sp>
      <p:sp>
        <p:nvSpPr>
          <p:cNvPr id="675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421794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p:sp>
      <p:sp>
        <p:nvSpPr>
          <p:cNvPr id="675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05169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p:sp>
      <p:sp>
        <p:nvSpPr>
          <p:cNvPr id="675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297124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rebuchet MS" panose="020B0603020202020204" pitchFamily="34" charset="0"/>
              </a:rPr>
              <a:t>Often you have to apply a set of strategies to solve a problem.</a:t>
            </a: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8878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brainstorm strategies, look back at the information that was developed in the previous steps. The Situation Analysis shows, where the opportunities and intervention points are to deploy best strategies. The goals identify the outcomes that our project wants to achieve with the help of the strategies.</a:t>
            </a:r>
          </a:p>
        </p:txBody>
      </p:sp>
      <p:sp>
        <p:nvSpPr>
          <p:cNvPr id="5" name="Date Placeholder 4"/>
          <p:cNvSpPr>
            <a:spLocks noGrp="1"/>
          </p:cNvSpPr>
          <p:nvPr>
            <p:ph type="dt" idx="11"/>
          </p:nvPr>
        </p:nvSpPr>
        <p:spPr/>
        <p:txBody>
          <a:bodyPr/>
          <a:lstStyle/>
          <a:p>
            <a:r>
              <a:rPr lang="en-AU" dirty="0"/>
              <a:t>October 2016</a:t>
            </a:r>
          </a:p>
        </p:txBody>
      </p:sp>
      <p:sp>
        <p:nvSpPr>
          <p:cNvPr id="6" name="Footer Placeholder 5"/>
          <p:cNvSpPr>
            <a:spLocks noGrp="1"/>
          </p:cNvSpPr>
          <p:nvPr>
            <p:ph type="ftr" sz="quarter" idx="12"/>
          </p:nvPr>
        </p:nvSpPr>
        <p:spPr/>
        <p:txBody>
          <a:bodyPr/>
          <a:lstStyle/>
          <a:p>
            <a:r>
              <a:rPr lang="en-AU" dirty="0"/>
              <a:t>HCP Resources</a:t>
            </a:r>
          </a:p>
        </p:txBody>
      </p:sp>
      <p:sp>
        <p:nvSpPr>
          <p:cNvPr id="7" name="Header Placeholder 6"/>
          <p:cNvSpPr>
            <a:spLocks noGrp="1"/>
          </p:cNvSpPr>
          <p:nvPr>
            <p:ph type="hdr" sz="quarter" idx="13"/>
          </p:nvPr>
        </p:nvSpPr>
        <p:spPr/>
        <p:txBody>
          <a:bodyPr/>
          <a:lstStyle/>
          <a:p>
            <a:r>
              <a:rPr lang="en-AU" dirty="0"/>
              <a:t>Strategies</a:t>
            </a:r>
          </a:p>
        </p:txBody>
      </p:sp>
    </p:spTree>
    <p:extLst>
      <p:ext uri="{BB962C8B-B14F-4D97-AF65-F5344CB8AC3E}">
        <p14:creationId xmlns:p14="http://schemas.microsoft.com/office/powerpoint/2010/main" val="390621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p:sp>
      <p:sp>
        <p:nvSpPr>
          <p:cNvPr id="72708" name="Rectangle 3"/>
          <p:cNvSpPr>
            <a:spLocks noGrp="1" noChangeArrowheads="1"/>
          </p:cNvSpPr>
          <p:nvPr>
            <p:ph type="body" idx="1"/>
          </p:nvPr>
        </p:nvSpPr>
        <p:spPr>
          <a:noFill/>
          <a:extLst>
            <a:ext uri="{91240B29-F687-4F45-9708-019B960494DF}">
              <a14:hiddenLine xmlns:a14="http://schemas.microsoft.com/office/drawing/2010/main" w="9525" cap="rnd">
                <a:solidFill>
                  <a:srgbClr val="000000"/>
                </a:solidFill>
                <a:miter lim="800000"/>
                <a:headEnd/>
                <a:tailEnd/>
              </a14:hiddenLine>
            </a:ext>
          </a:extLst>
        </p:spPr>
        <p:txBody>
          <a:bodyPr/>
          <a:lstStyle/>
          <a:p>
            <a:pPr eaLnBrk="1" hangingPunct="1"/>
            <a:endParaRPr lang="en-US" dirty="0">
              <a:latin typeface="Trebuchet MS" panose="020B0603020202020204" pitchFamily="34" charset="0"/>
            </a:endParaRP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60939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rebuchet MS" panose="020B0603020202020204" pitchFamily="34" charset="0"/>
            </a:endParaRP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07164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rebuchet MS" panose="020B0603020202020204" pitchFamily="34" charset="0"/>
            </a:endParaRP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43385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AU"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400208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step we use the information that we collated in the Situation Analysis and develop and evaluate our strategies – which are the strategic actions to achieve our goals that we determined in the previous step.</a:t>
            </a:r>
          </a:p>
        </p:txBody>
      </p:sp>
      <p:sp>
        <p:nvSpPr>
          <p:cNvPr id="4" name="Header Placeholder 3"/>
          <p:cNvSpPr>
            <a:spLocks noGrp="1"/>
          </p:cNvSpPr>
          <p:nvPr>
            <p:ph type="hdr" sz="quarter"/>
          </p:nvPr>
        </p:nvSpPr>
        <p:spPr/>
        <p:txBody>
          <a:bodyPr/>
          <a:lstStyle/>
          <a:p>
            <a:r>
              <a:rPr lang="en-AU" dirty="0"/>
              <a:t>Strategies</a:t>
            </a:r>
          </a:p>
        </p:txBody>
      </p:sp>
      <p:sp>
        <p:nvSpPr>
          <p:cNvPr id="5" name="Date Placeholder 4"/>
          <p:cNvSpPr>
            <a:spLocks noGrp="1"/>
          </p:cNvSpPr>
          <p:nvPr>
            <p:ph type="dt" idx="1"/>
          </p:nvPr>
        </p:nvSpPr>
        <p:spPr/>
        <p:txBody>
          <a:bodyPr/>
          <a:lstStyle/>
          <a:p>
            <a:r>
              <a:rPr lang="en-AU" dirty="0"/>
              <a:t>October 2016</a:t>
            </a:r>
          </a:p>
        </p:txBody>
      </p:sp>
      <p:sp>
        <p:nvSpPr>
          <p:cNvPr id="6" name="Footer Placeholder 5"/>
          <p:cNvSpPr>
            <a:spLocks noGrp="1"/>
          </p:cNvSpPr>
          <p:nvPr>
            <p:ph type="ftr" sz="quarter" idx="4"/>
          </p:nvPr>
        </p:nvSpPr>
        <p:spPr/>
        <p:txBody>
          <a:bodyPr/>
          <a:lstStyle/>
          <a:p>
            <a:r>
              <a:rPr lang="en-AU" dirty="0"/>
              <a:t>HCP Resources</a:t>
            </a:r>
          </a:p>
        </p:txBody>
      </p:sp>
    </p:spTree>
    <p:extLst>
      <p:ext uri="{BB962C8B-B14F-4D97-AF65-F5344CB8AC3E}">
        <p14:creationId xmlns:p14="http://schemas.microsoft.com/office/powerpoint/2010/main" val="76366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457059" lvl="1" indent="0">
              <a:spcBef>
                <a:spcPts val="200"/>
              </a:spcBef>
              <a:buFont typeface="Arial" panose="020B0604020202020204" pitchFamily="34" charset="0"/>
              <a:buNone/>
            </a:pPr>
            <a:r>
              <a:rPr lang="en-AU" dirty="0"/>
              <a:t>The old CAP Excel Tool used multiple 4-scale ratings and ranks as one of the most comprehensive rating tools:</a:t>
            </a:r>
          </a:p>
          <a:p>
            <a:pPr marL="742809" lvl="1" indent="-285750">
              <a:spcBef>
                <a:spcPts val="200"/>
              </a:spcBef>
              <a:buFont typeface="Arial" panose="020B0604020202020204" pitchFamily="34" charset="0"/>
              <a:buChar char="•"/>
            </a:pPr>
            <a:r>
              <a:rPr lang="en-US" sz="2000" dirty="0">
                <a:latin typeface="Trebuchet MS" panose="020B0603020202020204" pitchFamily="34" charset="0"/>
              </a:rPr>
              <a:t>Level of contribution a strategy made to one or more target or threat goals</a:t>
            </a:r>
            <a:endParaRPr lang="en-AU" sz="2000" dirty="0">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solidFill>
                  <a:schemeClr val="accent4"/>
                </a:solidFill>
                <a:latin typeface="Trebuchet MS" panose="020B0603020202020204" pitchFamily="34" charset="0"/>
              </a:rPr>
              <a:t>Estimated viability rating improvement</a:t>
            </a:r>
            <a:endParaRPr lang="en-AU" sz="2000" dirty="0">
              <a:solidFill>
                <a:schemeClr val="accent4"/>
              </a:solidFill>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latin typeface="Trebuchet MS" panose="020B0603020202020204" pitchFamily="34" charset="0"/>
              </a:rPr>
              <a:t>Estimated threat rating reduction</a:t>
            </a:r>
            <a:endParaRPr lang="en-AU" sz="2000" dirty="0">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solidFill>
                  <a:schemeClr val="accent4"/>
                </a:solidFill>
                <a:latin typeface="Trebuchet MS" panose="020B0603020202020204" pitchFamily="34" charset="0"/>
              </a:rPr>
              <a:t>Duration of benefit</a:t>
            </a:r>
            <a:endParaRPr lang="en-AU" sz="2000" dirty="0">
              <a:solidFill>
                <a:schemeClr val="accent4"/>
              </a:solidFill>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latin typeface="Trebuchet MS" panose="020B0603020202020204" pitchFamily="34" charset="0"/>
              </a:rPr>
              <a:t>Leverage</a:t>
            </a:r>
            <a:endParaRPr lang="en-AU" sz="2000" dirty="0">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solidFill>
                  <a:schemeClr val="accent4"/>
                </a:solidFill>
                <a:latin typeface="Trebuchet MS" panose="020B0603020202020204" pitchFamily="34" charset="0"/>
              </a:rPr>
              <a:t>Feasibility based on lead individual / institution</a:t>
            </a:r>
            <a:endParaRPr lang="en-AU" sz="2000" dirty="0">
              <a:solidFill>
                <a:schemeClr val="accent4"/>
              </a:solidFill>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latin typeface="Trebuchet MS" panose="020B0603020202020204" pitchFamily="34" charset="0"/>
              </a:rPr>
              <a:t>Feasibility based on ease of implementation</a:t>
            </a:r>
            <a:endParaRPr lang="en-AU" sz="2000" dirty="0">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solidFill>
                  <a:schemeClr val="accent4"/>
                </a:solidFill>
                <a:latin typeface="Trebuchet MS" panose="020B0603020202020204" pitchFamily="34" charset="0"/>
              </a:rPr>
              <a:t>Feasibility based on ability to motivate key constituencies</a:t>
            </a:r>
            <a:endParaRPr lang="en-AU" sz="2000" dirty="0">
              <a:solidFill>
                <a:schemeClr val="accent4"/>
              </a:solidFill>
              <a:latin typeface="Trebuchet MS" panose="020B0603020202020204" pitchFamily="34" charset="0"/>
            </a:endParaRPr>
          </a:p>
          <a:p>
            <a:pPr marL="742809" lvl="1" indent="-285750">
              <a:spcBef>
                <a:spcPts val="200"/>
              </a:spcBef>
              <a:buFont typeface="Arial" panose="020B0604020202020204" pitchFamily="34" charset="0"/>
              <a:buChar char="•"/>
            </a:pPr>
            <a:r>
              <a:rPr lang="en-US" sz="2000" dirty="0">
                <a:latin typeface="Trebuchet MS" panose="020B0603020202020204" pitchFamily="34" charset="0"/>
              </a:rPr>
              <a:t>Cost estimates </a:t>
            </a:r>
            <a:endParaRPr lang="en-AU" sz="2000" dirty="0">
              <a:latin typeface="Trebuchet MS" panose="020B0603020202020204" pitchFamily="34" charset="0"/>
            </a:endParaRPr>
          </a:p>
          <a:p>
            <a:endParaRPr lang="en-AU"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799472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If you use Miradi as a container for the information of your Healthy Country Planning Process, Miradi rates strategies by assessing the potential impact and the feasibility of a project (which considers financial, technical, ethical constraints).</a:t>
            </a:r>
          </a:p>
          <a:p>
            <a:endParaRPr lang="en-AU" dirty="0"/>
          </a:p>
          <a:p>
            <a:r>
              <a:rPr lang="en-AU" dirty="0"/>
              <a:t>And uses the Matrix on the next slide to give an overall rating for Strategies.</a:t>
            </a: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2330246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While the specific context in the end decides, a project normally would want to ensure that Very High and High rated strategies are implemented and then address medium ranked strategies.</a:t>
            </a: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169623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AU"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01734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AU"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293942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critical step in order to make land management decisions strategic. Identify a range of strategies that will move a project towards achieving the goals and picking the most feasible strategies out of a larger range.</a:t>
            </a:r>
          </a:p>
        </p:txBody>
      </p:sp>
      <p:sp>
        <p:nvSpPr>
          <p:cNvPr id="5" name="Date Placeholder 4"/>
          <p:cNvSpPr>
            <a:spLocks noGrp="1"/>
          </p:cNvSpPr>
          <p:nvPr>
            <p:ph type="dt" idx="11"/>
          </p:nvPr>
        </p:nvSpPr>
        <p:spPr/>
        <p:txBody>
          <a:bodyPr/>
          <a:lstStyle/>
          <a:p>
            <a:r>
              <a:rPr lang="en-AU" dirty="0"/>
              <a:t>October 2016</a:t>
            </a:r>
          </a:p>
        </p:txBody>
      </p:sp>
      <p:sp>
        <p:nvSpPr>
          <p:cNvPr id="6" name="Footer Placeholder 5"/>
          <p:cNvSpPr>
            <a:spLocks noGrp="1"/>
          </p:cNvSpPr>
          <p:nvPr>
            <p:ph type="ftr" sz="quarter" idx="12"/>
          </p:nvPr>
        </p:nvSpPr>
        <p:spPr/>
        <p:txBody>
          <a:bodyPr/>
          <a:lstStyle/>
          <a:p>
            <a:r>
              <a:rPr lang="en-AU" dirty="0"/>
              <a:t>HCP Resources</a:t>
            </a:r>
          </a:p>
        </p:txBody>
      </p:sp>
      <p:sp>
        <p:nvSpPr>
          <p:cNvPr id="7" name="Header Placeholder 6"/>
          <p:cNvSpPr>
            <a:spLocks noGrp="1"/>
          </p:cNvSpPr>
          <p:nvPr>
            <p:ph type="hdr" sz="quarter" idx="13"/>
          </p:nvPr>
        </p:nvSpPr>
        <p:spPr/>
        <p:txBody>
          <a:bodyPr/>
          <a:lstStyle/>
          <a:p>
            <a:r>
              <a:rPr lang="en-AU" dirty="0"/>
              <a:t>Strategies</a:t>
            </a:r>
          </a:p>
        </p:txBody>
      </p:sp>
    </p:spTree>
    <p:extLst>
      <p:ext uri="{BB962C8B-B14F-4D97-AF65-F5344CB8AC3E}">
        <p14:creationId xmlns:p14="http://schemas.microsoft.com/office/powerpoint/2010/main" val="276569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Date Placeholder 4"/>
          <p:cNvSpPr>
            <a:spLocks noGrp="1"/>
          </p:cNvSpPr>
          <p:nvPr>
            <p:ph type="dt" idx="11"/>
          </p:nvPr>
        </p:nvSpPr>
        <p:spPr/>
        <p:txBody>
          <a:bodyPr/>
          <a:lstStyle/>
          <a:p>
            <a:r>
              <a:rPr lang="en-AU" dirty="0"/>
              <a:t>October 2016</a:t>
            </a:r>
          </a:p>
        </p:txBody>
      </p:sp>
      <p:sp>
        <p:nvSpPr>
          <p:cNvPr id="6" name="Footer Placeholder 5"/>
          <p:cNvSpPr>
            <a:spLocks noGrp="1"/>
          </p:cNvSpPr>
          <p:nvPr>
            <p:ph type="ftr" sz="quarter" idx="12"/>
          </p:nvPr>
        </p:nvSpPr>
        <p:spPr/>
        <p:txBody>
          <a:bodyPr/>
          <a:lstStyle/>
          <a:p>
            <a:r>
              <a:rPr lang="en-AU" dirty="0"/>
              <a:t>HCP Resources</a:t>
            </a:r>
          </a:p>
        </p:txBody>
      </p:sp>
      <p:sp>
        <p:nvSpPr>
          <p:cNvPr id="7" name="Header Placeholder 6"/>
          <p:cNvSpPr>
            <a:spLocks noGrp="1"/>
          </p:cNvSpPr>
          <p:nvPr>
            <p:ph type="hdr" sz="quarter" idx="13"/>
          </p:nvPr>
        </p:nvSpPr>
        <p:spPr/>
        <p:txBody>
          <a:bodyPr/>
          <a:lstStyle/>
          <a:p>
            <a:r>
              <a:rPr lang="en-AU" dirty="0"/>
              <a:t>Strategies</a:t>
            </a:r>
          </a:p>
        </p:txBody>
      </p:sp>
    </p:spTree>
    <p:extLst>
      <p:ext uri="{BB962C8B-B14F-4D97-AF65-F5344CB8AC3E}">
        <p14:creationId xmlns:p14="http://schemas.microsoft.com/office/powerpoint/2010/main" val="317077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Date Placeholder 4"/>
          <p:cNvSpPr>
            <a:spLocks noGrp="1"/>
          </p:cNvSpPr>
          <p:nvPr>
            <p:ph type="dt" idx="11"/>
          </p:nvPr>
        </p:nvSpPr>
        <p:spPr/>
        <p:txBody>
          <a:bodyPr/>
          <a:lstStyle/>
          <a:p>
            <a:r>
              <a:rPr lang="en-AU" dirty="0"/>
              <a:t>October 2016</a:t>
            </a:r>
          </a:p>
        </p:txBody>
      </p:sp>
      <p:sp>
        <p:nvSpPr>
          <p:cNvPr id="6" name="Footer Placeholder 5"/>
          <p:cNvSpPr>
            <a:spLocks noGrp="1"/>
          </p:cNvSpPr>
          <p:nvPr>
            <p:ph type="ftr" sz="quarter" idx="12"/>
          </p:nvPr>
        </p:nvSpPr>
        <p:spPr/>
        <p:txBody>
          <a:bodyPr/>
          <a:lstStyle/>
          <a:p>
            <a:r>
              <a:rPr lang="en-AU" dirty="0"/>
              <a:t>HCP Resources</a:t>
            </a:r>
          </a:p>
        </p:txBody>
      </p:sp>
      <p:sp>
        <p:nvSpPr>
          <p:cNvPr id="7" name="Header Placeholder 6"/>
          <p:cNvSpPr>
            <a:spLocks noGrp="1"/>
          </p:cNvSpPr>
          <p:nvPr>
            <p:ph type="hdr" sz="quarter" idx="13"/>
          </p:nvPr>
        </p:nvSpPr>
        <p:spPr/>
        <p:txBody>
          <a:bodyPr/>
          <a:lstStyle/>
          <a:p>
            <a:r>
              <a:rPr lang="en-AU" dirty="0"/>
              <a:t>Strategies</a:t>
            </a:r>
          </a:p>
        </p:txBody>
      </p:sp>
    </p:spTree>
    <p:extLst>
      <p:ext uri="{BB962C8B-B14F-4D97-AF65-F5344CB8AC3E}">
        <p14:creationId xmlns:p14="http://schemas.microsoft.com/office/powerpoint/2010/main" val="308804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latin typeface="Trebuchet MS" panose="020B0603020202020204" pitchFamily="34" charset="0"/>
              </a:rPr>
              <a:t>Previously we only talked in general about two types of strategy – mitigation and restoration. Capacity building as a third bundle of strategy belongs to those general types.</a:t>
            </a:r>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12586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p:sp>
      <p:sp>
        <p:nvSpPr>
          <p:cNvPr id="64515"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82563" indent="-182563"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383704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p:sp>
      <p:sp>
        <p:nvSpPr>
          <p:cNvPr id="65539"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49402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p:sp>
      <p:sp>
        <p:nvSpPr>
          <p:cNvPr id="65539"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a:p>
        </p:txBody>
      </p:sp>
      <p:sp>
        <p:nvSpPr>
          <p:cNvPr id="2" name="Date Placeholder 1"/>
          <p:cNvSpPr>
            <a:spLocks noGrp="1"/>
          </p:cNvSpPr>
          <p:nvPr>
            <p:ph type="dt" idx="10"/>
          </p:nvPr>
        </p:nvSpPr>
        <p:spPr/>
        <p:txBody>
          <a:bodyPr/>
          <a:lstStyle/>
          <a:p>
            <a:r>
              <a:rPr lang="en-AU" dirty="0"/>
              <a:t>October 2016</a:t>
            </a:r>
          </a:p>
        </p:txBody>
      </p:sp>
      <p:sp>
        <p:nvSpPr>
          <p:cNvPr id="3" name="Footer Placeholder 2"/>
          <p:cNvSpPr>
            <a:spLocks noGrp="1"/>
          </p:cNvSpPr>
          <p:nvPr>
            <p:ph type="ftr" sz="quarter" idx="11"/>
          </p:nvPr>
        </p:nvSpPr>
        <p:spPr/>
        <p:txBody>
          <a:bodyPr/>
          <a:lstStyle/>
          <a:p>
            <a:r>
              <a:rPr lang="en-AU" dirty="0"/>
              <a:t>HCP Resources</a:t>
            </a:r>
          </a:p>
        </p:txBody>
      </p:sp>
      <p:sp>
        <p:nvSpPr>
          <p:cNvPr id="4" name="Header Placeholder 3"/>
          <p:cNvSpPr>
            <a:spLocks noGrp="1"/>
          </p:cNvSpPr>
          <p:nvPr>
            <p:ph type="hdr" sz="quarter" idx="12"/>
          </p:nvPr>
        </p:nvSpPr>
        <p:spPr/>
        <p:txBody>
          <a:bodyPr/>
          <a:lstStyle/>
          <a:p>
            <a:r>
              <a:rPr lang="en-AU" dirty="0"/>
              <a:t>Strategies</a:t>
            </a:r>
          </a:p>
        </p:txBody>
      </p:sp>
    </p:spTree>
    <p:extLst>
      <p:ext uri="{BB962C8B-B14F-4D97-AF65-F5344CB8AC3E}">
        <p14:creationId xmlns:p14="http://schemas.microsoft.com/office/powerpoint/2010/main" val="505075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dirty="0"/>
              <a:t>Click to edit Master subtitle style</a:t>
            </a:r>
            <a:endParaRPr lang="en-AU"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03" r="10993"/>
          <a:stretch/>
        </p:blipFill>
        <p:spPr>
          <a:xfrm>
            <a:off x="0" y="0"/>
            <a:ext cx="9144000" cy="6858000"/>
          </a:xfrm>
          <a:prstGeom prst="rect">
            <a:avLst/>
          </a:prstGeom>
        </p:spPr>
      </p:pic>
    </p:spTree>
    <p:extLst>
      <p:ext uri="{BB962C8B-B14F-4D97-AF65-F5344CB8AC3E}">
        <p14:creationId xmlns:p14="http://schemas.microsoft.com/office/powerpoint/2010/main" val="103346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8546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480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041007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307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9"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2894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860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AU" dirty="0">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441415841"/>
              </p:ext>
            </p:extLst>
          </p:nvPr>
        </p:nvGraphicFramePr>
        <p:xfrm>
          <a:off x="7" y="7"/>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71"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2"/>
            <a:ext cx="6291262" cy="646113"/>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2919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1" indent="0">
              <a:buNone/>
              <a:defRPr sz="1600">
                <a:solidFill>
                  <a:schemeClr val="tx1">
                    <a:tint val="75000"/>
                  </a:schemeClr>
                </a:solidFill>
              </a:defRPr>
            </a:lvl3pPr>
            <a:lvl4pPr marL="1371110" indent="0">
              <a:buNone/>
              <a:defRPr sz="1400">
                <a:solidFill>
                  <a:schemeClr val="tx1">
                    <a:tint val="75000"/>
                  </a:schemeClr>
                </a:solidFill>
              </a:defRPr>
            </a:lvl4pPr>
            <a:lvl5pPr marL="1828146" indent="0">
              <a:buNone/>
              <a:defRPr sz="1400">
                <a:solidFill>
                  <a:schemeClr val="tx1">
                    <a:tint val="75000"/>
                  </a:schemeClr>
                </a:solidFill>
              </a:defRPr>
            </a:lvl5pPr>
            <a:lvl6pPr marL="2285181" indent="0">
              <a:buNone/>
              <a:defRPr sz="1400">
                <a:solidFill>
                  <a:schemeClr val="tx1">
                    <a:tint val="75000"/>
                  </a:schemeClr>
                </a:solidFill>
              </a:defRPr>
            </a:lvl6pPr>
            <a:lvl7pPr marL="2742219" indent="0">
              <a:buNone/>
              <a:defRPr sz="1400">
                <a:solidFill>
                  <a:schemeClr val="tx1">
                    <a:tint val="75000"/>
                  </a:schemeClr>
                </a:solidFill>
              </a:defRPr>
            </a:lvl7pPr>
            <a:lvl8pPr marL="3199252"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Tree>
    <p:extLst>
      <p:ext uri="{BB962C8B-B14F-4D97-AF65-F5344CB8AC3E}">
        <p14:creationId xmlns:p14="http://schemas.microsoft.com/office/powerpoint/2010/main" val="369999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7"/>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7"/>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graphicFrame>
        <p:nvGraphicFramePr>
          <p:cNvPr id="13" name="Table 12"/>
          <p:cNvGraphicFramePr>
            <a:graphicFrameLocks noGrp="1"/>
          </p:cNvGraphicFramePr>
          <p:nvPr userDrawn="1">
            <p:extLst>
              <p:ext uri="{D42A27DB-BD31-4B8C-83A1-F6EECF244321}">
                <p14:modId xmlns:p14="http://schemas.microsoft.com/office/powerpoint/2010/main" val="3949377215"/>
              </p:ext>
            </p:extLst>
          </p:nvPr>
        </p:nvGraphicFramePr>
        <p:xfrm>
          <a:off x="7" y="7"/>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4"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5"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71"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501102"/>
            <a:ext cx="6291262" cy="646113"/>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1148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mn-lt"/>
              </a:defRPr>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n-lt"/>
              </a:defRPr>
            </a:lvl1p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graphicFrame>
        <p:nvGraphicFramePr>
          <p:cNvPr id="14" name="Table 13"/>
          <p:cNvGraphicFramePr>
            <a:graphicFrameLocks noGrp="1"/>
          </p:cNvGraphicFramePr>
          <p:nvPr userDrawn="1">
            <p:extLst>
              <p:ext uri="{D42A27DB-BD31-4B8C-83A1-F6EECF244321}">
                <p14:modId xmlns:p14="http://schemas.microsoft.com/office/powerpoint/2010/main" val="3663638810"/>
              </p:ext>
            </p:extLst>
          </p:nvPr>
        </p:nvGraphicFramePr>
        <p:xfrm>
          <a:off x="7" y="7"/>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5"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6"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71"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501102"/>
            <a:ext cx="6291262" cy="646113"/>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03484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965970931"/>
              </p:ext>
            </p:extLst>
          </p:nvPr>
        </p:nvGraphicFramePr>
        <p:xfrm>
          <a:off x="7" y="7"/>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71"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501102"/>
            <a:ext cx="6291262" cy="646113"/>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0102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15803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mn-lt"/>
              </a:defRPr>
            </a:lvl1pPr>
          </a:lstStyle>
          <a:p>
            <a:r>
              <a:rPr lang="en-US"/>
              <a:t>Click to edit Master title style</a:t>
            </a:r>
            <a:endParaRPr lang="en-AU"/>
          </a:p>
        </p:txBody>
      </p:sp>
      <p:sp>
        <p:nvSpPr>
          <p:cNvPr id="3" name="Content Placeholder 2"/>
          <p:cNvSpPr>
            <a:spLocks noGrp="1"/>
          </p:cNvSpPr>
          <p:nvPr>
            <p:ph idx="1"/>
          </p:nvPr>
        </p:nvSpPr>
        <p:spPr>
          <a:xfrm>
            <a:off x="3575050" y="273057"/>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atin typeface="+mn-lt"/>
              </a:defRPr>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9632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1" indent="0">
              <a:buNone/>
              <a:defRPr sz="2400"/>
            </a:lvl3pPr>
            <a:lvl4pPr marL="1371110" indent="0">
              <a:buNone/>
              <a:defRPr sz="2000"/>
            </a:lvl4pPr>
            <a:lvl5pPr marL="1828146" indent="0">
              <a:buNone/>
              <a:defRPr sz="2000"/>
            </a:lvl5pPr>
            <a:lvl6pPr marL="2285181" indent="0">
              <a:buNone/>
              <a:defRPr sz="2000"/>
            </a:lvl6pPr>
            <a:lvl7pPr marL="2742219" indent="0">
              <a:buNone/>
              <a:defRPr sz="2000"/>
            </a:lvl7pPr>
            <a:lvl8pPr marL="3199252" indent="0">
              <a:buNone/>
              <a:defRPr sz="2000"/>
            </a:lvl8pPr>
            <a:lvl9pPr marL="3656291"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4744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5"/>
            <a:ext cx="8229600" cy="4525963"/>
          </a:xfrm>
          <a:prstGeom prst="rect">
            <a:avLst/>
          </a:prstGeom>
        </p:spPr>
        <p:txBody>
          <a:bodyPr vert="horz" lIns="91416" tIns="45709" rIns="91416"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5"/>
            <a:ext cx="2133600" cy="365125"/>
          </a:xfrm>
          <a:prstGeom prst="rect">
            <a:avLst/>
          </a:prstGeom>
        </p:spPr>
        <p:txBody>
          <a:bodyPr vert="horz" lIns="91416" tIns="45709" rIns="91416" bIns="45709" rtlCol="0" anchor="ctr"/>
          <a:lstStyle>
            <a:lvl1pPr algn="l">
              <a:defRPr sz="1200">
                <a:solidFill>
                  <a:schemeClr val="tx1">
                    <a:tint val="75000"/>
                  </a:schemeClr>
                </a:solidFill>
                <a:latin typeface="+mn-lt"/>
              </a:defRPr>
            </a:lvl1pPr>
          </a:lstStyle>
          <a:p>
            <a:pPr defTabSz="642783" fontAlgn="base">
              <a:spcBef>
                <a:spcPct val="0"/>
              </a:spcBef>
              <a:spcAft>
                <a:spcPct val="0"/>
              </a:spcAft>
            </a:pPr>
            <a:fld id="{D2FFA6C8-53F6-483E-9B52-088DA563EE7C}" type="datetimeFigureOut">
              <a:rPr lang="en-AU" smtClean="0">
                <a:solidFill>
                  <a:prstClr val="black">
                    <a:tint val="75000"/>
                  </a:prstClr>
                </a:solidFill>
                <a:sym typeface="Helvetica Light" charset="0"/>
              </a:rPr>
              <a:pPr defTabSz="642783" fontAlgn="base">
                <a:spcBef>
                  <a:spcPct val="0"/>
                </a:spcBef>
                <a:spcAft>
                  <a:spcPct val="0"/>
                </a:spcAft>
              </a:pPr>
              <a:t>13/10/2020</a:t>
            </a:fld>
            <a:endParaRPr lang="en-AU" dirty="0">
              <a:solidFill>
                <a:prstClr val="black">
                  <a:tint val="75000"/>
                </a:prstClr>
              </a:solidFill>
              <a:sym typeface="Helvetica Light" charset="0"/>
            </a:endParaRPr>
          </a:p>
        </p:txBody>
      </p:sp>
      <p:sp>
        <p:nvSpPr>
          <p:cNvPr id="5" name="Footer Placeholder 4"/>
          <p:cNvSpPr>
            <a:spLocks noGrp="1"/>
          </p:cNvSpPr>
          <p:nvPr>
            <p:ph type="ftr" sz="quarter" idx="3"/>
          </p:nvPr>
        </p:nvSpPr>
        <p:spPr>
          <a:xfrm>
            <a:off x="3124201" y="6356355"/>
            <a:ext cx="2895600" cy="365125"/>
          </a:xfrm>
          <a:prstGeom prst="rect">
            <a:avLst/>
          </a:prstGeom>
        </p:spPr>
        <p:txBody>
          <a:bodyPr vert="horz" lIns="91416" tIns="45709" rIns="91416" bIns="45709" rtlCol="0" anchor="ctr"/>
          <a:lstStyle>
            <a:lvl1pPr algn="ctr">
              <a:defRPr sz="1200">
                <a:solidFill>
                  <a:schemeClr val="tx1">
                    <a:tint val="75000"/>
                  </a:schemeClr>
                </a:solidFill>
                <a:latin typeface="+mn-lt"/>
              </a:defRPr>
            </a:lvl1pPr>
          </a:lstStyle>
          <a:p>
            <a:pPr defTabSz="642783" fontAlgn="base">
              <a:spcBef>
                <a:spcPct val="0"/>
              </a:spcBef>
              <a:spcAft>
                <a:spcPct val="0"/>
              </a:spcAft>
            </a:pPr>
            <a:endParaRPr lang="en-AU" dirty="0">
              <a:solidFill>
                <a:prstClr val="black">
                  <a:tint val="75000"/>
                </a:prstClr>
              </a:solidFill>
              <a:sym typeface="Helvetica Light" charset="0"/>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16" tIns="45709" rIns="91416" bIns="45709" rtlCol="0" anchor="ctr"/>
          <a:lstStyle>
            <a:lvl1pPr algn="r">
              <a:defRPr sz="1200">
                <a:solidFill>
                  <a:schemeClr val="tx1">
                    <a:tint val="75000"/>
                  </a:schemeClr>
                </a:solidFill>
                <a:latin typeface="+mn-lt"/>
              </a:defRPr>
            </a:lvl1pPr>
          </a:lstStyle>
          <a:p>
            <a:pPr defTabSz="642783" fontAlgn="base">
              <a:spcBef>
                <a:spcPct val="0"/>
              </a:spcBef>
              <a:spcAft>
                <a:spcPct val="0"/>
              </a:spcAft>
            </a:pPr>
            <a:fld id="{C68751B1-54F1-4125-BB9F-399660C83ACC}" type="slidenum">
              <a:rPr lang="en-AU" smtClean="0">
                <a:solidFill>
                  <a:prstClr val="black">
                    <a:tint val="75000"/>
                  </a:prstClr>
                </a:solidFill>
                <a:sym typeface="Helvetica Light" charset="0"/>
              </a:rPr>
              <a:pPr defTabSz="642783" fontAlgn="base">
                <a:spcBef>
                  <a:spcPct val="0"/>
                </a:spcBef>
                <a:spcAft>
                  <a:spcPct val="0"/>
                </a:spcAft>
              </a:pPr>
              <a:t>‹#›</a:t>
            </a:fld>
            <a:endParaRPr lang="en-AU" dirty="0">
              <a:solidFill>
                <a:prstClr val="black">
                  <a:tint val="75000"/>
                </a:prstClr>
              </a:solidFill>
              <a:sym typeface="Helvetica Light" charset="0"/>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6"/>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a:t>Click to edit Master title style</a:t>
            </a:r>
            <a:endParaRPr lang="en-AU"/>
          </a:p>
        </p:txBody>
      </p:sp>
    </p:spTree>
    <p:extLst>
      <p:ext uri="{BB962C8B-B14F-4D97-AF65-F5344CB8AC3E}">
        <p14:creationId xmlns:p14="http://schemas.microsoft.com/office/powerpoint/2010/main" val="235983483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ctr" defTabSz="914165" rtl="0" eaLnBrk="1" latinLnBrk="0" hangingPunct="1">
        <a:spcBef>
          <a:spcPct val="0"/>
        </a:spcBef>
        <a:buNone/>
        <a:defRPr sz="4400" kern="1200">
          <a:solidFill>
            <a:schemeClr val="tx1"/>
          </a:solidFill>
          <a:latin typeface="+mn-lt"/>
          <a:ea typeface="+mj-ea"/>
          <a:cs typeface="+mj-cs"/>
        </a:defRPr>
      </a:lvl1pPr>
    </p:titleStyle>
    <p:bodyStyle>
      <a:lvl1pPr marL="342813" indent="-342813" algn="l" defTabSz="9141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1470025"/>
          </a:xfrm>
        </p:spPr>
        <p:txBody>
          <a:bodyPr/>
          <a:lstStyle/>
          <a:p>
            <a:r>
              <a:rPr lang="en-AU" dirty="0"/>
              <a:t>Strategies</a:t>
            </a:r>
          </a:p>
        </p:txBody>
      </p:sp>
      <p:sp>
        <p:nvSpPr>
          <p:cNvPr id="3" name="Subtitle 2"/>
          <p:cNvSpPr>
            <a:spLocks noGrp="1"/>
          </p:cNvSpPr>
          <p:nvPr>
            <p:ph type="subTitle" idx="1"/>
          </p:nvPr>
        </p:nvSpPr>
        <p:spPr>
          <a:xfrm>
            <a:off x="1371600" y="4797152"/>
            <a:ext cx="6400800" cy="1752600"/>
          </a:xfrm>
        </p:spPr>
        <p:txBody>
          <a:bodyPr/>
          <a:lstStyle/>
          <a:p>
            <a:r>
              <a:rPr lang="en-AU" dirty="0"/>
              <a:t>Achieving our Goals</a:t>
            </a:r>
          </a:p>
        </p:txBody>
      </p:sp>
    </p:spTree>
    <p:extLst>
      <p:ext uri="{BB962C8B-B14F-4D97-AF65-F5344CB8AC3E}">
        <p14:creationId xmlns:p14="http://schemas.microsoft.com/office/powerpoint/2010/main" val="149405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17411" name="Rectangle 2"/>
          <p:cNvSpPr>
            <a:spLocks noGrp="1" noChangeArrowheads="1"/>
          </p:cNvSpPr>
          <p:nvPr>
            <p:ph idx="1"/>
          </p:nvPr>
        </p:nvSpPr>
        <p:spPr>
          <a:xfrm>
            <a:off x="4355976" y="1916832"/>
            <a:ext cx="4546848" cy="3340965"/>
          </a:xfrm>
        </p:spPr>
        <p:txBody>
          <a:bodyPr lIns="88863" tIns="50781" rIns="88863" bIns="50781" anchor="t">
            <a:normAutofit/>
          </a:bodyPr>
          <a:lstStyle/>
          <a:p>
            <a:pPr defTabSz="913816">
              <a:spcBef>
                <a:spcPts val="422"/>
              </a:spcBef>
              <a:buSzPct val="42000"/>
            </a:pPr>
            <a:r>
              <a:rPr lang="en-US" sz="2800" dirty="0">
                <a:ea typeface="Helvetica" charset="0"/>
                <a:cs typeface="Helvetica" charset="0"/>
                <a:sym typeface="Helvetica" charset="0"/>
              </a:rPr>
              <a:t>Fire Management</a:t>
            </a:r>
          </a:p>
          <a:p>
            <a:pPr defTabSz="913816">
              <a:spcBef>
                <a:spcPts val="422"/>
              </a:spcBef>
              <a:buSzPct val="42000"/>
            </a:pPr>
            <a:r>
              <a:rPr lang="en-US" sz="2800" dirty="0">
                <a:solidFill>
                  <a:srgbClr val="0070C0"/>
                </a:solidFill>
                <a:ea typeface="Helvetica" charset="0"/>
                <a:cs typeface="Helvetica" charset="0"/>
                <a:sym typeface="Helvetica" charset="0"/>
              </a:rPr>
              <a:t>Introduced Species Control</a:t>
            </a:r>
          </a:p>
          <a:p>
            <a:pPr defTabSz="913816">
              <a:spcBef>
                <a:spcPts val="422"/>
              </a:spcBef>
              <a:buSzPct val="42000"/>
            </a:pPr>
            <a:r>
              <a:rPr lang="en-US" sz="2800" dirty="0">
                <a:ea typeface="Helvetica" charset="0"/>
                <a:cs typeface="Helvetica" charset="0"/>
                <a:sym typeface="Helvetica" charset="0"/>
              </a:rPr>
              <a:t>Tourism strategy</a:t>
            </a:r>
          </a:p>
          <a:p>
            <a:pPr defTabSz="913816">
              <a:spcBef>
                <a:spcPts val="422"/>
              </a:spcBef>
              <a:buSzPct val="42000"/>
            </a:pPr>
            <a:r>
              <a:rPr lang="en-US" sz="2800" dirty="0">
                <a:solidFill>
                  <a:srgbClr val="0070C0"/>
                </a:solidFill>
                <a:ea typeface="Helvetica" charset="0"/>
                <a:cs typeface="Helvetica" charset="0"/>
                <a:sym typeface="Helvetica" charset="0"/>
              </a:rPr>
              <a:t>Restoration</a:t>
            </a:r>
          </a:p>
          <a:p>
            <a:pPr defTabSz="913816">
              <a:spcBef>
                <a:spcPts val="422"/>
              </a:spcBef>
              <a:buSzPct val="42000"/>
            </a:pPr>
            <a:r>
              <a:rPr lang="en-US" sz="2800" dirty="0">
                <a:ea typeface="Helvetica" charset="0"/>
                <a:cs typeface="Helvetica" charset="0"/>
                <a:sym typeface="Helvetica" charset="0"/>
              </a:rPr>
              <a:t>Influencing neighboring Management</a:t>
            </a:r>
            <a:endParaRPr lang="en-US" sz="2800" dirty="0"/>
          </a:p>
        </p:txBody>
      </p:sp>
      <p:sp>
        <p:nvSpPr>
          <p:cNvPr id="8"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9"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0" name="Text Placeholder 5"/>
          <p:cNvSpPr>
            <a:spLocks noGrp="1"/>
          </p:cNvSpPr>
          <p:nvPr>
            <p:ph type="body" sz="quarter" idx="15"/>
          </p:nvPr>
        </p:nvSpPr>
        <p:spPr>
          <a:xfrm>
            <a:off x="2852738" y="501101"/>
            <a:ext cx="6291262" cy="646113"/>
          </a:xfrm>
        </p:spPr>
        <p:txBody>
          <a:bodyPr>
            <a:normAutofit/>
          </a:bodyPr>
          <a:lstStyle/>
          <a:p>
            <a:r>
              <a:rPr lang="en-AU" b="1" dirty="0"/>
              <a:t>Land/water management</a:t>
            </a:r>
            <a:r>
              <a:rPr lang="en-AU"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84784"/>
            <a:ext cx="3764258" cy="5011840"/>
          </a:xfrm>
          <a:prstGeom prst="rect">
            <a:avLst/>
          </a:prstGeom>
        </p:spPr>
      </p:pic>
    </p:spTree>
    <p:extLst>
      <p:ext uri="{BB962C8B-B14F-4D97-AF65-F5344CB8AC3E}">
        <p14:creationId xmlns:p14="http://schemas.microsoft.com/office/powerpoint/2010/main" val="26136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9"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0" name="Text Placeholder 5"/>
          <p:cNvSpPr>
            <a:spLocks noGrp="1"/>
          </p:cNvSpPr>
          <p:nvPr>
            <p:ph type="body" sz="quarter" idx="15"/>
          </p:nvPr>
        </p:nvSpPr>
        <p:spPr>
          <a:xfrm>
            <a:off x="2852738" y="501101"/>
            <a:ext cx="6291262" cy="646113"/>
          </a:xfrm>
        </p:spPr>
        <p:txBody>
          <a:bodyPr>
            <a:normAutofit/>
          </a:bodyPr>
          <a:lstStyle/>
          <a:p>
            <a:r>
              <a:rPr lang="en-AU" b="1" dirty="0"/>
              <a:t>Species management</a:t>
            </a:r>
          </a:p>
        </p:txBody>
      </p:sp>
      <p:sp>
        <p:nvSpPr>
          <p:cNvPr id="12" name="Content Placeholder 2"/>
          <p:cNvSpPr txBox="1">
            <a:spLocks/>
          </p:cNvSpPr>
          <p:nvPr/>
        </p:nvSpPr>
        <p:spPr>
          <a:xfrm>
            <a:off x="4790208" y="2226469"/>
            <a:ext cx="4102272" cy="3263504"/>
          </a:xfrm>
          <a:prstGeom prst="rect">
            <a:avLst/>
          </a:prstGeom>
        </p:spPr>
        <p:txBody>
          <a:bodyPr vert="horz" lIns="91416" tIns="45709" rIns="91416" bIns="45709" rtlCol="0">
            <a:normAutofit fontScale="92500" lnSpcReduction="10000"/>
          </a:bodyPr>
          <a:lstStyle>
            <a:lvl1pPr marL="342813" indent="-342813" algn="l" defTabSz="914165"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Enhancing or restoring specific plant and animal populations</a:t>
            </a:r>
          </a:p>
          <a:p>
            <a:r>
              <a:rPr lang="en-AU" dirty="0">
                <a:solidFill>
                  <a:srgbClr val="0070C0"/>
                </a:solidFill>
              </a:rPr>
              <a:t>Reintroducing species</a:t>
            </a:r>
          </a:p>
          <a:p>
            <a:r>
              <a:rPr lang="en-AU" dirty="0"/>
              <a:t>Ex-situ (off-site)</a:t>
            </a:r>
          </a:p>
        </p:txBody>
      </p:sp>
      <p:pic>
        <p:nvPicPr>
          <p:cNvPr id="13" name="Picture 12"/>
          <p:cNvPicPr>
            <a:picLocks noChangeAspect="1"/>
          </p:cNvPicPr>
          <p:nvPr/>
        </p:nvPicPr>
        <p:blipFill>
          <a:blip r:embed="rId3" cstate="print"/>
          <a:stretch>
            <a:fillRect/>
          </a:stretch>
        </p:blipFill>
        <p:spPr>
          <a:xfrm>
            <a:off x="170277" y="2319445"/>
            <a:ext cx="4619931" cy="3077552"/>
          </a:xfrm>
          <a:prstGeom prst="rect">
            <a:avLst/>
          </a:prstGeom>
        </p:spPr>
      </p:pic>
    </p:spTree>
    <p:extLst>
      <p:ext uri="{BB962C8B-B14F-4D97-AF65-F5344CB8AC3E}">
        <p14:creationId xmlns:p14="http://schemas.microsoft.com/office/powerpoint/2010/main" val="206518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idx="1"/>
          </p:nvPr>
        </p:nvSpPr>
        <p:spPr>
          <a:xfrm>
            <a:off x="35496" y="1745443"/>
            <a:ext cx="3744416" cy="3124941"/>
          </a:xfrm>
        </p:spPr>
        <p:txBody>
          <a:bodyPr lIns="88863" tIns="50781" rIns="88863" bIns="50781" anchor="t">
            <a:noAutofit/>
          </a:bodyPr>
          <a:lstStyle/>
          <a:p>
            <a:pPr>
              <a:lnSpc>
                <a:spcPct val="120000"/>
              </a:lnSpc>
            </a:pPr>
            <a:r>
              <a:rPr lang="en-AU" sz="2400" dirty="0"/>
              <a:t>Enterprises that directly depend on the maintenance of natural resources</a:t>
            </a:r>
          </a:p>
          <a:p>
            <a:pPr>
              <a:lnSpc>
                <a:spcPct val="120000"/>
              </a:lnSpc>
            </a:pPr>
            <a:r>
              <a:rPr lang="en-AU" sz="2400" dirty="0">
                <a:solidFill>
                  <a:srgbClr val="0070C0"/>
                </a:solidFill>
              </a:rPr>
              <a:t>Alternative products and services that substitute for environmentally damaging  ones</a:t>
            </a:r>
          </a:p>
        </p:txBody>
      </p:sp>
      <p:sp>
        <p:nvSpPr>
          <p:cNvPr id="19461" name="Rectangle 4"/>
          <p:cNvSpPr>
            <a:spLocks/>
          </p:cNvSpPr>
          <p:nvPr/>
        </p:nvSpPr>
        <p:spPr bwMode="auto">
          <a:xfrm>
            <a:off x="395537" y="6021288"/>
            <a:ext cx="8200557" cy="4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863" tIns="50781" rIns="88863" bIns="50781">
            <a:spAutoFit/>
          </a:bodyPr>
          <a:lstStyle/>
          <a:p>
            <a:pPr defTabSz="913816" fontAlgn="base" hangingPunct="0">
              <a:lnSpc>
                <a:spcPct val="90000"/>
              </a:lnSpc>
              <a:spcBef>
                <a:spcPts val="281"/>
              </a:spcBef>
              <a:spcAft>
                <a:spcPct val="0"/>
              </a:spcAft>
              <a:buSzPct val="84000"/>
            </a:pPr>
            <a:r>
              <a:rPr lang="en-US" sz="2500" dirty="0">
                <a:solidFill>
                  <a:srgbClr val="000000"/>
                </a:solidFill>
                <a:latin typeface="Trebuchet MS" panose="020B0603020202020204" pitchFamily="34" charset="0"/>
                <a:ea typeface="Helvetica" charset="0"/>
                <a:cs typeface="Helvetica" charset="0"/>
                <a:sym typeface="Helvetica" charset="0"/>
              </a:rPr>
              <a:t>May also build support for a policy or other strategy</a:t>
            </a:r>
            <a:endParaRPr lang="en-US" sz="2500" dirty="0">
              <a:solidFill>
                <a:srgbClr val="000000"/>
              </a:solidFill>
              <a:latin typeface="Trebuchet MS" panose="020B0603020202020204" pitchFamily="34" charset="0"/>
              <a:sym typeface="Helvetica Light" charset="0"/>
            </a:endParaRPr>
          </a:p>
        </p:txBody>
      </p:sp>
      <p:sp>
        <p:nvSpPr>
          <p:cNvPr id="9"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0"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1" name="Text Placeholder 5"/>
          <p:cNvSpPr>
            <a:spLocks noGrp="1"/>
          </p:cNvSpPr>
          <p:nvPr>
            <p:ph type="body" sz="quarter" idx="15"/>
          </p:nvPr>
        </p:nvSpPr>
        <p:spPr>
          <a:xfrm>
            <a:off x="2852738" y="501103"/>
            <a:ext cx="6291262" cy="646112"/>
          </a:xfrm>
        </p:spPr>
        <p:txBody>
          <a:bodyPr anchor="ctr">
            <a:normAutofit fontScale="70000" lnSpcReduction="20000"/>
          </a:bodyPr>
          <a:lstStyle/>
          <a:p>
            <a:r>
              <a:rPr lang="en-AU" b="1" dirty="0"/>
              <a:t>Livelihood, economic and other incentives</a:t>
            </a:r>
            <a:endParaRPr lang="en-AU"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512045"/>
            <a:ext cx="5202371" cy="3901778"/>
          </a:xfrm>
          <a:prstGeom prst="rect">
            <a:avLst/>
          </a:prstGeom>
        </p:spPr>
      </p:pic>
    </p:spTree>
    <p:extLst>
      <p:ext uri="{BB962C8B-B14F-4D97-AF65-F5344CB8AC3E}">
        <p14:creationId xmlns:p14="http://schemas.microsoft.com/office/powerpoint/2010/main" val="191082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0"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1" name="Text Placeholder 5"/>
          <p:cNvSpPr>
            <a:spLocks noGrp="1"/>
          </p:cNvSpPr>
          <p:nvPr>
            <p:ph type="body" sz="quarter" idx="15"/>
          </p:nvPr>
        </p:nvSpPr>
        <p:spPr>
          <a:xfrm>
            <a:off x="2852738" y="501103"/>
            <a:ext cx="6291262" cy="646112"/>
          </a:xfrm>
        </p:spPr>
        <p:txBody>
          <a:bodyPr anchor="ctr">
            <a:normAutofit/>
          </a:bodyPr>
          <a:lstStyle/>
          <a:p>
            <a:r>
              <a:rPr lang="en-AU" b="1" dirty="0"/>
              <a:t>Education and awareness</a:t>
            </a:r>
            <a:endParaRPr lang="en-AU"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84784"/>
            <a:ext cx="3341077" cy="5143500"/>
          </a:xfrm>
          <a:prstGeom prst="rect">
            <a:avLst/>
          </a:prstGeom>
        </p:spPr>
      </p:pic>
      <p:sp>
        <p:nvSpPr>
          <p:cNvPr id="13" name="Content Placeholder 2"/>
          <p:cNvSpPr>
            <a:spLocks noGrp="1"/>
          </p:cNvSpPr>
          <p:nvPr>
            <p:ph idx="1"/>
          </p:nvPr>
        </p:nvSpPr>
        <p:spPr>
          <a:xfrm>
            <a:off x="4561608" y="2226469"/>
            <a:ext cx="3953742" cy="3263504"/>
          </a:xfrm>
        </p:spPr>
        <p:txBody>
          <a:bodyPr>
            <a:normAutofit fontScale="92500" lnSpcReduction="10000"/>
          </a:bodyPr>
          <a:lstStyle/>
          <a:p>
            <a:r>
              <a:rPr lang="en-AU" dirty="0"/>
              <a:t>knowledge, skills and information exchange</a:t>
            </a:r>
          </a:p>
          <a:p>
            <a:r>
              <a:rPr lang="en-AU" dirty="0">
                <a:solidFill>
                  <a:srgbClr val="0070C0"/>
                </a:solidFill>
              </a:rPr>
              <a:t>raising environmental awareness</a:t>
            </a:r>
          </a:p>
          <a:p>
            <a:r>
              <a:rPr lang="en-AU" dirty="0"/>
              <a:t>providing information through various media</a:t>
            </a:r>
          </a:p>
        </p:txBody>
      </p:sp>
    </p:spTree>
    <p:extLst>
      <p:ext uri="{BB962C8B-B14F-4D97-AF65-F5344CB8AC3E}">
        <p14:creationId xmlns:p14="http://schemas.microsoft.com/office/powerpoint/2010/main" val="10818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0"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1" name="Text Placeholder 5"/>
          <p:cNvSpPr>
            <a:spLocks noGrp="1"/>
          </p:cNvSpPr>
          <p:nvPr>
            <p:ph type="body" sz="quarter" idx="15"/>
          </p:nvPr>
        </p:nvSpPr>
        <p:spPr>
          <a:xfrm>
            <a:off x="2852738" y="501103"/>
            <a:ext cx="6291262" cy="646112"/>
          </a:xfrm>
        </p:spPr>
        <p:txBody>
          <a:bodyPr anchor="ctr">
            <a:normAutofit/>
          </a:bodyPr>
          <a:lstStyle/>
          <a:p>
            <a:r>
              <a:rPr lang="en-AU" b="1" dirty="0"/>
              <a:t>Law and policy</a:t>
            </a:r>
          </a:p>
        </p:txBody>
      </p:sp>
      <p:sp>
        <p:nvSpPr>
          <p:cNvPr id="14" name="Content Placeholder 2"/>
          <p:cNvSpPr>
            <a:spLocks noGrp="1"/>
          </p:cNvSpPr>
          <p:nvPr>
            <p:ph idx="1"/>
          </p:nvPr>
        </p:nvSpPr>
        <p:spPr>
          <a:xfrm>
            <a:off x="4582391" y="2226469"/>
            <a:ext cx="4260273" cy="3263504"/>
          </a:xfrm>
        </p:spPr>
        <p:txBody>
          <a:bodyPr>
            <a:normAutofit/>
          </a:bodyPr>
          <a:lstStyle/>
          <a:p>
            <a:r>
              <a:rPr lang="en-AU" sz="3000" dirty="0"/>
              <a:t>Legislation</a:t>
            </a:r>
          </a:p>
          <a:p>
            <a:r>
              <a:rPr lang="en-AU" sz="3000" dirty="0">
                <a:solidFill>
                  <a:srgbClr val="0070C0"/>
                </a:solidFill>
              </a:rPr>
              <a:t>Policies and regulations</a:t>
            </a:r>
          </a:p>
          <a:p>
            <a:r>
              <a:rPr lang="en-AU" sz="3000" dirty="0"/>
              <a:t>Private sector standards and codes</a:t>
            </a:r>
          </a:p>
          <a:p>
            <a:r>
              <a:rPr lang="en-AU" sz="3000" dirty="0">
                <a:solidFill>
                  <a:srgbClr val="0070C0"/>
                </a:solidFill>
              </a:rPr>
              <a:t>Compliance and enforcement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78" y="2125266"/>
            <a:ext cx="4286111" cy="2838853"/>
          </a:xfrm>
          <a:prstGeom prst="rect">
            <a:avLst/>
          </a:prstGeom>
        </p:spPr>
      </p:pic>
    </p:spTree>
    <p:extLst>
      <p:ext uri="{BB962C8B-B14F-4D97-AF65-F5344CB8AC3E}">
        <p14:creationId xmlns:p14="http://schemas.microsoft.com/office/powerpoint/2010/main" val="15560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0"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1" name="Text Placeholder 5"/>
          <p:cNvSpPr>
            <a:spLocks noGrp="1"/>
          </p:cNvSpPr>
          <p:nvPr>
            <p:ph type="body" sz="quarter" idx="15"/>
          </p:nvPr>
        </p:nvSpPr>
        <p:spPr>
          <a:xfrm>
            <a:off x="2852738" y="501103"/>
            <a:ext cx="6291262" cy="646112"/>
          </a:xfrm>
        </p:spPr>
        <p:txBody>
          <a:bodyPr anchor="ctr">
            <a:normAutofit/>
          </a:bodyPr>
          <a:lstStyle/>
          <a:p>
            <a:r>
              <a:rPr lang="en-AU" b="1" dirty="0"/>
              <a:t>External capacity building</a:t>
            </a:r>
          </a:p>
        </p:txBody>
      </p:sp>
      <p:sp>
        <p:nvSpPr>
          <p:cNvPr id="8" name="Content Placeholder 2"/>
          <p:cNvSpPr>
            <a:spLocks noGrp="1"/>
          </p:cNvSpPr>
          <p:nvPr>
            <p:ph idx="1"/>
          </p:nvPr>
        </p:nvSpPr>
        <p:spPr>
          <a:xfrm>
            <a:off x="4788024" y="2005684"/>
            <a:ext cx="4032448" cy="3416093"/>
          </a:xfrm>
        </p:spPr>
        <p:txBody>
          <a:bodyPr>
            <a:normAutofit fontScale="92500" lnSpcReduction="10000"/>
          </a:bodyPr>
          <a:lstStyle/>
          <a:p>
            <a:r>
              <a:rPr lang="en-AU" dirty="0"/>
              <a:t>Creating new local land trusts</a:t>
            </a:r>
          </a:p>
          <a:p>
            <a:r>
              <a:rPr lang="en-AU" dirty="0">
                <a:solidFill>
                  <a:srgbClr val="0070C0"/>
                </a:solidFill>
              </a:rPr>
              <a:t>Forming and facilitating partnerships</a:t>
            </a:r>
          </a:p>
          <a:p>
            <a:r>
              <a:rPr lang="en-AU" dirty="0"/>
              <a:t>Raising and providing funds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88840"/>
            <a:ext cx="4599709" cy="3449782"/>
          </a:xfrm>
          <a:prstGeom prst="rect">
            <a:avLst/>
          </a:prstGeom>
        </p:spPr>
      </p:pic>
    </p:spTree>
    <p:extLst>
      <p:ext uri="{BB962C8B-B14F-4D97-AF65-F5344CB8AC3E}">
        <p14:creationId xmlns:p14="http://schemas.microsoft.com/office/powerpoint/2010/main" val="31542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96180-8798-46C8-932D-9CBA84381D2F}"/>
              </a:ext>
            </a:extLst>
          </p:cNvPr>
          <p:cNvSpPr>
            <a:spLocks noGrp="1"/>
          </p:cNvSpPr>
          <p:nvPr>
            <p:ph idx="1"/>
          </p:nvPr>
        </p:nvSpPr>
        <p:spPr/>
        <p:txBody>
          <a:bodyPr/>
          <a:lstStyle/>
          <a:p>
            <a:r>
              <a:rPr lang="en-AU" dirty="0"/>
              <a:t>Why do this step?</a:t>
            </a:r>
          </a:p>
          <a:p>
            <a:r>
              <a:rPr lang="en-AU" dirty="0">
                <a:solidFill>
                  <a:srgbClr val="0070C0"/>
                </a:solidFill>
              </a:rPr>
              <a:t>Example Strategies</a:t>
            </a:r>
          </a:p>
          <a:p>
            <a:r>
              <a:rPr lang="en-AU" b="1" dirty="0"/>
              <a:t>How to develop and rate Strategies</a:t>
            </a:r>
          </a:p>
          <a:p>
            <a:endParaRPr lang="en-AU" dirty="0"/>
          </a:p>
        </p:txBody>
      </p:sp>
      <p:sp>
        <p:nvSpPr>
          <p:cNvPr id="3" name="Text Placeholder 2">
            <a:extLst>
              <a:ext uri="{FF2B5EF4-FFF2-40B4-BE49-F238E27FC236}">
                <a16:creationId xmlns:a16="http://schemas.microsoft.com/office/drawing/2014/main" id="{A1006591-1832-49F2-A2BB-DE7290FE153B}"/>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F0A6B8F7-DEDA-4DEC-A9F1-AD9D75D925A2}"/>
              </a:ext>
            </a:extLst>
          </p:cNvPr>
          <p:cNvSpPr>
            <a:spLocks noGrp="1"/>
          </p:cNvSpPr>
          <p:nvPr>
            <p:ph type="body" sz="quarter" idx="14"/>
          </p:nvPr>
        </p:nvSpPr>
        <p:spPr/>
        <p:txBody>
          <a:bodyPr/>
          <a:lstStyle/>
          <a:p>
            <a:r>
              <a:rPr lang="en-AU" dirty="0"/>
              <a:t>Strategies</a:t>
            </a:r>
          </a:p>
        </p:txBody>
      </p:sp>
      <p:sp>
        <p:nvSpPr>
          <p:cNvPr id="5" name="Text Placeholder 4">
            <a:extLst>
              <a:ext uri="{FF2B5EF4-FFF2-40B4-BE49-F238E27FC236}">
                <a16:creationId xmlns:a16="http://schemas.microsoft.com/office/drawing/2014/main" id="{15B617B6-1B85-4E96-9285-D5F7D5B411BF}"/>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24963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p:cNvSpPr>
            <a:spLocks noGrp="1"/>
          </p:cNvSpPr>
          <p:nvPr>
            <p:ph type="body" sz="quarter" idx="13"/>
          </p:nvPr>
        </p:nvSpPr>
        <p:spPr>
          <a:xfrm>
            <a:off x="-21021" y="-2628"/>
            <a:ext cx="9128125" cy="461963"/>
          </a:xfrm>
        </p:spPr>
        <p:txBody>
          <a:bodyPr/>
          <a:lstStyle/>
          <a:p>
            <a:r>
              <a:rPr lang="en-AU" dirty="0">
                <a:latin typeface="+mn-lt"/>
              </a:rPr>
              <a:t>Making the Plan</a:t>
            </a:r>
          </a:p>
        </p:txBody>
      </p:sp>
      <p:sp>
        <p:nvSpPr>
          <p:cNvPr id="26" name="Text Placeholder 4"/>
          <p:cNvSpPr>
            <a:spLocks noGrp="1"/>
          </p:cNvSpPr>
          <p:nvPr>
            <p:ph type="body" sz="quarter" idx="14"/>
          </p:nvPr>
        </p:nvSpPr>
        <p:spPr>
          <a:xfrm>
            <a:off x="0" y="501102"/>
            <a:ext cx="2819400" cy="646113"/>
          </a:xfrm>
        </p:spPr>
        <p:txBody>
          <a:bodyPr>
            <a:normAutofit/>
          </a:bodyPr>
          <a:lstStyle/>
          <a:p>
            <a:r>
              <a:rPr lang="en-AU" dirty="0">
                <a:latin typeface="+mn-lt"/>
              </a:rPr>
              <a:t>Strategies</a:t>
            </a:r>
          </a:p>
        </p:txBody>
      </p:sp>
      <p:sp>
        <p:nvSpPr>
          <p:cNvPr id="27" name="Text Placeholder 5"/>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Selecting Strategies</a:t>
            </a:r>
          </a:p>
        </p:txBody>
      </p:sp>
      <p:sp>
        <p:nvSpPr>
          <p:cNvPr id="29" name="Rectangle 3"/>
          <p:cNvSpPr txBox="1">
            <a:spLocks noChangeArrowheads="1"/>
          </p:cNvSpPr>
          <p:nvPr/>
        </p:nvSpPr>
        <p:spPr>
          <a:xfrm>
            <a:off x="325400" y="1412776"/>
            <a:ext cx="8781703" cy="5040560"/>
          </a:xfrm>
          <a:prstGeom prst="rect">
            <a:avLst/>
          </a:prstGeom>
        </p:spPr>
        <p:txBody>
          <a:bodyPr lIns="91430" tIns="45716" rIns="91430" bIns="45716">
            <a:noAutofit/>
          </a:bodyPr>
          <a:lst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14400">
              <a:buNone/>
              <a:defRPr/>
            </a:pPr>
            <a:r>
              <a:rPr lang="en-US" sz="2800" dirty="0"/>
              <a:t>Complex projects &amp; problems typically require more than one strategy</a:t>
            </a:r>
          </a:p>
          <a:p>
            <a:pPr marL="399988" lvl="1" indent="0" defTabSz="914400">
              <a:buNone/>
              <a:defRPr/>
            </a:pPr>
            <a:r>
              <a:rPr lang="en-US" sz="2400" i="1" dirty="0"/>
              <a:t>e.g., halt overfishing &amp; dredging </a:t>
            </a:r>
            <a:r>
              <a:rPr lang="en-US" sz="2400" b="1" i="1" dirty="0"/>
              <a:t>(threats) </a:t>
            </a:r>
            <a:r>
              <a:rPr lang="en-US" sz="2400" i="1" dirty="0"/>
              <a:t>to save reef </a:t>
            </a:r>
            <a:r>
              <a:rPr lang="en-US" sz="2400" b="1" i="1" dirty="0"/>
              <a:t>(target)</a:t>
            </a:r>
          </a:p>
          <a:p>
            <a:pPr marL="0" lvl="0" indent="0" defTabSz="914400">
              <a:buNone/>
              <a:defRPr/>
            </a:pPr>
            <a:endParaRPr lang="en-US" sz="2400" b="1" i="1" dirty="0">
              <a:solidFill>
                <a:srgbClr val="0070C0"/>
              </a:solidFill>
            </a:endParaRPr>
          </a:p>
          <a:p>
            <a:pPr marL="0" lvl="0" indent="0" defTabSz="914400">
              <a:buNone/>
              <a:defRPr/>
            </a:pPr>
            <a:r>
              <a:rPr lang="en-US" sz="2400" b="1" i="1" dirty="0">
                <a:solidFill>
                  <a:srgbClr val="0070C0"/>
                </a:solidFill>
              </a:rPr>
              <a:t>Strategies might need to:</a:t>
            </a:r>
          </a:p>
          <a:p>
            <a:pPr marL="742950" lvl="1" indent="-285750" defTabSz="914400">
              <a:defRPr/>
            </a:pPr>
            <a:r>
              <a:rPr lang="en-US" sz="2400" b="1" dirty="0"/>
              <a:t>demonstrate</a:t>
            </a:r>
            <a:r>
              <a:rPr lang="en-US" sz="2400" dirty="0"/>
              <a:t> alternative practices</a:t>
            </a:r>
          </a:p>
          <a:p>
            <a:pPr marL="742950" lvl="1" indent="-285750" defTabSz="914400">
              <a:defRPr/>
            </a:pPr>
            <a:r>
              <a:rPr lang="en-US" sz="2400" dirty="0">
                <a:solidFill>
                  <a:srgbClr val="0070C0"/>
                </a:solidFill>
              </a:rPr>
              <a:t>change </a:t>
            </a:r>
            <a:r>
              <a:rPr lang="en-US" sz="2400" b="1" dirty="0">
                <a:solidFill>
                  <a:srgbClr val="0070C0"/>
                </a:solidFill>
              </a:rPr>
              <a:t>policy</a:t>
            </a:r>
            <a:endParaRPr lang="en-US" sz="2400" dirty="0">
              <a:solidFill>
                <a:srgbClr val="0070C0"/>
              </a:solidFill>
            </a:endParaRPr>
          </a:p>
          <a:p>
            <a:pPr marL="742950" lvl="1" indent="-285750" defTabSz="914400">
              <a:defRPr/>
            </a:pPr>
            <a:r>
              <a:rPr lang="en-US" sz="2400" b="1" dirty="0"/>
              <a:t>Communicate / educate </a:t>
            </a:r>
            <a:r>
              <a:rPr lang="en-US" sz="2400" dirty="0"/>
              <a:t>to provide pressure from consumers</a:t>
            </a:r>
          </a:p>
          <a:p>
            <a:pPr marL="742950" lvl="1" indent="-285750" defTabSz="914400">
              <a:defRPr/>
            </a:pPr>
            <a:r>
              <a:rPr lang="en-US" sz="2400" dirty="0">
                <a:solidFill>
                  <a:srgbClr val="0070C0"/>
                </a:solidFill>
              </a:rPr>
              <a:t>engage influential partners in a </a:t>
            </a:r>
            <a:r>
              <a:rPr lang="en-US" sz="2400" b="1" dirty="0">
                <a:solidFill>
                  <a:srgbClr val="0070C0"/>
                </a:solidFill>
              </a:rPr>
              <a:t>strategic alliance</a:t>
            </a:r>
            <a:endParaRPr lang="en-US" sz="2400" dirty="0">
              <a:solidFill>
                <a:srgbClr val="0070C0"/>
              </a:solidFill>
            </a:endParaRPr>
          </a:p>
          <a:p>
            <a:pPr>
              <a:buFontTx/>
              <a:buNone/>
            </a:pPr>
            <a:endParaRPr lang="en-US" sz="5400" dirty="0">
              <a:solidFill>
                <a:srgbClr val="0070C0"/>
              </a:solidFill>
            </a:endParaRPr>
          </a:p>
        </p:txBody>
      </p:sp>
    </p:spTree>
    <p:extLst>
      <p:ext uri="{BB962C8B-B14F-4D97-AF65-F5344CB8AC3E}">
        <p14:creationId xmlns:p14="http://schemas.microsoft.com/office/powerpoint/2010/main" val="32487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2776"/>
            <a:ext cx="8999600" cy="4525963"/>
          </a:xfrm>
        </p:spPr>
        <p:txBody>
          <a:bodyPr>
            <a:noAutofit/>
          </a:bodyPr>
          <a:lstStyle/>
          <a:p>
            <a:pPr marL="971357" lvl="1" indent="-514298">
              <a:buFont typeface="+mj-lt"/>
              <a:buAutoNum type="arabicPeriod"/>
            </a:pPr>
            <a:r>
              <a:rPr lang="en-AU" dirty="0"/>
              <a:t>Check </a:t>
            </a:r>
            <a:r>
              <a:rPr lang="en-AU" b="1" dirty="0"/>
              <a:t>Vision/Dream</a:t>
            </a:r>
            <a:r>
              <a:rPr lang="en-AU" dirty="0"/>
              <a:t> and </a:t>
            </a:r>
            <a:r>
              <a:rPr lang="en-AU" b="1" dirty="0"/>
              <a:t>Scope/Area</a:t>
            </a:r>
          </a:p>
          <a:p>
            <a:pPr marL="971357" lvl="1" indent="-514298">
              <a:buFont typeface="+mj-lt"/>
              <a:buAutoNum type="arabicPeriod"/>
            </a:pPr>
            <a:endParaRPr lang="en-AU" sz="1400" b="1" dirty="0"/>
          </a:p>
          <a:p>
            <a:pPr marL="971357" lvl="1" indent="-514298">
              <a:buFont typeface="+mj-lt"/>
              <a:buAutoNum type="arabicPeriod"/>
            </a:pPr>
            <a:r>
              <a:rPr lang="en-AU" dirty="0">
                <a:solidFill>
                  <a:srgbClr val="0070C0"/>
                </a:solidFill>
              </a:rPr>
              <a:t>Use </a:t>
            </a:r>
            <a:r>
              <a:rPr lang="en-AU" b="1" dirty="0">
                <a:solidFill>
                  <a:srgbClr val="0070C0"/>
                </a:solidFill>
              </a:rPr>
              <a:t>Situation Analysis </a:t>
            </a:r>
            <a:r>
              <a:rPr lang="en-AU" dirty="0">
                <a:solidFill>
                  <a:srgbClr val="0070C0"/>
                </a:solidFill>
              </a:rPr>
              <a:t>to explore the social, political, and economic context and identify opportunities</a:t>
            </a:r>
          </a:p>
          <a:p>
            <a:pPr marL="971357" lvl="1" indent="-514298">
              <a:buFont typeface="+mj-lt"/>
              <a:buAutoNum type="arabicPeriod"/>
            </a:pPr>
            <a:endParaRPr lang="en-AU" sz="1400" dirty="0"/>
          </a:p>
          <a:p>
            <a:pPr marL="971357" lvl="1" indent="-514298">
              <a:buFont typeface="+mj-lt"/>
              <a:buAutoNum type="arabicPeriod"/>
            </a:pPr>
            <a:r>
              <a:rPr lang="en-AU" dirty="0"/>
              <a:t>Review </a:t>
            </a:r>
            <a:r>
              <a:rPr lang="en-AU" b="1" dirty="0"/>
              <a:t>Goals</a:t>
            </a:r>
          </a:p>
          <a:p>
            <a:pPr marL="971357" lvl="1" indent="-514298">
              <a:buFont typeface="+mj-lt"/>
              <a:buAutoNum type="arabicPeriod"/>
            </a:pPr>
            <a:endParaRPr lang="en-AU" sz="1400" b="1" dirty="0"/>
          </a:p>
          <a:p>
            <a:pPr marL="971357" lvl="1" indent="-514298">
              <a:buFont typeface="+mj-lt"/>
              <a:buAutoNum type="arabicPeriod"/>
            </a:pPr>
            <a:r>
              <a:rPr lang="en-AU" dirty="0">
                <a:solidFill>
                  <a:srgbClr val="0070C0"/>
                </a:solidFill>
              </a:rPr>
              <a:t>Brainstorm potential strategies that might accomplish each Goal, or multiple Goals;</a:t>
            </a:r>
          </a:p>
          <a:p>
            <a:pPr marL="971357" lvl="1" indent="-514298">
              <a:buFont typeface="+mj-lt"/>
              <a:buAutoNum type="arabicPeriod"/>
            </a:pPr>
            <a:endParaRPr lang="en-AU" sz="1400" dirty="0"/>
          </a:p>
          <a:p>
            <a:pPr marL="971357" lvl="1" indent="-514298">
              <a:buFont typeface="+mj-lt"/>
              <a:buAutoNum type="arabicPeriod"/>
            </a:pPr>
            <a:r>
              <a:rPr lang="en-AU" dirty="0"/>
              <a:t>Finally, select Strategies based on benefits, feasibility and costs.</a:t>
            </a:r>
          </a:p>
        </p:txBody>
      </p:sp>
      <p:sp>
        <p:nvSpPr>
          <p:cNvPr id="7"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8"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sz="2800" dirty="0"/>
              <a:t>Five Steps: mine your earlier work</a:t>
            </a:r>
          </a:p>
        </p:txBody>
      </p:sp>
    </p:spTree>
    <p:extLst>
      <p:ext uri="{BB962C8B-B14F-4D97-AF65-F5344CB8AC3E}">
        <p14:creationId xmlns:p14="http://schemas.microsoft.com/office/powerpoint/2010/main" val="20839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3528" y="1412776"/>
            <a:ext cx="8229600" cy="4525963"/>
          </a:xfrm>
        </p:spPr>
        <p:txBody>
          <a:bodyPr>
            <a:noAutofit/>
          </a:bodyPr>
          <a:lstStyle/>
          <a:p>
            <a:r>
              <a:rPr lang="en-AU" dirty="0"/>
              <a:t>Ask...</a:t>
            </a:r>
          </a:p>
          <a:p>
            <a:pPr lvl="1"/>
            <a:r>
              <a:rPr lang="en-US" dirty="0"/>
              <a:t>Is there an underlying cause - social, individual, cultural, economic?</a:t>
            </a:r>
          </a:p>
          <a:p>
            <a:pPr lvl="1"/>
            <a:r>
              <a:rPr lang="en-US" dirty="0"/>
              <a:t>Who is involved?</a:t>
            </a:r>
          </a:p>
          <a:p>
            <a:pPr lvl="1"/>
            <a:r>
              <a:rPr lang="en-US" dirty="0"/>
              <a:t>What are their needs?</a:t>
            </a:r>
          </a:p>
          <a:p>
            <a:pPr lvl="1"/>
            <a:r>
              <a:rPr lang="en-US" dirty="0"/>
              <a:t>Who else is likely to be effected +/- ?</a:t>
            </a:r>
          </a:p>
          <a:p>
            <a:pPr lvl="1"/>
            <a:r>
              <a:rPr lang="en-US" dirty="0"/>
              <a:t>Who will determine the outcome?</a:t>
            </a:r>
          </a:p>
          <a:p>
            <a:pPr lvl="1"/>
            <a:r>
              <a:rPr lang="en-US" dirty="0"/>
              <a:t>What motivates the key players?</a:t>
            </a:r>
          </a:p>
          <a:p>
            <a:pPr lvl="1"/>
            <a:r>
              <a:rPr lang="en-US" dirty="0"/>
              <a:t>What’s the ballpark cost? How many zeros?</a:t>
            </a:r>
          </a:p>
        </p:txBody>
      </p:sp>
      <p:sp>
        <p:nvSpPr>
          <p:cNvPr id="7"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8"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9" name="Text Placeholder 5"/>
          <p:cNvSpPr>
            <a:spLocks noGrp="1"/>
          </p:cNvSpPr>
          <p:nvPr>
            <p:ph type="body" sz="quarter" idx="15"/>
          </p:nvPr>
        </p:nvSpPr>
        <p:spPr>
          <a:xfrm>
            <a:off x="2852738" y="724896"/>
            <a:ext cx="6291262" cy="422319"/>
          </a:xfrm>
        </p:spPr>
        <p:txBody>
          <a:bodyPr>
            <a:normAutofit fontScale="62500" lnSpcReduction="20000"/>
          </a:bodyPr>
          <a:lstStyle/>
          <a:p>
            <a:r>
              <a:rPr lang="en-AU" dirty="0"/>
              <a:t>Brainstorm, probing questions to identify strategies</a:t>
            </a:r>
          </a:p>
        </p:txBody>
      </p:sp>
    </p:spTree>
    <p:extLst>
      <p:ext uri="{BB962C8B-B14F-4D97-AF65-F5344CB8AC3E}">
        <p14:creationId xmlns:p14="http://schemas.microsoft.com/office/powerpoint/2010/main" val="404471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78FF6-DE7C-4089-9E24-79278ED6F208}"/>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CC3B7FFA-AB0B-4C48-AB5C-86344AAA1514}"/>
              </a:ext>
            </a:extLst>
          </p:cNvPr>
          <p:cNvSpPr>
            <a:spLocks noGrp="1"/>
          </p:cNvSpPr>
          <p:nvPr>
            <p:ph type="body" sz="quarter" idx="14"/>
          </p:nvPr>
        </p:nvSpPr>
        <p:spPr/>
        <p:txBody>
          <a:bodyPr/>
          <a:lstStyle/>
          <a:p>
            <a:r>
              <a:rPr lang="en-AU" dirty="0"/>
              <a:t>Strategies</a:t>
            </a:r>
          </a:p>
        </p:txBody>
      </p:sp>
      <p:sp>
        <p:nvSpPr>
          <p:cNvPr id="5" name="Text Placeholder 4">
            <a:extLst>
              <a:ext uri="{FF2B5EF4-FFF2-40B4-BE49-F238E27FC236}">
                <a16:creationId xmlns:a16="http://schemas.microsoft.com/office/drawing/2014/main" id="{2FD2F2E9-9D32-43C3-9411-5942C4955E27}"/>
              </a:ext>
            </a:extLst>
          </p:cNvPr>
          <p:cNvSpPr>
            <a:spLocks noGrp="1"/>
          </p:cNvSpPr>
          <p:nvPr>
            <p:ph type="body" sz="quarter" idx="15"/>
          </p:nvPr>
        </p:nvSpPr>
        <p:spPr/>
        <p:txBody>
          <a:bodyPr/>
          <a:lstStyle/>
          <a:p>
            <a:r>
              <a:rPr lang="en-AU" dirty="0"/>
              <a:t>Overview</a:t>
            </a:r>
          </a:p>
        </p:txBody>
      </p:sp>
      <p:sp>
        <p:nvSpPr>
          <p:cNvPr id="6" name="TextBox 5">
            <a:extLst>
              <a:ext uri="{FF2B5EF4-FFF2-40B4-BE49-F238E27FC236}">
                <a16:creationId xmlns:a16="http://schemas.microsoft.com/office/drawing/2014/main" id="{053A7ED7-936A-47DC-A023-450D59D41398}"/>
              </a:ext>
            </a:extLst>
          </p:cNvPr>
          <p:cNvSpPr txBox="1"/>
          <p:nvPr/>
        </p:nvSpPr>
        <p:spPr>
          <a:xfrm>
            <a:off x="6300192" y="1636002"/>
            <a:ext cx="2386608" cy="1328023"/>
          </a:xfrm>
          <a:prstGeom prst="roundRect">
            <a:avLst/>
          </a:prstGeom>
          <a:ln>
            <a:solidFill>
              <a:srgbClr val="9BBB5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Goals</a:t>
            </a:r>
          </a:p>
          <a:p>
            <a:pPr marL="285750" indent="-285750" fontAlgn="base">
              <a:spcBef>
                <a:spcPct val="0"/>
              </a:spcBef>
              <a:spcAft>
                <a:spcPct val="0"/>
              </a:spcAft>
              <a:buFont typeface="Arial" pitchFamily="34" charset="0"/>
              <a:buChar char="•"/>
            </a:pPr>
            <a:r>
              <a:rPr lang="en-AU" dirty="0">
                <a:solidFill>
                  <a:srgbClr val="000000"/>
                </a:solidFill>
              </a:rPr>
              <a:t>Strategies</a:t>
            </a:r>
          </a:p>
          <a:p>
            <a:pPr marL="285750" indent="-285750" fontAlgn="base">
              <a:spcBef>
                <a:spcPct val="0"/>
              </a:spcBef>
              <a:spcAft>
                <a:spcPct val="0"/>
              </a:spcAft>
              <a:buFont typeface="Arial" pitchFamily="34" charset="0"/>
              <a:buChar char="•"/>
            </a:pPr>
            <a:r>
              <a:rPr lang="en-AU" dirty="0">
                <a:solidFill>
                  <a:srgbClr val="000000"/>
                </a:solidFill>
              </a:rPr>
              <a:t>Road Maps</a:t>
            </a:r>
          </a:p>
          <a:p>
            <a:pPr marL="285750" indent="-285750" fontAlgn="base">
              <a:spcBef>
                <a:spcPct val="0"/>
              </a:spcBef>
              <a:spcAft>
                <a:spcPct val="0"/>
              </a:spcAft>
              <a:buFont typeface="Arial" pitchFamily="34" charset="0"/>
              <a:buChar char="•"/>
            </a:pPr>
            <a:r>
              <a:rPr lang="en-AU" dirty="0">
                <a:solidFill>
                  <a:srgbClr val="000000"/>
                </a:solidFill>
              </a:rPr>
              <a:t>Measures</a:t>
            </a:r>
          </a:p>
        </p:txBody>
      </p:sp>
      <p:pic>
        <p:nvPicPr>
          <p:cNvPr id="7" name="Picture 4">
            <a:extLst>
              <a:ext uri="{FF2B5EF4-FFF2-40B4-BE49-F238E27FC236}">
                <a16:creationId xmlns:a16="http://schemas.microsoft.com/office/drawing/2014/main" id="{D807F69B-9117-44B1-BDE0-5AEE4D6640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144" y="1481252"/>
            <a:ext cx="5388010" cy="520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Rounded Corners 7">
            <a:extLst>
              <a:ext uri="{FF2B5EF4-FFF2-40B4-BE49-F238E27FC236}">
                <a16:creationId xmlns:a16="http://schemas.microsoft.com/office/drawing/2014/main" id="{E2005205-E378-48A0-8F85-B7AD6704FBE7}"/>
              </a:ext>
            </a:extLst>
          </p:cNvPr>
          <p:cNvSpPr/>
          <p:nvPr/>
        </p:nvSpPr>
        <p:spPr>
          <a:xfrm>
            <a:off x="6368641" y="1978632"/>
            <a:ext cx="2249710" cy="381000"/>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084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26"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27" name="Text Placeholder 5"/>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Constructing Strategies</a:t>
            </a:r>
          </a:p>
        </p:txBody>
      </p:sp>
      <p:sp>
        <p:nvSpPr>
          <p:cNvPr id="6" name="Content Placeholder 2"/>
          <p:cNvSpPr txBox="1">
            <a:spLocks/>
          </p:cNvSpPr>
          <p:nvPr/>
        </p:nvSpPr>
        <p:spPr>
          <a:xfrm>
            <a:off x="459427" y="1844873"/>
            <a:ext cx="5420469" cy="3168254"/>
          </a:xfrm>
          <a:prstGeom prst="rect">
            <a:avLst/>
          </a:prstGeom>
        </p:spPr>
        <p:txBody>
          <a:bodyPr>
            <a:noAutofit/>
          </a:bodyPr>
          <a:lstStyle>
            <a:lvl1pPr marL="342813" indent="-342813" algn="l" defTabSz="914165"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n-lt"/>
              </a:rPr>
              <a:t>Start with a verb</a:t>
            </a:r>
          </a:p>
          <a:p>
            <a:pPr>
              <a:buFont typeface="Wingdings" pitchFamily="2" charset="2"/>
              <a:buNone/>
            </a:pPr>
            <a:endParaRPr lang="en-US" sz="2800" dirty="0">
              <a:latin typeface="+mn-lt"/>
            </a:endParaRPr>
          </a:p>
          <a:p>
            <a:pPr>
              <a:buFont typeface="Wingdings" pitchFamily="2" charset="2"/>
              <a:buNone/>
            </a:pPr>
            <a:endParaRPr lang="en-US" sz="2800" dirty="0">
              <a:latin typeface="+mn-lt"/>
            </a:endParaRPr>
          </a:p>
          <a:p>
            <a:r>
              <a:rPr lang="en-US" sz="2800" dirty="0">
                <a:solidFill>
                  <a:srgbClr val="0070C0"/>
                </a:solidFill>
                <a:latin typeface="+mn-lt"/>
              </a:rPr>
              <a:t>If useful, specify who</a:t>
            </a:r>
          </a:p>
          <a:p>
            <a:pPr marL="0" indent="0">
              <a:buFont typeface="Arial" pitchFamily="34" charset="0"/>
              <a:buNone/>
            </a:pPr>
            <a:endParaRPr lang="en-US" sz="1050" dirty="0">
              <a:latin typeface="+mn-lt"/>
            </a:endParaRPr>
          </a:p>
          <a:p>
            <a:pPr marL="0" indent="0">
              <a:buFont typeface="Arial" pitchFamily="34" charset="0"/>
              <a:buNone/>
            </a:pPr>
            <a:endParaRPr lang="en-US" sz="1050" dirty="0">
              <a:latin typeface="+mn-lt"/>
            </a:endParaRPr>
          </a:p>
          <a:p>
            <a:r>
              <a:rPr lang="en-US" sz="2800" dirty="0">
                <a:latin typeface="+mn-lt"/>
              </a:rPr>
              <a:t>Clearly describing the strategy may require a longer name  - or (better) a description in “details” (in Miradi)</a:t>
            </a:r>
          </a:p>
        </p:txBody>
      </p:sp>
      <p:sp>
        <p:nvSpPr>
          <p:cNvPr id="7" name="Freeform 3"/>
          <p:cNvSpPr>
            <a:spLocks/>
          </p:cNvSpPr>
          <p:nvPr/>
        </p:nvSpPr>
        <p:spPr bwMode="auto">
          <a:xfrm>
            <a:off x="4605484" y="1634430"/>
            <a:ext cx="1557338" cy="884635"/>
          </a:xfrm>
          <a:custGeom>
            <a:avLst/>
            <a:gdLst>
              <a:gd name="T0" fmla="*/ 110229963 w 1544594"/>
              <a:gd name="T1" fmla="*/ 0 h 877329"/>
              <a:gd name="T2" fmla="*/ 463887002 w 1544594"/>
              <a:gd name="T3" fmla="*/ 0 h 877329"/>
              <a:gd name="T4" fmla="*/ 574117696 w 1544594"/>
              <a:gd name="T5" fmla="*/ 170910164 h 877329"/>
              <a:gd name="T6" fmla="*/ 459293985 w 1544594"/>
              <a:gd name="T7" fmla="*/ 327961237 h 877329"/>
              <a:gd name="T8" fmla="*/ 119416514 w 1544594"/>
              <a:gd name="T9" fmla="*/ 327961237 h 877329"/>
              <a:gd name="T10" fmla="*/ 0 w 1544594"/>
              <a:gd name="T11" fmla="*/ 161671200 h 877329"/>
              <a:gd name="T12" fmla="*/ 110229963 w 1544594"/>
              <a:gd name="T13" fmla="*/ 0 h 877329"/>
              <a:gd name="T14" fmla="*/ 0 60000 65536"/>
              <a:gd name="T15" fmla="*/ 0 60000 65536"/>
              <a:gd name="T16" fmla="*/ 0 60000 65536"/>
              <a:gd name="T17" fmla="*/ 0 60000 65536"/>
              <a:gd name="T18" fmla="*/ 0 60000 65536"/>
              <a:gd name="T19" fmla="*/ 0 60000 65536"/>
              <a:gd name="T20" fmla="*/ 0 60000 65536"/>
              <a:gd name="T21" fmla="*/ 0 w 1544594"/>
              <a:gd name="T22" fmla="*/ 0 h 877329"/>
              <a:gd name="T23" fmla="*/ 1544594 w 1544594"/>
              <a:gd name="T24" fmla="*/ 877329 h 877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4594" h="877329">
                <a:moveTo>
                  <a:pt x="296562" y="0"/>
                </a:moveTo>
                <a:lnTo>
                  <a:pt x="1248032" y="0"/>
                </a:lnTo>
                <a:lnTo>
                  <a:pt x="1544594" y="457200"/>
                </a:lnTo>
                <a:lnTo>
                  <a:pt x="1235675" y="877329"/>
                </a:lnTo>
                <a:lnTo>
                  <a:pt x="321275" y="877329"/>
                </a:lnTo>
                <a:lnTo>
                  <a:pt x="0" y="432486"/>
                </a:lnTo>
                <a:lnTo>
                  <a:pt x="296562" y="0"/>
                </a:lnTo>
                <a:close/>
              </a:path>
            </a:pathLst>
          </a:custGeom>
          <a:solidFill>
            <a:srgbClr val="FFFF00"/>
          </a:solidFill>
          <a:ln w="12700" algn="ctr">
            <a:solidFill>
              <a:schemeClr val="tx1"/>
            </a:solidFill>
            <a:round/>
            <a:headEnd/>
            <a:tailEnd/>
          </a:ln>
        </p:spPr>
        <p:txBody>
          <a:bodyPr anchor="ctr" anchorCtr="1"/>
          <a:lstStyle/>
          <a:p>
            <a:pPr algn="ctr"/>
            <a:r>
              <a:rPr lang="en-US" sz="1200" dirty="0">
                <a:latin typeface="Trebuchet MS" panose="020B0603020202020204" pitchFamily="34" charset="0"/>
              </a:rPr>
              <a:t>Certification</a:t>
            </a:r>
          </a:p>
        </p:txBody>
      </p:sp>
      <p:sp>
        <p:nvSpPr>
          <p:cNvPr id="8" name="Freeform 7"/>
          <p:cNvSpPr>
            <a:spLocks/>
          </p:cNvSpPr>
          <p:nvPr/>
        </p:nvSpPr>
        <p:spPr bwMode="auto">
          <a:xfrm>
            <a:off x="6598738" y="3147864"/>
            <a:ext cx="1557338" cy="884634"/>
          </a:xfrm>
          <a:custGeom>
            <a:avLst/>
            <a:gdLst>
              <a:gd name="T0" fmla="*/ 110229963 w 1544594"/>
              <a:gd name="T1" fmla="*/ 0 h 877329"/>
              <a:gd name="T2" fmla="*/ 463887002 w 1544594"/>
              <a:gd name="T3" fmla="*/ 0 h 877329"/>
              <a:gd name="T4" fmla="*/ 574117696 w 1544594"/>
              <a:gd name="T5" fmla="*/ 170908556 h 877329"/>
              <a:gd name="T6" fmla="*/ 459293985 w 1544594"/>
              <a:gd name="T7" fmla="*/ 327958722 h 877329"/>
              <a:gd name="T8" fmla="*/ 119416514 w 1544594"/>
              <a:gd name="T9" fmla="*/ 327958722 h 877329"/>
              <a:gd name="T10" fmla="*/ 0 w 1544594"/>
              <a:gd name="T11" fmla="*/ 161669858 h 877329"/>
              <a:gd name="T12" fmla="*/ 110229963 w 1544594"/>
              <a:gd name="T13" fmla="*/ 0 h 877329"/>
              <a:gd name="T14" fmla="*/ 0 60000 65536"/>
              <a:gd name="T15" fmla="*/ 0 60000 65536"/>
              <a:gd name="T16" fmla="*/ 0 60000 65536"/>
              <a:gd name="T17" fmla="*/ 0 60000 65536"/>
              <a:gd name="T18" fmla="*/ 0 60000 65536"/>
              <a:gd name="T19" fmla="*/ 0 60000 65536"/>
              <a:gd name="T20" fmla="*/ 0 60000 65536"/>
              <a:gd name="T21" fmla="*/ 0 w 1544594"/>
              <a:gd name="T22" fmla="*/ 0 h 877329"/>
              <a:gd name="T23" fmla="*/ 1544594 w 1544594"/>
              <a:gd name="T24" fmla="*/ 877329 h 877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4594" h="877329">
                <a:moveTo>
                  <a:pt x="296562" y="0"/>
                </a:moveTo>
                <a:lnTo>
                  <a:pt x="1248032" y="0"/>
                </a:lnTo>
                <a:lnTo>
                  <a:pt x="1544594" y="457200"/>
                </a:lnTo>
                <a:lnTo>
                  <a:pt x="1235675" y="877329"/>
                </a:lnTo>
                <a:lnTo>
                  <a:pt x="321275" y="877329"/>
                </a:lnTo>
                <a:lnTo>
                  <a:pt x="0" y="432486"/>
                </a:lnTo>
                <a:lnTo>
                  <a:pt x="296562" y="0"/>
                </a:lnTo>
                <a:close/>
              </a:path>
            </a:pathLst>
          </a:custGeom>
          <a:solidFill>
            <a:srgbClr val="FFFF00"/>
          </a:solidFill>
          <a:ln w="12700" algn="ctr">
            <a:solidFill>
              <a:schemeClr val="tx1"/>
            </a:solidFill>
            <a:round/>
            <a:headEnd/>
            <a:tailEnd/>
          </a:ln>
        </p:spPr>
        <p:txBody>
          <a:bodyPr anchor="ctr" anchorCtr="1"/>
          <a:lstStyle/>
          <a:p>
            <a:pPr algn="ctr"/>
            <a:r>
              <a:rPr lang="en-US" sz="1200" dirty="0">
                <a:latin typeface="Trebuchet MS" panose="020B0603020202020204" pitchFamily="34" charset="0"/>
              </a:rPr>
              <a:t>WCS</a:t>
            </a:r>
          </a:p>
          <a:p>
            <a:pPr algn="ctr"/>
            <a:r>
              <a:rPr lang="en-US" sz="1200" dirty="0">
                <a:latin typeface="Trebuchet MS" panose="020B0603020202020204" pitchFamily="34" charset="0"/>
              </a:rPr>
              <a:t> will change forest code to permit certification</a:t>
            </a:r>
          </a:p>
        </p:txBody>
      </p:sp>
      <p:sp>
        <p:nvSpPr>
          <p:cNvPr id="9" name="Freeform 8"/>
          <p:cNvSpPr>
            <a:spLocks/>
          </p:cNvSpPr>
          <p:nvPr/>
        </p:nvSpPr>
        <p:spPr bwMode="auto">
          <a:xfrm>
            <a:off x="6260600" y="4661297"/>
            <a:ext cx="2233613" cy="1225153"/>
          </a:xfrm>
          <a:custGeom>
            <a:avLst/>
            <a:gdLst>
              <a:gd name="T0" fmla="*/ 1362724198 w 1544594"/>
              <a:gd name="T1" fmla="*/ 0 h 877329"/>
              <a:gd name="T2" fmla="*/ 2147483647 w 1544594"/>
              <a:gd name="T3" fmla="*/ 0 h 877329"/>
              <a:gd name="T4" fmla="*/ 2147483647 w 1544594"/>
              <a:gd name="T5" fmla="*/ 2147483647 h 877329"/>
              <a:gd name="T6" fmla="*/ 2147483647 w 1544594"/>
              <a:gd name="T7" fmla="*/ 2147483647 h 877329"/>
              <a:gd name="T8" fmla="*/ 1476292298 w 1544594"/>
              <a:gd name="T9" fmla="*/ 2147483647 h 877329"/>
              <a:gd name="T10" fmla="*/ 0 w 1544594"/>
              <a:gd name="T11" fmla="*/ 2147483647 h 877329"/>
              <a:gd name="T12" fmla="*/ 1362724198 w 1544594"/>
              <a:gd name="T13" fmla="*/ 0 h 877329"/>
              <a:gd name="T14" fmla="*/ 0 60000 65536"/>
              <a:gd name="T15" fmla="*/ 0 60000 65536"/>
              <a:gd name="T16" fmla="*/ 0 60000 65536"/>
              <a:gd name="T17" fmla="*/ 0 60000 65536"/>
              <a:gd name="T18" fmla="*/ 0 60000 65536"/>
              <a:gd name="T19" fmla="*/ 0 60000 65536"/>
              <a:gd name="T20" fmla="*/ 0 60000 65536"/>
              <a:gd name="T21" fmla="*/ 0 w 1544594"/>
              <a:gd name="T22" fmla="*/ 0 h 877329"/>
              <a:gd name="T23" fmla="*/ 1544594 w 1544594"/>
              <a:gd name="T24" fmla="*/ 877329 h 877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4594" h="877329">
                <a:moveTo>
                  <a:pt x="296562" y="0"/>
                </a:moveTo>
                <a:lnTo>
                  <a:pt x="1248032" y="0"/>
                </a:lnTo>
                <a:lnTo>
                  <a:pt x="1544594" y="457200"/>
                </a:lnTo>
                <a:lnTo>
                  <a:pt x="1235675" y="877329"/>
                </a:lnTo>
                <a:lnTo>
                  <a:pt x="321275" y="877329"/>
                </a:lnTo>
                <a:lnTo>
                  <a:pt x="0" y="432486"/>
                </a:lnTo>
                <a:lnTo>
                  <a:pt x="296562" y="0"/>
                </a:lnTo>
                <a:close/>
              </a:path>
            </a:pathLst>
          </a:custGeom>
          <a:solidFill>
            <a:srgbClr val="FFFF00"/>
          </a:solidFill>
          <a:ln w="12700" algn="ctr">
            <a:solidFill>
              <a:schemeClr val="tx1"/>
            </a:solidFill>
            <a:round/>
            <a:headEnd/>
            <a:tailEnd/>
          </a:ln>
        </p:spPr>
        <p:txBody>
          <a:bodyPr lIns="0" tIns="0" rIns="0" bIns="0" anchor="ctr" anchorCtr="1"/>
          <a:lstStyle/>
          <a:p>
            <a:pPr algn="ctr"/>
            <a:r>
              <a:rPr lang="en-US" sz="1200" dirty="0">
                <a:latin typeface="Trebuchet MS" panose="020B0603020202020204" pitchFamily="34" charset="0"/>
              </a:rPr>
              <a:t>Complete legal analysis</a:t>
            </a:r>
          </a:p>
          <a:p>
            <a:pPr algn="ctr"/>
            <a:r>
              <a:rPr lang="en-US" sz="1200" dirty="0">
                <a:latin typeface="Trebuchet MS" panose="020B0603020202020204" pitchFamily="34" charset="0"/>
              </a:rPr>
              <a:t> and work with Forest </a:t>
            </a:r>
          </a:p>
          <a:p>
            <a:pPr algn="ctr"/>
            <a:r>
              <a:rPr lang="en-US" sz="1200" dirty="0">
                <a:latin typeface="Trebuchet MS" panose="020B0603020202020204" pitchFamily="34" charset="0"/>
              </a:rPr>
              <a:t>Department to change </a:t>
            </a:r>
          </a:p>
          <a:p>
            <a:pPr algn="ctr"/>
            <a:r>
              <a:rPr lang="en-US" sz="1200" dirty="0">
                <a:latin typeface="Trebuchet MS" panose="020B0603020202020204" pitchFamily="34" charset="0"/>
              </a:rPr>
              <a:t>forest code to </a:t>
            </a:r>
          </a:p>
          <a:p>
            <a:pPr algn="ctr"/>
            <a:r>
              <a:rPr lang="en-US" sz="1200" dirty="0">
                <a:latin typeface="Trebuchet MS" panose="020B0603020202020204" pitchFamily="34" charset="0"/>
              </a:rPr>
              <a:t>permit certification</a:t>
            </a:r>
          </a:p>
        </p:txBody>
      </p:sp>
      <p:sp>
        <p:nvSpPr>
          <p:cNvPr id="10" name="Freeform 9"/>
          <p:cNvSpPr>
            <a:spLocks/>
          </p:cNvSpPr>
          <p:nvPr/>
        </p:nvSpPr>
        <p:spPr bwMode="auto">
          <a:xfrm>
            <a:off x="6625974" y="1634430"/>
            <a:ext cx="1557338" cy="884635"/>
          </a:xfrm>
          <a:custGeom>
            <a:avLst/>
            <a:gdLst>
              <a:gd name="T0" fmla="*/ 110229963 w 1544594"/>
              <a:gd name="T1" fmla="*/ 0 h 877329"/>
              <a:gd name="T2" fmla="*/ 463887002 w 1544594"/>
              <a:gd name="T3" fmla="*/ 0 h 877329"/>
              <a:gd name="T4" fmla="*/ 574117696 w 1544594"/>
              <a:gd name="T5" fmla="*/ 170910164 h 877329"/>
              <a:gd name="T6" fmla="*/ 459293985 w 1544594"/>
              <a:gd name="T7" fmla="*/ 327961237 h 877329"/>
              <a:gd name="T8" fmla="*/ 119416514 w 1544594"/>
              <a:gd name="T9" fmla="*/ 327961237 h 877329"/>
              <a:gd name="T10" fmla="*/ 0 w 1544594"/>
              <a:gd name="T11" fmla="*/ 161671200 h 877329"/>
              <a:gd name="T12" fmla="*/ 110229963 w 1544594"/>
              <a:gd name="T13" fmla="*/ 0 h 877329"/>
              <a:gd name="T14" fmla="*/ 0 60000 65536"/>
              <a:gd name="T15" fmla="*/ 0 60000 65536"/>
              <a:gd name="T16" fmla="*/ 0 60000 65536"/>
              <a:gd name="T17" fmla="*/ 0 60000 65536"/>
              <a:gd name="T18" fmla="*/ 0 60000 65536"/>
              <a:gd name="T19" fmla="*/ 0 60000 65536"/>
              <a:gd name="T20" fmla="*/ 0 60000 65536"/>
              <a:gd name="T21" fmla="*/ 0 w 1544594"/>
              <a:gd name="T22" fmla="*/ 0 h 877329"/>
              <a:gd name="T23" fmla="*/ 1544594 w 1544594"/>
              <a:gd name="T24" fmla="*/ 877329 h 877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4594" h="877329">
                <a:moveTo>
                  <a:pt x="296562" y="0"/>
                </a:moveTo>
                <a:lnTo>
                  <a:pt x="1248032" y="0"/>
                </a:lnTo>
                <a:lnTo>
                  <a:pt x="1544594" y="457200"/>
                </a:lnTo>
                <a:lnTo>
                  <a:pt x="1235675" y="877329"/>
                </a:lnTo>
                <a:lnTo>
                  <a:pt x="321275" y="877329"/>
                </a:lnTo>
                <a:lnTo>
                  <a:pt x="0" y="432486"/>
                </a:lnTo>
                <a:lnTo>
                  <a:pt x="296562" y="0"/>
                </a:lnTo>
                <a:close/>
              </a:path>
            </a:pathLst>
          </a:custGeom>
          <a:solidFill>
            <a:srgbClr val="FFFF00"/>
          </a:solidFill>
          <a:ln w="12700" algn="ctr">
            <a:solidFill>
              <a:schemeClr val="tx1"/>
            </a:solidFill>
            <a:round/>
            <a:headEnd/>
            <a:tailEnd/>
          </a:ln>
        </p:spPr>
        <p:txBody>
          <a:bodyPr anchor="ctr" anchorCtr="1"/>
          <a:lstStyle/>
          <a:p>
            <a:pPr algn="ctr"/>
            <a:r>
              <a:rPr lang="en-US" sz="1200" dirty="0">
                <a:latin typeface="Trebuchet MS" panose="020B0603020202020204" pitchFamily="34" charset="0"/>
              </a:rPr>
              <a:t>Change forest </a:t>
            </a:r>
          </a:p>
          <a:p>
            <a:pPr algn="ctr"/>
            <a:r>
              <a:rPr lang="en-US" sz="1200" dirty="0">
                <a:latin typeface="Trebuchet MS" panose="020B0603020202020204" pitchFamily="34" charset="0"/>
              </a:rPr>
              <a:t>code to permit </a:t>
            </a:r>
          </a:p>
          <a:p>
            <a:pPr algn="ctr"/>
            <a:r>
              <a:rPr lang="en-US" sz="1200" dirty="0">
                <a:latin typeface="Trebuchet MS" panose="020B0603020202020204" pitchFamily="34" charset="0"/>
              </a:rPr>
              <a:t>certification</a:t>
            </a:r>
          </a:p>
        </p:txBody>
      </p:sp>
      <p:sp>
        <p:nvSpPr>
          <p:cNvPr id="11" name="TextBox 8"/>
          <p:cNvSpPr txBox="1">
            <a:spLocks noChangeArrowheads="1"/>
          </p:cNvSpPr>
          <p:nvPr/>
        </p:nvSpPr>
        <p:spPr bwMode="auto">
          <a:xfrm>
            <a:off x="6169966" y="1730156"/>
            <a:ext cx="460382" cy="323165"/>
          </a:xfrm>
          <a:prstGeom prst="rect">
            <a:avLst/>
          </a:prstGeom>
          <a:noFill/>
          <a:ln w="9525">
            <a:noFill/>
            <a:miter lim="800000"/>
            <a:headEnd/>
            <a:tailEnd/>
          </a:ln>
        </p:spPr>
        <p:txBody>
          <a:bodyPr wrap="none">
            <a:spAutoFit/>
          </a:bodyPr>
          <a:lstStyle/>
          <a:p>
            <a:r>
              <a:rPr lang="en-US" sz="1500" dirty="0">
                <a:latin typeface="Trebuchet MS" panose="020B0603020202020204" pitchFamily="34" charset="0"/>
              </a:rPr>
              <a:t>VS.</a:t>
            </a:r>
          </a:p>
        </p:txBody>
      </p:sp>
    </p:spTree>
    <p:extLst>
      <p:ext uri="{BB962C8B-B14F-4D97-AF65-F5344CB8AC3E}">
        <p14:creationId xmlns:p14="http://schemas.microsoft.com/office/powerpoint/2010/main" val="417569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26"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27" name="Text Placeholder 5"/>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Hints</a:t>
            </a:r>
          </a:p>
        </p:txBody>
      </p:sp>
      <p:sp>
        <p:nvSpPr>
          <p:cNvPr id="12" name="Rectangle 4"/>
          <p:cNvSpPr txBox="1">
            <a:spLocks noChangeArrowheads="1"/>
          </p:cNvSpPr>
          <p:nvPr/>
        </p:nvSpPr>
        <p:spPr>
          <a:xfrm>
            <a:off x="457200" y="1641060"/>
            <a:ext cx="8229600" cy="4724400"/>
          </a:xfrm>
          <a:prstGeom prst="rect">
            <a:avLst/>
          </a:prstGeom>
          <a:noFill/>
        </p:spPr>
        <p:txBody>
          <a:bodyPr/>
          <a:lstStyle>
            <a:lvl1pPr marL="342813" indent="-342813" algn="l" defTabSz="914165"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s-GT" sz="2800" dirty="0">
                <a:latin typeface="+mn-lt"/>
              </a:rPr>
              <a:t>Good </a:t>
            </a:r>
            <a:r>
              <a:rPr lang="en-AU" sz="2800" dirty="0">
                <a:latin typeface="+mn-lt"/>
              </a:rPr>
              <a:t>strategies</a:t>
            </a:r>
            <a:r>
              <a:rPr lang="es-GT" sz="2800" dirty="0">
                <a:latin typeface="+mn-lt"/>
              </a:rPr>
              <a:t> </a:t>
            </a:r>
            <a:r>
              <a:rPr lang="en-AU" sz="2800" dirty="0">
                <a:latin typeface="+mn-lt"/>
              </a:rPr>
              <a:t>are</a:t>
            </a:r>
            <a:r>
              <a:rPr lang="es-GT" sz="2800" dirty="0">
                <a:latin typeface="+mn-lt"/>
              </a:rPr>
              <a:t>:</a:t>
            </a:r>
          </a:p>
          <a:p>
            <a:pPr>
              <a:spcBef>
                <a:spcPts val="1800"/>
              </a:spcBef>
            </a:pPr>
            <a:r>
              <a:rPr lang="en-AU" sz="2800" b="1" dirty="0">
                <a:solidFill>
                  <a:srgbClr val="0070C0"/>
                </a:solidFill>
                <a:latin typeface="+mn-lt"/>
              </a:rPr>
              <a:t>addressing</a:t>
            </a:r>
            <a:r>
              <a:rPr lang="es-GT" sz="2800" b="1" dirty="0">
                <a:solidFill>
                  <a:srgbClr val="0070C0"/>
                </a:solidFill>
                <a:latin typeface="+mn-lt"/>
              </a:rPr>
              <a:t> </a:t>
            </a:r>
            <a:r>
              <a:rPr lang="en-AU" sz="2800" b="1" dirty="0">
                <a:solidFill>
                  <a:srgbClr val="0070C0"/>
                </a:solidFill>
                <a:latin typeface="+mn-lt"/>
              </a:rPr>
              <a:t>threats</a:t>
            </a:r>
            <a:r>
              <a:rPr lang="es-GT" sz="2800" b="1" dirty="0">
                <a:solidFill>
                  <a:srgbClr val="0070C0"/>
                </a:solidFill>
                <a:latin typeface="+mn-lt"/>
              </a:rPr>
              <a:t> at </a:t>
            </a:r>
            <a:r>
              <a:rPr lang="es-GT" sz="2800" b="1" dirty="0" err="1">
                <a:solidFill>
                  <a:srgbClr val="0070C0"/>
                </a:solidFill>
                <a:latin typeface="+mn-lt"/>
              </a:rPr>
              <a:t>the</a:t>
            </a:r>
            <a:r>
              <a:rPr lang="es-GT" sz="2800" b="1" dirty="0">
                <a:solidFill>
                  <a:srgbClr val="0070C0"/>
                </a:solidFill>
                <a:latin typeface="+mn-lt"/>
              </a:rPr>
              <a:t> </a:t>
            </a:r>
            <a:r>
              <a:rPr lang="en-AU" sz="2800" b="1" dirty="0">
                <a:solidFill>
                  <a:srgbClr val="0070C0"/>
                </a:solidFill>
                <a:latin typeface="+mn-lt"/>
              </a:rPr>
              <a:t>most</a:t>
            </a:r>
            <a:r>
              <a:rPr lang="es-GT" sz="2800" b="1" dirty="0">
                <a:solidFill>
                  <a:srgbClr val="0070C0"/>
                </a:solidFill>
                <a:latin typeface="+mn-lt"/>
              </a:rPr>
              <a:t> </a:t>
            </a:r>
            <a:r>
              <a:rPr lang="en-AU" sz="2800" b="1" dirty="0">
                <a:solidFill>
                  <a:srgbClr val="0070C0"/>
                </a:solidFill>
                <a:latin typeface="+mn-lt"/>
              </a:rPr>
              <a:t>effective</a:t>
            </a:r>
            <a:r>
              <a:rPr lang="es-GT" sz="2800" b="1" dirty="0">
                <a:solidFill>
                  <a:srgbClr val="0070C0"/>
                </a:solidFill>
                <a:latin typeface="+mn-lt"/>
              </a:rPr>
              <a:t> </a:t>
            </a:r>
            <a:r>
              <a:rPr lang="en-AU" sz="2800" b="1" dirty="0">
                <a:solidFill>
                  <a:srgbClr val="0070C0"/>
                </a:solidFill>
                <a:latin typeface="+mn-lt"/>
              </a:rPr>
              <a:t>point</a:t>
            </a:r>
            <a:r>
              <a:rPr lang="es-GT" sz="2800" b="1" dirty="0">
                <a:solidFill>
                  <a:srgbClr val="0070C0"/>
                </a:solidFill>
                <a:latin typeface="+mn-lt"/>
              </a:rPr>
              <a:t>:</a:t>
            </a:r>
            <a:r>
              <a:rPr lang="en-US" sz="2800" dirty="0">
                <a:solidFill>
                  <a:srgbClr val="0070C0"/>
                </a:solidFill>
                <a:latin typeface="+mn-lt"/>
              </a:rPr>
              <a:t> Good strategies </a:t>
            </a:r>
            <a:r>
              <a:rPr lang="en-AU" sz="2800" dirty="0">
                <a:solidFill>
                  <a:srgbClr val="0070C0"/>
                </a:solidFill>
                <a:latin typeface="+mn-lt"/>
              </a:rPr>
              <a:t>affect</a:t>
            </a:r>
            <a:r>
              <a:rPr lang="es-GT" sz="2800" dirty="0">
                <a:solidFill>
                  <a:srgbClr val="0070C0"/>
                </a:solidFill>
                <a:latin typeface="+mn-lt"/>
              </a:rPr>
              <a:t> one or more key intervention points that you identified </a:t>
            </a:r>
            <a:r>
              <a:rPr lang="en-US" sz="2800" dirty="0">
                <a:solidFill>
                  <a:srgbClr val="0070C0"/>
                </a:solidFill>
                <a:latin typeface="+mn-lt"/>
              </a:rPr>
              <a:t>in your situation analysis</a:t>
            </a:r>
            <a:endParaRPr lang="en-US" sz="2800" b="1" dirty="0">
              <a:solidFill>
                <a:srgbClr val="0070C0"/>
              </a:solidFill>
              <a:latin typeface="+mn-lt"/>
            </a:endParaRPr>
          </a:p>
          <a:p>
            <a:r>
              <a:rPr lang="en-US" sz="2800" b="1" dirty="0">
                <a:latin typeface="+mn-lt"/>
              </a:rPr>
              <a:t>focused:</a:t>
            </a:r>
            <a:r>
              <a:rPr lang="en-US" sz="2800" dirty="0">
                <a:latin typeface="+mn-lt"/>
              </a:rPr>
              <a:t> Strategy outlines a specific courses of action that needs to be carried out</a:t>
            </a:r>
          </a:p>
          <a:p>
            <a:r>
              <a:rPr lang="en-US" sz="2800" b="1" dirty="0">
                <a:solidFill>
                  <a:srgbClr val="0070C0"/>
                </a:solidFill>
                <a:latin typeface="+mn-lt"/>
              </a:rPr>
              <a:t>feasible</a:t>
            </a:r>
            <a:r>
              <a:rPr lang="en-US" sz="2800" dirty="0">
                <a:solidFill>
                  <a:srgbClr val="0070C0"/>
                </a:solidFill>
                <a:latin typeface="+mn-lt"/>
              </a:rPr>
              <a:t>: Can be done with the project's resources and skills.</a:t>
            </a:r>
          </a:p>
          <a:p>
            <a:r>
              <a:rPr lang="en-US" sz="2800" b="1" dirty="0">
                <a:latin typeface="+mn-lt"/>
              </a:rPr>
              <a:t>appropriate</a:t>
            </a:r>
            <a:r>
              <a:rPr lang="en-US" sz="2800" dirty="0">
                <a:latin typeface="+mn-lt"/>
              </a:rPr>
              <a:t>: acceptable within your cultural, social, and biological norms.</a:t>
            </a:r>
          </a:p>
        </p:txBody>
      </p:sp>
    </p:spTree>
    <p:extLst>
      <p:ext uri="{BB962C8B-B14F-4D97-AF65-F5344CB8AC3E}">
        <p14:creationId xmlns:p14="http://schemas.microsoft.com/office/powerpoint/2010/main" val="37558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3"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4" name="Text Placeholder 5"/>
          <p:cNvSpPr>
            <a:spLocks noGrp="1"/>
          </p:cNvSpPr>
          <p:nvPr>
            <p:ph type="body" sz="quarter" idx="15"/>
          </p:nvPr>
        </p:nvSpPr>
        <p:spPr>
          <a:xfrm>
            <a:off x="2852738" y="501103"/>
            <a:ext cx="6291262" cy="646112"/>
          </a:xfrm>
        </p:spPr>
        <p:txBody>
          <a:bodyPr>
            <a:normAutofit/>
          </a:bodyPr>
          <a:lstStyle/>
          <a:p>
            <a:r>
              <a:rPr lang="en-AU" dirty="0"/>
              <a:t>Deciding which one(s)</a:t>
            </a:r>
          </a:p>
        </p:txBody>
      </p:sp>
      <p:sp>
        <p:nvSpPr>
          <p:cNvPr id="2" name="Content Placeholder 1"/>
          <p:cNvSpPr>
            <a:spLocks noGrp="1"/>
          </p:cNvSpPr>
          <p:nvPr>
            <p:ph idx="1"/>
          </p:nvPr>
        </p:nvSpPr>
        <p:spPr>
          <a:xfrm>
            <a:off x="457200" y="1412776"/>
            <a:ext cx="8229600" cy="5184576"/>
          </a:xfrm>
        </p:spPr>
        <p:txBody>
          <a:bodyPr>
            <a:normAutofit/>
          </a:bodyPr>
          <a:lstStyle/>
          <a:p>
            <a:r>
              <a:rPr lang="en-AU" dirty="0">
                <a:solidFill>
                  <a:srgbClr val="003300"/>
                </a:solidFill>
              </a:rPr>
              <a:t>Not all ideas are gold</a:t>
            </a:r>
          </a:p>
          <a:p>
            <a:r>
              <a:rPr lang="en-AU" dirty="0">
                <a:solidFill>
                  <a:srgbClr val="0070C0"/>
                </a:solidFill>
              </a:rPr>
              <a:t>Need to decide between different ideas in a way that is clear</a:t>
            </a:r>
          </a:p>
          <a:p>
            <a:r>
              <a:rPr lang="en-AU" dirty="0">
                <a:solidFill>
                  <a:srgbClr val="003300"/>
                </a:solidFill>
              </a:rPr>
              <a:t>Depends on a number of factors:</a:t>
            </a:r>
          </a:p>
          <a:p>
            <a:pPr lvl="2"/>
            <a:r>
              <a:rPr lang="en-AU" dirty="0">
                <a:solidFill>
                  <a:srgbClr val="003300"/>
                </a:solidFill>
              </a:rPr>
              <a:t>Cost</a:t>
            </a:r>
          </a:p>
          <a:p>
            <a:pPr lvl="2"/>
            <a:r>
              <a:rPr lang="en-AU" dirty="0">
                <a:solidFill>
                  <a:srgbClr val="0070C0"/>
                </a:solidFill>
              </a:rPr>
              <a:t>Time</a:t>
            </a:r>
          </a:p>
          <a:p>
            <a:pPr lvl="2"/>
            <a:r>
              <a:rPr lang="en-AU" dirty="0">
                <a:solidFill>
                  <a:srgbClr val="003300"/>
                </a:solidFill>
              </a:rPr>
              <a:t>Capacity</a:t>
            </a:r>
          </a:p>
          <a:p>
            <a:pPr lvl="2"/>
            <a:r>
              <a:rPr lang="en-AU" dirty="0">
                <a:solidFill>
                  <a:srgbClr val="0070C0"/>
                </a:solidFill>
              </a:rPr>
              <a:t>Capability</a:t>
            </a:r>
          </a:p>
          <a:p>
            <a:pPr lvl="2"/>
            <a:r>
              <a:rPr lang="en-AU" dirty="0">
                <a:solidFill>
                  <a:srgbClr val="003300"/>
                </a:solidFill>
              </a:rPr>
              <a:t>Influence</a:t>
            </a:r>
          </a:p>
        </p:txBody>
      </p:sp>
    </p:spTree>
    <p:extLst>
      <p:ext uri="{BB962C8B-B14F-4D97-AF65-F5344CB8AC3E}">
        <p14:creationId xmlns:p14="http://schemas.microsoft.com/office/powerpoint/2010/main" val="408131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3"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4" name="Text Placeholder 5"/>
          <p:cNvSpPr>
            <a:spLocks noGrp="1"/>
          </p:cNvSpPr>
          <p:nvPr>
            <p:ph type="body" sz="quarter" idx="15"/>
          </p:nvPr>
        </p:nvSpPr>
        <p:spPr>
          <a:xfrm>
            <a:off x="2852738" y="501103"/>
            <a:ext cx="6291262" cy="646112"/>
          </a:xfrm>
        </p:spPr>
        <p:txBody>
          <a:bodyPr>
            <a:normAutofit/>
          </a:bodyPr>
          <a:lstStyle/>
          <a:p>
            <a:r>
              <a:rPr lang="en-AU" dirty="0"/>
              <a:t>Deciding which one</a:t>
            </a:r>
          </a:p>
        </p:txBody>
      </p:sp>
      <p:sp>
        <p:nvSpPr>
          <p:cNvPr id="2" name="Content Placeholder 1"/>
          <p:cNvSpPr>
            <a:spLocks noGrp="1"/>
          </p:cNvSpPr>
          <p:nvPr>
            <p:ph idx="1"/>
          </p:nvPr>
        </p:nvSpPr>
        <p:spPr>
          <a:xfrm>
            <a:off x="253393" y="1484784"/>
            <a:ext cx="8579296" cy="5184576"/>
          </a:xfrm>
        </p:spPr>
        <p:txBody>
          <a:bodyPr>
            <a:noAutofit/>
          </a:bodyPr>
          <a:lstStyle/>
          <a:p>
            <a:r>
              <a:rPr lang="en-AU" dirty="0"/>
              <a:t>Lots of Methods for comparing alternatives </a:t>
            </a:r>
          </a:p>
          <a:p>
            <a:pPr lvl="1"/>
            <a:r>
              <a:rPr lang="en-AU" dirty="0">
                <a:solidFill>
                  <a:srgbClr val="0070C0"/>
                </a:solidFill>
              </a:rPr>
              <a:t>Simple voting</a:t>
            </a:r>
          </a:p>
          <a:p>
            <a:pPr lvl="1"/>
            <a:r>
              <a:rPr lang="en-AU" dirty="0"/>
              <a:t>Constructed scales</a:t>
            </a:r>
          </a:p>
          <a:p>
            <a:pPr lvl="2"/>
            <a:r>
              <a:rPr lang="en-AU" dirty="0"/>
              <a:t>Rating on 1-10 scale</a:t>
            </a:r>
          </a:p>
          <a:p>
            <a:pPr lvl="2"/>
            <a:r>
              <a:rPr lang="en-AU" dirty="0">
                <a:solidFill>
                  <a:srgbClr val="FF0000"/>
                </a:solidFill>
              </a:rPr>
              <a:t>Poor</a:t>
            </a:r>
            <a:r>
              <a:rPr lang="en-AU" dirty="0"/>
              <a:t>, </a:t>
            </a:r>
            <a:r>
              <a:rPr lang="en-AU" dirty="0">
                <a:solidFill>
                  <a:srgbClr val="FFC000"/>
                </a:solidFill>
              </a:rPr>
              <a:t>Fair</a:t>
            </a:r>
            <a:r>
              <a:rPr lang="en-AU" dirty="0"/>
              <a:t>, </a:t>
            </a:r>
            <a:r>
              <a:rPr lang="en-AU" dirty="0">
                <a:solidFill>
                  <a:srgbClr val="92D050"/>
                </a:solidFill>
              </a:rPr>
              <a:t>Good</a:t>
            </a:r>
            <a:r>
              <a:rPr lang="en-AU" dirty="0"/>
              <a:t>, </a:t>
            </a:r>
            <a:r>
              <a:rPr lang="en-AU" dirty="0">
                <a:solidFill>
                  <a:srgbClr val="00B050"/>
                </a:solidFill>
              </a:rPr>
              <a:t>Very Good</a:t>
            </a:r>
          </a:p>
          <a:p>
            <a:pPr lvl="1"/>
            <a:r>
              <a:rPr lang="en-AU" dirty="0">
                <a:solidFill>
                  <a:srgbClr val="0070C0"/>
                </a:solidFill>
              </a:rPr>
              <a:t>Natural scales</a:t>
            </a:r>
          </a:p>
          <a:p>
            <a:pPr lvl="2"/>
            <a:r>
              <a:rPr lang="en-AU" dirty="0"/>
              <a:t>Costs</a:t>
            </a:r>
          </a:p>
          <a:p>
            <a:pPr lvl="2"/>
            <a:r>
              <a:rPr lang="en-AU" dirty="0">
                <a:solidFill>
                  <a:srgbClr val="0070C0"/>
                </a:solidFill>
              </a:rPr>
              <a:t>Area</a:t>
            </a:r>
          </a:p>
          <a:p>
            <a:r>
              <a:rPr lang="en-AU" dirty="0"/>
              <a:t>Pick one that works for your situation</a:t>
            </a:r>
          </a:p>
          <a:p>
            <a:r>
              <a:rPr lang="en-AU" dirty="0">
                <a:solidFill>
                  <a:srgbClr val="0070C0"/>
                </a:solidFill>
              </a:rPr>
              <a:t>Might use more than one</a:t>
            </a:r>
          </a:p>
        </p:txBody>
      </p:sp>
    </p:spTree>
    <p:extLst>
      <p:ext uri="{BB962C8B-B14F-4D97-AF65-F5344CB8AC3E}">
        <p14:creationId xmlns:p14="http://schemas.microsoft.com/office/powerpoint/2010/main" val="18561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23528" y="1628799"/>
            <a:ext cx="4038600" cy="4525963"/>
          </a:xfrm>
        </p:spPr>
        <p:txBody>
          <a:bodyPr>
            <a:normAutofit fontScale="77500" lnSpcReduction="20000"/>
          </a:bodyPr>
          <a:lstStyle/>
          <a:p>
            <a:pPr marL="0" indent="0">
              <a:lnSpc>
                <a:spcPct val="120000"/>
              </a:lnSpc>
              <a:buNone/>
            </a:pPr>
            <a:r>
              <a:rPr lang="en-AU" b="1" dirty="0"/>
              <a:t>Potential Impact </a:t>
            </a:r>
            <a:r>
              <a:rPr lang="en-AU" dirty="0"/>
              <a:t>– Degree to which the strategy (if implemented) will lead to desired changes in the situation within the scope of your project</a:t>
            </a:r>
          </a:p>
          <a:p>
            <a:pPr>
              <a:lnSpc>
                <a:spcPct val="120000"/>
              </a:lnSpc>
            </a:pPr>
            <a:r>
              <a:rPr lang="en-AU" sz="2300" dirty="0">
                <a:solidFill>
                  <a:srgbClr val="00B050"/>
                </a:solidFill>
              </a:rPr>
              <a:t>Very High </a:t>
            </a:r>
            <a:r>
              <a:rPr lang="en-AU" sz="2300" dirty="0"/>
              <a:t>– completely mitigate a threat or restore a target.</a:t>
            </a:r>
          </a:p>
          <a:p>
            <a:pPr>
              <a:lnSpc>
                <a:spcPct val="120000"/>
              </a:lnSpc>
            </a:pPr>
            <a:r>
              <a:rPr lang="en-AU" sz="2300" dirty="0">
                <a:solidFill>
                  <a:srgbClr val="92D050"/>
                </a:solidFill>
              </a:rPr>
              <a:t>High</a:t>
            </a:r>
            <a:r>
              <a:rPr lang="en-AU" sz="2300" dirty="0"/>
              <a:t> – help mitigate a threat or restore a target.</a:t>
            </a:r>
          </a:p>
          <a:p>
            <a:pPr>
              <a:lnSpc>
                <a:spcPct val="120000"/>
              </a:lnSpc>
            </a:pPr>
            <a:r>
              <a:rPr lang="en-AU" sz="2300" dirty="0">
                <a:solidFill>
                  <a:srgbClr val="FFC000"/>
                </a:solidFill>
              </a:rPr>
              <a:t>Medium</a:t>
            </a:r>
            <a:r>
              <a:rPr lang="en-AU" sz="2300" dirty="0"/>
              <a:t> – possibly help mitigate a threat or restore a target.</a:t>
            </a:r>
          </a:p>
          <a:p>
            <a:pPr>
              <a:lnSpc>
                <a:spcPct val="120000"/>
              </a:lnSpc>
            </a:pPr>
            <a:r>
              <a:rPr lang="en-AU" sz="2300" dirty="0">
                <a:solidFill>
                  <a:srgbClr val="FF0000"/>
                </a:solidFill>
              </a:rPr>
              <a:t>Low</a:t>
            </a:r>
            <a:r>
              <a:rPr lang="en-AU" sz="2300" dirty="0"/>
              <a:t> –probably not contribute to meaningful threat mitigation or target restoration.</a:t>
            </a:r>
          </a:p>
          <a:p>
            <a:endParaRPr lang="en-AU" dirty="0"/>
          </a:p>
        </p:txBody>
      </p:sp>
      <p:sp>
        <p:nvSpPr>
          <p:cNvPr id="5" name="Content Placeholder 4"/>
          <p:cNvSpPr>
            <a:spLocks noGrp="1"/>
          </p:cNvSpPr>
          <p:nvPr>
            <p:ph sz="half" idx="2"/>
          </p:nvPr>
        </p:nvSpPr>
        <p:spPr>
          <a:xfrm>
            <a:off x="4587910" y="1628800"/>
            <a:ext cx="4458904" cy="4525963"/>
          </a:xfrm>
        </p:spPr>
        <p:txBody>
          <a:bodyPr>
            <a:noAutofit/>
          </a:bodyPr>
          <a:lstStyle/>
          <a:p>
            <a:pPr marL="0" indent="0">
              <a:buNone/>
            </a:pPr>
            <a:r>
              <a:rPr lang="en-AU" sz="2000" b="1" dirty="0"/>
              <a:t>Feasibility</a:t>
            </a:r>
            <a:r>
              <a:rPr lang="en-AU" sz="2000" dirty="0"/>
              <a:t> – Degree to which your project team could implement the strategy within likely ethical, financial/staffing, and technical/time constraints</a:t>
            </a:r>
          </a:p>
          <a:p>
            <a:r>
              <a:rPr lang="en-AU" sz="1600" dirty="0">
                <a:solidFill>
                  <a:srgbClr val="00B050"/>
                </a:solidFill>
              </a:rPr>
              <a:t>Very High </a:t>
            </a:r>
            <a:r>
              <a:rPr lang="en-AU" sz="1600" dirty="0"/>
              <a:t>– ethically, technically, AND financially feasible.</a:t>
            </a:r>
          </a:p>
          <a:p>
            <a:r>
              <a:rPr lang="en-AU" sz="1600" dirty="0">
                <a:solidFill>
                  <a:srgbClr val="92D050"/>
                </a:solidFill>
              </a:rPr>
              <a:t>High</a:t>
            </a:r>
            <a:r>
              <a:rPr lang="en-AU" sz="1600" dirty="0"/>
              <a:t> – ethically and technically feasible, but may require some additional financial resources.</a:t>
            </a:r>
          </a:p>
          <a:p>
            <a:r>
              <a:rPr lang="en-AU" sz="1600" dirty="0">
                <a:solidFill>
                  <a:srgbClr val="FFC000"/>
                </a:solidFill>
              </a:rPr>
              <a:t>Medium</a:t>
            </a:r>
            <a:r>
              <a:rPr lang="en-AU" sz="1600" dirty="0"/>
              <a:t> – ethically feasible, but either technically OR financially difficult </a:t>
            </a:r>
          </a:p>
          <a:p>
            <a:r>
              <a:rPr lang="en-AU" sz="1600" dirty="0">
                <a:solidFill>
                  <a:srgbClr val="FF0000"/>
                </a:solidFill>
              </a:rPr>
              <a:t>Low</a:t>
            </a:r>
            <a:r>
              <a:rPr lang="en-AU" sz="1600" dirty="0"/>
              <a:t> – not ethically, technically, OR financially feasible.</a:t>
            </a:r>
          </a:p>
          <a:p>
            <a:endParaRPr lang="en-AU" sz="2000" dirty="0"/>
          </a:p>
        </p:txBody>
      </p:sp>
      <p:sp>
        <p:nvSpPr>
          <p:cNvPr id="12" name="Text Placeholder 1"/>
          <p:cNvSpPr>
            <a:spLocks noGrp="1"/>
          </p:cNvSpPr>
          <p:nvPr>
            <p:ph type="body" sz="quarter" idx="13"/>
          </p:nvPr>
        </p:nvSpPr>
        <p:spPr/>
        <p:txBody>
          <a:bodyPr/>
          <a:lstStyle/>
          <a:p>
            <a:r>
              <a:rPr lang="en-AU" dirty="0"/>
              <a:t>Making the Plan</a:t>
            </a:r>
          </a:p>
        </p:txBody>
      </p:sp>
      <p:sp>
        <p:nvSpPr>
          <p:cNvPr id="13" name="Text Placeholder 4"/>
          <p:cNvSpPr>
            <a:spLocks noGrp="1"/>
          </p:cNvSpPr>
          <p:nvPr>
            <p:ph type="body" sz="quarter" idx="14"/>
          </p:nvPr>
        </p:nvSpPr>
        <p:spPr/>
        <p:txBody>
          <a:bodyPr>
            <a:normAutofit/>
          </a:bodyPr>
          <a:lstStyle/>
          <a:p>
            <a:r>
              <a:rPr lang="en-AU" dirty="0"/>
              <a:t>Strategies</a:t>
            </a:r>
          </a:p>
        </p:txBody>
      </p:sp>
      <p:sp>
        <p:nvSpPr>
          <p:cNvPr id="14" name="Text Placeholder 5"/>
          <p:cNvSpPr>
            <a:spLocks noGrp="1"/>
          </p:cNvSpPr>
          <p:nvPr>
            <p:ph type="body" sz="quarter" idx="15"/>
          </p:nvPr>
        </p:nvSpPr>
        <p:spPr/>
        <p:txBody>
          <a:bodyPr>
            <a:normAutofit/>
          </a:bodyPr>
          <a:lstStyle/>
          <a:p>
            <a:r>
              <a:rPr lang="en-AU" dirty="0"/>
              <a:t>Using a simple scale</a:t>
            </a:r>
          </a:p>
        </p:txBody>
      </p:sp>
    </p:spTree>
    <p:extLst>
      <p:ext uri="{BB962C8B-B14F-4D97-AF65-F5344CB8AC3E}">
        <p14:creationId xmlns:p14="http://schemas.microsoft.com/office/powerpoint/2010/main" val="22123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90785" y="1568028"/>
            <a:ext cx="4038600" cy="1728191"/>
          </a:xfrm>
        </p:spPr>
        <p:txBody>
          <a:bodyPr>
            <a:normAutofit/>
          </a:bodyPr>
          <a:lstStyle/>
          <a:p>
            <a:pPr marL="0" indent="0">
              <a:buNone/>
            </a:pPr>
            <a:r>
              <a:rPr lang="en-AU" sz="2000" b="1" dirty="0"/>
              <a:t>Potential Impact </a:t>
            </a:r>
            <a:r>
              <a:rPr lang="en-AU" sz="2000" dirty="0"/>
              <a:t>– how much will the strategy (if we do it) actually lead to changes we want in our project</a:t>
            </a:r>
          </a:p>
        </p:txBody>
      </p:sp>
      <p:sp>
        <p:nvSpPr>
          <p:cNvPr id="5" name="Content Placeholder 4"/>
          <p:cNvSpPr>
            <a:spLocks noGrp="1"/>
          </p:cNvSpPr>
          <p:nvPr>
            <p:ph sz="half" idx="2"/>
          </p:nvPr>
        </p:nvSpPr>
        <p:spPr>
          <a:xfrm>
            <a:off x="4572000" y="1568028"/>
            <a:ext cx="4458904" cy="1800199"/>
          </a:xfrm>
        </p:spPr>
        <p:txBody>
          <a:bodyPr>
            <a:noAutofit/>
          </a:bodyPr>
          <a:lstStyle/>
          <a:p>
            <a:pPr marL="0" indent="0">
              <a:buNone/>
            </a:pPr>
            <a:r>
              <a:rPr lang="en-AU" sz="2000" b="1" dirty="0"/>
              <a:t>Feasibility</a:t>
            </a:r>
            <a:r>
              <a:rPr lang="en-AU" sz="2000" dirty="0"/>
              <a:t> – how much our project team can do the strategy within likely ethical, financial/staffing, and technical / time constraints</a:t>
            </a:r>
          </a:p>
        </p:txBody>
      </p:sp>
      <p:sp>
        <p:nvSpPr>
          <p:cNvPr id="12" name="Text Placeholder 1"/>
          <p:cNvSpPr>
            <a:spLocks noGrp="1"/>
          </p:cNvSpPr>
          <p:nvPr>
            <p:ph type="body" sz="quarter" idx="13"/>
          </p:nvPr>
        </p:nvSpPr>
        <p:spPr/>
        <p:txBody>
          <a:bodyPr/>
          <a:lstStyle/>
          <a:p>
            <a:r>
              <a:rPr lang="en-AU" dirty="0"/>
              <a:t>Making the Plan</a:t>
            </a:r>
          </a:p>
        </p:txBody>
      </p:sp>
      <p:sp>
        <p:nvSpPr>
          <p:cNvPr id="13" name="Text Placeholder 4"/>
          <p:cNvSpPr>
            <a:spLocks noGrp="1"/>
          </p:cNvSpPr>
          <p:nvPr>
            <p:ph type="body" sz="quarter" idx="14"/>
          </p:nvPr>
        </p:nvSpPr>
        <p:spPr/>
        <p:txBody>
          <a:bodyPr>
            <a:normAutofit/>
          </a:bodyPr>
          <a:lstStyle/>
          <a:p>
            <a:r>
              <a:rPr lang="en-AU" dirty="0"/>
              <a:t>Strategies</a:t>
            </a:r>
          </a:p>
        </p:txBody>
      </p:sp>
      <p:sp>
        <p:nvSpPr>
          <p:cNvPr id="14" name="Text Placeholder 5"/>
          <p:cNvSpPr>
            <a:spLocks noGrp="1"/>
          </p:cNvSpPr>
          <p:nvPr>
            <p:ph type="body" sz="quarter" idx="15"/>
          </p:nvPr>
        </p:nvSpPr>
        <p:spPr/>
        <p:txBody>
          <a:bodyPr>
            <a:normAutofit/>
          </a:bodyPr>
          <a:lstStyle/>
          <a:p>
            <a:r>
              <a:rPr lang="en-AU" dirty="0"/>
              <a:t>Using a simple scale</a:t>
            </a: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18703"/>
            <a:ext cx="7379666" cy="2736304"/>
          </a:xfrm>
          <a:prstGeom prst="rect">
            <a:avLst/>
          </a:prstGeom>
          <a:noFill/>
          <a:ln w="9525">
            <a:noFill/>
            <a:miter lim="800000"/>
            <a:headEnd/>
            <a:tailEnd/>
          </a:ln>
        </p:spPr>
      </p:pic>
    </p:spTree>
    <p:extLst>
      <p:ext uri="{BB962C8B-B14F-4D97-AF65-F5344CB8AC3E}">
        <p14:creationId xmlns:p14="http://schemas.microsoft.com/office/powerpoint/2010/main" val="140379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Making the Plan</a:t>
            </a:r>
          </a:p>
        </p:txBody>
      </p:sp>
      <p:sp>
        <p:nvSpPr>
          <p:cNvPr id="3" name="Text Placeholder 2"/>
          <p:cNvSpPr>
            <a:spLocks noGrp="1"/>
          </p:cNvSpPr>
          <p:nvPr>
            <p:ph type="body" sz="quarter" idx="14"/>
          </p:nvPr>
        </p:nvSpPr>
        <p:spPr/>
        <p:txBody>
          <a:bodyPr/>
          <a:lstStyle/>
          <a:p>
            <a:r>
              <a:rPr lang="en-AU" dirty="0"/>
              <a:t>Strategies</a:t>
            </a:r>
          </a:p>
        </p:txBody>
      </p:sp>
      <p:sp>
        <p:nvSpPr>
          <p:cNvPr id="4" name="Text Placeholder 3"/>
          <p:cNvSpPr>
            <a:spLocks noGrp="1"/>
          </p:cNvSpPr>
          <p:nvPr>
            <p:ph type="body" sz="quarter" idx="15"/>
          </p:nvPr>
        </p:nvSpPr>
        <p:spPr/>
        <p:txBody>
          <a:bodyPr/>
          <a:lstStyle/>
          <a:p>
            <a:r>
              <a:rPr lang="en-AU" dirty="0"/>
              <a:t>Workshop Exercise</a:t>
            </a:r>
          </a:p>
        </p:txBody>
      </p:sp>
      <p:sp>
        <p:nvSpPr>
          <p:cNvPr id="5" name="Rectangle 3"/>
          <p:cNvSpPr txBox="1">
            <a:spLocks noChangeArrowheads="1"/>
          </p:cNvSpPr>
          <p:nvPr/>
        </p:nvSpPr>
        <p:spPr>
          <a:xfrm>
            <a:off x="428240" y="1340768"/>
            <a:ext cx="8608255" cy="5472608"/>
          </a:xfrm>
          <a:prstGeom prst="rect">
            <a:avLst/>
          </a:prstGeom>
        </p:spPr>
        <p:txBody>
          <a:bodyPr lIns="91430" tIns="45716" rIns="91430" bIns="45716">
            <a:normAutofit lnSpcReduction="10000"/>
          </a:bodyPr>
          <a:lst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600" b="1" cap="small" dirty="0"/>
              <a:t>Summary:</a:t>
            </a:r>
            <a:r>
              <a:rPr lang="en-US" sz="1600" b="1" dirty="0"/>
              <a:t> </a:t>
            </a:r>
            <a:r>
              <a:rPr lang="en-US" sz="1600" dirty="0"/>
              <a:t>Each group will evaluate at least two strategies; and look at strengths and weaknesses of these strategies.  </a:t>
            </a:r>
            <a:r>
              <a:rPr lang="en-AU" sz="1600" dirty="0"/>
              <a:t> </a:t>
            </a:r>
            <a:r>
              <a:rPr lang="en-US" sz="1600" dirty="0"/>
              <a:t>This approach can be used to compare strategies and help decide which ones to select for the plan. 					</a:t>
            </a:r>
            <a:endParaRPr lang="en-US" sz="1600" b="1" dirty="0">
              <a:solidFill>
                <a:srgbClr val="0070C0"/>
              </a:solidFill>
            </a:endParaRPr>
          </a:p>
          <a:p>
            <a:pPr>
              <a:buNone/>
            </a:pPr>
            <a:endParaRPr lang="en-US" sz="1600" dirty="0"/>
          </a:p>
          <a:p>
            <a:pPr>
              <a:buNone/>
            </a:pPr>
            <a:r>
              <a:rPr lang="en-US" sz="1600" b="1" dirty="0"/>
              <a:t>STEP 1 </a:t>
            </a:r>
            <a:endParaRPr lang="en-AU" sz="1600" dirty="0"/>
          </a:p>
          <a:p>
            <a:pPr lvl="0"/>
            <a:r>
              <a:rPr lang="en-US" sz="1600" dirty="0"/>
              <a:t>Choose one of your Goals</a:t>
            </a:r>
            <a:endParaRPr lang="en-AU" sz="1600" dirty="0"/>
          </a:p>
          <a:p>
            <a:pPr lvl="0"/>
            <a:r>
              <a:rPr lang="en-US" sz="1600" dirty="0">
                <a:solidFill>
                  <a:srgbClr val="0070C0"/>
                </a:solidFill>
              </a:rPr>
              <a:t>Look at your Situation diagram and talk about (brainstorm) all the different strategies (actions to improve targets or reduce threats) to achieve the Goal.</a:t>
            </a:r>
            <a:endParaRPr lang="en-AU" sz="1600" dirty="0">
              <a:solidFill>
                <a:srgbClr val="0070C0"/>
              </a:solidFill>
            </a:endParaRPr>
          </a:p>
          <a:p>
            <a:pPr lvl="0"/>
            <a:r>
              <a:rPr lang="en-US" sz="1600" dirty="0"/>
              <a:t>Write the strategies on yellow sticky notes and place them on the diagram</a:t>
            </a:r>
            <a:endParaRPr lang="en-AU" sz="1600" dirty="0"/>
          </a:p>
          <a:p>
            <a:pPr lvl="0"/>
            <a:r>
              <a:rPr lang="en-US" sz="1600" dirty="0">
                <a:solidFill>
                  <a:srgbClr val="0070C0"/>
                </a:solidFill>
              </a:rPr>
              <a:t>When you have done this for one Goal, pick another and do it again. </a:t>
            </a:r>
            <a:endParaRPr lang="en-AU" sz="1600" dirty="0">
              <a:solidFill>
                <a:srgbClr val="0070C0"/>
              </a:solidFill>
            </a:endParaRPr>
          </a:p>
          <a:p>
            <a:pPr>
              <a:buNone/>
            </a:pPr>
            <a:r>
              <a:rPr lang="en-US" sz="1600" b="1" dirty="0"/>
              <a:t>STEP 2</a:t>
            </a:r>
            <a:endParaRPr lang="en-AU" sz="1600" dirty="0"/>
          </a:p>
          <a:p>
            <a:pPr lvl="0"/>
            <a:r>
              <a:rPr lang="en-US" sz="1600" dirty="0"/>
              <a:t>Select just one of the strategies. Use the displayed table and look at the list of criteria for Feasibility and Impact, which will help you think about and give a score to each strategy.</a:t>
            </a:r>
            <a:endParaRPr lang="en-AU" sz="1600" dirty="0"/>
          </a:p>
          <a:p>
            <a:pPr lvl="0"/>
            <a:r>
              <a:rPr lang="en-US" sz="1600" dirty="0">
                <a:solidFill>
                  <a:srgbClr val="0070C0"/>
                </a:solidFill>
              </a:rPr>
              <a:t>The overall score will then be used to compare, and rank, each strategy.</a:t>
            </a:r>
            <a:endParaRPr lang="en-AU" sz="1600" dirty="0">
              <a:solidFill>
                <a:srgbClr val="0070C0"/>
              </a:solidFill>
            </a:endParaRPr>
          </a:p>
          <a:p>
            <a:pPr lvl="0"/>
            <a:r>
              <a:rPr lang="en-US" sz="1600" dirty="0"/>
              <a:t>Repeat this process for as many strategies as you can.</a:t>
            </a:r>
            <a:endParaRPr lang="en-AU" sz="1600" dirty="0"/>
          </a:p>
          <a:p>
            <a:pPr>
              <a:buNone/>
            </a:pPr>
            <a:r>
              <a:rPr lang="en-US" sz="1600" b="1" dirty="0"/>
              <a:t>STEP 3</a:t>
            </a:r>
            <a:endParaRPr lang="en-AU" sz="1600" dirty="0"/>
          </a:p>
          <a:p>
            <a:pPr lvl="0"/>
            <a:r>
              <a:rPr lang="en-US" sz="1600" dirty="0">
                <a:solidFill>
                  <a:srgbClr val="0070C0"/>
                </a:solidFill>
              </a:rPr>
              <a:t>Consider the results: </a:t>
            </a:r>
            <a:endParaRPr lang="en-AU" sz="1600" dirty="0">
              <a:solidFill>
                <a:srgbClr val="0070C0"/>
              </a:solidFill>
            </a:endParaRPr>
          </a:p>
          <a:p>
            <a:pPr lvl="1"/>
            <a:r>
              <a:rPr lang="en-US" sz="1200" dirty="0"/>
              <a:t>Were they what you expected?</a:t>
            </a:r>
            <a:endParaRPr lang="en-AU" sz="1200" dirty="0"/>
          </a:p>
          <a:p>
            <a:pPr lvl="1"/>
            <a:r>
              <a:rPr lang="en-US" sz="1200" dirty="0">
                <a:solidFill>
                  <a:srgbClr val="0070C0"/>
                </a:solidFill>
              </a:rPr>
              <a:t>Did you identify any weaknesses in your strategy? If so, consider whether the strategy can be improved.  </a:t>
            </a:r>
            <a:endParaRPr lang="en-AU" sz="1200" dirty="0">
              <a:solidFill>
                <a:srgbClr val="0070C0"/>
              </a:solidFill>
            </a:endParaRPr>
          </a:p>
          <a:p>
            <a:pPr lvl="1"/>
            <a:r>
              <a:rPr lang="en-US" sz="1200" dirty="0"/>
              <a:t>Are there any strategies that appear to be really strong against these criteria.</a:t>
            </a:r>
            <a:endParaRPr lang="en-AU" sz="1200" dirty="0"/>
          </a:p>
          <a:p>
            <a:pPr lvl="0"/>
            <a:r>
              <a:rPr lang="en-US" sz="1600" dirty="0">
                <a:solidFill>
                  <a:srgbClr val="0070C0"/>
                </a:solidFill>
              </a:rPr>
              <a:t>Select strategies for your plan based on this assessment i.e. which strategies ranked highest</a:t>
            </a:r>
            <a:endParaRPr lang="en-AU"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23528" y="1628799"/>
            <a:ext cx="4038600" cy="4525963"/>
          </a:xfrm>
        </p:spPr>
        <p:txBody>
          <a:bodyPr>
            <a:normAutofit fontScale="77500" lnSpcReduction="20000"/>
          </a:bodyPr>
          <a:lstStyle/>
          <a:p>
            <a:pPr marL="0" indent="0">
              <a:lnSpc>
                <a:spcPct val="120000"/>
              </a:lnSpc>
              <a:buNone/>
            </a:pPr>
            <a:r>
              <a:rPr lang="en-AU" b="1" dirty="0"/>
              <a:t>Potential Impact </a:t>
            </a:r>
            <a:r>
              <a:rPr lang="en-AU" dirty="0"/>
              <a:t>– Degree to which the strategy (if implemented) will lead to desired changes in the situation within the scope of your project</a:t>
            </a:r>
          </a:p>
          <a:p>
            <a:pPr>
              <a:lnSpc>
                <a:spcPct val="120000"/>
              </a:lnSpc>
            </a:pPr>
            <a:r>
              <a:rPr lang="en-AU" sz="2300" dirty="0">
                <a:solidFill>
                  <a:srgbClr val="00B050"/>
                </a:solidFill>
              </a:rPr>
              <a:t>Very High </a:t>
            </a:r>
            <a:r>
              <a:rPr lang="en-AU" sz="2300" dirty="0"/>
              <a:t>– completely mitigate a threat or restore a target.</a:t>
            </a:r>
          </a:p>
          <a:p>
            <a:pPr>
              <a:lnSpc>
                <a:spcPct val="120000"/>
              </a:lnSpc>
            </a:pPr>
            <a:r>
              <a:rPr lang="en-AU" sz="2300" dirty="0">
                <a:solidFill>
                  <a:srgbClr val="92D050"/>
                </a:solidFill>
              </a:rPr>
              <a:t>High</a:t>
            </a:r>
            <a:r>
              <a:rPr lang="en-AU" sz="2300" dirty="0"/>
              <a:t> – help mitigate a threat or restore a target.</a:t>
            </a:r>
          </a:p>
          <a:p>
            <a:pPr>
              <a:lnSpc>
                <a:spcPct val="120000"/>
              </a:lnSpc>
            </a:pPr>
            <a:r>
              <a:rPr lang="en-AU" sz="2300" dirty="0">
                <a:solidFill>
                  <a:srgbClr val="FFC000"/>
                </a:solidFill>
              </a:rPr>
              <a:t>Medium</a:t>
            </a:r>
            <a:r>
              <a:rPr lang="en-AU" sz="2300" dirty="0"/>
              <a:t> – possibly help mitigate a threat or restore a target.</a:t>
            </a:r>
          </a:p>
          <a:p>
            <a:pPr>
              <a:lnSpc>
                <a:spcPct val="120000"/>
              </a:lnSpc>
            </a:pPr>
            <a:r>
              <a:rPr lang="en-AU" sz="2300" dirty="0">
                <a:solidFill>
                  <a:srgbClr val="FF0000"/>
                </a:solidFill>
              </a:rPr>
              <a:t>Low</a:t>
            </a:r>
            <a:r>
              <a:rPr lang="en-AU" sz="2300" dirty="0"/>
              <a:t> –probably not contribute to meaningful threat mitigation or target restoration.</a:t>
            </a:r>
          </a:p>
          <a:p>
            <a:endParaRPr lang="en-AU" dirty="0"/>
          </a:p>
        </p:txBody>
      </p:sp>
      <p:sp>
        <p:nvSpPr>
          <p:cNvPr id="5" name="Content Placeholder 4"/>
          <p:cNvSpPr>
            <a:spLocks noGrp="1"/>
          </p:cNvSpPr>
          <p:nvPr>
            <p:ph sz="half" idx="2"/>
          </p:nvPr>
        </p:nvSpPr>
        <p:spPr>
          <a:xfrm>
            <a:off x="4587910" y="1628800"/>
            <a:ext cx="4458904" cy="4525963"/>
          </a:xfrm>
        </p:spPr>
        <p:txBody>
          <a:bodyPr>
            <a:noAutofit/>
          </a:bodyPr>
          <a:lstStyle/>
          <a:p>
            <a:pPr marL="0" indent="0">
              <a:buNone/>
            </a:pPr>
            <a:r>
              <a:rPr lang="en-AU" sz="2000" b="1" dirty="0"/>
              <a:t>Feasibility</a:t>
            </a:r>
            <a:r>
              <a:rPr lang="en-AU" sz="2000" dirty="0"/>
              <a:t> – Degree to which your project team could implement the strategy within likely ethical, financial/staffing, and technical/time constraints</a:t>
            </a:r>
          </a:p>
          <a:p>
            <a:r>
              <a:rPr lang="en-AU" sz="1600" dirty="0">
                <a:solidFill>
                  <a:srgbClr val="00B050"/>
                </a:solidFill>
              </a:rPr>
              <a:t>Very High </a:t>
            </a:r>
            <a:r>
              <a:rPr lang="en-AU" sz="1600" dirty="0"/>
              <a:t>– ethically, technically, AND financially feasible.</a:t>
            </a:r>
          </a:p>
          <a:p>
            <a:r>
              <a:rPr lang="en-AU" sz="1600" dirty="0">
                <a:solidFill>
                  <a:srgbClr val="92D050"/>
                </a:solidFill>
              </a:rPr>
              <a:t>High</a:t>
            </a:r>
            <a:r>
              <a:rPr lang="en-AU" sz="1600" dirty="0"/>
              <a:t> – ethically and technically feasible, but may require some additional financial resources.</a:t>
            </a:r>
          </a:p>
          <a:p>
            <a:r>
              <a:rPr lang="en-AU" sz="1600" dirty="0">
                <a:solidFill>
                  <a:srgbClr val="FFC000"/>
                </a:solidFill>
              </a:rPr>
              <a:t>Medium</a:t>
            </a:r>
            <a:r>
              <a:rPr lang="en-AU" sz="1600" dirty="0"/>
              <a:t> – ethically feasible, but either technically OR financially difficult </a:t>
            </a:r>
          </a:p>
          <a:p>
            <a:r>
              <a:rPr lang="en-AU" sz="1600" dirty="0">
                <a:solidFill>
                  <a:srgbClr val="FF0000"/>
                </a:solidFill>
              </a:rPr>
              <a:t>Low</a:t>
            </a:r>
            <a:r>
              <a:rPr lang="en-AU" sz="1600" dirty="0"/>
              <a:t> – not ethically, technically, OR financially feasible.</a:t>
            </a:r>
          </a:p>
          <a:p>
            <a:endParaRPr lang="en-AU" sz="2000" dirty="0"/>
          </a:p>
        </p:txBody>
      </p:sp>
      <p:sp>
        <p:nvSpPr>
          <p:cNvPr id="12" name="Text Placeholder 1"/>
          <p:cNvSpPr>
            <a:spLocks noGrp="1"/>
          </p:cNvSpPr>
          <p:nvPr>
            <p:ph type="body" sz="quarter" idx="13"/>
          </p:nvPr>
        </p:nvSpPr>
        <p:spPr/>
        <p:txBody>
          <a:bodyPr/>
          <a:lstStyle/>
          <a:p>
            <a:r>
              <a:rPr lang="en-AU" dirty="0"/>
              <a:t>Making the Plan</a:t>
            </a:r>
          </a:p>
        </p:txBody>
      </p:sp>
      <p:sp>
        <p:nvSpPr>
          <p:cNvPr id="13" name="Text Placeholder 4"/>
          <p:cNvSpPr>
            <a:spLocks noGrp="1"/>
          </p:cNvSpPr>
          <p:nvPr>
            <p:ph type="body" sz="quarter" idx="14"/>
          </p:nvPr>
        </p:nvSpPr>
        <p:spPr/>
        <p:txBody>
          <a:bodyPr>
            <a:normAutofit/>
          </a:bodyPr>
          <a:lstStyle/>
          <a:p>
            <a:r>
              <a:rPr lang="en-AU" dirty="0"/>
              <a:t>Strategies</a:t>
            </a:r>
          </a:p>
        </p:txBody>
      </p:sp>
      <p:sp>
        <p:nvSpPr>
          <p:cNvPr id="14" name="Text Placeholder 5"/>
          <p:cNvSpPr>
            <a:spLocks noGrp="1"/>
          </p:cNvSpPr>
          <p:nvPr>
            <p:ph type="body" sz="quarter" idx="15"/>
          </p:nvPr>
        </p:nvSpPr>
        <p:spPr/>
        <p:txBody>
          <a:bodyPr>
            <a:normAutofit/>
          </a:bodyPr>
          <a:lstStyle/>
          <a:p>
            <a:r>
              <a:rPr lang="en-AU" dirty="0"/>
              <a:t>Using a simple scale</a:t>
            </a:r>
          </a:p>
        </p:txBody>
      </p:sp>
    </p:spTree>
    <p:extLst>
      <p:ext uri="{BB962C8B-B14F-4D97-AF65-F5344CB8AC3E}">
        <p14:creationId xmlns:p14="http://schemas.microsoft.com/office/powerpoint/2010/main" val="318407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90785" y="1568028"/>
            <a:ext cx="4038600" cy="1728191"/>
          </a:xfrm>
        </p:spPr>
        <p:txBody>
          <a:bodyPr>
            <a:normAutofit/>
          </a:bodyPr>
          <a:lstStyle/>
          <a:p>
            <a:pPr marL="0" indent="0">
              <a:buNone/>
            </a:pPr>
            <a:r>
              <a:rPr lang="en-AU" sz="2000" b="1" dirty="0">
                <a:latin typeface="+mn-lt"/>
              </a:rPr>
              <a:t>Potential Impact </a:t>
            </a:r>
            <a:r>
              <a:rPr lang="en-AU" sz="2000" dirty="0">
                <a:latin typeface="+mn-lt"/>
              </a:rPr>
              <a:t>– how much will the strategy (if we do it) actually lead to changes we want in our project</a:t>
            </a:r>
          </a:p>
        </p:txBody>
      </p:sp>
      <p:sp>
        <p:nvSpPr>
          <p:cNvPr id="5" name="Content Placeholder 4"/>
          <p:cNvSpPr>
            <a:spLocks noGrp="1"/>
          </p:cNvSpPr>
          <p:nvPr>
            <p:ph sz="half" idx="2"/>
          </p:nvPr>
        </p:nvSpPr>
        <p:spPr>
          <a:xfrm>
            <a:off x="4572000" y="1568028"/>
            <a:ext cx="4458904" cy="1800199"/>
          </a:xfrm>
        </p:spPr>
        <p:txBody>
          <a:bodyPr>
            <a:noAutofit/>
          </a:bodyPr>
          <a:lstStyle/>
          <a:p>
            <a:pPr marL="0" indent="0">
              <a:buNone/>
            </a:pPr>
            <a:r>
              <a:rPr lang="en-AU" sz="2000" b="1" dirty="0">
                <a:latin typeface="+mn-lt"/>
              </a:rPr>
              <a:t>Feasibility</a:t>
            </a:r>
            <a:r>
              <a:rPr lang="en-AU" sz="2000" dirty="0">
                <a:latin typeface="+mn-lt"/>
              </a:rPr>
              <a:t> – how much our project team can do the strategy within likely ethical, financial/staffing, and technical / time constraints</a:t>
            </a:r>
          </a:p>
        </p:txBody>
      </p:sp>
      <p:sp>
        <p:nvSpPr>
          <p:cNvPr id="12" name="Text Placeholder 1"/>
          <p:cNvSpPr>
            <a:spLocks noGrp="1"/>
          </p:cNvSpPr>
          <p:nvPr>
            <p:ph type="body" sz="quarter" idx="13"/>
          </p:nvPr>
        </p:nvSpPr>
        <p:spPr/>
        <p:txBody>
          <a:bodyPr/>
          <a:lstStyle/>
          <a:p>
            <a:r>
              <a:rPr lang="en-AU" dirty="0"/>
              <a:t>Making the Plan</a:t>
            </a:r>
          </a:p>
        </p:txBody>
      </p:sp>
      <p:sp>
        <p:nvSpPr>
          <p:cNvPr id="13" name="Text Placeholder 4"/>
          <p:cNvSpPr>
            <a:spLocks noGrp="1"/>
          </p:cNvSpPr>
          <p:nvPr>
            <p:ph type="body" sz="quarter" idx="14"/>
          </p:nvPr>
        </p:nvSpPr>
        <p:spPr/>
        <p:txBody>
          <a:bodyPr>
            <a:normAutofit/>
          </a:bodyPr>
          <a:lstStyle/>
          <a:p>
            <a:r>
              <a:rPr lang="en-AU" dirty="0"/>
              <a:t>Strategies</a:t>
            </a:r>
          </a:p>
        </p:txBody>
      </p:sp>
      <p:sp>
        <p:nvSpPr>
          <p:cNvPr id="14" name="Text Placeholder 5"/>
          <p:cNvSpPr>
            <a:spLocks noGrp="1"/>
          </p:cNvSpPr>
          <p:nvPr>
            <p:ph type="body" sz="quarter" idx="15"/>
          </p:nvPr>
        </p:nvSpPr>
        <p:spPr/>
        <p:txBody>
          <a:bodyPr>
            <a:normAutofit/>
          </a:bodyPr>
          <a:lstStyle/>
          <a:p>
            <a:r>
              <a:rPr lang="en-AU" dirty="0"/>
              <a:t>Using a simple scale</a:t>
            </a: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18703"/>
            <a:ext cx="7379666" cy="2736304"/>
          </a:xfrm>
          <a:prstGeom prst="rect">
            <a:avLst/>
          </a:prstGeom>
          <a:noFill/>
          <a:ln w="9525">
            <a:noFill/>
            <a:miter lim="800000"/>
            <a:headEnd/>
            <a:tailEnd/>
          </a:ln>
        </p:spPr>
      </p:pic>
    </p:spTree>
    <p:extLst>
      <p:ext uri="{BB962C8B-B14F-4D97-AF65-F5344CB8AC3E}">
        <p14:creationId xmlns:p14="http://schemas.microsoft.com/office/powerpoint/2010/main" val="34218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CS projects and CS 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96180-8798-46C8-932D-9CBA84381D2F}"/>
              </a:ext>
            </a:extLst>
          </p:cNvPr>
          <p:cNvSpPr>
            <a:spLocks noGrp="1"/>
          </p:cNvSpPr>
          <p:nvPr>
            <p:ph idx="1"/>
          </p:nvPr>
        </p:nvSpPr>
        <p:spPr/>
        <p:txBody>
          <a:bodyPr/>
          <a:lstStyle/>
          <a:p>
            <a:r>
              <a:rPr lang="en-AU" b="1" dirty="0"/>
              <a:t>Why do this step?</a:t>
            </a:r>
          </a:p>
          <a:p>
            <a:r>
              <a:rPr lang="en-AU" dirty="0">
                <a:solidFill>
                  <a:srgbClr val="0070C0"/>
                </a:solidFill>
              </a:rPr>
              <a:t>Example Strategies</a:t>
            </a:r>
          </a:p>
          <a:p>
            <a:r>
              <a:rPr lang="en-AU" dirty="0"/>
              <a:t>How to develop and rate Strategies</a:t>
            </a:r>
          </a:p>
          <a:p>
            <a:pPr marL="0" indent="0">
              <a:buNone/>
            </a:pPr>
            <a:endParaRPr lang="en-AU" dirty="0"/>
          </a:p>
        </p:txBody>
      </p:sp>
      <p:sp>
        <p:nvSpPr>
          <p:cNvPr id="3" name="Text Placeholder 2">
            <a:extLst>
              <a:ext uri="{FF2B5EF4-FFF2-40B4-BE49-F238E27FC236}">
                <a16:creationId xmlns:a16="http://schemas.microsoft.com/office/drawing/2014/main" id="{A1006591-1832-49F2-A2BB-DE7290FE153B}"/>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F0A6B8F7-DEDA-4DEC-A9F1-AD9D75D925A2}"/>
              </a:ext>
            </a:extLst>
          </p:cNvPr>
          <p:cNvSpPr>
            <a:spLocks noGrp="1"/>
          </p:cNvSpPr>
          <p:nvPr>
            <p:ph type="body" sz="quarter" idx="14"/>
          </p:nvPr>
        </p:nvSpPr>
        <p:spPr/>
        <p:txBody>
          <a:bodyPr/>
          <a:lstStyle/>
          <a:p>
            <a:r>
              <a:rPr lang="en-AU" dirty="0"/>
              <a:t>Strategies</a:t>
            </a:r>
          </a:p>
        </p:txBody>
      </p:sp>
      <p:sp>
        <p:nvSpPr>
          <p:cNvPr id="5" name="Text Placeholder 4">
            <a:extLst>
              <a:ext uri="{FF2B5EF4-FFF2-40B4-BE49-F238E27FC236}">
                <a16:creationId xmlns:a16="http://schemas.microsoft.com/office/drawing/2014/main" id="{15B617B6-1B85-4E96-9285-D5F7D5B411BF}"/>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69076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50442"/>
            <a:ext cx="4752528" cy="4525963"/>
          </a:xfrm>
        </p:spPr>
        <p:txBody>
          <a:bodyPr>
            <a:noAutofit/>
          </a:bodyPr>
          <a:lstStyle/>
          <a:p>
            <a:r>
              <a:rPr lang="en-AU" dirty="0"/>
              <a:t>Why we do this step?</a:t>
            </a:r>
          </a:p>
          <a:p>
            <a:pPr marL="971433" lvl="1" indent="-514350">
              <a:buFont typeface="+mj-lt"/>
              <a:buAutoNum type="arabicPeriod"/>
            </a:pPr>
            <a:r>
              <a:rPr lang="en-AU" dirty="0">
                <a:solidFill>
                  <a:srgbClr val="0070C0"/>
                </a:solidFill>
              </a:rPr>
              <a:t>To identify key Strategies that will move us directly to achieving our Goals</a:t>
            </a:r>
          </a:p>
          <a:p>
            <a:pPr marL="971433" lvl="1" indent="-514350">
              <a:buFont typeface="+mj-lt"/>
              <a:buAutoNum type="arabicPeriod"/>
            </a:pPr>
            <a:r>
              <a:rPr lang="en-AU" dirty="0"/>
              <a:t>To evaluate strategies to see if they are feasible and will have an effect</a:t>
            </a:r>
          </a:p>
        </p:txBody>
      </p:sp>
      <p:sp>
        <p:nvSpPr>
          <p:cNvPr id="2" name="Text Placeholder 1"/>
          <p:cNvSpPr>
            <a:spLocks noGrp="1"/>
          </p:cNvSpPr>
          <p:nvPr>
            <p:ph type="body" sz="quarter" idx="13"/>
          </p:nvPr>
        </p:nvSpPr>
        <p:spPr/>
        <p:txBody>
          <a:bodyPr/>
          <a:lstStyle/>
          <a:p>
            <a:r>
              <a:rPr lang="en-AU" dirty="0"/>
              <a:t>Making the Plan</a:t>
            </a:r>
          </a:p>
        </p:txBody>
      </p:sp>
      <p:sp>
        <p:nvSpPr>
          <p:cNvPr id="5" name="Text Placeholder 4"/>
          <p:cNvSpPr>
            <a:spLocks noGrp="1"/>
          </p:cNvSpPr>
          <p:nvPr>
            <p:ph type="body" sz="quarter" idx="14"/>
          </p:nvPr>
        </p:nvSpPr>
        <p:spPr/>
        <p:txBody>
          <a:bodyPr>
            <a:normAutofit/>
          </a:bodyPr>
          <a:lstStyle/>
          <a:p>
            <a:r>
              <a:rPr lang="en-AU" dirty="0"/>
              <a:t>Strategies</a:t>
            </a:r>
          </a:p>
        </p:txBody>
      </p:sp>
      <p:sp>
        <p:nvSpPr>
          <p:cNvPr id="6" name="Text Placeholder 5"/>
          <p:cNvSpPr>
            <a:spLocks noGrp="1"/>
          </p:cNvSpPr>
          <p:nvPr>
            <p:ph type="body" sz="quarter" idx="15"/>
          </p:nvPr>
        </p:nvSpPr>
        <p:spPr/>
        <p:txBody>
          <a:bodyPr/>
          <a:lstStyle/>
          <a:p>
            <a:r>
              <a:rPr lang="en-AU" dirty="0"/>
              <a:t>Achieving our Goals</a:t>
            </a:r>
          </a:p>
        </p:txBody>
      </p:sp>
      <p:pic>
        <p:nvPicPr>
          <p:cNvPr id="4" name="Picture 3"/>
          <p:cNvPicPr>
            <a:picLocks noChangeAspect="1"/>
          </p:cNvPicPr>
          <p:nvPr/>
        </p:nvPicPr>
        <p:blipFill>
          <a:blip r:embed="rId3" cstate="print"/>
          <a:stretch>
            <a:fillRect/>
          </a:stretch>
        </p:blipFill>
        <p:spPr>
          <a:xfrm>
            <a:off x="5148064" y="2040277"/>
            <a:ext cx="3942239" cy="3530732"/>
          </a:xfrm>
          <a:prstGeom prst="rect">
            <a:avLst/>
          </a:prstGeom>
        </p:spPr>
      </p:pic>
    </p:spTree>
    <p:extLst>
      <p:ext uri="{BB962C8B-B14F-4D97-AF65-F5344CB8AC3E}">
        <p14:creationId xmlns:p14="http://schemas.microsoft.com/office/powerpoint/2010/main" val="370957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Making the Plan</a:t>
            </a:r>
          </a:p>
        </p:txBody>
      </p:sp>
      <p:sp>
        <p:nvSpPr>
          <p:cNvPr id="5" name="Text Placeholder 4"/>
          <p:cNvSpPr>
            <a:spLocks noGrp="1"/>
          </p:cNvSpPr>
          <p:nvPr>
            <p:ph type="body" sz="quarter" idx="14"/>
          </p:nvPr>
        </p:nvSpPr>
        <p:spPr/>
        <p:txBody>
          <a:bodyPr>
            <a:normAutofit/>
          </a:bodyPr>
          <a:lstStyle/>
          <a:p>
            <a:r>
              <a:rPr lang="en-AU" dirty="0"/>
              <a:t>Strategies</a:t>
            </a:r>
          </a:p>
        </p:txBody>
      </p:sp>
      <p:sp>
        <p:nvSpPr>
          <p:cNvPr id="6" name="Text Placeholder 5"/>
          <p:cNvSpPr>
            <a:spLocks noGrp="1"/>
          </p:cNvSpPr>
          <p:nvPr>
            <p:ph type="body" sz="quarter" idx="15"/>
          </p:nvPr>
        </p:nvSpPr>
        <p:spPr/>
        <p:txBody>
          <a:bodyPr/>
          <a:lstStyle/>
          <a:p>
            <a:r>
              <a:rPr lang="en-AU" dirty="0"/>
              <a:t>Why and who</a:t>
            </a:r>
          </a:p>
        </p:txBody>
      </p:sp>
      <p:sp>
        <p:nvSpPr>
          <p:cNvPr id="9" name="Content Placeholder 2"/>
          <p:cNvSpPr txBox="1">
            <a:spLocks/>
          </p:cNvSpPr>
          <p:nvPr/>
        </p:nvSpPr>
        <p:spPr>
          <a:xfrm>
            <a:off x="428241" y="1628800"/>
            <a:ext cx="8229600" cy="4724400"/>
          </a:xfrm>
          <a:prstGeom prst="rect">
            <a:avLst/>
          </a:prstGeom>
        </p:spPr>
        <p:txBody>
          <a:bodyPr vert="horz" lIns="91416" tIns="45709" rIns="91416" bIns="45709" rtlCol="0">
            <a:normAutofit/>
          </a:bodyPr>
          <a:lstStyle>
            <a:lvl1pPr marL="342813" indent="-342813" algn="l" defTabSz="914165"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latin typeface="+mn-lt"/>
              </a:rPr>
              <a:t>Start of actual plan, based on previous work</a:t>
            </a:r>
          </a:p>
          <a:p>
            <a:r>
              <a:rPr lang="en-AU" dirty="0">
                <a:solidFill>
                  <a:srgbClr val="0070C0"/>
                </a:solidFill>
                <a:latin typeface="+mn-lt"/>
              </a:rPr>
              <a:t>Goals and Strategies are absolutely key to shifting to solution-focused thinking</a:t>
            </a:r>
          </a:p>
          <a:p>
            <a:r>
              <a:rPr lang="en-AU" dirty="0">
                <a:latin typeface="+mn-lt"/>
              </a:rPr>
              <a:t>Core planning team (or even 1 person)</a:t>
            </a:r>
          </a:p>
          <a:p>
            <a:r>
              <a:rPr lang="en-AU" dirty="0">
                <a:solidFill>
                  <a:srgbClr val="0070C0"/>
                </a:solidFill>
                <a:latin typeface="+mn-lt"/>
              </a:rPr>
              <a:t>At least one person who is good at thinking about strategic solutions </a:t>
            </a:r>
          </a:p>
          <a:p>
            <a:r>
              <a:rPr lang="en-AU" dirty="0">
                <a:latin typeface="+mn-lt"/>
              </a:rPr>
              <a:t>Probably not scientists</a:t>
            </a:r>
          </a:p>
          <a:p>
            <a:r>
              <a:rPr lang="en-AU" dirty="0">
                <a:solidFill>
                  <a:srgbClr val="0070C0"/>
                </a:solidFill>
                <a:latin typeface="+mn-lt"/>
              </a:rPr>
              <a:t>Reality test with implementers	</a:t>
            </a:r>
          </a:p>
          <a:p>
            <a:endParaRPr lang="en-AU" dirty="0">
              <a:latin typeface="+mn-lt"/>
            </a:endParaRPr>
          </a:p>
        </p:txBody>
      </p:sp>
    </p:spTree>
    <p:extLst>
      <p:ext uri="{BB962C8B-B14F-4D97-AF65-F5344CB8AC3E}">
        <p14:creationId xmlns:p14="http://schemas.microsoft.com/office/powerpoint/2010/main" val="148711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What you do to achieve the Goal or Objective?</a:t>
            </a:r>
          </a:p>
          <a:p>
            <a:r>
              <a:rPr lang="en-AU" dirty="0">
                <a:solidFill>
                  <a:srgbClr val="0070C0"/>
                </a:solidFill>
              </a:rPr>
              <a:t>Strategies are a broad course of action designed to </a:t>
            </a:r>
            <a:r>
              <a:rPr lang="en-AU" dirty="0">
                <a:solidFill>
                  <a:schemeClr val="accent3"/>
                </a:solidFill>
              </a:rPr>
              <a:t>restore targets</a:t>
            </a:r>
            <a:r>
              <a:rPr lang="en-AU" dirty="0">
                <a:solidFill>
                  <a:schemeClr val="tx2"/>
                </a:solidFill>
              </a:rPr>
              <a:t>, </a:t>
            </a:r>
            <a:r>
              <a:rPr lang="en-AU" dirty="0">
                <a:solidFill>
                  <a:schemeClr val="accent2"/>
                </a:solidFill>
              </a:rPr>
              <a:t>reduce threats</a:t>
            </a:r>
            <a:r>
              <a:rPr lang="en-AU" dirty="0">
                <a:solidFill>
                  <a:schemeClr val="tx2"/>
                </a:solidFill>
              </a:rPr>
              <a:t>, </a:t>
            </a:r>
            <a:r>
              <a:rPr lang="en-AU" dirty="0">
                <a:solidFill>
                  <a:srgbClr val="0070C0"/>
                </a:solidFill>
              </a:rPr>
              <a:t>and/or </a:t>
            </a:r>
            <a:r>
              <a:rPr lang="en-AU" dirty="0">
                <a:solidFill>
                  <a:schemeClr val="accent4"/>
                </a:solidFill>
              </a:rPr>
              <a:t>develop capacity</a:t>
            </a:r>
            <a:r>
              <a:rPr lang="en-AU" dirty="0">
                <a:solidFill>
                  <a:schemeClr val="tx2"/>
                </a:solidFill>
              </a:rPr>
              <a:t>. </a:t>
            </a:r>
          </a:p>
          <a:p>
            <a:r>
              <a:rPr lang="en-AU" dirty="0"/>
              <a:t>A strategy is typically used as an umbrella term to describe a set of specific actions.</a:t>
            </a:r>
          </a:p>
          <a:p>
            <a:r>
              <a:rPr lang="en-AU" dirty="0">
                <a:solidFill>
                  <a:srgbClr val="0070C0"/>
                </a:solidFill>
              </a:rPr>
              <a:t>The situation analysis is the starting point to brainstorm and identify strategies.</a:t>
            </a:r>
          </a:p>
        </p:txBody>
      </p:sp>
      <p:sp>
        <p:nvSpPr>
          <p:cNvPr id="7"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8"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What are strategies?</a:t>
            </a:r>
          </a:p>
        </p:txBody>
      </p:sp>
    </p:spTree>
    <p:extLst>
      <p:ext uri="{BB962C8B-B14F-4D97-AF65-F5344CB8AC3E}">
        <p14:creationId xmlns:p14="http://schemas.microsoft.com/office/powerpoint/2010/main" val="298218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latin typeface="+mn-lt"/>
              </a:rPr>
              <a:t>Making the Plan</a:t>
            </a:r>
          </a:p>
        </p:txBody>
      </p:sp>
      <p:sp>
        <p:nvSpPr>
          <p:cNvPr id="5" name="Text Placeholder 4"/>
          <p:cNvSpPr>
            <a:spLocks noGrp="1"/>
          </p:cNvSpPr>
          <p:nvPr>
            <p:ph type="body" sz="quarter" idx="14"/>
          </p:nvPr>
        </p:nvSpPr>
        <p:spPr/>
        <p:txBody>
          <a:bodyPr/>
          <a:lstStyle/>
          <a:p>
            <a:r>
              <a:rPr lang="en-AU" dirty="0">
                <a:latin typeface="+mn-lt"/>
              </a:rPr>
              <a:t>Strategies</a:t>
            </a:r>
          </a:p>
        </p:txBody>
      </p:sp>
      <p:sp>
        <p:nvSpPr>
          <p:cNvPr id="6" name="Text Placeholder 5"/>
          <p:cNvSpPr>
            <a:spLocks noGrp="1"/>
          </p:cNvSpPr>
          <p:nvPr>
            <p:ph type="body" sz="quarter" idx="15"/>
          </p:nvPr>
        </p:nvSpPr>
        <p:spPr/>
        <p:txBody>
          <a:bodyPr>
            <a:normAutofit/>
          </a:bodyPr>
          <a:lstStyle/>
          <a:p>
            <a:r>
              <a:rPr lang="en-AU" dirty="0">
                <a:latin typeface="+mn-lt"/>
              </a:rPr>
              <a:t>General types of Strategies</a:t>
            </a:r>
          </a:p>
        </p:txBody>
      </p:sp>
      <p:sp>
        <p:nvSpPr>
          <p:cNvPr id="10" name="TextBox 9"/>
          <p:cNvSpPr txBox="1">
            <a:spLocks noChangeArrowheads="1"/>
          </p:cNvSpPr>
          <p:nvPr/>
        </p:nvSpPr>
        <p:spPr bwMode="auto">
          <a:xfrm>
            <a:off x="5829300" y="971550"/>
            <a:ext cx="2171700" cy="85725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100" b="1" kern="0" dirty="0">
                <a:solidFill>
                  <a:schemeClr val="bg1"/>
                </a:solidFill>
                <a:latin typeface="+mn-lt"/>
                <a:ea typeface="+mj-ea"/>
                <a:cs typeface="+mj-cs"/>
              </a:rPr>
              <a:t>Strategy Selection</a:t>
            </a:r>
          </a:p>
        </p:txBody>
      </p:sp>
      <p:grpSp>
        <p:nvGrpSpPr>
          <p:cNvPr id="2" name="Group 16"/>
          <p:cNvGrpSpPr>
            <a:grpSpLocks/>
          </p:cNvGrpSpPr>
          <p:nvPr/>
        </p:nvGrpSpPr>
        <p:grpSpPr bwMode="auto">
          <a:xfrm>
            <a:off x="535428" y="4694767"/>
            <a:ext cx="3309054" cy="1585556"/>
            <a:chOff x="163409" y="3479751"/>
            <a:chExt cx="3422216" cy="2314561"/>
          </a:xfrm>
        </p:grpSpPr>
        <p:sp>
          <p:nvSpPr>
            <p:cNvPr id="14344" name="TextBox 6"/>
            <p:cNvSpPr txBox="1">
              <a:spLocks noChangeArrowheads="1"/>
            </p:cNvSpPr>
            <p:nvPr/>
          </p:nvSpPr>
          <p:spPr bwMode="auto">
            <a:xfrm>
              <a:off x="163409" y="4446455"/>
              <a:ext cx="3422216" cy="1347857"/>
            </a:xfrm>
            <a:prstGeom prst="rect">
              <a:avLst/>
            </a:prstGeom>
            <a:noFill/>
            <a:ln w="9525">
              <a:noFill/>
              <a:miter lim="800000"/>
              <a:headEnd/>
              <a:tailEnd/>
            </a:ln>
          </p:spPr>
          <p:txBody>
            <a:bodyPr>
              <a:spAutoFit/>
            </a:bodyPr>
            <a:lstStyle/>
            <a:p>
              <a:pPr marL="173822" indent="-173822"/>
              <a:r>
                <a:rPr lang="en-US" sz="2700" dirty="0"/>
                <a:t>Mitigation</a:t>
              </a:r>
            </a:p>
            <a:p>
              <a:pPr marL="173822" indent="-173822"/>
              <a:r>
                <a:rPr lang="en-US" sz="2700" dirty="0"/>
                <a:t>(to reduce a threat)</a:t>
              </a:r>
            </a:p>
          </p:txBody>
        </p:sp>
        <p:cxnSp>
          <p:nvCxnSpPr>
            <p:cNvPr id="14345" name="Straight Arrow Connector 9"/>
            <p:cNvCxnSpPr>
              <a:cxnSpLocks noChangeShapeType="1"/>
              <a:stCxn id="14344" idx="0"/>
            </p:cNvCxnSpPr>
            <p:nvPr/>
          </p:nvCxnSpPr>
          <p:spPr bwMode="auto">
            <a:xfrm flipV="1">
              <a:off x="1874517" y="3479751"/>
              <a:ext cx="945005" cy="966703"/>
            </a:xfrm>
            <a:prstGeom prst="straightConnector1">
              <a:avLst/>
            </a:prstGeom>
            <a:noFill/>
            <a:ln w="76200" algn="ctr">
              <a:solidFill>
                <a:schemeClr val="tx1"/>
              </a:solidFill>
              <a:round/>
              <a:headEnd/>
              <a:tailEnd type="arrow" w="med" len="med"/>
            </a:ln>
          </p:spPr>
        </p:cxnSp>
      </p:grpSp>
      <p:grpSp>
        <p:nvGrpSpPr>
          <p:cNvPr id="3" name="Group 17"/>
          <p:cNvGrpSpPr>
            <a:grpSpLocks/>
          </p:cNvGrpSpPr>
          <p:nvPr/>
        </p:nvGrpSpPr>
        <p:grpSpPr bwMode="auto">
          <a:xfrm>
            <a:off x="5779019" y="4542876"/>
            <a:ext cx="2990850" cy="1372030"/>
            <a:chOff x="4612913" y="3284806"/>
            <a:chExt cx="3988106" cy="2630115"/>
          </a:xfrm>
        </p:grpSpPr>
        <p:sp>
          <p:nvSpPr>
            <p:cNvPr id="14342" name="TextBox 7"/>
            <p:cNvSpPr txBox="1">
              <a:spLocks noChangeArrowheads="1"/>
            </p:cNvSpPr>
            <p:nvPr/>
          </p:nvSpPr>
          <p:spPr bwMode="auto">
            <a:xfrm>
              <a:off x="4612913" y="4144942"/>
              <a:ext cx="3988106" cy="1769979"/>
            </a:xfrm>
            <a:prstGeom prst="rect">
              <a:avLst/>
            </a:prstGeom>
            <a:noFill/>
            <a:ln w="9525">
              <a:noFill/>
              <a:miter lim="800000"/>
              <a:headEnd/>
              <a:tailEnd/>
            </a:ln>
          </p:spPr>
          <p:txBody>
            <a:bodyPr>
              <a:spAutoFit/>
            </a:bodyPr>
            <a:lstStyle/>
            <a:p>
              <a:pPr marL="173822" indent="-173822"/>
              <a:r>
                <a:rPr lang="en-US" sz="2700" dirty="0"/>
                <a:t>Restoration</a:t>
              </a:r>
            </a:p>
            <a:p>
              <a:pPr marL="173822" indent="-173822"/>
              <a:r>
                <a:rPr lang="en-US" sz="2700" dirty="0"/>
                <a:t>(to build health)</a:t>
              </a:r>
              <a:endParaRPr lang="en-US" sz="1350" dirty="0"/>
            </a:p>
          </p:txBody>
        </p:sp>
        <p:cxnSp>
          <p:nvCxnSpPr>
            <p:cNvPr id="14343" name="Straight Arrow Connector 13"/>
            <p:cNvCxnSpPr>
              <a:cxnSpLocks noChangeShapeType="1"/>
              <a:stCxn id="14342" idx="0"/>
            </p:cNvCxnSpPr>
            <p:nvPr/>
          </p:nvCxnSpPr>
          <p:spPr bwMode="auto">
            <a:xfrm flipV="1">
              <a:off x="6606966" y="3284806"/>
              <a:ext cx="637064" cy="860136"/>
            </a:xfrm>
            <a:prstGeom prst="straightConnector1">
              <a:avLst/>
            </a:prstGeom>
            <a:noFill/>
            <a:ln w="76200" algn="ctr">
              <a:solidFill>
                <a:schemeClr val="tx1"/>
              </a:solidFill>
              <a:round/>
              <a:headEnd/>
              <a:tailEnd type="arrow" w="med" len="med"/>
            </a:ln>
          </p:spPr>
        </p:cxnSp>
      </p:grpSp>
      <p:pic>
        <p:nvPicPr>
          <p:cNvPr id="9" name="Picture 8">
            <a:extLst>
              <a:ext uri="{FF2B5EF4-FFF2-40B4-BE49-F238E27FC236}">
                <a16:creationId xmlns:a16="http://schemas.microsoft.com/office/drawing/2014/main" id="{DABAF55D-8513-4ABD-B136-52C349C32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4291"/>
          <a:stretch/>
        </p:blipFill>
        <p:spPr>
          <a:xfrm>
            <a:off x="-6995" y="1531140"/>
            <a:ext cx="9144000" cy="3011734"/>
          </a:xfrm>
          <a:prstGeom prst="rect">
            <a:avLst/>
          </a:prstGeom>
        </p:spPr>
      </p:pic>
      <p:cxnSp>
        <p:nvCxnSpPr>
          <p:cNvPr id="17" name="Straight Arrow Connector 13">
            <a:extLst>
              <a:ext uri="{FF2B5EF4-FFF2-40B4-BE49-F238E27FC236}">
                <a16:creationId xmlns:a16="http://schemas.microsoft.com/office/drawing/2014/main" id="{0CBD8782-A654-4950-9094-F32613E7987E}"/>
              </a:ext>
            </a:extLst>
          </p:cNvPr>
          <p:cNvCxnSpPr>
            <a:cxnSpLocks noChangeShapeType="1"/>
          </p:cNvCxnSpPr>
          <p:nvPr/>
        </p:nvCxnSpPr>
        <p:spPr bwMode="auto">
          <a:xfrm flipV="1">
            <a:off x="4882561" y="4478096"/>
            <a:ext cx="1051358" cy="1016284"/>
          </a:xfrm>
          <a:prstGeom prst="straightConnector1">
            <a:avLst/>
          </a:prstGeom>
          <a:noFill/>
          <a:ln w="76200" algn="ctr">
            <a:solidFill>
              <a:schemeClr val="tx1"/>
            </a:solidFill>
            <a:round/>
            <a:headEnd/>
            <a:tailEnd type="arrow" w="med" len="med"/>
          </a:ln>
        </p:spPr>
      </p:cxnSp>
      <p:sp>
        <p:nvSpPr>
          <p:cNvPr id="19" name="TextBox 7">
            <a:extLst>
              <a:ext uri="{FF2B5EF4-FFF2-40B4-BE49-F238E27FC236}">
                <a16:creationId xmlns:a16="http://schemas.microsoft.com/office/drawing/2014/main" id="{06458042-549B-41F8-AD8A-E07FF52F81D9}"/>
              </a:ext>
            </a:extLst>
          </p:cNvPr>
          <p:cNvSpPr txBox="1">
            <a:spLocks noChangeArrowheads="1"/>
          </p:cNvSpPr>
          <p:nvPr/>
        </p:nvSpPr>
        <p:spPr bwMode="auto">
          <a:xfrm>
            <a:off x="3684143" y="5519240"/>
            <a:ext cx="2990850" cy="923330"/>
          </a:xfrm>
          <a:prstGeom prst="rect">
            <a:avLst/>
          </a:prstGeom>
          <a:noFill/>
          <a:ln w="9525">
            <a:noFill/>
            <a:miter lim="800000"/>
            <a:headEnd/>
            <a:tailEnd/>
          </a:ln>
        </p:spPr>
        <p:txBody>
          <a:bodyPr>
            <a:spAutoFit/>
          </a:bodyPr>
          <a:lstStyle/>
          <a:p>
            <a:pPr marL="173822" indent="-173822"/>
            <a:r>
              <a:rPr lang="en-US" sz="2700" dirty="0"/>
              <a:t>Capacity</a:t>
            </a:r>
          </a:p>
          <a:p>
            <a:pPr marL="173822" indent="-173822"/>
            <a:r>
              <a:rPr lang="en-US" sz="2700" dirty="0"/>
              <a:t>(to create capacity)</a:t>
            </a:r>
            <a:endParaRPr lang="en-US" sz="1350" dirty="0"/>
          </a:p>
        </p:txBody>
      </p:sp>
    </p:spTree>
    <p:extLst>
      <p:ext uri="{BB962C8B-B14F-4D97-AF65-F5344CB8AC3E}">
        <p14:creationId xmlns:p14="http://schemas.microsoft.com/office/powerpoint/2010/main" val="9276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96180-8798-46C8-932D-9CBA84381D2F}"/>
              </a:ext>
            </a:extLst>
          </p:cNvPr>
          <p:cNvSpPr>
            <a:spLocks noGrp="1"/>
          </p:cNvSpPr>
          <p:nvPr>
            <p:ph idx="1"/>
          </p:nvPr>
        </p:nvSpPr>
        <p:spPr/>
        <p:txBody>
          <a:bodyPr/>
          <a:lstStyle/>
          <a:p>
            <a:r>
              <a:rPr lang="en-AU" dirty="0"/>
              <a:t>Why do this step?</a:t>
            </a:r>
          </a:p>
          <a:p>
            <a:r>
              <a:rPr lang="en-AU" b="1" dirty="0">
                <a:solidFill>
                  <a:srgbClr val="0070C0"/>
                </a:solidFill>
              </a:rPr>
              <a:t>Example Strategies</a:t>
            </a:r>
          </a:p>
          <a:p>
            <a:r>
              <a:rPr lang="en-AU" dirty="0"/>
              <a:t>How to develop and rate Strategies</a:t>
            </a:r>
          </a:p>
        </p:txBody>
      </p:sp>
      <p:sp>
        <p:nvSpPr>
          <p:cNvPr id="3" name="Text Placeholder 2">
            <a:extLst>
              <a:ext uri="{FF2B5EF4-FFF2-40B4-BE49-F238E27FC236}">
                <a16:creationId xmlns:a16="http://schemas.microsoft.com/office/drawing/2014/main" id="{A1006591-1832-49F2-A2BB-DE7290FE153B}"/>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F0A6B8F7-DEDA-4DEC-A9F1-AD9D75D925A2}"/>
              </a:ext>
            </a:extLst>
          </p:cNvPr>
          <p:cNvSpPr>
            <a:spLocks noGrp="1"/>
          </p:cNvSpPr>
          <p:nvPr>
            <p:ph type="body" sz="quarter" idx="14"/>
          </p:nvPr>
        </p:nvSpPr>
        <p:spPr/>
        <p:txBody>
          <a:bodyPr/>
          <a:lstStyle/>
          <a:p>
            <a:r>
              <a:rPr lang="en-AU" dirty="0"/>
              <a:t>Strategies</a:t>
            </a:r>
          </a:p>
        </p:txBody>
      </p:sp>
      <p:sp>
        <p:nvSpPr>
          <p:cNvPr id="5" name="Text Placeholder 4">
            <a:extLst>
              <a:ext uri="{FF2B5EF4-FFF2-40B4-BE49-F238E27FC236}">
                <a16:creationId xmlns:a16="http://schemas.microsoft.com/office/drawing/2014/main" id="{15B617B6-1B85-4E96-9285-D5F7D5B411BF}"/>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0557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4582905" y="1916834"/>
            <a:ext cx="4564276" cy="2548877"/>
          </a:xfrm>
        </p:spPr>
        <p:txBody>
          <a:bodyPr lIns="88863" tIns="50781" rIns="88863" bIns="50781" anchor="t">
            <a:normAutofit fontScale="92500" lnSpcReduction="10000"/>
          </a:bodyPr>
          <a:lstStyle/>
          <a:p>
            <a:pPr defTabSz="913816">
              <a:spcBef>
                <a:spcPts val="422"/>
              </a:spcBef>
              <a:buSzPct val="42000"/>
            </a:pPr>
            <a:endParaRPr lang="en-US" sz="2800" dirty="0">
              <a:ea typeface="Helvetica" charset="0"/>
              <a:cs typeface="Helvetica" charset="0"/>
              <a:sym typeface="Helvetica" charset="0"/>
            </a:endParaRPr>
          </a:p>
          <a:p>
            <a:pPr defTabSz="913816">
              <a:spcBef>
                <a:spcPts val="422"/>
              </a:spcBef>
              <a:buSzPct val="42000"/>
            </a:pPr>
            <a:r>
              <a:rPr lang="en-US" sz="2800" dirty="0">
                <a:ea typeface="Helvetica" charset="0"/>
                <a:cs typeface="Helvetica" charset="0"/>
                <a:sym typeface="Helvetica" charset="0"/>
              </a:rPr>
              <a:t>Indigenous Protected Area</a:t>
            </a:r>
          </a:p>
          <a:p>
            <a:pPr defTabSz="913816">
              <a:spcBef>
                <a:spcPts val="422"/>
              </a:spcBef>
              <a:buSzPct val="42000"/>
            </a:pPr>
            <a:r>
              <a:rPr lang="en-US" sz="2800" dirty="0">
                <a:solidFill>
                  <a:srgbClr val="0070C0"/>
                </a:solidFill>
                <a:ea typeface="Helvetica" charset="0"/>
                <a:cs typeface="Helvetica" charset="0"/>
                <a:sym typeface="Helvetica" charset="0"/>
              </a:rPr>
              <a:t>Joint Management</a:t>
            </a:r>
          </a:p>
          <a:p>
            <a:pPr defTabSz="913816">
              <a:spcBef>
                <a:spcPts val="422"/>
              </a:spcBef>
              <a:buSzPct val="42000"/>
            </a:pPr>
            <a:r>
              <a:rPr lang="en-US" sz="2800" dirty="0">
                <a:ea typeface="Helvetica" charset="0"/>
                <a:cs typeface="Helvetica" charset="0"/>
                <a:sym typeface="Helvetica" charset="0"/>
              </a:rPr>
              <a:t>Purchase land</a:t>
            </a:r>
          </a:p>
          <a:p>
            <a:pPr defTabSz="913816">
              <a:spcBef>
                <a:spcPts val="422"/>
              </a:spcBef>
              <a:buSzPct val="42000"/>
            </a:pPr>
            <a:r>
              <a:rPr lang="en-US" sz="2800" dirty="0">
                <a:solidFill>
                  <a:srgbClr val="0070C0"/>
                </a:solidFill>
                <a:ea typeface="Helvetica" charset="0"/>
                <a:cs typeface="Helvetica" charset="0"/>
                <a:sym typeface="Helvetica" charset="0"/>
              </a:rPr>
              <a:t>Purchase of Water Rights</a:t>
            </a:r>
          </a:p>
          <a:p>
            <a:pPr defTabSz="913816">
              <a:spcBef>
                <a:spcPts val="422"/>
              </a:spcBef>
              <a:buSzPct val="42000"/>
            </a:pPr>
            <a:r>
              <a:rPr lang="en-US" sz="2800" dirty="0">
                <a:ea typeface="Helvetica" charset="0"/>
                <a:cs typeface="Helvetica" charset="0"/>
                <a:sym typeface="Helvetica" charset="0"/>
              </a:rPr>
              <a:t>Covenants and easements</a:t>
            </a:r>
          </a:p>
        </p:txBody>
      </p:sp>
      <p:pic>
        <p:nvPicPr>
          <p:cNvPr id="2050" name="Picture 2" descr="C:\Users\CCS\Documents\My Dropbox\Northern Australia\Background materials\TNC Photos\Fish River - Aeria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68"/>
            <a:ext cx="4400212" cy="540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1" name="Text Placeholder 4"/>
          <p:cNvSpPr>
            <a:spLocks noGrp="1"/>
          </p:cNvSpPr>
          <p:nvPr>
            <p:ph type="body" sz="quarter" idx="14"/>
          </p:nvPr>
        </p:nvSpPr>
        <p:spPr>
          <a:xfrm>
            <a:off x="0" y="501102"/>
            <a:ext cx="2819400" cy="646113"/>
          </a:xfrm>
        </p:spPr>
        <p:txBody>
          <a:bodyPr>
            <a:normAutofit/>
          </a:bodyPr>
          <a:lstStyle/>
          <a:p>
            <a:r>
              <a:rPr lang="en-AU" dirty="0"/>
              <a:t>Strategies</a:t>
            </a:r>
          </a:p>
        </p:txBody>
      </p:sp>
      <p:sp>
        <p:nvSpPr>
          <p:cNvPr id="12" name="Text Placeholder 5"/>
          <p:cNvSpPr>
            <a:spLocks noGrp="1"/>
          </p:cNvSpPr>
          <p:nvPr>
            <p:ph type="body" sz="quarter" idx="15"/>
          </p:nvPr>
        </p:nvSpPr>
        <p:spPr>
          <a:xfrm>
            <a:off x="2852738" y="501101"/>
            <a:ext cx="6291262" cy="646113"/>
          </a:xfrm>
        </p:spPr>
        <p:txBody>
          <a:bodyPr>
            <a:noAutofit/>
          </a:bodyPr>
          <a:lstStyle/>
          <a:p>
            <a:r>
              <a:rPr lang="en-AU" b="1" dirty="0"/>
              <a:t>Land/water protection</a:t>
            </a:r>
            <a:endParaRPr lang="en-AU" dirty="0"/>
          </a:p>
        </p:txBody>
      </p:sp>
    </p:spTree>
    <p:extLst>
      <p:ext uri="{BB962C8B-B14F-4D97-AF65-F5344CB8AC3E}">
        <p14:creationId xmlns:p14="http://schemas.microsoft.com/office/powerpoint/2010/main" val="60748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4503</TotalTime>
  <Words>2151</Words>
  <Application>Microsoft Office PowerPoint</Application>
  <PresentationFormat>On-screen Show (4:3)</PresentationFormat>
  <Paragraphs>355</Paragraphs>
  <Slides>29</Slides>
  <Notes>25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Wingdings</vt:lpstr>
      <vt:lpstr>1_Custom Design</vt:lpstr>
      <vt:lpstr>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Frank Weisenberger</cp:lastModifiedBy>
  <cp:revision>75</cp:revision>
  <cp:lastPrinted>2016-10-25T12:25:02Z</cp:lastPrinted>
  <dcterms:created xsi:type="dcterms:W3CDTF">2011-10-30T12:03:22Z</dcterms:created>
  <dcterms:modified xsi:type="dcterms:W3CDTF">2020-10-13T03:14:45Z</dcterms:modified>
</cp:coreProperties>
</file>