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0"/>
  </p:notesMasterIdLst>
  <p:handoutMasterIdLst>
    <p:handoutMasterId r:id="rId21"/>
  </p:handoutMasterIdLst>
  <p:sldIdLst>
    <p:sldId id="291" r:id="rId2"/>
    <p:sldId id="323" r:id="rId3"/>
    <p:sldId id="301" r:id="rId4"/>
    <p:sldId id="337" r:id="rId5"/>
    <p:sldId id="307" r:id="rId6"/>
    <p:sldId id="320" r:id="rId7"/>
    <p:sldId id="339" r:id="rId8"/>
    <p:sldId id="299" r:id="rId9"/>
    <p:sldId id="325" r:id="rId10"/>
    <p:sldId id="333" r:id="rId11"/>
    <p:sldId id="314" r:id="rId12"/>
    <p:sldId id="324" r:id="rId13"/>
    <p:sldId id="334" r:id="rId14"/>
    <p:sldId id="317" r:id="rId15"/>
    <p:sldId id="335" r:id="rId16"/>
    <p:sldId id="327" r:id="rId17"/>
    <p:sldId id="341" r:id="rId18"/>
    <p:sldId id="342" r:id="rId19"/>
  </p:sldIdLst>
  <p:sldSz cx="9144000" cy="6858000" type="screen4x3"/>
  <p:notesSz cx="7099300" cy="10234613"/>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F0FF"/>
    <a:srgbClr val="C8FFC8"/>
    <a:srgbClr val="F09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87708" autoAdjust="0"/>
  </p:normalViewPr>
  <p:slideViewPr>
    <p:cSldViewPr>
      <p:cViewPr varScale="1">
        <p:scale>
          <a:sx n="72" d="100"/>
          <a:sy n="72" d="100"/>
        </p:scale>
        <p:origin x="1550" y="6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a:latin typeface="Trebuchet MS" panose="020B0603020202020204" pitchFamily="34" charset="0"/>
              </a:rPr>
              <a:t>Actions, Time &amp; Budgets</a:t>
            </a:r>
            <a:endParaRPr lang="en-AU" dirty="0">
              <a:latin typeface="Trebuchet MS" panose="020B0603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16BED6B-ACA2-4361-931F-D030376B93E4}" type="slidenum">
              <a:rPr lang="en-AU" smtClean="0">
                <a:latin typeface="Trebuchet MS" panose="020B0603020202020204" pitchFamily="34" charset="0"/>
              </a:rPr>
              <a:pPr/>
              <a:t>‹#›</a:t>
            </a:fld>
            <a:endParaRPr lang="en-AU" dirty="0">
              <a:latin typeface="Trebuchet MS" panose="020B0603020202020204" pitchFamily="34" charset="0"/>
            </a:endParaRPr>
          </a:p>
        </p:txBody>
      </p:sp>
    </p:spTree>
    <p:extLst>
      <p:ext uri="{BB962C8B-B14F-4D97-AF65-F5344CB8AC3E}">
        <p14:creationId xmlns:p14="http://schemas.microsoft.com/office/powerpoint/2010/main" val="230444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anose="020B0603020202020204" pitchFamily="34" charset="0"/>
              </a:defRPr>
            </a:lvl1pPr>
          </a:lstStyle>
          <a:p>
            <a:endParaRPr lang="en-AU"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anose="020B0603020202020204" pitchFamily="34" charset="0"/>
              </a:defRPr>
            </a:lvl1pPr>
          </a:lstStyle>
          <a:p>
            <a:fld id="{626A4448-DADC-4064-A903-98F4BF14FC92}" type="datetimeFigureOut">
              <a:rPr lang="en-AU" smtClean="0"/>
              <a:pPr/>
              <a:t>25/10/2019</a:t>
            </a:fld>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Trebuchet MS"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Trebuchet MS" panose="020B0603020202020204" pitchFamily="34" charset="0"/>
              </a:defRPr>
            </a:lvl1pPr>
          </a:lstStyle>
          <a:p>
            <a:fld id="{7611BB97-E9FC-4D5F-8B43-6A970661FB95}" type="slidenum">
              <a:rPr lang="en-AU" smtClean="0"/>
              <a:pPr/>
              <a:t>‹#›</a:t>
            </a:fld>
            <a:endParaRPr lang="en-AU" dirty="0"/>
          </a:p>
        </p:txBody>
      </p:sp>
    </p:spTree>
    <p:extLst>
      <p:ext uri="{BB962C8B-B14F-4D97-AF65-F5344CB8AC3E}">
        <p14:creationId xmlns:p14="http://schemas.microsoft.com/office/powerpoint/2010/main" val="2546013630"/>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Trebuchet MS" panose="020B0603020202020204" pitchFamily="34" charset="0"/>
        <a:ea typeface="+mn-ea"/>
        <a:cs typeface="+mn-cs"/>
      </a:defRPr>
    </a:lvl1pPr>
    <a:lvl2pPr marL="457130" algn="l" defTabSz="914259" rtl="0" eaLnBrk="1" latinLnBrk="0" hangingPunct="1">
      <a:defRPr sz="1200" kern="1200">
        <a:solidFill>
          <a:schemeClr val="tx1"/>
        </a:solidFill>
        <a:latin typeface="Trebuchet MS" panose="020B0603020202020204" pitchFamily="34" charset="0"/>
        <a:ea typeface="+mn-ea"/>
        <a:cs typeface="+mn-cs"/>
      </a:defRPr>
    </a:lvl2pPr>
    <a:lvl3pPr marL="914259" algn="l" defTabSz="914259" rtl="0" eaLnBrk="1" latinLnBrk="0" hangingPunct="1">
      <a:defRPr sz="1200" kern="1200">
        <a:solidFill>
          <a:schemeClr val="tx1"/>
        </a:solidFill>
        <a:latin typeface="Trebuchet MS" panose="020B0603020202020204" pitchFamily="34" charset="0"/>
        <a:ea typeface="+mn-ea"/>
        <a:cs typeface="+mn-cs"/>
      </a:defRPr>
    </a:lvl3pPr>
    <a:lvl4pPr marL="1371390" algn="l" defTabSz="914259" rtl="0" eaLnBrk="1" latinLnBrk="0" hangingPunct="1">
      <a:defRPr sz="1200" kern="1200">
        <a:solidFill>
          <a:schemeClr val="tx1"/>
        </a:solidFill>
        <a:latin typeface="Trebuchet MS" panose="020B0603020202020204" pitchFamily="34" charset="0"/>
        <a:ea typeface="+mn-ea"/>
        <a:cs typeface="+mn-cs"/>
      </a:defRPr>
    </a:lvl4pPr>
    <a:lvl5pPr marL="1828519" algn="l" defTabSz="914259" rtl="0" eaLnBrk="1" latinLnBrk="0" hangingPunct="1">
      <a:defRPr sz="1200" kern="1200">
        <a:solidFill>
          <a:schemeClr val="tx1"/>
        </a:solidFill>
        <a:latin typeface="Trebuchet MS" panose="020B0603020202020204" pitchFamily="34"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AU"/>
          </a:p>
        </p:txBody>
      </p:sp>
      <p:sp>
        <p:nvSpPr>
          <p:cNvPr id="24580" name="Header Placeholder 3"/>
          <p:cNvSpPr>
            <a:spLocks noGrp="1"/>
          </p:cNvSpPr>
          <p:nvPr>
            <p:ph type="hdr" sz="quarter"/>
          </p:nvPr>
        </p:nvSpPr>
        <p:spPr>
          <a:xfrm>
            <a:off x="1" y="0"/>
            <a:ext cx="3076575" cy="511175"/>
          </a:xfrm>
          <a:prstGeom prst="rect">
            <a:avLst/>
          </a:prstGeom>
          <a:noFill/>
        </p:spPr>
        <p:txBody>
          <a:bodyPr lIns="91431" tIns="45715" rIns="91431" bIns="45715"/>
          <a:lstStyle/>
          <a:p>
            <a:r>
              <a:rPr lang="en-US">
                <a:solidFill>
                  <a:prstClr val="black"/>
                </a:solidFill>
              </a:rPr>
              <a:t>CAP Overview</a:t>
            </a:r>
          </a:p>
        </p:txBody>
      </p:sp>
      <p:sp>
        <p:nvSpPr>
          <p:cNvPr id="24581" name="Date Placeholder 4"/>
          <p:cNvSpPr>
            <a:spLocks noGrp="1"/>
          </p:cNvSpPr>
          <p:nvPr>
            <p:ph type="dt" sz="quarter" idx="1"/>
          </p:nvPr>
        </p:nvSpPr>
        <p:spPr>
          <a:xfrm>
            <a:off x="4021138" y="0"/>
            <a:ext cx="3076575" cy="511175"/>
          </a:xfrm>
          <a:prstGeom prst="rect">
            <a:avLst/>
          </a:prstGeom>
          <a:noFill/>
        </p:spPr>
        <p:txBody>
          <a:bodyPr lIns="91431" tIns="45715" rIns="91431" bIns="45715"/>
          <a:lstStyle/>
          <a:p>
            <a:r>
              <a:rPr lang="en-AU">
                <a:solidFill>
                  <a:prstClr val="black"/>
                </a:solidFill>
              </a:rPr>
              <a:t>Printed March 2011</a:t>
            </a:r>
            <a:endParaRPr lang="en-US">
              <a:solidFill>
                <a:prstClr val="black"/>
              </a:solidFill>
            </a:endParaRPr>
          </a:p>
        </p:txBody>
      </p:sp>
      <p:sp>
        <p:nvSpPr>
          <p:cNvPr id="24582" name="Footer Placeholder 5"/>
          <p:cNvSpPr>
            <a:spLocks noGrp="1"/>
          </p:cNvSpPr>
          <p:nvPr>
            <p:ph type="ftr" sz="quarter" idx="4"/>
          </p:nvPr>
        </p:nvSpPr>
        <p:spPr>
          <a:xfrm>
            <a:off x="1" y="9721851"/>
            <a:ext cx="3076575" cy="511175"/>
          </a:xfrm>
          <a:prstGeom prst="rect">
            <a:avLst/>
          </a:prstGeom>
          <a:noFill/>
        </p:spPr>
        <p:txBody>
          <a:bodyPr lIns="91431" tIns="45715" rIns="91431" bIns="45715"/>
          <a:lstStyle/>
          <a:p>
            <a:r>
              <a:rPr lang="en-AU">
                <a:solidFill>
                  <a:prstClr val="black"/>
                </a:solidFill>
              </a:rPr>
              <a:t>CAP Resources</a:t>
            </a:r>
            <a:endParaRPr lang="en-US">
              <a:solidFill>
                <a:prstClr val="black"/>
              </a:solidFill>
            </a:endParaRPr>
          </a:p>
        </p:txBody>
      </p:sp>
      <p:sp>
        <p:nvSpPr>
          <p:cNvPr id="24583" name="Slide Number Placeholder 6"/>
          <p:cNvSpPr>
            <a:spLocks noGrp="1"/>
          </p:cNvSpPr>
          <p:nvPr>
            <p:ph type="sldNum" sz="quarter" idx="5"/>
          </p:nvPr>
        </p:nvSpPr>
        <p:spPr>
          <a:xfrm>
            <a:off x="4021138" y="9721851"/>
            <a:ext cx="3076575" cy="511175"/>
          </a:xfrm>
          <a:prstGeom prst="rect">
            <a:avLst/>
          </a:prstGeom>
          <a:noFill/>
        </p:spPr>
        <p:txBody>
          <a:bodyPr lIns="91431" tIns="45715" rIns="91431" bIns="45715"/>
          <a:lstStyle/>
          <a:p>
            <a:fld id="{AAD43DAA-C6AA-48BB-A3C1-7D1356E53953}"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9761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11</a:t>
            </a:fld>
            <a:endParaRPr lang="en-US" dirty="0">
              <a:latin typeface="Trebuchet MS" panose="020B0603020202020204" pitchFamily="34" charset="0"/>
            </a:endParaRPr>
          </a:p>
        </p:txBody>
      </p:sp>
    </p:spTree>
    <p:extLst>
      <p:ext uri="{BB962C8B-B14F-4D97-AF65-F5344CB8AC3E}">
        <p14:creationId xmlns:p14="http://schemas.microsoft.com/office/powerpoint/2010/main" val="142172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12</a:t>
            </a:fld>
            <a:endParaRPr lang="en-AU"/>
          </a:p>
        </p:txBody>
      </p:sp>
    </p:spTree>
    <p:extLst>
      <p:ext uri="{BB962C8B-B14F-4D97-AF65-F5344CB8AC3E}">
        <p14:creationId xmlns:p14="http://schemas.microsoft.com/office/powerpoint/2010/main" val="398716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13</a:t>
            </a:fld>
            <a:endParaRPr lang="en-AU"/>
          </a:p>
        </p:txBody>
      </p:sp>
    </p:spTree>
    <p:extLst>
      <p:ext uri="{BB962C8B-B14F-4D97-AF65-F5344CB8AC3E}">
        <p14:creationId xmlns:p14="http://schemas.microsoft.com/office/powerpoint/2010/main" val="225637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F53287-D515-4AFD-8BF1-0EC64F5097B2}" type="slidenum">
              <a:rPr lang="en-US" smtClean="0"/>
              <a:pPr/>
              <a:t>14</a:t>
            </a:fld>
            <a:endParaRPr lang="en-US"/>
          </a:p>
        </p:txBody>
      </p:sp>
    </p:spTree>
    <p:extLst>
      <p:ext uri="{BB962C8B-B14F-4D97-AF65-F5344CB8AC3E}">
        <p14:creationId xmlns:p14="http://schemas.microsoft.com/office/powerpoint/2010/main" val="50659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15</a:t>
            </a:fld>
            <a:endParaRPr lang="en-AU"/>
          </a:p>
        </p:txBody>
      </p:sp>
    </p:spTree>
    <p:extLst>
      <p:ext uri="{BB962C8B-B14F-4D97-AF65-F5344CB8AC3E}">
        <p14:creationId xmlns:p14="http://schemas.microsoft.com/office/powerpoint/2010/main" val="185181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F53287-D515-4AFD-8BF1-0EC64F5097B2}" type="slidenum">
              <a:rPr lang="en-US" smtClean="0"/>
              <a:pPr/>
              <a:t>18</a:t>
            </a:fld>
            <a:endParaRPr lang="en-US"/>
          </a:p>
        </p:txBody>
      </p:sp>
    </p:spTree>
    <p:extLst>
      <p:ext uri="{BB962C8B-B14F-4D97-AF65-F5344CB8AC3E}">
        <p14:creationId xmlns:p14="http://schemas.microsoft.com/office/powerpoint/2010/main" val="336541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21294" y="9721106"/>
            <a:ext cx="3076363" cy="511731"/>
          </a:xfrm>
          <a:prstGeom prst="rect">
            <a:avLst/>
          </a:prstGeom>
        </p:spPr>
        <p:txBody>
          <a:bodyPr/>
          <a:lstStyle/>
          <a:p>
            <a:fld id="{8FD3D592-3422-4362-B71F-F3A41932A589}"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70674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Trebuchet MS" panose="020B0603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fld id="{EC99C1D6-7F40-4388-AA2B-CAB86BCA74CA}" type="slidenum">
              <a:rPr lang="en-AU" smtClean="0">
                <a:solidFill>
                  <a:srgbClr val="000000"/>
                </a:solidFill>
                <a:latin typeface="Trebuchet MS" panose="020B0603020202020204" pitchFamily="34" charset="0"/>
              </a:rPr>
              <a:pPr eaLnBrk="1" hangingPunct="1"/>
              <a:t>3</a:t>
            </a:fld>
            <a:endParaRPr lang="en-AU" dirty="0">
              <a:solidFill>
                <a:srgbClr val="000000"/>
              </a:solidFill>
              <a:latin typeface="Trebuchet MS" panose="020B0603020202020204" pitchFamily="34" charset="0"/>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Printed March 2011</a:t>
            </a: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CAP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Threats</a:t>
            </a:r>
          </a:p>
        </p:txBody>
      </p:sp>
    </p:spTree>
    <p:extLst>
      <p:ext uri="{BB962C8B-B14F-4D97-AF65-F5344CB8AC3E}">
        <p14:creationId xmlns:p14="http://schemas.microsoft.com/office/powerpoint/2010/main" val="376265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Trebuchet MS" panose="020B0603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fld id="{EC99C1D6-7F40-4388-AA2B-CAB86BCA74CA}" type="slidenum">
              <a:rPr lang="en-AU" smtClean="0">
                <a:solidFill>
                  <a:srgbClr val="000000"/>
                </a:solidFill>
                <a:latin typeface="Trebuchet MS" panose="020B0603020202020204" pitchFamily="34" charset="0"/>
              </a:rPr>
              <a:pPr eaLnBrk="1" hangingPunct="1"/>
              <a:t>4</a:t>
            </a:fld>
            <a:endParaRPr lang="en-AU" dirty="0">
              <a:solidFill>
                <a:srgbClr val="000000"/>
              </a:solidFill>
              <a:latin typeface="Trebuchet MS" panose="020B0603020202020204" pitchFamily="34" charset="0"/>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Printed March 2011</a:t>
            </a: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CAP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Threats</a:t>
            </a:r>
          </a:p>
        </p:txBody>
      </p:sp>
    </p:spTree>
    <p:extLst>
      <p:ext uri="{BB962C8B-B14F-4D97-AF65-F5344CB8AC3E}">
        <p14:creationId xmlns:p14="http://schemas.microsoft.com/office/powerpoint/2010/main" val="345272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11BB97-E9FC-4D5F-8B43-6A970661FB95}" type="slidenum">
              <a:rPr lang="en-AU" smtClean="0"/>
              <a:pPr/>
              <a:t>5</a:t>
            </a:fld>
            <a:endParaRPr lang="en-AU"/>
          </a:p>
        </p:txBody>
      </p:sp>
    </p:spTree>
    <p:extLst>
      <p:ext uri="{BB962C8B-B14F-4D97-AF65-F5344CB8AC3E}">
        <p14:creationId xmlns:p14="http://schemas.microsoft.com/office/powerpoint/2010/main" val="340823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E94F4F-E4AC-4EEC-9283-4D592F848B2B}" type="slidenum">
              <a:rPr lang="en-AU" smtClean="0">
                <a:latin typeface="Trebuchet MS" panose="020B0603020202020204" pitchFamily="34" charset="0"/>
              </a:rPr>
              <a:pPr fontAlgn="base">
                <a:spcBef>
                  <a:spcPct val="0"/>
                </a:spcBef>
                <a:spcAft>
                  <a:spcPct val="0"/>
                </a:spcAft>
                <a:defRPr/>
              </a:pPr>
              <a:t>6</a:t>
            </a:fld>
            <a:endParaRPr lang="en-AU" dirty="0">
              <a:latin typeface="Trebuchet MS" panose="020B0603020202020204" pitchFamily="34" charset="0"/>
            </a:endParaRPr>
          </a:p>
        </p:txBody>
      </p:sp>
      <p:sp>
        <p:nvSpPr>
          <p:cNvPr id="7475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Printed March 2011</a:t>
            </a:r>
          </a:p>
        </p:txBody>
      </p:sp>
      <p:sp>
        <p:nvSpPr>
          <p:cNvPr id="74758"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CAP Resources</a:t>
            </a:r>
          </a:p>
        </p:txBody>
      </p:sp>
      <p:sp>
        <p:nvSpPr>
          <p:cNvPr id="74759" name="Header Placeholder 6"/>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CAP Overview</a:t>
            </a:r>
          </a:p>
        </p:txBody>
      </p:sp>
    </p:spTree>
    <p:extLst>
      <p:ext uri="{BB962C8B-B14F-4D97-AF65-F5344CB8AC3E}">
        <p14:creationId xmlns:p14="http://schemas.microsoft.com/office/powerpoint/2010/main" val="316441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7</a:t>
            </a:fld>
            <a:endParaRPr lang="en-US" dirty="0">
              <a:latin typeface="Trebuchet MS" panose="020B0603020202020204" pitchFamily="34" charset="0"/>
            </a:endParaRPr>
          </a:p>
        </p:txBody>
      </p:sp>
    </p:spTree>
    <p:extLst>
      <p:ext uri="{BB962C8B-B14F-4D97-AF65-F5344CB8AC3E}">
        <p14:creationId xmlns:p14="http://schemas.microsoft.com/office/powerpoint/2010/main" val="249702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8</a:t>
            </a:fld>
            <a:endParaRPr lang="en-US" dirty="0">
              <a:latin typeface="Trebuchet MS" panose="020B0603020202020204" pitchFamily="34" charset="0"/>
            </a:endParaRPr>
          </a:p>
        </p:txBody>
      </p:sp>
    </p:spTree>
    <p:extLst>
      <p:ext uri="{BB962C8B-B14F-4D97-AF65-F5344CB8AC3E}">
        <p14:creationId xmlns:p14="http://schemas.microsoft.com/office/powerpoint/2010/main" val="205944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10</a:t>
            </a:fld>
            <a:endParaRPr lang="en-AU"/>
          </a:p>
        </p:txBody>
      </p:sp>
    </p:spTree>
    <p:extLst>
      <p:ext uri="{BB962C8B-B14F-4D97-AF65-F5344CB8AC3E}">
        <p14:creationId xmlns:p14="http://schemas.microsoft.com/office/powerpoint/2010/main" val="425087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Stuart\Pictures\CAP Coaches Santa Cruz\Big Sur Coast\100_98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085"/>
            <a:ext cx="9162000" cy="6872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6"/>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7242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807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2534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18060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9848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9"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029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58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557215053"/>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05363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288738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8"/>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8"/>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1" name="Table 10"/>
          <p:cNvGraphicFramePr>
            <a:graphicFrameLocks noGrp="1"/>
          </p:cNvGraphicFramePr>
          <p:nvPr userDrawn="1">
            <p:extLst>
              <p:ext uri="{D42A27DB-BD31-4B8C-83A1-F6EECF244321}">
                <p14:modId xmlns:p14="http://schemas.microsoft.com/office/powerpoint/2010/main" val="2356364888"/>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2"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7"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8" name="Text Placeholder 20"/>
          <p:cNvSpPr>
            <a:spLocks noGrp="1"/>
          </p:cNvSpPr>
          <p:nvPr>
            <p:ph type="body" sz="quarter" idx="15"/>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1848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mn-lt"/>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3" name="Table 12"/>
          <p:cNvGraphicFramePr>
            <a:graphicFrameLocks noGrp="1"/>
          </p:cNvGraphicFramePr>
          <p:nvPr userDrawn="1">
            <p:extLst>
              <p:ext uri="{D42A27DB-BD31-4B8C-83A1-F6EECF244321}">
                <p14:modId xmlns:p14="http://schemas.microsoft.com/office/powerpoint/2010/main" val="1880131263"/>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8"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0" name="Text Placeholder 20"/>
          <p:cNvSpPr>
            <a:spLocks noGrp="1"/>
          </p:cNvSpPr>
          <p:nvPr>
            <p:ph type="body" sz="quarter" idx="15"/>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14832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9" name="Table 8"/>
          <p:cNvGraphicFramePr>
            <a:graphicFrameLocks noGrp="1"/>
          </p:cNvGraphicFramePr>
          <p:nvPr userDrawn="1">
            <p:extLst>
              <p:ext uri="{D42A27DB-BD31-4B8C-83A1-F6EECF244321}">
                <p14:modId xmlns:p14="http://schemas.microsoft.com/office/powerpoint/2010/main" val="1234773978"/>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6" name="Text Placeholder 20"/>
          <p:cNvSpPr>
            <a:spLocks noGrp="1"/>
          </p:cNvSpPr>
          <p:nvPr>
            <p:ph type="body" sz="quarter" idx="15"/>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4413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194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071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8775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latin typeface="+mn-lt"/>
              </a:defRPr>
            </a:lvl1pPr>
          </a:lstStyle>
          <a:p>
            <a:pPr defTabSz="642750" fontAlgn="base">
              <a:spcBef>
                <a:spcPct val="0"/>
              </a:spcBef>
              <a:spcAft>
                <a:spcPct val="0"/>
              </a:spcAft>
            </a:pPr>
            <a:fld id="{D2FFA6C8-53F6-483E-9B52-088DA563EE7C}" type="datetimeFigureOut">
              <a:rPr lang="en-AU" smtClean="0">
                <a:solidFill>
                  <a:prstClr val="black">
                    <a:tint val="75000"/>
                  </a:prstClr>
                </a:solidFill>
                <a:sym typeface="Helvetica Light" charset="0"/>
              </a:rPr>
              <a:pPr defTabSz="642750" fontAlgn="base">
                <a:spcBef>
                  <a:spcPct val="0"/>
                </a:spcBef>
                <a:spcAft>
                  <a:spcPct val="0"/>
                </a:spcAft>
              </a:pPr>
              <a:t>25/10/2019</a:t>
            </a:fld>
            <a:endParaRPr lang="en-AU">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latin typeface="+mn-lt"/>
              </a:defRPr>
            </a:lvl1pPr>
          </a:lstStyle>
          <a:p>
            <a:pPr defTabSz="642750" fontAlgn="base">
              <a:spcBef>
                <a:spcPct val="0"/>
              </a:spcBef>
              <a:spcAft>
                <a:spcPct val="0"/>
              </a:spcAft>
            </a:pPr>
            <a:endParaRPr lang="en-AU" dirty="0">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latin typeface="+mn-lt"/>
              </a:defRPr>
            </a:lvl1pPr>
          </a:lstStyle>
          <a:p>
            <a:pPr defTabSz="642750" fontAlgn="base">
              <a:spcBef>
                <a:spcPct val="0"/>
              </a:spcBef>
              <a:spcAft>
                <a:spcPct val="0"/>
              </a:spcAft>
            </a:pPr>
            <a:fld id="{C68751B1-54F1-4125-BB9F-399660C83ACC}" type="slidenum">
              <a:rPr lang="en-AU" smtClean="0">
                <a:solidFill>
                  <a:prstClr val="black">
                    <a:tint val="75000"/>
                  </a:prstClr>
                </a:solidFill>
                <a:sym typeface="Helvetica Light" charset="0"/>
              </a:rPr>
              <a:pPr defTabSz="642750" fontAlgn="base">
                <a:spcBef>
                  <a:spcPct val="0"/>
                </a:spcBef>
                <a:spcAft>
                  <a:spcPct val="0"/>
                </a:spcAft>
              </a:pPr>
              <a:t>‹#›</a:t>
            </a:fld>
            <a:endParaRPr lang="en-AU">
              <a:solidFill>
                <a:prstClr val="black">
                  <a:tint val="75000"/>
                </a:prstClr>
              </a:solidFill>
              <a:sym typeface="Helvetica Light" charset="0"/>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6"/>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203374910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xStyles>
    <p:titleStyle>
      <a:lvl1pPr algn="ctr" defTabSz="914118" rtl="0" eaLnBrk="1" latinLnBrk="0" hangingPunct="1">
        <a:spcBef>
          <a:spcPct val="0"/>
        </a:spcBef>
        <a:buNone/>
        <a:defRPr sz="4400" kern="1200">
          <a:solidFill>
            <a:schemeClr val="tx1"/>
          </a:solidFill>
          <a:latin typeface="+mn-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Actions, time &amp; budgets</a:t>
            </a:r>
          </a:p>
        </p:txBody>
      </p:sp>
      <p:sp>
        <p:nvSpPr>
          <p:cNvPr id="3" name="Subtitle 2"/>
          <p:cNvSpPr>
            <a:spLocks noGrp="1"/>
          </p:cNvSpPr>
          <p:nvPr>
            <p:ph type="subTitle" idx="1"/>
          </p:nvPr>
        </p:nvSpPr>
        <p:spPr/>
        <p:txBody>
          <a:bodyPr/>
          <a:lstStyle/>
          <a:p>
            <a:r>
              <a:rPr lang="en-AU" dirty="0"/>
              <a:t>Implementing the plan</a:t>
            </a:r>
          </a:p>
        </p:txBody>
      </p:sp>
    </p:spTree>
    <p:extLst>
      <p:ext uri="{BB962C8B-B14F-4D97-AF65-F5344CB8AC3E}">
        <p14:creationId xmlns:p14="http://schemas.microsoft.com/office/powerpoint/2010/main" val="14940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628800"/>
            <a:ext cx="8305800" cy="424847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40000"/>
              </a:spcBef>
              <a:buClr>
                <a:srgbClr val="008000"/>
              </a:buClr>
              <a:buNone/>
            </a:pPr>
            <a:r>
              <a:rPr lang="en-AU" sz="2800" dirty="0"/>
              <a:t>Variety of subsidiary plans depending on scale</a:t>
            </a:r>
          </a:p>
          <a:p>
            <a:pPr lvl="1">
              <a:lnSpc>
                <a:spcPct val="90000"/>
              </a:lnSpc>
              <a:spcBef>
                <a:spcPct val="40000"/>
              </a:spcBef>
              <a:buClr>
                <a:srgbClr val="008000"/>
              </a:buClr>
            </a:pPr>
            <a:r>
              <a:rPr lang="en-AU" sz="2400" dirty="0">
                <a:solidFill>
                  <a:srgbClr val="0070C0"/>
                </a:solidFill>
              </a:rPr>
              <a:t>Works plans </a:t>
            </a:r>
          </a:p>
          <a:p>
            <a:pPr lvl="2">
              <a:lnSpc>
                <a:spcPct val="90000"/>
              </a:lnSpc>
              <a:spcBef>
                <a:spcPct val="40000"/>
              </a:spcBef>
              <a:buClr>
                <a:srgbClr val="008000"/>
              </a:buClr>
            </a:pPr>
            <a:r>
              <a:rPr lang="en-AU" sz="2000" dirty="0">
                <a:solidFill>
                  <a:srgbClr val="0070C0"/>
                </a:solidFill>
              </a:rPr>
              <a:t>may be one higher level</a:t>
            </a:r>
          </a:p>
          <a:p>
            <a:pPr lvl="2">
              <a:lnSpc>
                <a:spcPct val="90000"/>
              </a:lnSpc>
              <a:spcBef>
                <a:spcPct val="40000"/>
              </a:spcBef>
              <a:buClr>
                <a:srgbClr val="008000"/>
              </a:buClr>
            </a:pPr>
            <a:r>
              <a:rPr lang="en-AU" sz="2000" dirty="0">
                <a:solidFill>
                  <a:srgbClr val="0070C0"/>
                </a:solidFill>
              </a:rPr>
              <a:t>several more detailed</a:t>
            </a:r>
          </a:p>
          <a:p>
            <a:pPr lvl="2">
              <a:lnSpc>
                <a:spcPct val="90000"/>
              </a:lnSpc>
              <a:spcBef>
                <a:spcPct val="40000"/>
              </a:spcBef>
              <a:buClr>
                <a:srgbClr val="008000"/>
              </a:buClr>
            </a:pPr>
            <a:r>
              <a:rPr lang="en-AU" sz="2000" dirty="0">
                <a:solidFill>
                  <a:srgbClr val="0070C0"/>
                </a:solidFill>
              </a:rPr>
              <a:t>annual </a:t>
            </a:r>
            <a:r>
              <a:rPr lang="en-AU" sz="2000" dirty="0" err="1">
                <a:solidFill>
                  <a:srgbClr val="0070C0"/>
                </a:solidFill>
              </a:rPr>
              <a:t>workplan</a:t>
            </a:r>
            <a:endParaRPr lang="en-AU" sz="2000" dirty="0">
              <a:solidFill>
                <a:srgbClr val="0070C0"/>
              </a:solidFill>
            </a:endParaRPr>
          </a:p>
          <a:p>
            <a:pPr lvl="1">
              <a:lnSpc>
                <a:spcPct val="90000"/>
              </a:lnSpc>
              <a:spcBef>
                <a:spcPct val="40000"/>
              </a:spcBef>
              <a:buClr>
                <a:srgbClr val="008000"/>
              </a:buClr>
            </a:pPr>
            <a:r>
              <a:rPr lang="en-AU" sz="2400" dirty="0"/>
              <a:t>Monitoring plan </a:t>
            </a:r>
          </a:p>
          <a:p>
            <a:pPr lvl="2">
              <a:lnSpc>
                <a:spcPct val="90000"/>
              </a:lnSpc>
              <a:spcBef>
                <a:spcPct val="40000"/>
              </a:spcBef>
              <a:buClr>
                <a:srgbClr val="008000"/>
              </a:buClr>
            </a:pPr>
            <a:r>
              <a:rPr lang="en-AU" sz="2000" dirty="0"/>
              <a:t>may be part of work plan, but could be separate</a:t>
            </a:r>
          </a:p>
          <a:p>
            <a:pPr lvl="1">
              <a:lnSpc>
                <a:spcPct val="90000"/>
              </a:lnSpc>
              <a:spcBef>
                <a:spcPct val="40000"/>
              </a:spcBef>
              <a:buClr>
                <a:srgbClr val="008000"/>
              </a:buClr>
            </a:pPr>
            <a:r>
              <a:rPr lang="en-AU" sz="2400" dirty="0">
                <a:solidFill>
                  <a:srgbClr val="0070C0"/>
                </a:solidFill>
              </a:rPr>
              <a:t>Detailed budgets</a:t>
            </a:r>
          </a:p>
          <a:p>
            <a:pPr lvl="1">
              <a:lnSpc>
                <a:spcPct val="90000"/>
              </a:lnSpc>
              <a:spcBef>
                <a:spcPct val="40000"/>
              </a:spcBef>
              <a:buClr>
                <a:srgbClr val="008000"/>
              </a:buClr>
            </a:pPr>
            <a:r>
              <a:rPr lang="en-AU" sz="2400" dirty="0"/>
              <a:t>Business plans</a:t>
            </a:r>
            <a:endParaRPr lang="en-US" sz="2800" dirty="0"/>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Documenting and allocating tasks</a:t>
            </a:r>
          </a:p>
        </p:txBody>
      </p:sp>
    </p:spTree>
    <p:extLst>
      <p:ext uri="{BB962C8B-B14F-4D97-AF65-F5344CB8AC3E}">
        <p14:creationId xmlns:p14="http://schemas.microsoft.com/office/powerpoint/2010/main" val="295774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rgbClr val="969696"/>
                                      </p:to>
                                    </p:animClr>
                                  </p:subTnLst>
                                </p:cTn>
                              </p:par>
                              <p:par>
                                <p:cTn id="23" presetID="22" presetClass="entr" presetSubtype="8"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rgbClr val="969696"/>
                                      </p:to>
                                    </p:animClr>
                                  </p:subTnLst>
                                </p:cTn>
                              </p:par>
                              <p:par>
                                <p:cTn id="26" presetID="22" presetClass="entr" presetSubtype="8"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rgbClr val="969696"/>
                                      </p:to>
                                    </p:animClr>
                                  </p:subTnLst>
                                </p:cTn>
                              </p:par>
                              <p:par>
                                <p:cTn id="29" presetID="22" presetClass="entr" presetSubtype="8"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subTnLst>
                                    <p:animClr clrSpc="rgb" dir="cw">
                                      <p:cBhvr override="childStyle">
                                        <p:cTn dur="1" fill="hold" display="0" masterRel="nextClick" afterEffect="1"/>
                                        <p:tgtEl>
                                          <p:spTgt spid="6">
                                            <p:txEl>
                                              <p:pRg st="8" end="8"/>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77500" lnSpcReduction="20000"/>
          </a:bodyPr>
          <a:lstStyle/>
          <a:p>
            <a:pPr>
              <a:lnSpc>
                <a:spcPct val="120000"/>
              </a:lnSpc>
            </a:pPr>
            <a:r>
              <a:rPr lang="en-AU" dirty="0"/>
              <a:t>A </a:t>
            </a:r>
            <a:r>
              <a:rPr lang="en-AU" dirty="0" err="1"/>
              <a:t>workplan</a:t>
            </a:r>
            <a:r>
              <a:rPr lang="en-AU" dirty="0"/>
              <a:t> is only as good as the resources available </a:t>
            </a:r>
          </a:p>
          <a:p>
            <a:pPr>
              <a:lnSpc>
                <a:spcPct val="120000"/>
              </a:lnSpc>
            </a:pPr>
            <a:r>
              <a:rPr lang="en-AU" dirty="0">
                <a:solidFill>
                  <a:srgbClr val="0070C0"/>
                </a:solidFill>
              </a:rPr>
              <a:t>Assess project resources &amp; develop ways to address unmet needs </a:t>
            </a:r>
          </a:p>
          <a:p>
            <a:pPr>
              <a:lnSpc>
                <a:spcPct val="120000"/>
              </a:lnSpc>
            </a:pPr>
            <a:r>
              <a:rPr lang="en-AU" dirty="0"/>
              <a:t>Capacity needs include:</a:t>
            </a:r>
          </a:p>
          <a:p>
            <a:pPr lvl="1">
              <a:lnSpc>
                <a:spcPct val="120000"/>
              </a:lnSpc>
            </a:pPr>
            <a:r>
              <a:rPr lang="en-AU" dirty="0"/>
              <a:t>project leadership and staff availability, funding, community support, legal framework, partner capacity, buy in from leaders. </a:t>
            </a:r>
          </a:p>
          <a:p>
            <a:pPr>
              <a:lnSpc>
                <a:spcPct val="120000"/>
              </a:lnSpc>
            </a:pPr>
            <a:r>
              <a:rPr lang="en-AU" dirty="0">
                <a:solidFill>
                  <a:srgbClr val="0070C0"/>
                </a:solidFill>
              </a:rPr>
              <a:t>Consider how current capacity matches the resources required to achieve the plan. </a:t>
            </a:r>
          </a:p>
          <a:p>
            <a:pPr>
              <a:lnSpc>
                <a:spcPct val="120000"/>
              </a:lnSpc>
            </a:pPr>
            <a:r>
              <a:rPr lang="en-AU" dirty="0"/>
              <a:t>If your needs are more than your capacity, reduce your plans or develop new resources.</a:t>
            </a:r>
            <a:endParaRPr lang="en-US" dirty="0">
              <a:solidFill>
                <a:srgbClr val="00B0F0"/>
              </a:solidFill>
            </a:endParaRP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548680"/>
            <a:ext cx="6291262" cy="457200"/>
          </a:xfrm>
        </p:spPr>
        <p:txBody>
          <a:bodyPr>
            <a:noAutofit/>
          </a:bodyPr>
          <a:lstStyle/>
          <a:p>
            <a:r>
              <a:rPr lang="en-AU" sz="3200" dirty="0">
                <a:solidFill>
                  <a:schemeClr val="tx1"/>
                </a:solidFill>
              </a:rPr>
              <a:t>Understanding Capacity</a:t>
            </a:r>
          </a:p>
        </p:txBody>
      </p:sp>
    </p:spTree>
    <p:extLst>
      <p:ext uri="{BB962C8B-B14F-4D97-AF65-F5344CB8AC3E}">
        <p14:creationId xmlns:p14="http://schemas.microsoft.com/office/powerpoint/2010/main" val="20856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196752"/>
            <a:ext cx="8305800" cy="532859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50000"/>
              </a:spcBef>
              <a:buClr>
                <a:srgbClr val="008000"/>
              </a:buClr>
              <a:buNone/>
            </a:pPr>
            <a:r>
              <a:rPr lang="en-AU" sz="2800" b="1" i="1" dirty="0"/>
              <a:t>People</a:t>
            </a:r>
            <a:endParaRPr lang="en-US" sz="2800" b="1" i="1" dirty="0"/>
          </a:p>
          <a:p>
            <a:pPr marL="457060" lvl="1" indent="0">
              <a:lnSpc>
                <a:spcPct val="90000"/>
              </a:lnSpc>
              <a:spcBef>
                <a:spcPct val="50000"/>
              </a:spcBef>
              <a:buClr>
                <a:srgbClr val="008000"/>
              </a:buClr>
              <a:buNone/>
            </a:pPr>
            <a:r>
              <a:rPr lang="en-US" sz="2400" b="1" i="1" dirty="0"/>
              <a:t>Someone to lead the project</a:t>
            </a:r>
            <a:endParaRPr lang="en-US" sz="2400" dirty="0"/>
          </a:p>
          <a:p>
            <a:pPr lvl="2">
              <a:lnSpc>
                <a:spcPct val="90000"/>
              </a:lnSpc>
              <a:buClr>
                <a:srgbClr val="008000"/>
              </a:buClr>
              <a:buFont typeface="Monotype Sorts" pitchFamily="2" charset="2"/>
              <a:buNone/>
            </a:pPr>
            <a:r>
              <a:rPr lang="en-US" dirty="0">
                <a:solidFill>
                  <a:srgbClr val="0070C0"/>
                </a:solidFill>
              </a:rPr>
              <a:t>   A community group, private organization, government agency, or some combination is providing leadership at the area</a:t>
            </a:r>
          </a:p>
          <a:p>
            <a:pPr marL="446088" lvl="2" indent="0">
              <a:lnSpc>
                <a:spcPct val="90000"/>
              </a:lnSpc>
              <a:buClr>
                <a:srgbClr val="008000"/>
              </a:buClr>
              <a:buFont typeface="Monotype Sorts" pitchFamily="2" charset="2"/>
              <a:buNone/>
            </a:pPr>
            <a:r>
              <a:rPr lang="en-US" b="1" i="1" dirty="0"/>
              <a:t>Multi-skilled team</a:t>
            </a:r>
          </a:p>
          <a:p>
            <a:pPr lvl="2">
              <a:lnSpc>
                <a:spcPct val="90000"/>
              </a:lnSpc>
              <a:buClr>
                <a:srgbClr val="008000"/>
              </a:buClr>
              <a:buFont typeface="Monotype Sorts" pitchFamily="2" charset="2"/>
              <a:buNone/>
            </a:pPr>
            <a:r>
              <a:rPr lang="en-US" sz="2800" b="1" dirty="0">
                <a:solidFill>
                  <a:srgbClr val="0070C0"/>
                </a:solidFill>
              </a:rPr>
              <a:t>	</a:t>
            </a:r>
            <a:r>
              <a:rPr lang="en-US" dirty="0">
                <a:solidFill>
                  <a:srgbClr val="0070C0"/>
                </a:solidFill>
              </a:rPr>
              <a:t>Do we need external help / internal capacity building</a:t>
            </a:r>
          </a:p>
          <a:p>
            <a:pPr marL="0" lvl="2" indent="0">
              <a:lnSpc>
                <a:spcPct val="90000"/>
              </a:lnSpc>
              <a:spcBef>
                <a:spcPct val="50000"/>
              </a:spcBef>
              <a:buClr>
                <a:srgbClr val="008000"/>
              </a:buClr>
              <a:buNone/>
            </a:pPr>
            <a:r>
              <a:rPr lang="en-US" sz="2800" b="1" i="1" dirty="0"/>
              <a:t>Internal resources</a:t>
            </a:r>
          </a:p>
          <a:p>
            <a:pPr marL="446088" lvl="2" indent="0">
              <a:lnSpc>
                <a:spcPct val="90000"/>
              </a:lnSpc>
              <a:buClr>
                <a:srgbClr val="008000"/>
              </a:buClr>
              <a:buFont typeface="Monotype Sorts" pitchFamily="2" charset="2"/>
              <a:buNone/>
            </a:pPr>
            <a:r>
              <a:rPr lang="en-US" b="1" i="1" dirty="0" err="1"/>
              <a:t>Organisational</a:t>
            </a:r>
            <a:r>
              <a:rPr lang="en-US" b="1" i="1" dirty="0"/>
              <a:t> Support</a:t>
            </a:r>
          </a:p>
          <a:p>
            <a:pPr marL="1073150" lvl="2" indent="-84138">
              <a:lnSpc>
                <a:spcPct val="90000"/>
              </a:lnSpc>
              <a:buClr>
                <a:srgbClr val="008000"/>
              </a:buClr>
              <a:buFont typeface="Monotype Sorts" pitchFamily="2" charset="2"/>
              <a:buNone/>
            </a:pPr>
            <a:r>
              <a:rPr lang="en-US" sz="2800" dirty="0">
                <a:solidFill>
                  <a:srgbClr val="0070C0"/>
                </a:solidFill>
              </a:rPr>
              <a:t>	</a:t>
            </a:r>
            <a:r>
              <a:rPr lang="en-US" dirty="0">
                <a:solidFill>
                  <a:srgbClr val="0070C0"/>
                </a:solidFill>
              </a:rPr>
              <a:t>Is the project well supported by key organisations</a:t>
            </a:r>
          </a:p>
          <a:p>
            <a:pPr marL="457060" lvl="1" indent="0">
              <a:lnSpc>
                <a:spcPct val="90000"/>
              </a:lnSpc>
              <a:spcBef>
                <a:spcPct val="40000"/>
              </a:spcBef>
              <a:buClr>
                <a:srgbClr val="008000"/>
              </a:buClr>
              <a:buNone/>
            </a:pPr>
            <a:r>
              <a:rPr lang="en-US" sz="2400" b="1" dirty="0"/>
              <a:t>Funding</a:t>
            </a:r>
          </a:p>
          <a:p>
            <a:pPr marL="1142875" lvl="2" indent="-285750">
              <a:lnSpc>
                <a:spcPct val="80000"/>
              </a:lnSpc>
              <a:buClr>
                <a:srgbClr val="666633"/>
              </a:buClr>
              <a:buSzPct val="75000"/>
              <a:buNone/>
            </a:pPr>
            <a:r>
              <a:rPr lang="en-US" dirty="0">
                <a:solidFill>
                  <a:srgbClr val="0070C0"/>
                </a:solidFill>
              </a:rPr>
              <a:t> 	Startup funds &amp; sustainable funding sources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spTree>
    <p:extLst>
      <p:ext uri="{BB962C8B-B14F-4D97-AF65-F5344CB8AC3E}">
        <p14:creationId xmlns:p14="http://schemas.microsoft.com/office/powerpoint/2010/main" val="24034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rgbClr val="969696"/>
                                      </p:to>
                                    </p:animClr>
                                  </p:subTnLst>
                                </p:cTn>
                              </p:par>
                              <p:par>
                                <p:cTn id="23" presetID="22" presetClass="entr" presetSubtype="8"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rgbClr val="969696"/>
                                      </p:to>
                                    </p:animClr>
                                  </p:subTnLst>
                                </p:cTn>
                              </p:par>
                              <p:par>
                                <p:cTn id="26" presetID="22" presetClass="entr" presetSubtype="8"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rgbClr val="969696"/>
                                      </p:to>
                                    </p:animClr>
                                  </p:subTnLst>
                                </p:cTn>
                              </p:par>
                              <p:par>
                                <p:cTn id="29" presetID="22" presetClass="entr" presetSubtype="8"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subTnLst>
                                    <p:animClr clrSpc="rgb" dir="cw">
                                      <p:cBhvr override="childStyle">
                                        <p:cTn dur="1" fill="hold" display="0" masterRel="nextClick" afterEffect="1"/>
                                        <p:tgtEl>
                                          <p:spTgt spid="6">
                                            <p:txEl>
                                              <p:pRg st="8" end="8"/>
                                            </p:txEl>
                                          </p:spTgt>
                                        </p:tgtEl>
                                        <p:attrNameLst>
                                          <p:attrName>ppt_c</p:attrName>
                                        </p:attrNameLst>
                                      </p:cBhvr>
                                      <p:to>
                                        <a:srgbClr val="969696"/>
                                      </p:to>
                                    </p:animClr>
                                  </p:subTnLst>
                                </p:cTn>
                              </p:par>
                              <p:par>
                                <p:cTn id="32" presetID="22" presetClass="entr" presetSubtype="8" fill="hold" grpId="0"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500"/>
                                        <p:tgtEl>
                                          <p:spTgt spid="6">
                                            <p:txEl>
                                              <p:pRg st="9" end="9"/>
                                            </p:txEl>
                                          </p:spTgt>
                                        </p:tgtEl>
                                      </p:cBhvr>
                                    </p:animEffect>
                                  </p:childTnLst>
                                  <p:subTnLst>
                                    <p:animClr clrSpc="rgb" dir="cw">
                                      <p:cBhvr override="childStyle">
                                        <p:cTn dur="1" fill="hold" display="0" masterRel="nextClick" afterEffect="1"/>
                                        <p:tgtEl>
                                          <p:spTgt spid="6">
                                            <p:txEl>
                                              <p:pRg st="9" end="9"/>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340768"/>
            <a:ext cx="8305800" cy="532859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40000"/>
              </a:spcBef>
              <a:buClr>
                <a:srgbClr val="008000"/>
              </a:buClr>
              <a:buNone/>
            </a:pPr>
            <a:r>
              <a:rPr lang="en-US" sz="2800" b="1" dirty="0"/>
              <a:t>External Resources </a:t>
            </a:r>
          </a:p>
          <a:p>
            <a:pPr lvl="1">
              <a:lnSpc>
                <a:spcPct val="90000"/>
              </a:lnSpc>
              <a:spcBef>
                <a:spcPct val="40000"/>
              </a:spcBef>
              <a:buClr>
                <a:srgbClr val="008000"/>
              </a:buClr>
            </a:pPr>
            <a:r>
              <a:rPr lang="en-US" sz="2400" b="1" dirty="0"/>
              <a:t>Legal support</a:t>
            </a:r>
          </a:p>
          <a:p>
            <a:pPr lvl="2">
              <a:lnSpc>
                <a:spcPct val="90000"/>
              </a:lnSpc>
              <a:buClr>
                <a:srgbClr val="666633"/>
              </a:buClr>
              <a:buSzPct val="75000"/>
              <a:buFont typeface="Monotype Sorts" pitchFamily="2" charset="2"/>
              <a:buNone/>
            </a:pPr>
            <a:r>
              <a:rPr lang="en-US" dirty="0">
                <a:solidFill>
                  <a:srgbClr val="0070C0"/>
                </a:solidFill>
              </a:rPr>
              <a:t> 	An appropriate framework of tools and policy instruments exists, and is either being deployed, or has the potential to be deployed at the project area.</a:t>
            </a:r>
          </a:p>
          <a:p>
            <a:pPr lvl="1">
              <a:lnSpc>
                <a:spcPct val="90000"/>
              </a:lnSpc>
              <a:spcBef>
                <a:spcPct val="50000"/>
              </a:spcBef>
              <a:buClr>
                <a:srgbClr val="008000"/>
              </a:buClr>
            </a:pPr>
            <a:r>
              <a:rPr lang="en-US" sz="2400" b="1" dirty="0"/>
              <a:t>Community Support</a:t>
            </a:r>
          </a:p>
          <a:p>
            <a:pPr marL="1142875" lvl="2" indent="-285750">
              <a:lnSpc>
                <a:spcPct val="90000"/>
              </a:lnSpc>
              <a:buClr>
                <a:srgbClr val="666633"/>
              </a:buClr>
              <a:buSzPct val="75000"/>
              <a:buNone/>
            </a:pPr>
            <a:r>
              <a:rPr lang="en-US" dirty="0">
                <a:solidFill>
                  <a:srgbClr val="0070C0"/>
                </a:solidFill>
              </a:rPr>
              <a:t> 	Engagement of community/key constituencies in healthy country management</a:t>
            </a:r>
            <a:br>
              <a:rPr lang="en-US" dirty="0">
                <a:solidFill>
                  <a:srgbClr val="0070C0"/>
                </a:solidFill>
              </a:rPr>
            </a:br>
            <a:r>
              <a:rPr lang="en-US" dirty="0">
                <a:solidFill>
                  <a:srgbClr val="0070C0"/>
                </a:solidFill>
              </a:rPr>
              <a:t>and compatible uses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spTree>
    <p:extLst>
      <p:ext uri="{BB962C8B-B14F-4D97-AF65-F5344CB8AC3E}">
        <p14:creationId xmlns:p14="http://schemas.microsoft.com/office/powerpoint/2010/main" val="33238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CapA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Institutional Leadership:</a:t>
            </a:r>
            <a:r>
              <a:rPr lang="en-US" sz="1100" dirty="0">
                <a:solidFill>
                  <a:srgbClr val="0000FF"/>
                </a:solidFill>
                <a:latin typeface="Trebuchet MS" panose="020B0603020202020204" pitchFamily="34" charset="0"/>
                <a:cs typeface="Arial" charset="0"/>
              </a:rPr>
              <a:t> An NGO, government agency, private sector institution, or some combination of institutions is providing leadership for developing and implementing conservation strategies at the project site.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There is clear leadership provided by one or a combination of institutions that (1) have established clear responsibility and (2) developed adequate capacity to implement conservation strategies.  If multiple institutions are involved they must also have a shared vision of success and successful collaboration mechanisms in place.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Institutional leadership is being provided but assignment of responsibility or adequate capacity is not at a sufficient level.  If multiple institutions are involved, there may be some difficulties in collaboration.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Institutional leadership is failing to provide adequate capacity to implement conservation strategies even though responsibility for site is has been accepted by one our more institutions.  If multiple institutions are involved, one is not providing adequate conservation capacity.</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No institution has clear responsibility or adequate capacity to implement conservation strategies.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5" name="CapA2E" hidden="1"/>
          <p:cNvSpPr txBox="1">
            <a:spLocks noChangeArrowheads="1"/>
          </p:cNvSpPr>
          <p:nvPr/>
        </p:nvSpPr>
        <p:spPr bwMode="auto">
          <a:xfrm>
            <a:off x="3522663" y="-1992313"/>
            <a:ext cx="5657850" cy="435292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TNC Staff Responsibility for Site:</a:t>
            </a:r>
            <a:r>
              <a:rPr lang="en-US" sz="1100" dirty="0">
                <a:solidFill>
                  <a:srgbClr val="0000FF"/>
                </a:solidFill>
                <a:latin typeface="Trebuchet MS" panose="020B0603020202020204" pitchFamily="34" charset="0"/>
                <a:cs typeface="Arial" charset="0"/>
              </a:rPr>
              <a:t> A staff member or staff members from the lead institutions have clearly assigned responsibility, authority, and accountability for conserving the site, with adequate experience and sufficient time to focus on developing and implementing site-based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Staff member(s) have (1) clearly assigned responsibility, authority, and accountability for conserving the site, (2) adequate experience, and (3) sufficient time to focus on developing and implementing conservation strategies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Staff member(s) have any two, but not all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Staff member(s) have no more than one of the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staff member(s) with designated job responsibility for site conservation.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6" name="CapA3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Multidisciplinary Team</a:t>
            </a:r>
            <a:r>
              <a:rPr lang="en-US" sz="1100" dirty="0">
                <a:solidFill>
                  <a:srgbClr val="0000FF"/>
                </a:solidFill>
                <a:latin typeface="Trebuchet MS" panose="020B0603020202020204" pitchFamily="34" charset="0"/>
                <a:cs typeface="Arial" charset="0"/>
              </a:rPr>
              <a:t> – The project receives regular, high-level assistance from a full-service, experienced, multidisciplinary support team, with appropriate expertise in fields required for implementing site conservation strategies.  E.g., conservation science, protection, land &amp; water management, applied research, government relations/public funding, community conservation, development, finance and operations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 project receives regular assistance from a full-service, experienced support team (e.g. on-site staff, state, country, international program or partner organization staff).</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a few important programmatic area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many important programmatic areas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The project receives insufficient assistance in several programmatic areas.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8" name="CapB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000" b="1" dirty="0">
                <a:solidFill>
                  <a:srgbClr val="0000FF"/>
                </a:solidFill>
                <a:latin typeface="Trebuchet MS" panose="020B0603020202020204" pitchFamily="34" charset="0"/>
                <a:cs typeface="Arial" charset="0"/>
              </a:rPr>
              <a:t>Conservation Targets, Threats, and Strategies: </a:t>
            </a:r>
            <a:r>
              <a:rPr lang="en-US" sz="1000" dirty="0">
                <a:solidFill>
                  <a:srgbClr val="0000FF"/>
                </a:solidFill>
                <a:latin typeface="Trebuchet MS" panose="020B0603020202020204" pitchFamily="34" charset="0"/>
                <a:cs typeface="Arial" charset="0"/>
              </a:rPr>
              <a:t>Project director and multidisciplinary team have completed a thorough assessment of the conservation targets and their threats and have developed strategies that are directly linked to these identified priorities to improve biodiversity health and abate threats. Where appropriate, the site team should complete an assessment of the key stakeholders and the motivational forces operating on the stakeholders and apply this information to the development of key conservation strategies.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Site director and multidisciplinary team have completed a thorough assessment of the conservation targets, their integrity, and threats, and have developed strategies that are directly linked to this analysis and take into account key stakeholder interests.  These results are documented in a site conservation plan and appropriate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Site director and multidisciplinary team have applied only a “rapid” assessment of the conservation targets and their viability and threats and needed strategies, with preliminary or incomplete documentation of plan and/or with insufficient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Site staff have participated in a site conservation planning meeting or other effort – but have not worked with a multidisciplinary team to complete a target and threat assessment or site conservation plan.</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Site staff has not yet participated in strategic site planning focused on the targets, threats, and related strategy development.</a:t>
            </a:r>
            <a:br>
              <a:rPr lang="en-US" sz="10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9" name="CapB2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Monitoring and Adaptive Management:</a:t>
            </a:r>
            <a:r>
              <a:rPr lang="en-US" sz="1100" dirty="0">
                <a:solidFill>
                  <a:srgbClr val="0000FF"/>
                </a:solidFill>
                <a:latin typeface="Trebuchet MS" panose="020B0603020202020204" pitchFamily="34" charset="0"/>
                <a:cs typeface="Arial" charset="0"/>
              </a:rPr>
              <a:t> Baseline measures of conservation impact such as the biodiversity health of conservation targets, threat status, and conservation capacity have been established and are being monitored, progress assessed, and strategic adjustment made in conservation activities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a:t>
            </a:r>
            <a:r>
              <a:rPr lang="en-US" sz="1100" dirty="0">
                <a:solidFill>
                  <a:srgbClr val="0000FF"/>
                </a:solidFill>
                <a:latin typeface="Trebuchet MS" panose="020B0603020202020204" pitchFamily="34" charset="0"/>
                <a:cs typeface="Arial" charset="0"/>
              </a:rPr>
              <a:t>  Baseline measures of biodiversity impact and capacity have been established and are being monitored, and multidisciplinary project team meets regularly (e.g. quarterly, biannually, or annually) to assess progress, evaluate results, review &amp; test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a:t>
            </a:r>
            <a:r>
              <a:rPr lang="en-US" sz="1100" dirty="0">
                <a:solidFill>
                  <a:srgbClr val="0000FF"/>
                </a:solidFill>
                <a:latin typeface="Trebuchet MS" panose="020B0603020202020204" pitchFamily="34" charset="0"/>
                <a:cs typeface="Arial" charset="0"/>
              </a:rPr>
              <a:t>  Baseline measures have been established but only some components of biodiversity impact or conservation capacity are being monitored.  A multidisciplinary project team has met within past two years to assess progress, evaluate results, review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Baseline measures are incomplete and monitoring of biodiversity impact and capacity is unfocused; or project director has met only informally with others to assess progress and to re-assess the strategic plan (systems, stresses, sources and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baseline measures established and key components of the conservation impact and capacity are not being monitored, or no review or update of strategic plan is taking place.</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0" name="CapC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Legal Framework for Conservation: </a:t>
            </a:r>
            <a:r>
              <a:rPr lang="en-US" sz="1100" dirty="0">
                <a:solidFill>
                  <a:srgbClr val="0000FF"/>
                </a:solidFill>
                <a:latin typeface="Trebuchet MS" panose="020B0603020202020204" pitchFamily="34" charset="0"/>
                <a:cs typeface="Arial" charset="0"/>
              </a:rPr>
              <a:t>The appropriate combination of legally declared conservation areas and regulatory or policy instruments have been authorized at the appropriate level necessary to protect key conservation targets.  The legal declaration of conservation areas can take many including national, state or local parks or conservation area; ownership by a conservation organization; or a private reserve.  Conservation ownership can be in fee or through a partial interest such as a conservation easements. Regulations and other policy instruments will vary but may include zoning, permits and no-take fisheries zones, for example.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An effective combination of official declaration of conservation area and regulatory and policy instruments necessary to implement conservation strategies are obtained at appropriate level.   Ownership or effective control of the areas assigned to an established conservation organization or agency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Proposal for official declaration of conservation area and appropriate regulatory and policy instruments submitted to proper authorities, no declaration or ownership transfer yet obtained or implementation of needed policies or regulations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Formal plans for declaration of protected status of a core conservation area decree are underway and identification of regulatory and policy instruments completed.</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core conservation area designation or regulatory and policy instruments exists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8" name="CapE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Community Support:</a:t>
            </a:r>
            <a:r>
              <a:rPr lang="en-US" sz="1100" dirty="0">
                <a:solidFill>
                  <a:srgbClr val="0000FF"/>
                </a:solidFill>
                <a:latin typeface="Trebuchet MS" panose="020B0603020202020204" pitchFamily="34" charset="0"/>
                <a:cs typeface="Arial" charset="0"/>
              </a:rPr>
              <a:t> Site project management teams have developed strategies to gain the support of site constituencies and have their programs favorably received and supported so there are no major obstacles to strategy implementation due to stakeholder resistance.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The project management team and its program is favorably received and supported by key stakeholders, and there are no major obstacles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The project management team and its program is largely favorably received and supported by key stakeholders, but there is some important opposition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management team and their program have mixed support in the community and there is some significant community opposition to strategy implementation.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The project management team and their program have very little support in the community and there is some significant community opposition preventing most key strategy implementation.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0" name="CapA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Focalizada</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Funcionários</a:t>
            </a:r>
            <a:r>
              <a:rPr lang="en-US" sz="1000" b="1" i="1" dirty="0">
                <a:solidFill>
                  <a:srgbClr val="0000FF"/>
                </a:solidFill>
                <a:latin typeface="Trebuchet MS" panose="020B0603020202020204" pitchFamily="34" charset="0"/>
                <a:cs typeface="Arial" charset="0"/>
              </a:rPr>
              <a:t> para 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Ação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(1)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autoridade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adequada</a:t>
            </a:r>
            <a:r>
              <a:rPr lang="en-US" sz="1000" dirty="0">
                <a:solidFill>
                  <a:srgbClr val="0000FF"/>
                </a:solidFill>
                <a:latin typeface="Trebuchet MS" panose="020B0603020202020204" pitchFamily="34" charset="0"/>
                <a:cs typeface="Arial" charset="0"/>
              </a:rPr>
              <a:t> e (3) tempo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concentrar</a:t>
            </a:r>
            <a:r>
              <a:rPr lang="en-US" sz="1000" dirty="0">
                <a:solidFill>
                  <a:srgbClr val="0000FF"/>
                </a:solidFill>
                <a:latin typeface="Trebuchet MS" panose="020B0603020202020204" pitchFamily="34" charset="0"/>
                <a:cs typeface="Arial" charset="0"/>
              </a:rPr>
              <a:t>-se no </a:t>
            </a:r>
            <a:r>
              <a:rPr lang="en-US" sz="1000" dirty="0" err="1">
                <a:solidFill>
                  <a:srgbClr val="0000FF"/>
                </a:solidFill>
                <a:latin typeface="Trebuchet MS" panose="020B0603020202020204" pitchFamily="34" charset="0"/>
                <a:cs typeface="Arial" charset="0"/>
              </a:rPr>
              <a:t>desenvolvimento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um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há</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1" name="CapA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100" b="1"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Mentor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Envolvimento</a:t>
            </a:r>
            <a:r>
              <a:rPr lang="en-US" sz="1000" b="1" i="1" dirty="0">
                <a:solidFill>
                  <a:srgbClr val="0000FF"/>
                </a:solidFill>
                <a:latin typeface="Trebuchet MS" panose="020B0603020202020204" pitchFamily="34" charset="0"/>
                <a:cs typeface="Arial" charset="0"/>
              </a:rPr>
              <a:t> de mentor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experiente</a:t>
            </a:r>
            <a:r>
              <a:rPr lang="en-US" sz="1000" b="1" i="1" dirty="0">
                <a:solidFill>
                  <a:srgbClr val="0000FF"/>
                </a:solidFill>
                <a:latin typeface="Trebuchet MS" panose="020B0603020202020204" pitchFamily="34" charset="0"/>
                <a:cs typeface="Arial" charset="0"/>
              </a:rPr>
              <a:t> com </a:t>
            </a:r>
            <a:r>
              <a:rPr lang="en-US" sz="1000" b="1" i="1" dirty="0" err="1">
                <a:solidFill>
                  <a:srgbClr val="0000FF"/>
                </a:solidFill>
                <a:latin typeface="Trebuchet MS" panose="020B0603020202020204" pitchFamily="34" charset="0"/>
                <a:cs typeface="Arial" charset="0"/>
              </a:rPr>
              <a:t>resultados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comprovados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de outros </a:t>
            </a:r>
            <a:r>
              <a:rPr lang="en-US" sz="1000" b="1" i="1" dirty="0" err="1">
                <a:solidFill>
                  <a:srgbClr val="0000FF"/>
                </a:solidFill>
                <a:latin typeface="Trebuchet MS" panose="020B0603020202020204" pitchFamily="34" charset="0"/>
                <a:cs typeface="Arial" charset="0"/>
              </a:rPr>
              <a:t>sítios</a:t>
            </a:r>
            <a:r>
              <a:rPr lang="en-US" sz="1000" b="1" i="1" dirty="0">
                <a:solidFill>
                  <a:srgbClr val="0000FF"/>
                </a:solidFill>
                <a:latin typeface="Trebuchet MS" panose="020B0603020202020204" pitchFamily="34" charset="0"/>
                <a:cs typeface="Arial" charset="0"/>
              </a:rPr>
              <a:t> com o </a:t>
            </a:r>
            <a:r>
              <a:rPr lang="en-US" sz="1000" b="1" i="1" dirty="0" err="1">
                <a:solidFill>
                  <a:srgbClr val="0000FF"/>
                </a:solidFill>
                <a:latin typeface="Trebuchet MS" panose="020B0603020202020204" pitchFamily="34" charset="0"/>
                <a:cs typeface="Arial" charset="0"/>
              </a:rPr>
              <a:t>mesmo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nível</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complexidade</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seja</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reduzir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combater) </a:t>
            </a:r>
            <a:r>
              <a:rPr lang="en-US" sz="1000" b="1" i="1" dirty="0" err="1">
                <a:solidFill>
                  <a:srgbClr val="0000FF"/>
                </a:solidFill>
                <a:latin typeface="Trebuchet MS" panose="020B0603020202020204" pitchFamily="34" charset="0"/>
                <a:cs typeface="Arial" charset="0"/>
              </a:rPr>
              <a:t>ameaças</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envolvimento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contínuo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alguns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promissores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esporadicamente</a:t>
            </a:r>
            <a:r>
              <a:rPr lang="en-US" sz="1000" dirty="0">
                <a:solidFill>
                  <a:srgbClr val="0000FF"/>
                </a:solidFill>
                <a:latin typeface="Trebuchet MS" panose="020B0603020202020204" pitchFamily="34" charset="0"/>
                <a:cs typeface="Arial" charset="0"/>
              </a:rPr>
              <a:t> com,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2" name="CapA3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Equipe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Projeto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por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exemplo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ciência</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manejo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terras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águas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pesquisa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aplicada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relações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governamentais</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públicos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captação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operações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próprio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instituições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consultores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necessárias</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várias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3" name="CapB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Compreensão</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Aplicação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metodologia</a:t>
            </a:r>
            <a:r>
              <a:rPr lang="en-US" sz="1000" b="1" i="1" dirty="0">
                <a:solidFill>
                  <a:srgbClr val="0000FF"/>
                </a:solidFill>
                <a:latin typeface="Trebuchet MS" panose="020B0603020202020204" pitchFamily="34" charset="0"/>
                <a:cs typeface="Arial" charset="0"/>
              </a:rPr>
              <a:t> dos Cinco “S” (</a:t>
            </a:r>
            <a:r>
              <a:rPr lang="en-US" sz="1000" b="1" i="1" dirty="0" err="1">
                <a:solidFill>
                  <a:srgbClr val="0000FF"/>
                </a:solidFill>
                <a:latin typeface="Trebuchet MS" panose="020B0603020202020204" pitchFamily="34" charset="0"/>
                <a:cs typeface="Arial" charset="0"/>
              </a:rPr>
              <a:t>sistemas</a:t>
            </a:r>
            <a:r>
              <a:rPr lang="en-US" sz="1000" b="1" i="1" dirty="0">
                <a:solidFill>
                  <a:srgbClr val="0000FF"/>
                </a:solidFill>
                <a:latin typeface="Trebuchet MS" panose="020B0603020202020204" pitchFamily="34" charset="0"/>
                <a:cs typeface="Arial" charset="0"/>
              </a:rPr>
              <a:t>/systems, </a:t>
            </a:r>
            <a:r>
              <a:rPr lang="en-US" sz="1000" b="1" i="1" dirty="0" err="1">
                <a:solidFill>
                  <a:srgbClr val="0000FF"/>
                </a:solidFill>
                <a:latin typeface="Trebuchet MS" panose="020B0603020202020204" pitchFamily="34" charset="0"/>
                <a:cs typeface="Arial" charset="0"/>
              </a:rPr>
              <a:t>estresses</a:t>
            </a:r>
            <a:r>
              <a:rPr lang="en-US" sz="1000" b="1" i="1" dirty="0">
                <a:solidFill>
                  <a:srgbClr val="0000FF"/>
                </a:solidFill>
                <a:latin typeface="Trebuchet MS" panose="020B0603020202020204" pitchFamily="34" charset="0"/>
                <a:cs typeface="Arial" charset="0"/>
              </a:rPr>
              <a:t>/stresses, </a:t>
            </a:r>
            <a:r>
              <a:rPr lang="en-US" sz="1000" b="1" i="1" dirty="0" err="1">
                <a:solidFill>
                  <a:srgbClr val="0000FF"/>
                </a:solidFill>
                <a:latin typeface="Trebuchet MS" panose="020B0603020202020204" pitchFamily="34" charset="0"/>
                <a:cs typeface="Arial" charset="0"/>
              </a:rPr>
              <a:t>fontes</a:t>
            </a:r>
            <a:r>
              <a:rPr lang="en-US" sz="1000" b="1" i="1" dirty="0">
                <a:solidFill>
                  <a:srgbClr val="0000FF"/>
                </a:solidFill>
                <a:latin typeface="Trebuchet MS" panose="020B0603020202020204" pitchFamily="34" charset="0"/>
                <a:cs typeface="Arial" charset="0"/>
              </a:rPr>
              <a:t>/sources,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/strategies, </a:t>
            </a:r>
            <a:r>
              <a:rPr lang="en-US" sz="1000" b="1" i="1" dirty="0" err="1">
                <a:solidFill>
                  <a:srgbClr val="0000FF"/>
                </a:solidFill>
                <a:latin typeface="Trebuchet MS" panose="020B0603020202020204" pitchFamily="34" charset="0"/>
                <a:cs typeface="Arial" charset="0"/>
              </a:rPr>
              <a:t>sucesso</a:t>
            </a:r>
            <a:r>
              <a:rPr lang="en-US" sz="1000" b="1" i="1" dirty="0">
                <a:solidFill>
                  <a:srgbClr val="0000FF"/>
                </a:solidFill>
                <a:latin typeface="Trebuchet MS" panose="020B0603020202020204" pitchFamily="34" charset="0"/>
                <a:cs typeface="Arial" charset="0"/>
              </a:rPr>
              <a:t>/success)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detalhada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e </a:t>
            </a:r>
            <a:r>
              <a:rPr lang="en-US" sz="1000" dirty="0" err="1">
                <a:solidFill>
                  <a:srgbClr val="0000FF"/>
                </a:solidFill>
                <a:latin typeface="Trebuchet MS" panose="020B0603020202020204" pitchFamily="34" charset="0"/>
                <a:cs typeface="Arial" charset="0"/>
              </a:rPr>
              <a:t>desenvolveram</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apropriados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fizeram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com </a:t>
            </a:r>
            <a:r>
              <a:rPr lang="en-US" sz="1000" dirty="0" err="1">
                <a:solidFill>
                  <a:srgbClr val="0000FF"/>
                </a:solidFill>
                <a:latin typeface="Trebuchet MS" panose="020B0603020202020204" pitchFamily="34" charset="0"/>
                <a:cs typeface="Arial" charset="0"/>
              </a:rPr>
              <a:t>documentação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e/</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outro </a:t>
            </a:r>
            <a:r>
              <a:rPr lang="en-US" sz="1000" dirty="0" err="1">
                <a:solidFill>
                  <a:srgbClr val="0000FF"/>
                </a:solidFill>
                <a:latin typeface="Trebuchet MS" panose="020B0603020202020204" pitchFamily="34" charset="0"/>
                <a:cs typeface="Arial" charset="0"/>
              </a:rPr>
              <a:t>esforço</a:t>
            </a:r>
            <a:r>
              <a:rPr lang="en-US" sz="1000" dirty="0">
                <a:solidFill>
                  <a:srgbClr val="0000FF"/>
                </a:solidFill>
                <a:latin typeface="Trebuchet MS" panose="020B0603020202020204" pitchFamily="34" charset="0"/>
                <a:cs typeface="Arial" charset="0"/>
              </a:rPr>
              <a:t> similar – mas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trabalhou</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Cinco “S”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ainda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4" name="CapB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Abordagem</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Reiterada</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Adaptável</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Estratégias-Chave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(Nota: </a:t>
            </a:r>
            <a:r>
              <a:rPr lang="en-US" sz="1000" b="1" i="1" dirty="0" err="1">
                <a:solidFill>
                  <a:srgbClr val="0000FF"/>
                </a:solidFill>
                <a:latin typeface="Trebuchet MS" panose="020B0603020202020204" pitchFamily="34" charset="0"/>
                <a:cs typeface="Arial" charset="0"/>
              </a:rPr>
              <a:t>este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fator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não</a:t>
            </a:r>
            <a:r>
              <a:rPr lang="en-US" sz="1000" b="1" i="1" dirty="0">
                <a:solidFill>
                  <a:srgbClr val="0000FF"/>
                </a:solidFill>
                <a:latin typeface="Trebuchet MS" panose="020B0603020202020204" pitchFamily="34" charset="0"/>
                <a:cs typeface="Arial" charset="0"/>
              </a:rPr>
              <a:t> se </a:t>
            </a:r>
            <a:r>
              <a:rPr lang="en-US" sz="1000" b="1" i="1" dirty="0" err="1">
                <a:solidFill>
                  <a:srgbClr val="0000FF"/>
                </a:solidFill>
                <a:latin typeface="Trebuchet MS" panose="020B0603020202020204" pitchFamily="34" charset="0"/>
                <a:cs typeface="Arial" charset="0"/>
              </a:rPr>
              <a:t>aplica</a:t>
            </a:r>
            <a:r>
              <a:rPr lang="en-US" sz="1000" b="1" i="1" dirty="0">
                <a:solidFill>
                  <a:srgbClr val="0000FF"/>
                </a:solidFill>
                <a:latin typeface="Trebuchet MS" panose="020B0603020202020204" pitchFamily="34" charset="0"/>
                <a:cs typeface="Arial" charset="0"/>
              </a:rPr>
              <a:t> a um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novo de </a:t>
            </a:r>
            <a:r>
              <a:rPr lang="en-US" sz="1000" b="1" i="1" dirty="0" err="1">
                <a:solidFill>
                  <a:srgbClr val="0000FF"/>
                </a:solidFill>
                <a:latin typeface="Trebuchet MS" panose="020B0603020202020204" pitchFamily="34" charset="0"/>
                <a:cs typeface="Arial" charset="0"/>
              </a:rPr>
              <a:t>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durante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primeiro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ano</a:t>
            </a:r>
            <a:r>
              <a:rPr lang="en-US" sz="1000" b="1" i="1" dirty="0">
                <a:solidFill>
                  <a:srgbClr val="0000FF"/>
                </a:solidFill>
                <a:latin typeface="Trebuchet MS" panose="020B0603020202020204" pitchFamily="34" charset="0"/>
                <a:cs typeface="Arial" charset="0"/>
              </a:rPr>
              <a:t>)</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cada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quatro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semestralmente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dentro</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Monitoramento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ocasional</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da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-se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estresses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feita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atualização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a:t>
            </a:r>
            <a:r>
              <a:rPr lang="en-US" sz="1000" dirty="0" err="1">
                <a:solidFill>
                  <a:srgbClr val="0000FF"/>
                </a:solidFill>
                <a:latin typeface="Trebuchet MS" panose="020B0603020202020204" pitchFamily="34" charset="0"/>
                <a:cs typeface="Arial" charset="0"/>
              </a:rPr>
              <a:t>fator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aplica</a:t>
            </a:r>
            <a:r>
              <a:rPr lang="en-US" sz="1000" dirty="0">
                <a:solidFill>
                  <a:srgbClr val="0000FF"/>
                </a:solidFill>
                <a:latin typeface="Trebuchet MS" panose="020B0603020202020204" pitchFamily="34" charset="0"/>
                <a:cs typeface="Arial" charset="0"/>
              </a:rPr>
              <a:t> a um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novo de </a:t>
            </a:r>
            <a:r>
              <a:rPr lang="en-US" sz="1000" dirty="0" err="1">
                <a:solidFill>
                  <a:srgbClr val="0000FF"/>
                </a:solidFill>
                <a:latin typeface="Trebuchet MS" panose="020B0603020202020204" pitchFamily="34" charset="0"/>
                <a:cs typeface="Arial" charset="0"/>
              </a:rPr>
              <a: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primeiro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5" name="CapC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Iniciais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Curto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Adequação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previsão</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operações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programas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desenvolver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iniciar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6" name="CapE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Sustentável</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uma</a:t>
            </a:r>
            <a:r>
              <a:rPr lang="en-US" sz="1000" b="1" i="1" dirty="0">
                <a:solidFill>
                  <a:srgbClr val="0000FF"/>
                </a:solidFill>
                <a:latin typeface="Trebuchet MS" panose="020B0603020202020204" pitchFamily="34" charset="0"/>
                <a:cs typeface="Arial" charset="0"/>
              </a:rPr>
              <a:t> base de </a:t>
            </a:r>
            <a:r>
              <a:rPr lang="en-US" sz="1000" b="1" i="1" dirty="0" err="1">
                <a:solidFill>
                  <a:srgbClr val="0000FF"/>
                </a:solidFill>
                <a:latin typeface="Trebuchet MS" panose="020B0603020202020204" pitchFamily="34" charset="0"/>
                <a:cs typeface="Arial" charset="0"/>
              </a:rPr>
              <a:t>suporte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financeiro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longo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comunidade</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parceiros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institucionais</a:t>
            </a:r>
            <a:r>
              <a:rPr lang="en-US" sz="1000" b="1" i="1" dirty="0">
                <a:solidFill>
                  <a:srgbClr val="0000FF"/>
                </a:solidFill>
                <a:latin typeface="Trebuchet MS" panose="020B0603020202020204" pitchFamily="34" charset="0"/>
                <a:cs typeface="Arial" charset="0"/>
              </a:rPr>
              <a:t> que </a:t>
            </a:r>
            <a:r>
              <a:rPr lang="en-US" sz="1000" b="1" i="1" dirty="0" err="1">
                <a:solidFill>
                  <a:srgbClr val="0000FF"/>
                </a:solidFill>
                <a:latin typeface="Trebuchet MS" panose="020B0603020202020204" pitchFamily="34" charset="0"/>
                <a:cs typeface="Arial" charset="0"/>
              </a:rPr>
              <a:t>garantirão</a:t>
            </a:r>
            <a:r>
              <a:rPr lang="en-US" sz="1000" b="1" i="1" dirty="0">
                <a:solidFill>
                  <a:srgbClr val="0000FF"/>
                </a:solidFill>
                <a:latin typeface="Trebuchet MS" panose="020B0603020202020204" pitchFamily="34" charset="0"/>
                <a:cs typeface="Arial" charset="0"/>
              </a:rPr>
              <a:t> a </a:t>
            </a:r>
            <a:r>
              <a:rPr lang="en-US" sz="1000" b="1" i="1" dirty="0" err="1">
                <a:solidFill>
                  <a:srgbClr val="0000FF"/>
                </a:solidFill>
                <a:latin typeface="Trebuchet MS" panose="020B0603020202020204" pitchFamily="34" charset="0"/>
                <a:cs typeface="Arial" charset="0"/>
              </a:rPr>
              <a:t>continuidade</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das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combinação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suporte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financeiro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longo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prazo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ampla</a:t>
            </a:r>
            <a:r>
              <a:rPr lang="en-US" sz="1000" dirty="0">
                <a:solidFill>
                  <a:srgbClr val="0000FF"/>
                </a:solidFill>
                <a:latin typeface="Trebuchet MS" panose="020B0603020202020204" pitchFamily="34" charset="0"/>
                <a:cs typeface="Arial" charset="0"/>
              </a:rPr>
              <a:t> base de </a:t>
            </a:r>
            <a:r>
              <a:rPr lang="en-US" sz="1000" dirty="0" err="1">
                <a:solidFill>
                  <a:srgbClr val="0000FF"/>
                </a:solidFill>
                <a:latin typeface="Trebuchet MS" panose="020B0603020202020204" pitchFamily="34" charset="0"/>
                <a:cs typeface="Arial" charset="0"/>
              </a:rPr>
              <a:t>doadores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poupança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previsíveis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elemento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nenhum</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desenvolvido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7" name="CapC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de </a:t>
            </a:r>
            <a:r>
              <a:rPr lang="en-US" sz="1100" b="1" dirty="0" err="1">
                <a:solidFill>
                  <a:srgbClr val="0000FF"/>
                </a:solidFill>
                <a:latin typeface="Trebuchet MS" panose="020B0603020202020204" pitchFamily="34" charset="0"/>
                <a:cs typeface="Arial" charset="0"/>
              </a:rPr>
              <a:t>proyecto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arranque</a:t>
            </a:r>
            <a:r>
              <a:rPr lang="en-US" sz="1000" b="1" dirty="0">
                <a:solidFill>
                  <a:srgbClr val="0000FF"/>
                </a:solidFill>
                <a:latin typeface="Trebuchet MS" panose="020B0603020202020204" pitchFamily="34" charset="0"/>
                <a:cs typeface="Arial" charset="0"/>
              </a:rPr>
              <a:t> o de </a:t>
            </a:r>
            <a:r>
              <a:rPr lang="en-US" sz="1000" b="1" dirty="0" err="1">
                <a:solidFill>
                  <a:srgbClr val="0000FF"/>
                </a:solidFill>
                <a:latin typeface="Trebuchet MS" panose="020B0603020202020204" pitchFamily="34" charset="0"/>
                <a:cs typeface="Arial" charset="0"/>
              </a:rPr>
              <a:t>corto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plazo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adecuación</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predictibilidad</a:t>
            </a:r>
            <a:r>
              <a:rPr lang="en-US" sz="1000" b="1" dirty="0">
                <a:solidFill>
                  <a:srgbClr val="0000FF"/>
                </a:solidFill>
                <a:latin typeface="Trebuchet MS" panose="020B0603020202020204" pitchFamily="34" charset="0"/>
                <a:cs typeface="Arial" charset="0"/>
              </a:rPr>
              <a:t> de las </a:t>
            </a:r>
            <a:r>
              <a:rPr lang="en-US" sz="1000" b="1" dirty="0" err="1">
                <a:solidFill>
                  <a:srgbClr val="0000FF"/>
                </a:solidFill>
                <a:latin typeface="Trebuchet MS" panose="020B0603020202020204" pitchFamily="34" charset="0"/>
                <a:cs typeface="Arial" charset="0"/>
              </a:rPr>
              <a:t>operaciones</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programas</a:t>
            </a:r>
            <a:br>
              <a:rPr lang="en-US" sz="9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desarrollar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lanzar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58" name="CapB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900" b="1" dirty="0">
                <a:solidFill>
                  <a:srgbClr val="0000FF"/>
                </a:solidFill>
                <a:latin typeface="Trebuchet MS" panose="020B0603020202020204" pitchFamily="34" charset="0"/>
                <a:cs typeface="Arial" charset="0"/>
              </a:rPr>
            </a:br>
            <a:r>
              <a:rPr lang="en-US" sz="900" b="1" dirty="0" err="1">
                <a:solidFill>
                  <a:srgbClr val="0000FF"/>
                </a:solidFill>
                <a:latin typeface="Trebuchet MS" panose="020B0603020202020204" pitchFamily="34" charset="0"/>
                <a:cs typeface="Arial" charset="0"/>
              </a:rPr>
              <a:t>E</a:t>
            </a:r>
            <a:r>
              <a:rPr lang="en-US" sz="1000" b="1" dirty="0" err="1">
                <a:solidFill>
                  <a:srgbClr val="0000FF"/>
                </a:solidFill>
                <a:latin typeface="Trebuchet MS" panose="020B0603020202020204" pitchFamily="34" charset="0"/>
                <a:cs typeface="Arial" charset="0"/>
              </a:rPr>
              <a:t>nfoque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iterativo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adaptativo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claves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(Nota: </a:t>
            </a:r>
            <a:r>
              <a:rPr lang="en-US" sz="1000" b="1" dirty="0" err="1">
                <a:solidFill>
                  <a:srgbClr val="0000FF"/>
                </a:solidFill>
                <a:latin typeface="Trebuchet MS" panose="020B0603020202020204" pitchFamily="34" charset="0"/>
                <a:cs typeface="Arial" charset="0"/>
              </a:rPr>
              <a:t>este</a:t>
            </a:r>
            <a:r>
              <a:rPr lang="en-US" sz="1000" b="1" dirty="0">
                <a:solidFill>
                  <a:srgbClr val="0000FF"/>
                </a:solidFill>
                <a:latin typeface="Trebuchet MS" panose="020B0603020202020204" pitchFamily="34" charset="0"/>
                <a:cs typeface="Arial" charset="0"/>
              </a:rPr>
              <a:t> factor no </a:t>
            </a:r>
            <a:r>
              <a:rPr lang="en-US" sz="1000" b="1" dirty="0" err="1">
                <a:solidFill>
                  <a:srgbClr val="0000FF"/>
                </a:solidFill>
                <a:latin typeface="Trebuchet MS" panose="020B0603020202020204" pitchFamily="34" charset="0"/>
                <a:cs typeface="Arial" charset="0"/>
              </a:rPr>
              <a: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aplicable</a:t>
            </a:r>
            <a:r>
              <a:rPr lang="en-US" sz="1000" b="1" dirty="0">
                <a:solidFill>
                  <a:srgbClr val="0000FF"/>
                </a:solidFill>
                <a:latin typeface="Trebuchet MS" panose="020B0603020202020204" pitchFamily="34" charset="0"/>
                <a:cs typeface="Arial" charset="0"/>
              </a:rPr>
              <a:t> a un </a:t>
            </a:r>
            <a:r>
              <a:rPr lang="en-US" sz="1000" b="1" dirty="0" err="1">
                <a:solidFill>
                  <a:srgbClr val="0000FF"/>
                </a:solidFill>
                <a:latin typeface="Trebuchet MS" panose="020B0603020202020204" pitchFamily="34" charset="0"/>
                <a:cs typeface="Arial" charset="0"/>
              </a:rPr>
              <a:t>nuevo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durante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su</a:t>
            </a:r>
            <a:r>
              <a:rPr lang="en-US" sz="1000" b="1" dirty="0">
                <a:solidFill>
                  <a:srgbClr val="0000FF"/>
                </a:solidFill>
                <a:latin typeface="Trebuchet MS" panose="020B0603020202020204" pitchFamily="34" charset="0"/>
                <a:cs typeface="Arial" charset="0"/>
              </a:rPr>
              <a:t> primer </a:t>
            </a:r>
            <a:r>
              <a:rPr lang="en-US" sz="1000" b="1" dirty="0" err="1">
                <a:solidFill>
                  <a:srgbClr val="0000FF"/>
                </a:solidFill>
                <a:latin typeface="Trebuchet MS" panose="020B0603020202020204" pitchFamily="34" charset="0"/>
                <a:cs typeface="Arial" charset="0"/>
              </a:rPr>
              <a:t>año</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(trimestral, </a:t>
            </a:r>
            <a:r>
              <a:rPr lang="en-US" sz="1000" dirty="0" err="1">
                <a:solidFill>
                  <a:srgbClr val="0000FF"/>
                </a:solidFill>
                <a:latin typeface="Trebuchet MS" panose="020B0603020202020204" pitchFamily="34" charset="0"/>
                <a:cs typeface="Arial" charset="0"/>
              </a:rPr>
              <a:t>bianual</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casualmente</a:t>
            </a:r>
            <a:r>
              <a:rPr lang="en-US" sz="1000" dirty="0">
                <a:solidFill>
                  <a:srgbClr val="0000FF"/>
                </a:solidFill>
                <a:latin typeface="Trebuchet MS" panose="020B0603020202020204" pitchFamily="34" charset="0"/>
                <a:cs typeface="Arial" charset="0"/>
              </a:rPr>
              <a:t>, o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otros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y re-</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o no se ha </a:t>
            </a:r>
            <a:r>
              <a:rPr lang="en-US" sz="1000" dirty="0" err="1">
                <a:solidFill>
                  <a:srgbClr val="0000FF"/>
                </a:solidFill>
                <a:latin typeface="Trebuchet MS" panose="020B0603020202020204" pitchFamily="34" charset="0"/>
                <a:cs typeface="Arial" charset="0"/>
              </a:rPr>
              <a:t>revisado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actualizado</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factor no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aplicable</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nuevo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acción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a:t>
            </a:r>
            <a:r>
              <a:rPr lang="en-US" sz="1000" dirty="0">
                <a:solidFill>
                  <a:srgbClr val="0000FF"/>
                </a:solidFill>
                <a:latin typeface="Trebuchet MS" panose="020B0603020202020204" pitchFamily="34" charset="0"/>
                <a:cs typeface="Arial" charset="0"/>
              </a:rPr>
              <a:t> primer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9" name="CapB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Comprensión</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aplicación</a:t>
            </a:r>
            <a:r>
              <a:rPr lang="en-US" sz="1000" b="1" dirty="0">
                <a:solidFill>
                  <a:srgbClr val="0000FF"/>
                </a:solidFill>
                <a:latin typeface="Trebuchet MS" panose="020B0603020202020204" pitchFamily="34" charset="0"/>
                <a:cs typeface="Arial" charset="0"/>
              </a:rPr>
              <a:t> del </a:t>
            </a:r>
            <a:r>
              <a:rPr lang="en-US" sz="1000" b="1" dirty="0" err="1">
                <a:solidFill>
                  <a:srgbClr val="0000FF"/>
                </a:solidFill>
                <a:latin typeface="Trebuchet MS" panose="020B0603020202020204" pitchFamily="34" charset="0"/>
                <a:cs typeface="Arial" charset="0"/>
              </a:rPr>
              <a:t>marco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trabajo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cinco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componentes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sistemas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presiones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fuentes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éxito</a:t>
            </a:r>
            <a:r>
              <a:rPr lang="en-US" sz="1000" b="1" dirty="0">
                <a:solidFill>
                  <a:srgbClr val="0000FF"/>
                </a:solidFill>
                <a:latin typeface="Trebuchet MS" panose="020B0603020202020204" pitchFamily="34" charset="0"/>
                <a:cs typeface="Arial" charset="0"/>
              </a:rPr>
              <a:t> (Five-S framework)</a:t>
            </a:r>
            <a:br>
              <a:rPr lang="en-US" sz="1000" b="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cuidadosa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desarrollado</a:t>
            </a:r>
            <a:r>
              <a:rPr lang="en-US" sz="1000" dirty="0">
                <a:solidFill>
                  <a:srgbClr val="0000FF"/>
                </a:solidFill>
                <a:latin typeface="Trebuchet MS" panose="020B0603020202020204" pitchFamily="34" charset="0"/>
                <a:cs typeface="Arial" charset="0"/>
              </a:rPr>
              <a:t> un plan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y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apropiados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través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Efroymson</a:t>
            </a:r>
            <a:r>
              <a:rPr lang="en-US" sz="1000" dirty="0">
                <a:solidFill>
                  <a:srgbClr val="0000FF"/>
                </a:solidFill>
                <a:latin typeface="Trebuchet MS" panose="020B0603020202020204" pitchFamily="34" charset="0"/>
                <a:cs typeface="Arial" charset="0"/>
              </a:rPr>
              <a:t> Fellowship Program o de </a:t>
            </a:r>
            <a:r>
              <a:rPr lang="en-US" sz="1000" dirty="0" err="1">
                <a:solidFill>
                  <a:srgbClr val="0000FF"/>
                </a:solidFill>
                <a:latin typeface="Trebuchet MS" panose="020B0603020202020204" pitchFamily="34" charset="0"/>
                <a:cs typeface="Arial" charset="0"/>
              </a:rPr>
              <a:t>otra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manera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documentación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y/o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u </a:t>
            </a:r>
            <a:r>
              <a:rPr lang="en-US" sz="1000" dirty="0" err="1">
                <a:solidFill>
                  <a:srgbClr val="0000FF"/>
                </a:solidFill>
                <a:latin typeface="Trebuchet MS" panose="020B0603020202020204" pitchFamily="34" charset="0"/>
                <a:cs typeface="Arial" charset="0"/>
              </a:rPr>
              <a:t>otro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esfuerzo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trabajado</a:t>
            </a:r>
            <a:r>
              <a:rPr lang="en-US" sz="1000" dirty="0">
                <a:solidFill>
                  <a:srgbClr val="0000FF"/>
                </a:solidFill>
                <a:latin typeface="Trebuchet MS" panose="020B0603020202020204" pitchFamily="34" charset="0"/>
                <a:cs typeface="Arial" charset="0"/>
              </a:rPr>
              <a:t> con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o un plan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60" name="CapA3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Equipo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apoyo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proyecto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ciencia</a:t>
            </a:r>
            <a:r>
              <a:rPr lang="en-US" sz="1000" b="1" dirty="0">
                <a:solidFill>
                  <a:srgbClr val="0000FF"/>
                </a:solidFill>
                <a:latin typeface="Trebuchet MS" panose="020B0603020202020204" pitchFamily="34" charset="0"/>
                <a:cs typeface="Arial" charset="0"/>
              </a:rPr>
              <a:t> de la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protección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manejo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suelo</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agua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investigación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aplicada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relaciones</a:t>
            </a:r>
            <a:r>
              <a:rPr lang="en-US" sz="1000" b="1" dirty="0">
                <a:solidFill>
                  <a:srgbClr val="0000FF"/>
                </a:solidFill>
                <a:latin typeface="Trebuchet MS" panose="020B0603020202020204" pitchFamily="34" charset="0"/>
                <a:cs typeface="Arial" charset="0"/>
              </a:rPr>
              <a:t> con el </a:t>
            </a:r>
            <a:r>
              <a:rPr lang="en-US" sz="1000" b="1" dirty="0" err="1">
                <a:solidFill>
                  <a:srgbClr val="0000FF"/>
                </a:solidFill>
                <a:latin typeface="Trebuchet MS" panose="020B0603020202020204" pitchFamily="34" charset="0"/>
                <a:cs typeface="Arial" charset="0"/>
              </a:rPr>
              <a:t>gobierno</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público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operaciones</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y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servicio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estatal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nacional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internacional</a:t>
            </a:r>
            <a:r>
              <a:rPr lang="en-US" sz="1000" dirty="0">
                <a:solidFill>
                  <a:srgbClr val="0000FF"/>
                </a:solidFill>
                <a:latin typeface="Trebuchet MS" panose="020B0603020202020204" pitchFamily="34" charset="0"/>
                <a:cs typeface="Arial" charset="0"/>
              </a:rPr>
              <a:t> o de </a:t>
            </a:r>
            <a:r>
              <a:rPr lang="en-US" sz="1000" dirty="0" err="1">
                <a:solidFill>
                  <a:srgbClr val="0000FF"/>
                </a:solidFill>
                <a:latin typeface="Trebuchet MS" panose="020B0603020202020204" pitchFamily="34" charset="0"/>
                <a:cs typeface="Arial" charset="0"/>
              </a:rPr>
              <a:t>organizaciones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socias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necesarias</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varias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1" name="CapA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100" b="1"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Involucramiento</a:t>
            </a:r>
            <a:r>
              <a:rPr lang="en-US" sz="1000" b="1" dirty="0">
                <a:solidFill>
                  <a:srgbClr val="0000FF"/>
                </a:solidFill>
                <a:latin typeface="Trebuchet MS" panose="020B0603020202020204" pitchFamily="34" charset="0"/>
                <a:cs typeface="Arial" charset="0"/>
              </a:rPr>
              <a:t> de un </a:t>
            </a: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a:t>
            </a:r>
            <a:r>
              <a:rPr lang="en-US" sz="1000" b="1" dirty="0" err="1">
                <a:solidFill>
                  <a:srgbClr val="0000FF"/>
                </a:solidFill>
                <a:latin typeface="Trebuchet MS" panose="020B0603020202020204" pitchFamily="34" charset="0"/>
                <a:cs typeface="Arial" charset="0"/>
              </a:rPr>
              <a:t>experimentado</a:t>
            </a:r>
            <a:r>
              <a:rPr lang="en-US" sz="1000" b="1" dirty="0">
                <a:solidFill>
                  <a:srgbClr val="0000FF"/>
                </a:solidFill>
                <a:latin typeface="Trebuchet MS" panose="020B0603020202020204" pitchFamily="34" charset="0"/>
                <a:cs typeface="Arial" charset="0"/>
              </a:rPr>
              <a:t> con </a:t>
            </a:r>
            <a:r>
              <a:rPr lang="en-US" sz="1000" b="1" dirty="0" err="1">
                <a:solidFill>
                  <a:srgbClr val="0000FF"/>
                </a:solidFill>
                <a:latin typeface="Trebuchet MS" panose="020B0603020202020204" pitchFamily="34" charset="0"/>
                <a:cs typeface="Arial" charset="0"/>
              </a:rPr>
              <a:t>resultados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comprobados</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otros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sitios</a:t>
            </a:r>
            <a:r>
              <a:rPr lang="en-US" sz="1000" b="1" dirty="0">
                <a:solidFill>
                  <a:srgbClr val="0000FF"/>
                </a:solidFill>
                <a:latin typeface="Trebuchet MS" panose="020B0603020202020204" pitchFamily="34" charset="0"/>
                <a:cs typeface="Arial" charset="0"/>
              </a:rPr>
              <a:t> con similar </a:t>
            </a:r>
            <a:r>
              <a:rPr lang="en-US" sz="1000" b="1" dirty="0" err="1">
                <a:solidFill>
                  <a:srgbClr val="0000FF"/>
                </a:solidFill>
                <a:latin typeface="Trebuchet MS" panose="020B0603020202020204" pitchFamily="34" charset="0"/>
                <a:cs typeface="Arial" charset="0"/>
              </a:rPr>
              <a:t>nivel</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complejidad</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por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exitosa</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para </a:t>
            </a:r>
            <a:r>
              <a:rPr lang="en-US" sz="1000" b="1" dirty="0" err="1">
                <a:solidFill>
                  <a:srgbClr val="0000FF"/>
                </a:solidFill>
                <a:latin typeface="Trebuchet MS" panose="020B0603020202020204" pitchFamily="34" charset="0"/>
                <a:cs typeface="Arial" charset="0"/>
              </a:rPr>
              <a:t>abatir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amenazas</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involucramiento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marcha</a:t>
            </a:r>
            <a:r>
              <a:rPr lang="en-US" sz="1000" dirty="0">
                <a:solidFill>
                  <a:srgbClr val="0000FF"/>
                </a:solidFill>
                <a:latin typeface="Trebuchet MS" panose="020B0603020202020204" pitchFamily="34" charset="0"/>
                <a:cs typeface="Arial" charset="0"/>
              </a:rPr>
              <a:t> y de </a:t>
            </a:r>
            <a:r>
              <a:rPr lang="en-US" sz="1000" dirty="0" err="1">
                <a:solidFill>
                  <a:srgbClr val="0000FF"/>
                </a:solidFill>
                <a:latin typeface="Trebuchet MS" panose="020B0603020202020204" pitchFamily="34" charset="0"/>
                <a:cs typeface="Arial" charset="0"/>
              </a:rPr>
              <a:t>intervención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directa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regular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algunos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prometedores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sólo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esporádico</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2" name="CapA1S" hidden="1"/>
          <p:cNvSpPr txBox="1">
            <a:spLocks noChangeArrowheads="1"/>
          </p:cNvSpPr>
          <p:nvPr/>
        </p:nvSpPr>
        <p:spPr bwMode="auto">
          <a:xfrm>
            <a:off x="4770438" y="-2268538"/>
            <a:ext cx="4543425" cy="38385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enfocada</a:t>
            </a:r>
            <a:r>
              <a:rPr lang="en-US" sz="1000" b="1" i="1" dirty="0">
                <a:solidFill>
                  <a:srgbClr val="0000FF"/>
                </a:solidFill>
                <a:latin typeface="Trebuchet MS" panose="020B0603020202020204" pitchFamily="34" charset="0"/>
                <a:cs typeface="Arial" charset="0"/>
              </a:rPr>
              <a:t> del personal a </a:t>
            </a:r>
            <a:r>
              <a:rPr lang="en-US" sz="1000" b="1" i="1" dirty="0" err="1">
                <a:solidFill>
                  <a:srgbClr val="0000FF"/>
                </a:solidFill>
                <a:latin typeface="Trebuchet MS" panose="020B0603020202020204" pitchFamily="34" charset="0"/>
                <a:cs typeface="Arial" charset="0"/>
              </a:rPr>
              <a:t>los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sitios</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acción</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(1)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autoridad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definida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adecuada</a:t>
            </a:r>
            <a:r>
              <a:rPr lang="en-US" sz="1000" dirty="0">
                <a:solidFill>
                  <a:srgbClr val="0000FF"/>
                </a:solidFill>
                <a:latin typeface="Trebuchet MS" panose="020B0603020202020204" pitchFamily="34" charset="0"/>
                <a:cs typeface="Arial" charset="0"/>
              </a:rPr>
              <a:t>, y (3)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enfocar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desarrollo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de las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cualquiera</a:t>
            </a:r>
            <a:r>
              <a:rPr lang="en-US" sz="1000" dirty="0">
                <a:solidFill>
                  <a:srgbClr val="0000FF"/>
                </a:solidFill>
                <a:latin typeface="Trebuchet MS" panose="020B0603020202020204" pitchFamily="34" charset="0"/>
                <a:cs typeface="Arial" charset="0"/>
              </a:rPr>
              <a:t> de dos,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todos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no </a:t>
            </a:r>
            <a:r>
              <a:rPr lang="en-US" sz="1000" dirty="0" err="1">
                <a:solidFill>
                  <a:srgbClr val="0000FF"/>
                </a:solidFill>
                <a:latin typeface="Trebuchet MS" panose="020B0603020202020204" pitchFamily="34" charset="0"/>
                <a:cs typeface="Arial" charset="0"/>
              </a:rPr>
              <a:t>más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uno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Ningún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trabajo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4" name="CapD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Funding </a:t>
            </a:r>
            <a:r>
              <a:rPr lang="en-US" sz="1100" dirty="0">
                <a:solidFill>
                  <a:srgbClr val="0000FF"/>
                </a:solidFill>
                <a:latin typeface="Trebuchet MS" panose="020B0603020202020204" pitchFamily="34" charset="0"/>
                <a:cs typeface="Arial" charset="0"/>
              </a:rPr>
              <a:t>– A conservation area must have operational funding that is adequate to support the staff and operating costs, as well as program funding that is adequate to implement and sustain key strategies.  For the long-term, project managers need to build a base of diversified funding sources.  Funding may come from both private and public sectors and be available through a variety of mechanisms and sources, such as membership, endowment, multi-year grants, and environmentally and socially compatible enterprises.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Funding to implement key conservation strategies and for core operations has been secured, pledged, or is highly probable for at least two years, and the project has developed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Funding to develop and launch key conservation strategies and for core operations has been secured, pledged, or is highly probable for at least two years, and the project has undertaken the necessary financial planning and achieved partial success in developing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Funding has been secured or pledged for core operations for at least one year and some planning underway to develop diversified sources of long-term support for operations and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Funding has not been secured or pledged for core operations for one-year and no planning or implementation of long-term funding sources.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59"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60"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61"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graphicFrame>
        <p:nvGraphicFramePr>
          <p:cNvPr id="27" name="Table 26">
            <a:extLst>
              <a:ext uri="{FF2B5EF4-FFF2-40B4-BE49-F238E27FC236}">
                <a16:creationId xmlns:a16="http://schemas.microsoft.com/office/drawing/2014/main" id="{F8F70927-63D9-47D9-88EE-9B5802ABB25B}"/>
              </a:ext>
            </a:extLst>
          </p:cNvPr>
          <p:cNvGraphicFramePr>
            <a:graphicFrameLocks noGrp="1"/>
          </p:cNvGraphicFramePr>
          <p:nvPr>
            <p:extLst>
              <p:ext uri="{D42A27DB-BD31-4B8C-83A1-F6EECF244321}">
                <p14:modId xmlns:p14="http://schemas.microsoft.com/office/powerpoint/2010/main" val="3079162535"/>
              </p:ext>
            </p:extLst>
          </p:nvPr>
        </p:nvGraphicFramePr>
        <p:xfrm>
          <a:off x="611560" y="1556792"/>
          <a:ext cx="7560840" cy="4784122"/>
        </p:xfrm>
        <a:graphic>
          <a:graphicData uri="http://schemas.openxmlformats.org/drawingml/2006/table">
            <a:tbl>
              <a:tblPr/>
              <a:tblGrid>
                <a:gridCol w="3082509">
                  <a:extLst>
                    <a:ext uri="{9D8B030D-6E8A-4147-A177-3AD203B41FA5}">
                      <a16:colId xmlns:a16="http://schemas.microsoft.com/office/drawing/2014/main" val="20000"/>
                    </a:ext>
                  </a:extLst>
                </a:gridCol>
                <a:gridCol w="1066508">
                  <a:extLst>
                    <a:ext uri="{9D8B030D-6E8A-4147-A177-3AD203B41FA5}">
                      <a16:colId xmlns:a16="http://schemas.microsoft.com/office/drawing/2014/main" val="20001"/>
                    </a:ext>
                  </a:extLst>
                </a:gridCol>
                <a:gridCol w="1089911">
                  <a:extLst>
                    <a:ext uri="{9D8B030D-6E8A-4147-A177-3AD203B41FA5}">
                      <a16:colId xmlns:a16="http://schemas.microsoft.com/office/drawing/2014/main" val="20002"/>
                    </a:ext>
                  </a:extLst>
                </a:gridCol>
                <a:gridCol w="1160956">
                  <a:extLst>
                    <a:ext uri="{9D8B030D-6E8A-4147-A177-3AD203B41FA5}">
                      <a16:colId xmlns:a16="http://schemas.microsoft.com/office/drawing/2014/main" val="20003"/>
                    </a:ext>
                  </a:extLst>
                </a:gridCol>
                <a:gridCol w="1160956">
                  <a:extLst>
                    <a:ext uri="{9D8B030D-6E8A-4147-A177-3AD203B41FA5}">
                      <a16:colId xmlns:a16="http://schemas.microsoft.com/office/drawing/2014/main" val="20004"/>
                    </a:ext>
                  </a:extLst>
                </a:gridCol>
              </a:tblGrid>
              <a:tr h="369324">
                <a:tc rowSpan="2">
                  <a:txBody>
                    <a:bodyPr/>
                    <a:lstStyle/>
                    <a:p>
                      <a:pPr>
                        <a:lnSpc>
                          <a:spcPct val="115000"/>
                        </a:lnSpc>
                        <a:spcAft>
                          <a:spcPts val="0"/>
                        </a:spcAft>
                      </a:pPr>
                      <a:r>
                        <a:rPr lang="en-AU" sz="1200" b="1" dirty="0">
                          <a:solidFill>
                            <a:srgbClr val="000000"/>
                          </a:solidFill>
                          <a:latin typeface="Calibri"/>
                          <a:ea typeface="Times New Roman"/>
                        </a:rPr>
                        <a:t>Project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AU" sz="1200" b="1" dirty="0">
                          <a:solidFill>
                            <a:srgbClr val="000000"/>
                          </a:solidFill>
                          <a:latin typeface="Calibri"/>
                          <a:ea typeface="Times New Roman"/>
                        </a:rPr>
                        <a:t>Score</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69324">
                <a:tc vMerge="1">
                  <a:txBody>
                    <a:bodyPr/>
                    <a:lstStyle/>
                    <a:p>
                      <a:endParaRPr lang="en-AU"/>
                    </a:p>
                  </a:txBody>
                  <a:tcPr/>
                </a:tc>
                <a:tc>
                  <a:txBody>
                    <a:bodyPr/>
                    <a:lstStyle/>
                    <a:p>
                      <a:pPr algn="ctr">
                        <a:lnSpc>
                          <a:spcPct val="115000"/>
                        </a:lnSpc>
                        <a:spcAft>
                          <a:spcPts val="0"/>
                        </a:spcAft>
                      </a:pPr>
                      <a:r>
                        <a:rPr lang="en-AU" sz="1200" b="1" dirty="0">
                          <a:solidFill>
                            <a:srgbClr val="000000"/>
                          </a:solidFill>
                          <a:latin typeface="Calibri"/>
                          <a:ea typeface="Times New Roman"/>
                        </a:rPr>
                        <a:t>Low</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Medium</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High</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Very High</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9324">
                <a:tc gridSpan="5">
                  <a:txBody>
                    <a:bodyPr/>
                    <a:lstStyle/>
                    <a:p>
                      <a:pPr>
                        <a:lnSpc>
                          <a:spcPct val="115000"/>
                        </a:lnSpc>
                        <a:spcAft>
                          <a:spcPts val="0"/>
                        </a:spcAft>
                      </a:pPr>
                      <a:r>
                        <a:rPr lang="en-AU" sz="1200" b="1" dirty="0">
                          <a:solidFill>
                            <a:srgbClr val="000000"/>
                          </a:solidFill>
                          <a:latin typeface="Calibri"/>
                          <a:ea typeface="Times New Roman"/>
                        </a:rPr>
                        <a:t>People</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r h="540929">
                <a:tc>
                  <a:txBody>
                    <a:bodyPr/>
                    <a:lstStyle/>
                    <a:p>
                      <a:pPr>
                        <a:lnSpc>
                          <a:spcPct val="115000"/>
                        </a:lnSpc>
                        <a:spcAft>
                          <a:spcPts val="0"/>
                        </a:spcAft>
                      </a:pPr>
                      <a:r>
                        <a:rPr lang="en-AU" sz="1200">
                          <a:solidFill>
                            <a:srgbClr val="000000"/>
                          </a:solidFill>
                          <a:latin typeface="Calibri"/>
                          <a:ea typeface="Times New Roman"/>
                        </a:rPr>
                        <a:t>Someone to lead the project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3"/>
                  </a:ext>
                </a:extLst>
              </a:tr>
              <a:tr h="540929">
                <a:tc>
                  <a:txBody>
                    <a:bodyPr/>
                    <a:lstStyle/>
                    <a:p>
                      <a:pPr>
                        <a:lnSpc>
                          <a:spcPct val="115000"/>
                        </a:lnSpc>
                        <a:spcAft>
                          <a:spcPts val="0"/>
                        </a:spcAft>
                      </a:pPr>
                      <a:r>
                        <a:rPr lang="en-AU" sz="1200" dirty="0">
                          <a:solidFill>
                            <a:srgbClr val="000000"/>
                          </a:solidFill>
                          <a:latin typeface="Calibri"/>
                          <a:ea typeface="Times New Roman"/>
                        </a:rPr>
                        <a:t>Experienced team with mix of skills</a:t>
                      </a:r>
                      <a:endParaRPr lang="en-AU" sz="1200"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AU" sz="24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4"/>
                  </a:ext>
                </a:extLst>
              </a:tr>
              <a:tr h="369324">
                <a:tc gridSpan="5">
                  <a:txBody>
                    <a:bodyPr/>
                    <a:lstStyle/>
                    <a:p>
                      <a:pPr>
                        <a:lnSpc>
                          <a:spcPct val="115000"/>
                        </a:lnSpc>
                        <a:spcAft>
                          <a:spcPts val="0"/>
                        </a:spcAft>
                      </a:pPr>
                      <a:r>
                        <a:rPr lang="en-AU" sz="1200" b="1" dirty="0">
                          <a:solidFill>
                            <a:srgbClr val="000000"/>
                          </a:solidFill>
                          <a:latin typeface="Calibri"/>
                          <a:ea typeface="Times New Roman"/>
                        </a:rPr>
                        <a:t>Internal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5"/>
                  </a:ext>
                </a:extLst>
              </a:tr>
              <a:tr h="540929">
                <a:tc>
                  <a:txBody>
                    <a:bodyPr/>
                    <a:lstStyle/>
                    <a:p>
                      <a:pPr>
                        <a:lnSpc>
                          <a:spcPct val="115000"/>
                        </a:lnSpc>
                        <a:spcAft>
                          <a:spcPts val="0"/>
                        </a:spcAft>
                      </a:pPr>
                      <a:r>
                        <a:rPr lang="en-AU" sz="1200">
                          <a:solidFill>
                            <a:srgbClr val="000000"/>
                          </a:solidFill>
                          <a:latin typeface="Calibri"/>
                          <a:ea typeface="Times New Roman"/>
                        </a:rPr>
                        <a:t>Organisational support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endParaRPr lang="en-AU" sz="20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6"/>
                  </a:ext>
                </a:extLst>
              </a:tr>
              <a:tr h="369324">
                <a:tc>
                  <a:txBody>
                    <a:bodyPr/>
                    <a:lstStyle/>
                    <a:p>
                      <a:pPr>
                        <a:lnSpc>
                          <a:spcPct val="115000"/>
                        </a:lnSpc>
                        <a:spcAft>
                          <a:spcPts val="0"/>
                        </a:spcAft>
                      </a:pPr>
                      <a:r>
                        <a:rPr lang="en-AU" sz="1200">
                          <a:solidFill>
                            <a:srgbClr val="000000"/>
                          </a:solidFill>
                          <a:latin typeface="Calibri"/>
                          <a:ea typeface="Times New Roman"/>
                        </a:rPr>
                        <a:t>Funding</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7"/>
                  </a:ext>
                </a:extLst>
              </a:tr>
              <a:tr h="404462">
                <a:tc gridSpan="5">
                  <a:txBody>
                    <a:bodyPr/>
                    <a:lstStyle/>
                    <a:p>
                      <a:pPr>
                        <a:lnSpc>
                          <a:spcPct val="115000"/>
                        </a:lnSpc>
                        <a:spcAft>
                          <a:spcPts val="0"/>
                        </a:spcAft>
                      </a:pPr>
                      <a:r>
                        <a:rPr lang="en-AU" sz="1200" b="1" dirty="0">
                          <a:solidFill>
                            <a:srgbClr val="000000"/>
                          </a:solidFill>
                          <a:latin typeface="Calibri"/>
                          <a:ea typeface="Times New Roman"/>
                        </a:rPr>
                        <a:t>External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8"/>
                  </a:ext>
                </a:extLst>
              </a:tr>
              <a:tr h="369324">
                <a:tc>
                  <a:txBody>
                    <a:bodyPr/>
                    <a:lstStyle/>
                    <a:p>
                      <a:pPr>
                        <a:lnSpc>
                          <a:spcPct val="115000"/>
                        </a:lnSpc>
                        <a:spcAft>
                          <a:spcPts val="0"/>
                        </a:spcAft>
                      </a:pPr>
                      <a:r>
                        <a:rPr lang="en-AU" sz="1200">
                          <a:solidFill>
                            <a:srgbClr val="000000"/>
                          </a:solidFill>
                          <a:latin typeface="Calibri"/>
                          <a:ea typeface="Times New Roman"/>
                        </a:rPr>
                        <a:t>Social / Legal Framework</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9"/>
                  </a:ext>
                </a:extLst>
              </a:tr>
              <a:tr h="540929">
                <a:tc>
                  <a:txBody>
                    <a:bodyPr/>
                    <a:lstStyle/>
                    <a:p>
                      <a:pPr>
                        <a:lnSpc>
                          <a:spcPct val="115000"/>
                        </a:lnSpc>
                        <a:spcAft>
                          <a:spcPts val="0"/>
                        </a:spcAft>
                      </a:pPr>
                      <a:r>
                        <a:rPr lang="en-AU" sz="1200">
                          <a:solidFill>
                            <a:srgbClr val="000000"/>
                          </a:solidFill>
                          <a:latin typeface="Calibri"/>
                          <a:ea typeface="Times New Roman"/>
                        </a:rPr>
                        <a:t>Community / Constituency support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801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772816"/>
            <a:ext cx="8305800" cy="2952328"/>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40000"/>
              </a:spcBef>
              <a:buClr>
                <a:srgbClr val="008000"/>
              </a:buClr>
              <a:buNone/>
            </a:pPr>
            <a:r>
              <a:rPr lang="en-US" sz="2800" b="1" dirty="0"/>
              <a:t>Two broad options </a:t>
            </a:r>
          </a:p>
          <a:p>
            <a:pPr lvl="1">
              <a:lnSpc>
                <a:spcPct val="90000"/>
              </a:lnSpc>
              <a:spcBef>
                <a:spcPct val="40000"/>
              </a:spcBef>
              <a:buClr>
                <a:srgbClr val="008000"/>
              </a:buClr>
            </a:pPr>
            <a:r>
              <a:rPr lang="en-US" dirty="0">
                <a:solidFill>
                  <a:srgbClr val="0070C0"/>
                </a:solidFill>
              </a:rPr>
              <a:t> review action plan/plan to adapt to existing capacity</a:t>
            </a:r>
          </a:p>
          <a:p>
            <a:pPr lvl="1">
              <a:lnSpc>
                <a:spcPct val="90000"/>
              </a:lnSpc>
              <a:spcBef>
                <a:spcPct val="40000"/>
              </a:spcBef>
              <a:buClr>
                <a:srgbClr val="008000"/>
              </a:buClr>
            </a:pPr>
            <a:r>
              <a:rPr lang="en-US" dirty="0"/>
              <a:t>develop goal and strategy to enhance critical deficiencies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548680"/>
            <a:ext cx="6291262" cy="457200"/>
          </a:xfrm>
        </p:spPr>
        <p:txBody>
          <a:bodyPr>
            <a:noAutofit/>
          </a:bodyPr>
          <a:lstStyle/>
          <a:p>
            <a:r>
              <a:rPr lang="en-AU" sz="3200" dirty="0">
                <a:solidFill>
                  <a:schemeClr val="tx1"/>
                </a:solidFill>
              </a:rPr>
              <a:t>Enhancing Capacity</a:t>
            </a:r>
          </a:p>
        </p:txBody>
      </p:sp>
    </p:spTree>
    <p:extLst>
      <p:ext uri="{BB962C8B-B14F-4D97-AF65-F5344CB8AC3E}">
        <p14:creationId xmlns:p14="http://schemas.microsoft.com/office/powerpoint/2010/main" val="277262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Doing and Monitoring the Work</a:t>
            </a:r>
          </a:p>
        </p:txBody>
      </p:sp>
      <p:sp>
        <p:nvSpPr>
          <p:cNvPr id="3" name="Text Placeholder 2"/>
          <p:cNvSpPr>
            <a:spLocks noGrp="1"/>
          </p:cNvSpPr>
          <p:nvPr>
            <p:ph type="body" sz="quarter" idx="14"/>
          </p:nvPr>
        </p:nvSpPr>
        <p:spPr/>
        <p:txBody>
          <a:bodyPr anchor="ctr">
            <a:normAutofit fontScale="55000" lnSpcReduction="20000"/>
          </a:bodyPr>
          <a:lstStyle/>
          <a:p>
            <a:r>
              <a:rPr lang="en-AU" dirty="0"/>
              <a:t>Actions, Time &amp; Budgets</a:t>
            </a:r>
          </a:p>
        </p:txBody>
      </p:sp>
      <p:sp>
        <p:nvSpPr>
          <p:cNvPr id="4" name="Text Placeholder 3"/>
          <p:cNvSpPr>
            <a:spLocks noGrp="1"/>
          </p:cNvSpPr>
          <p:nvPr>
            <p:ph type="body" sz="quarter" idx="15"/>
          </p:nvPr>
        </p:nvSpPr>
        <p:spPr>
          <a:xfrm>
            <a:off x="2852738" y="517083"/>
            <a:ext cx="6291262" cy="646113"/>
          </a:xfrm>
        </p:spPr>
        <p:txBody>
          <a:bodyPr anchor="ctr"/>
          <a:lstStyle/>
          <a:p>
            <a:r>
              <a:rPr lang="en-AU" dirty="0">
                <a:solidFill>
                  <a:schemeClr val="tx1"/>
                </a:solidFill>
              </a:rPr>
              <a:t>Additional Resources</a:t>
            </a:r>
          </a:p>
        </p:txBody>
      </p:sp>
      <p:pic>
        <p:nvPicPr>
          <p:cNvPr id="5" name="Picture 4"/>
          <p:cNvPicPr>
            <a:picLocks noChangeAspect="1"/>
          </p:cNvPicPr>
          <p:nvPr/>
        </p:nvPicPr>
        <p:blipFill>
          <a:blip r:embed="rId2" cstate="print"/>
          <a:stretch>
            <a:fillRect/>
          </a:stretch>
        </p:blipFill>
        <p:spPr>
          <a:xfrm>
            <a:off x="298538" y="1628800"/>
            <a:ext cx="2545270" cy="3600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628801"/>
            <a:ext cx="2971203" cy="360039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stretch>
            <a:fillRect/>
          </a:stretch>
        </p:blipFill>
        <p:spPr>
          <a:xfrm>
            <a:off x="6318039" y="1628800"/>
            <a:ext cx="2635304" cy="360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54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AU" dirty="0"/>
              <a:t>TASK 1</a:t>
            </a:r>
          </a:p>
          <a:p>
            <a:pPr lvl="0"/>
            <a:r>
              <a:rPr lang="en-AU" dirty="0"/>
              <a:t>For two strategies identified previously, complete work plan based on the table below that details:</a:t>
            </a:r>
          </a:p>
          <a:p>
            <a:pPr lvl="0"/>
            <a:r>
              <a:rPr lang="en-AU" dirty="0">
                <a:solidFill>
                  <a:srgbClr val="0070C0"/>
                </a:solidFill>
              </a:rPr>
              <a:t>the actions that comprise the strategy</a:t>
            </a:r>
          </a:p>
          <a:p>
            <a:pPr lvl="0"/>
            <a:r>
              <a:rPr lang="en-AU" dirty="0"/>
              <a:t>the person responsible for each activity</a:t>
            </a:r>
          </a:p>
          <a:p>
            <a:pPr lvl="0"/>
            <a:r>
              <a:rPr lang="en-AU" dirty="0">
                <a:solidFill>
                  <a:srgbClr val="0070C0"/>
                </a:solidFill>
              </a:rPr>
              <a:t>the deadline for each activity</a:t>
            </a:r>
          </a:p>
          <a:p>
            <a:pPr lvl="0"/>
            <a:r>
              <a:rPr lang="en-AU" dirty="0"/>
              <a:t>and any comments that will assist with implementation</a:t>
            </a:r>
          </a:p>
          <a:p>
            <a:pPr lvl="0"/>
            <a:r>
              <a:rPr lang="en-AU" dirty="0">
                <a:solidFill>
                  <a:srgbClr val="002060"/>
                </a:solidFill>
              </a:rPr>
              <a:t>Include the monitoring plan</a:t>
            </a:r>
          </a:p>
          <a:p>
            <a:pPr lvl="0">
              <a:buNone/>
            </a:pPr>
            <a:endParaRPr lang="en-AU" dirty="0"/>
          </a:p>
          <a:p>
            <a:pPr>
              <a:buNone/>
            </a:pPr>
            <a:r>
              <a:rPr lang="en-AU" dirty="0"/>
              <a:t>TASK 2 </a:t>
            </a:r>
          </a:p>
          <a:p>
            <a:r>
              <a:rPr lang="en-AU" dirty="0"/>
              <a:t>Consider the whole plan and carry out a capacity assessment for your team using the guidelines and table below</a:t>
            </a:r>
          </a:p>
          <a:p>
            <a:pPr lvl="0"/>
            <a:r>
              <a:rPr lang="en-AU" dirty="0">
                <a:solidFill>
                  <a:srgbClr val="0070C0"/>
                </a:solidFill>
              </a:rPr>
              <a:t>Develop one Goal, Strategy and Action to address the most critical capacity gap</a:t>
            </a:r>
          </a:p>
          <a:p>
            <a:pPr lvl="0">
              <a:buNone/>
            </a:pPr>
            <a:endParaRPr lang="en-AU" dirty="0"/>
          </a:p>
          <a:p>
            <a:endParaRPr lang="en-AU" dirty="0"/>
          </a:p>
        </p:txBody>
      </p:sp>
      <p:sp>
        <p:nvSpPr>
          <p:cNvPr id="3" name="Text Placeholder 2"/>
          <p:cNvSpPr>
            <a:spLocks noGrp="1"/>
          </p:cNvSpPr>
          <p:nvPr>
            <p:ph type="body" sz="quarter" idx="13"/>
          </p:nvPr>
        </p:nvSpPr>
        <p:spPr/>
        <p:txBody>
          <a:bodyPr/>
          <a:lstStyle/>
          <a:p>
            <a:r>
              <a:rPr lang="en-AU" dirty="0"/>
              <a:t>Doing and Monitoring the work</a:t>
            </a:r>
          </a:p>
        </p:txBody>
      </p:sp>
      <p:sp>
        <p:nvSpPr>
          <p:cNvPr id="4" name="Text Placeholder 3"/>
          <p:cNvSpPr>
            <a:spLocks noGrp="1"/>
          </p:cNvSpPr>
          <p:nvPr>
            <p:ph type="body" sz="quarter" idx="14"/>
          </p:nvPr>
        </p:nvSpPr>
        <p:spPr/>
        <p:txBody>
          <a:bodyPr>
            <a:normAutofit fontScale="55000" lnSpcReduction="20000"/>
          </a:bodyPr>
          <a:lstStyle/>
          <a:p>
            <a:r>
              <a:rPr lang="en-AU" dirty="0"/>
              <a:t>Action, Time &amp; Budgets</a:t>
            </a:r>
          </a:p>
        </p:txBody>
      </p:sp>
      <p:sp>
        <p:nvSpPr>
          <p:cNvPr id="5" name="Text Placeholder 4"/>
          <p:cNvSpPr>
            <a:spLocks noGrp="1"/>
          </p:cNvSpPr>
          <p:nvPr>
            <p:ph type="body" sz="quarter" idx="15"/>
          </p:nvPr>
        </p:nvSpPr>
        <p:spPr/>
        <p:txBody>
          <a:bodyPr/>
          <a:lstStyle/>
          <a:p>
            <a:r>
              <a:rPr lang="en-AU" dirty="0"/>
              <a:t>Workshop Exercise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CapA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Institutional Leadership:</a:t>
            </a:r>
            <a:r>
              <a:rPr lang="en-US" sz="1100" dirty="0">
                <a:solidFill>
                  <a:srgbClr val="0000FF"/>
                </a:solidFill>
                <a:latin typeface="Trebuchet MS" panose="020B0603020202020204" pitchFamily="34" charset="0"/>
                <a:cs typeface="Arial" charset="0"/>
              </a:rPr>
              <a:t> An NGO, government agency, private sector institution, or some combination of institutions is providing leadership for developing and implementing conservation strategies at the project site.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There is clear leadership provided by one or a combination of institutions that (1) have established clear responsibility and (2) developed adequate capacity to implement conservation strategies.  If multiple institutions are involved they must also have a shared vision of success and successful collaboration mechanisms in place.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Institutional leadership is being provided but assignment of responsibility or adequate capacity is not at a sufficient level.  If multiple institutions are involved, there may be some difficulties in collaboration.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Institutional leadership is failing to provide adequate capacity to implement conservation strategies even though responsibility for site is has been accepted by one our more institutions.  If multiple institutions are involved, one is not providing adequate conservation capacity.</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No institution has clear responsibility or adequate capacity to implement conservation strategies.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5" name="CapA2E" hidden="1"/>
          <p:cNvSpPr txBox="1">
            <a:spLocks noChangeArrowheads="1"/>
          </p:cNvSpPr>
          <p:nvPr/>
        </p:nvSpPr>
        <p:spPr bwMode="auto">
          <a:xfrm>
            <a:off x="3522663" y="-1992313"/>
            <a:ext cx="5657850" cy="435292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TNC Staff Responsibility for Site:</a:t>
            </a:r>
            <a:r>
              <a:rPr lang="en-US" sz="1100" dirty="0">
                <a:solidFill>
                  <a:srgbClr val="0000FF"/>
                </a:solidFill>
                <a:latin typeface="Trebuchet MS" panose="020B0603020202020204" pitchFamily="34" charset="0"/>
                <a:cs typeface="Arial" charset="0"/>
              </a:rPr>
              <a:t> A staff member or staff members from the lead institutions have clearly assigned responsibility, authority, and accountability for conserving the site, with adequate experience and sufficient time to focus on developing and implementing site-based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Staff member(s) have (1) clearly assigned responsibility, authority, and accountability for conserving the site, (2) adequate experience, and (3) sufficient time to focus on developing and implementing conservation strategies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Staff member(s) have any two, but not all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Staff member(s) have no more than one of the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staff member(s) with designated job responsibility for site conservation.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6" name="CapA3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Multidisciplinary Team</a:t>
            </a:r>
            <a:r>
              <a:rPr lang="en-US" sz="1100" dirty="0">
                <a:solidFill>
                  <a:srgbClr val="0000FF"/>
                </a:solidFill>
                <a:latin typeface="Trebuchet MS" panose="020B0603020202020204" pitchFamily="34" charset="0"/>
                <a:cs typeface="Arial" charset="0"/>
              </a:rPr>
              <a:t> – The project receives regular, high-level assistance from a full-service, experienced, multidisciplinary support team, with appropriate expertise in fields required for implementing site conservation strategies.  E.g., conservation science, protection, land &amp; water management, applied research, government relations/public funding, community conservation, development, finance and operations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 project receives regular assistance from a full-service, experienced support team (e.g. on-site staff, state, country, international program or partner organization staff).</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a few important programmatic area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many important programmatic areas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The project receives insufficient assistance in several programmatic areas.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8" name="CapB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000" b="1" dirty="0">
                <a:solidFill>
                  <a:srgbClr val="0000FF"/>
                </a:solidFill>
                <a:latin typeface="Trebuchet MS" panose="020B0603020202020204" pitchFamily="34" charset="0"/>
                <a:cs typeface="Arial" charset="0"/>
              </a:rPr>
              <a:t>Conservation Targets, Threats, and Strategies: </a:t>
            </a:r>
            <a:r>
              <a:rPr lang="en-US" sz="1000" dirty="0">
                <a:solidFill>
                  <a:srgbClr val="0000FF"/>
                </a:solidFill>
                <a:latin typeface="Trebuchet MS" panose="020B0603020202020204" pitchFamily="34" charset="0"/>
                <a:cs typeface="Arial" charset="0"/>
              </a:rPr>
              <a:t>Project director and multidisciplinary team have completed a thorough assessment of the conservation targets and their threats and have developed strategies that are directly linked to these identified priorities to improve biodiversity health and abate threats. Where appropriate, the site team should complete an assessment of the key stakeholders and the motivational forces operating on the stakeholders and apply this information to the development of key conservation strategies.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Site director and multidisciplinary team have completed a thorough assessment of the conservation targets, their integrity, and threats, and have developed strategies that are directly linked to this analysis and take into account key stakeholder interests.  These results are documented in a site conservation plan and appropriate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Site director and multidisciplinary team have applied only a “rapid” assessment of the conservation targets and their viability and threats and needed strategies, with preliminary or incomplete documentation of plan and/or with insufficient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Site staff have participated in a site conservation planning meeting or other effort – but have not worked with a multidisciplinary team to complete a target and threat assessment or site conservation plan.</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Site staff has not yet participated in strategic site planning focused on the targets, threats, and related strategy development.</a:t>
            </a:r>
            <a:br>
              <a:rPr lang="en-US" sz="10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9" name="CapB2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Monitoring and Adaptive Management:</a:t>
            </a:r>
            <a:r>
              <a:rPr lang="en-US" sz="1100" dirty="0">
                <a:solidFill>
                  <a:srgbClr val="0000FF"/>
                </a:solidFill>
                <a:latin typeface="Trebuchet MS" panose="020B0603020202020204" pitchFamily="34" charset="0"/>
                <a:cs typeface="Arial" charset="0"/>
              </a:rPr>
              <a:t> Baseline measures of conservation impact such as the biodiversity health of conservation targets, threat status, and conservation capacity have been established and are being monitored, progress assessed, and strategic adjustment made in conservation activities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a:t>
            </a:r>
            <a:r>
              <a:rPr lang="en-US" sz="1100" dirty="0">
                <a:solidFill>
                  <a:srgbClr val="0000FF"/>
                </a:solidFill>
                <a:latin typeface="Trebuchet MS" panose="020B0603020202020204" pitchFamily="34" charset="0"/>
                <a:cs typeface="Arial" charset="0"/>
              </a:rPr>
              <a:t>  Baseline measures of biodiversity impact and capacity have been established and are being monitored, and multidisciplinary project team meets regularly (e.g. quarterly, biannually, or annually) to assess progress, evaluate results, review &amp; test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a:t>
            </a:r>
            <a:r>
              <a:rPr lang="en-US" sz="1100" dirty="0">
                <a:solidFill>
                  <a:srgbClr val="0000FF"/>
                </a:solidFill>
                <a:latin typeface="Trebuchet MS" panose="020B0603020202020204" pitchFamily="34" charset="0"/>
                <a:cs typeface="Arial" charset="0"/>
              </a:rPr>
              <a:t>  Baseline measures have been established but only some components of biodiversity impact or conservation capacity are being monitored.  A multidisciplinary project team has met within past two years to assess progress, evaluate results, review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Baseline measures are incomplete and monitoring of biodiversity impact and capacity is unfocused; or project director has met only informally with others to assess progress and to re-assess the strategic plan (systems, stresses, sources and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baseline measures established and key components of the conservation impact and capacity are not being monitored, or no review or update of strategic plan is taking place.</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0" name="CapC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Legal Framework for Conservation: </a:t>
            </a:r>
            <a:r>
              <a:rPr lang="en-US" sz="1100" dirty="0">
                <a:solidFill>
                  <a:srgbClr val="0000FF"/>
                </a:solidFill>
                <a:latin typeface="Trebuchet MS" panose="020B0603020202020204" pitchFamily="34" charset="0"/>
                <a:cs typeface="Arial" charset="0"/>
              </a:rPr>
              <a:t>The appropriate combination of legally declared conservation areas and regulatory or policy instruments have been authorized at the appropriate level necessary to protect key conservation targets.  The legal declaration of conservation areas can take many including national, state or local parks or conservation area; ownership by a conservation organization; or a private reserve.  Conservation ownership can be in fee or through a partial interest such as a conservation easements. Regulations and other policy instruments will vary but may include zoning, permits and no-take fisheries zones, for example.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An effective combination of official declaration of conservation area and regulatory and policy instruments necessary to implement conservation strategies are obtained at appropriate level.   Ownership or effective control of the areas assigned to an established conservation organization or agency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Proposal for official declaration of conservation area and appropriate regulatory and policy instruments submitted to proper authorities, no declaration or ownership transfer yet obtained or implementation of needed policies or regulations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Formal plans for declaration of protected status of a core conservation area decree are underway and identification of regulatory and policy instruments completed.</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core conservation area designation or regulatory and policy instruments exists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8" name="CapE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Community Support:</a:t>
            </a:r>
            <a:r>
              <a:rPr lang="en-US" sz="1100" dirty="0">
                <a:solidFill>
                  <a:srgbClr val="0000FF"/>
                </a:solidFill>
                <a:latin typeface="Trebuchet MS" panose="020B0603020202020204" pitchFamily="34" charset="0"/>
                <a:cs typeface="Arial" charset="0"/>
              </a:rPr>
              <a:t> Site project management teams have developed strategies to gain the support of site constituencies and have their programs favorably received and supported so there are no major obstacles to strategy implementation due to stakeholder resistance.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The project management team and its program is favorably received and supported by key stakeholders, and there are no major obstacles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The project management team and its program is largely favorably received and supported by key stakeholders, but there is some important opposition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management team and their program have mixed support in the community and there is some significant community opposition to strategy implementation.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The project management team and their program have very little support in the community and there is some significant community opposition preventing most key strategy implementation.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0" name="CapA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Focalizada</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Funcionários</a:t>
            </a:r>
            <a:r>
              <a:rPr lang="en-US" sz="1000" b="1" i="1" dirty="0">
                <a:solidFill>
                  <a:srgbClr val="0000FF"/>
                </a:solidFill>
                <a:latin typeface="Trebuchet MS" panose="020B0603020202020204" pitchFamily="34" charset="0"/>
                <a:cs typeface="Arial" charset="0"/>
              </a:rPr>
              <a:t> para 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Ação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(1)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autoridade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adequada</a:t>
            </a:r>
            <a:r>
              <a:rPr lang="en-US" sz="1000" dirty="0">
                <a:solidFill>
                  <a:srgbClr val="0000FF"/>
                </a:solidFill>
                <a:latin typeface="Trebuchet MS" panose="020B0603020202020204" pitchFamily="34" charset="0"/>
                <a:cs typeface="Arial" charset="0"/>
              </a:rPr>
              <a:t> e (3) tempo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concentrar</a:t>
            </a:r>
            <a:r>
              <a:rPr lang="en-US" sz="1000" dirty="0">
                <a:solidFill>
                  <a:srgbClr val="0000FF"/>
                </a:solidFill>
                <a:latin typeface="Trebuchet MS" panose="020B0603020202020204" pitchFamily="34" charset="0"/>
                <a:cs typeface="Arial" charset="0"/>
              </a:rPr>
              <a:t>-se no </a:t>
            </a:r>
            <a:r>
              <a:rPr lang="en-US" sz="1000" dirty="0" err="1">
                <a:solidFill>
                  <a:srgbClr val="0000FF"/>
                </a:solidFill>
                <a:latin typeface="Trebuchet MS" panose="020B0603020202020204" pitchFamily="34" charset="0"/>
                <a:cs typeface="Arial" charset="0"/>
              </a:rPr>
              <a:t>desenvolvimento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um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há</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1" name="CapA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100" b="1"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Mentor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Envolvimento</a:t>
            </a:r>
            <a:r>
              <a:rPr lang="en-US" sz="1000" b="1" i="1" dirty="0">
                <a:solidFill>
                  <a:srgbClr val="0000FF"/>
                </a:solidFill>
                <a:latin typeface="Trebuchet MS" panose="020B0603020202020204" pitchFamily="34" charset="0"/>
                <a:cs typeface="Arial" charset="0"/>
              </a:rPr>
              <a:t> de mentor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experiente</a:t>
            </a:r>
            <a:r>
              <a:rPr lang="en-US" sz="1000" b="1" i="1" dirty="0">
                <a:solidFill>
                  <a:srgbClr val="0000FF"/>
                </a:solidFill>
                <a:latin typeface="Trebuchet MS" panose="020B0603020202020204" pitchFamily="34" charset="0"/>
                <a:cs typeface="Arial" charset="0"/>
              </a:rPr>
              <a:t> com </a:t>
            </a:r>
            <a:r>
              <a:rPr lang="en-US" sz="1000" b="1" i="1" dirty="0" err="1">
                <a:solidFill>
                  <a:srgbClr val="0000FF"/>
                </a:solidFill>
                <a:latin typeface="Trebuchet MS" panose="020B0603020202020204" pitchFamily="34" charset="0"/>
                <a:cs typeface="Arial" charset="0"/>
              </a:rPr>
              <a:t>resultados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comprovados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de outros </a:t>
            </a:r>
            <a:r>
              <a:rPr lang="en-US" sz="1000" b="1" i="1" dirty="0" err="1">
                <a:solidFill>
                  <a:srgbClr val="0000FF"/>
                </a:solidFill>
                <a:latin typeface="Trebuchet MS" panose="020B0603020202020204" pitchFamily="34" charset="0"/>
                <a:cs typeface="Arial" charset="0"/>
              </a:rPr>
              <a:t>sítios</a:t>
            </a:r>
            <a:r>
              <a:rPr lang="en-US" sz="1000" b="1" i="1" dirty="0">
                <a:solidFill>
                  <a:srgbClr val="0000FF"/>
                </a:solidFill>
                <a:latin typeface="Trebuchet MS" panose="020B0603020202020204" pitchFamily="34" charset="0"/>
                <a:cs typeface="Arial" charset="0"/>
              </a:rPr>
              <a:t> com o </a:t>
            </a:r>
            <a:r>
              <a:rPr lang="en-US" sz="1000" b="1" i="1" dirty="0" err="1">
                <a:solidFill>
                  <a:srgbClr val="0000FF"/>
                </a:solidFill>
                <a:latin typeface="Trebuchet MS" panose="020B0603020202020204" pitchFamily="34" charset="0"/>
                <a:cs typeface="Arial" charset="0"/>
              </a:rPr>
              <a:t>mesmo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nível</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complexidade</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seja</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reduzir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combater) </a:t>
            </a:r>
            <a:r>
              <a:rPr lang="en-US" sz="1000" b="1" i="1" dirty="0" err="1">
                <a:solidFill>
                  <a:srgbClr val="0000FF"/>
                </a:solidFill>
                <a:latin typeface="Trebuchet MS" panose="020B0603020202020204" pitchFamily="34" charset="0"/>
                <a:cs typeface="Arial" charset="0"/>
              </a:rPr>
              <a:t>ameaças</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envolvimento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contínuo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alguns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promissores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esporadicamente</a:t>
            </a:r>
            <a:r>
              <a:rPr lang="en-US" sz="1000" dirty="0">
                <a:solidFill>
                  <a:srgbClr val="0000FF"/>
                </a:solidFill>
                <a:latin typeface="Trebuchet MS" panose="020B0603020202020204" pitchFamily="34" charset="0"/>
                <a:cs typeface="Arial" charset="0"/>
              </a:rPr>
              <a:t> com,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2" name="CapA3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Equipe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Projeto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por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exemplo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ciência</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manejo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terras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águas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pesquisa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aplicada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relações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governamentais</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públicos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captação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operações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próprio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instituições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consultores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necessárias</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várias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3" name="CapB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Compreensão</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Aplicação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metodologia</a:t>
            </a:r>
            <a:r>
              <a:rPr lang="en-US" sz="1000" b="1" i="1" dirty="0">
                <a:solidFill>
                  <a:srgbClr val="0000FF"/>
                </a:solidFill>
                <a:latin typeface="Trebuchet MS" panose="020B0603020202020204" pitchFamily="34" charset="0"/>
                <a:cs typeface="Arial" charset="0"/>
              </a:rPr>
              <a:t> dos Cinco “S” (</a:t>
            </a:r>
            <a:r>
              <a:rPr lang="en-US" sz="1000" b="1" i="1" dirty="0" err="1">
                <a:solidFill>
                  <a:srgbClr val="0000FF"/>
                </a:solidFill>
                <a:latin typeface="Trebuchet MS" panose="020B0603020202020204" pitchFamily="34" charset="0"/>
                <a:cs typeface="Arial" charset="0"/>
              </a:rPr>
              <a:t>sistemas</a:t>
            </a:r>
            <a:r>
              <a:rPr lang="en-US" sz="1000" b="1" i="1" dirty="0">
                <a:solidFill>
                  <a:srgbClr val="0000FF"/>
                </a:solidFill>
                <a:latin typeface="Trebuchet MS" panose="020B0603020202020204" pitchFamily="34" charset="0"/>
                <a:cs typeface="Arial" charset="0"/>
              </a:rPr>
              <a:t>/systems, </a:t>
            </a:r>
            <a:r>
              <a:rPr lang="en-US" sz="1000" b="1" i="1" dirty="0" err="1">
                <a:solidFill>
                  <a:srgbClr val="0000FF"/>
                </a:solidFill>
                <a:latin typeface="Trebuchet MS" panose="020B0603020202020204" pitchFamily="34" charset="0"/>
                <a:cs typeface="Arial" charset="0"/>
              </a:rPr>
              <a:t>estresses</a:t>
            </a:r>
            <a:r>
              <a:rPr lang="en-US" sz="1000" b="1" i="1" dirty="0">
                <a:solidFill>
                  <a:srgbClr val="0000FF"/>
                </a:solidFill>
                <a:latin typeface="Trebuchet MS" panose="020B0603020202020204" pitchFamily="34" charset="0"/>
                <a:cs typeface="Arial" charset="0"/>
              </a:rPr>
              <a:t>/stresses, </a:t>
            </a:r>
            <a:r>
              <a:rPr lang="en-US" sz="1000" b="1" i="1" dirty="0" err="1">
                <a:solidFill>
                  <a:srgbClr val="0000FF"/>
                </a:solidFill>
                <a:latin typeface="Trebuchet MS" panose="020B0603020202020204" pitchFamily="34" charset="0"/>
                <a:cs typeface="Arial" charset="0"/>
              </a:rPr>
              <a:t>fontes</a:t>
            </a:r>
            <a:r>
              <a:rPr lang="en-US" sz="1000" b="1" i="1" dirty="0">
                <a:solidFill>
                  <a:srgbClr val="0000FF"/>
                </a:solidFill>
                <a:latin typeface="Trebuchet MS" panose="020B0603020202020204" pitchFamily="34" charset="0"/>
                <a:cs typeface="Arial" charset="0"/>
              </a:rPr>
              <a:t>/sources,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/strategies, </a:t>
            </a:r>
            <a:r>
              <a:rPr lang="en-US" sz="1000" b="1" i="1" dirty="0" err="1">
                <a:solidFill>
                  <a:srgbClr val="0000FF"/>
                </a:solidFill>
                <a:latin typeface="Trebuchet MS" panose="020B0603020202020204" pitchFamily="34" charset="0"/>
                <a:cs typeface="Arial" charset="0"/>
              </a:rPr>
              <a:t>sucesso</a:t>
            </a:r>
            <a:r>
              <a:rPr lang="en-US" sz="1000" b="1" i="1" dirty="0">
                <a:solidFill>
                  <a:srgbClr val="0000FF"/>
                </a:solidFill>
                <a:latin typeface="Trebuchet MS" panose="020B0603020202020204" pitchFamily="34" charset="0"/>
                <a:cs typeface="Arial" charset="0"/>
              </a:rPr>
              <a:t>/success)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detalhada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e </a:t>
            </a:r>
            <a:r>
              <a:rPr lang="en-US" sz="1000" dirty="0" err="1">
                <a:solidFill>
                  <a:srgbClr val="0000FF"/>
                </a:solidFill>
                <a:latin typeface="Trebuchet MS" panose="020B0603020202020204" pitchFamily="34" charset="0"/>
                <a:cs typeface="Arial" charset="0"/>
              </a:rPr>
              <a:t>desenvolveram</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apropriados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fizeram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com </a:t>
            </a:r>
            <a:r>
              <a:rPr lang="en-US" sz="1000" dirty="0" err="1">
                <a:solidFill>
                  <a:srgbClr val="0000FF"/>
                </a:solidFill>
                <a:latin typeface="Trebuchet MS" panose="020B0603020202020204" pitchFamily="34" charset="0"/>
                <a:cs typeface="Arial" charset="0"/>
              </a:rPr>
              <a:t>documentação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e/</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outro </a:t>
            </a:r>
            <a:r>
              <a:rPr lang="en-US" sz="1000" dirty="0" err="1">
                <a:solidFill>
                  <a:srgbClr val="0000FF"/>
                </a:solidFill>
                <a:latin typeface="Trebuchet MS" panose="020B0603020202020204" pitchFamily="34" charset="0"/>
                <a:cs typeface="Arial" charset="0"/>
              </a:rPr>
              <a:t>esforço</a:t>
            </a:r>
            <a:r>
              <a:rPr lang="en-US" sz="1000" dirty="0">
                <a:solidFill>
                  <a:srgbClr val="0000FF"/>
                </a:solidFill>
                <a:latin typeface="Trebuchet MS" panose="020B0603020202020204" pitchFamily="34" charset="0"/>
                <a:cs typeface="Arial" charset="0"/>
              </a:rPr>
              <a:t> similar – mas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trabalhou</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Cinco “S”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ainda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4" name="CapB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Abordagem</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Reiterada</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Adaptável</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Estratégias-Chave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(Nota: </a:t>
            </a:r>
            <a:r>
              <a:rPr lang="en-US" sz="1000" b="1" i="1" dirty="0" err="1">
                <a:solidFill>
                  <a:srgbClr val="0000FF"/>
                </a:solidFill>
                <a:latin typeface="Trebuchet MS" panose="020B0603020202020204" pitchFamily="34" charset="0"/>
                <a:cs typeface="Arial" charset="0"/>
              </a:rPr>
              <a:t>este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fator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não</a:t>
            </a:r>
            <a:r>
              <a:rPr lang="en-US" sz="1000" b="1" i="1" dirty="0">
                <a:solidFill>
                  <a:srgbClr val="0000FF"/>
                </a:solidFill>
                <a:latin typeface="Trebuchet MS" panose="020B0603020202020204" pitchFamily="34" charset="0"/>
                <a:cs typeface="Arial" charset="0"/>
              </a:rPr>
              <a:t> se </a:t>
            </a:r>
            <a:r>
              <a:rPr lang="en-US" sz="1000" b="1" i="1" dirty="0" err="1">
                <a:solidFill>
                  <a:srgbClr val="0000FF"/>
                </a:solidFill>
                <a:latin typeface="Trebuchet MS" panose="020B0603020202020204" pitchFamily="34" charset="0"/>
                <a:cs typeface="Arial" charset="0"/>
              </a:rPr>
              <a:t>aplica</a:t>
            </a:r>
            <a:r>
              <a:rPr lang="en-US" sz="1000" b="1" i="1" dirty="0">
                <a:solidFill>
                  <a:srgbClr val="0000FF"/>
                </a:solidFill>
                <a:latin typeface="Trebuchet MS" panose="020B0603020202020204" pitchFamily="34" charset="0"/>
                <a:cs typeface="Arial" charset="0"/>
              </a:rPr>
              <a:t> a um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novo de </a:t>
            </a:r>
            <a:r>
              <a:rPr lang="en-US" sz="1000" b="1" i="1" dirty="0" err="1">
                <a:solidFill>
                  <a:srgbClr val="0000FF"/>
                </a:solidFill>
                <a:latin typeface="Trebuchet MS" panose="020B0603020202020204" pitchFamily="34" charset="0"/>
                <a:cs typeface="Arial" charset="0"/>
              </a:rPr>
              <a:t>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durante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primeiro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ano</a:t>
            </a:r>
            <a:r>
              <a:rPr lang="en-US" sz="1000" b="1" i="1" dirty="0">
                <a:solidFill>
                  <a:srgbClr val="0000FF"/>
                </a:solidFill>
                <a:latin typeface="Trebuchet MS" panose="020B0603020202020204" pitchFamily="34" charset="0"/>
                <a:cs typeface="Arial" charset="0"/>
              </a:rPr>
              <a:t>)</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cada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quatro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semestralmente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dentro</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Monitoramento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ocasional</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da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-se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estresses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feita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atualização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a:t>
            </a:r>
            <a:r>
              <a:rPr lang="en-US" sz="1000" dirty="0" err="1">
                <a:solidFill>
                  <a:srgbClr val="0000FF"/>
                </a:solidFill>
                <a:latin typeface="Trebuchet MS" panose="020B0603020202020204" pitchFamily="34" charset="0"/>
                <a:cs typeface="Arial" charset="0"/>
              </a:rPr>
              <a:t>fator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aplica</a:t>
            </a:r>
            <a:r>
              <a:rPr lang="en-US" sz="1000" dirty="0">
                <a:solidFill>
                  <a:srgbClr val="0000FF"/>
                </a:solidFill>
                <a:latin typeface="Trebuchet MS" panose="020B0603020202020204" pitchFamily="34" charset="0"/>
                <a:cs typeface="Arial" charset="0"/>
              </a:rPr>
              <a:t> a um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novo de </a:t>
            </a:r>
            <a:r>
              <a:rPr lang="en-US" sz="1000" dirty="0" err="1">
                <a:solidFill>
                  <a:srgbClr val="0000FF"/>
                </a:solidFill>
                <a:latin typeface="Trebuchet MS" panose="020B0603020202020204" pitchFamily="34" charset="0"/>
                <a:cs typeface="Arial" charset="0"/>
              </a:rPr>
              <a: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primeiro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5" name="CapC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Iniciais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Curto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Adequação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previsão</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operações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programas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desenvolver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iniciar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6" name="CapE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Sustentável</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uma</a:t>
            </a:r>
            <a:r>
              <a:rPr lang="en-US" sz="1000" b="1" i="1" dirty="0">
                <a:solidFill>
                  <a:srgbClr val="0000FF"/>
                </a:solidFill>
                <a:latin typeface="Trebuchet MS" panose="020B0603020202020204" pitchFamily="34" charset="0"/>
                <a:cs typeface="Arial" charset="0"/>
              </a:rPr>
              <a:t> base de </a:t>
            </a:r>
            <a:r>
              <a:rPr lang="en-US" sz="1000" b="1" i="1" dirty="0" err="1">
                <a:solidFill>
                  <a:srgbClr val="0000FF"/>
                </a:solidFill>
                <a:latin typeface="Trebuchet MS" panose="020B0603020202020204" pitchFamily="34" charset="0"/>
                <a:cs typeface="Arial" charset="0"/>
              </a:rPr>
              <a:t>suporte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financeiro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longo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comunidade</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parceiros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institucionais</a:t>
            </a:r>
            <a:r>
              <a:rPr lang="en-US" sz="1000" b="1" i="1" dirty="0">
                <a:solidFill>
                  <a:srgbClr val="0000FF"/>
                </a:solidFill>
                <a:latin typeface="Trebuchet MS" panose="020B0603020202020204" pitchFamily="34" charset="0"/>
                <a:cs typeface="Arial" charset="0"/>
              </a:rPr>
              <a:t> que </a:t>
            </a:r>
            <a:r>
              <a:rPr lang="en-US" sz="1000" b="1" i="1" dirty="0" err="1">
                <a:solidFill>
                  <a:srgbClr val="0000FF"/>
                </a:solidFill>
                <a:latin typeface="Trebuchet MS" panose="020B0603020202020204" pitchFamily="34" charset="0"/>
                <a:cs typeface="Arial" charset="0"/>
              </a:rPr>
              <a:t>garantirão</a:t>
            </a:r>
            <a:r>
              <a:rPr lang="en-US" sz="1000" b="1" i="1" dirty="0">
                <a:solidFill>
                  <a:srgbClr val="0000FF"/>
                </a:solidFill>
                <a:latin typeface="Trebuchet MS" panose="020B0603020202020204" pitchFamily="34" charset="0"/>
                <a:cs typeface="Arial" charset="0"/>
              </a:rPr>
              <a:t> a </a:t>
            </a:r>
            <a:r>
              <a:rPr lang="en-US" sz="1000" b="1" i="1" dirty="0" err="1">
                <a:solidFill>
                  <a:srgbClr val="0000FF"/>
                </a:solidFill>
                <a:latin typeface="Trebuchet MS" panose="020B0603020202020204" pitchFamily="34" charset="0"/>
                <a:cs typeface="Arial" charset="0"/>
              </a:rPr>
              <a:t>continuidade</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das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combinação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suporte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financeiro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longo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prazo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ampla</a:t>
            </a:r>
            <a:r>
              <a:rPr lang="en-US" sz="1000" dirty="0">
                <a:solidFill>
                  <a:srgbClr val="0000FF"/>
                </a:solidFill>
                <a:latin typeface="Trebuchet MS" panose="020B0603020202020204" pitchFamily="34" charset="0"/>
                <a:cs typeface="Arial" charset="0"/>
              </a:rPr>
              <a:t> base de </a:t>
            </a:r>
            <a:r>
              <a:rPr lang="en-US" sz="1000" dirty="0" err="1">
                <a:solidFill>
                  <a:srgbClr val="0000FF"/>
                </a:solidFill>
                <a:latin typeface="Trebuchet MS" panose="020B0603020202020204" pitchFamily="34" charset="0"/>
                <a:cs typeface="Arial" charset="0"/>
              </a:rPr>
              <a:t>doadores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poupança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previsíveis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elemento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nenhum</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desenvolvido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7" name="CapC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de </a:t>
            </a:r>
            <a:r>
              <a:rPr lang="en-US" sz="1100" b="1" dirty="0" err="1">
                <a:solidFill>
                  <a:srgbClr val="0000FF"/>
                </a:solidFill>
                <a:latin typeface="Trebuchet MS" panose="020B0603020202020204" pitchFamily="34" charset="0"/>
                <a:cs typeface="Arial" charset="0"/>
              </a:rPr>
              <a:t>proyecto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arranque</a:t>
            </a:r>
            <a:r>
              <a:rPr lang="en-US" sz="1000" b="1" dirty="0">
                <a:solidFill>
                  <a:srgbClr val="0000FF"/>
                </a:solidFill>
                <a:latin typeface="Trebuchet MS" panose="020B0603020202020204" pitchFamily="34" charset="0"/>
                <a:cs typeface="Arial" charset="0"/>
              </a:rPr>
              <a:t> o de </a:t>
            </a:r>
            <a:r>
              <a:rPr lang="en-US" sz="1000" b="1" dirty="0" err="1">
                <a:solidFill>
                  <a:srgbClr val="0000FF"/>
                </a:solidFill>
                <a:latin typeface="Trebuchet MS" panose="020B0603020202020204" pitchFamily="34" charset="0"/>
                <a:cs typeface="Arial" charset="0"/>
              </a:rPr>
              <a:t>corto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plazo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adecuación</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predictibilidad</a:t>
            </a:r>
            <a:r>
              <a:rPr lang="en-US" sz="1000" b="1" dirty="0">
                <a:solidFill>
                  <a:srgbClr val="0000FF"/>
                </a:solidFill>
                <a:latin typeface="Trebuchet MS" panose="020B0603020202020204" pitchFamily="34" charset="0"/>
                <a:cs typeface="Arial" charset="0"/>
              </a:rPr>
              <a:t> de las </a:t>
            </a:r>
            <a:r>
              <a:rPr lang="en-US" sz="1000" b="1" dirty="0" err="1">
                <a:solidFill>
                  <a:srgbClr val="0000FF"/>
                </a:solidFill>
                <a:latin typeface="Trebuchet MS" panose="020B0603020202020204" pitchFamily="34" charset="0"/>
                <a:cs typeface="Arial" charset="0"/>
              </a:rPr>
              <a:t>operaciones</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programas</a:t>
            </a:r>
            <a:br>
              <a:rPr lang="en-US" sz="9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desarrollar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lanzar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58" name="CapB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900" b="1" dirty="0">
                <a:solidFill>
                  <a:srgbClr val="0000FF"/>
                </a:solidFill>
                <a:latin typeface="Trebuchet MS" panose="020B0603020202020204" pitchFamily="34" charset="0"/>
                <a:cs typeface="Arial" charset="0"/>
              </a:rPr>
            </a:br>
            <a:r>
              <a:rPr lang="en-US" sz="900" b="1" dirty="0" err="1">
                <a:solidFill>
                  <a:srgbClr val="0000FF"/>
                </a:solidFill>
                <a:latin typeface="Trebuchet MS" panose="020B0603020202020204" pitchFamily="34" charset="0"/>
                <a:cs typeface="Arial" charset="0"/>
              </a:rPr>
              <a:t>E</a:t>
            </a:r>
            <a:r>
              <a:rPr lang="en-US" sz="1000" b="1" dirty="0" err="1">
                <a:solidFill>
                  <a:srgbClr val="0000FF"/>
                </a:solidFill>
                <a:latin typeface="Trebuchet MS" panose="020B0603020202020204" pitchFamily="34" charset="0"/>
                <a:cs typeface="Arial" charset="0"/>
              </a:rPr>
              <a:t>nfoque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iterativo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adaptativo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claves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(Nota: </a:t>
            </a:r>
            <a:r>
              <a:rPr lang="en-US" sz="1000" b="1" dirty="0" err="1">
                <a:solidFill>
                  <a:srgbClr val="0000FF"/>
                </a:solidFill>
                <a:latin typeface="Trebuchet MS" panose="020B0603020202020204" pitchFamily="34" charset="0"/>
                <a:cs typeface="Arial" charset="0"/>
              </a:rPr>
              <a:t>este</a:t>
            </a:r>
            <a:r>
              <a:rPr lang="en-US" sz="1000" b="1" dirty="0">
                <a:solidFill>
                  <a:srgbClr val="0000FF"/>
                </a:solidFill>
                <a:latin typeface="Trebuchet MS" panose="020B0603020202020204" pitchFamily="34" charset="0"/>
                <a:cs typeface="Arial" charset="0"/>
              </a:rPr>
              <a:t> factor no </a:t>
            </a:r>
            <a:r>
              <a:rPr lang="en-US" sz="1000" b="1" dirty="0" err="1">
                <a:solidFill>
                  <a:srgbClr val="0000FF"/>
                </a:solidFill>
                <a:latin typeface="Trebuchet MS" panose="020B0603020202020204" pitchFamily="34" charset="0"/>
                <a:cs typeface="Arial" charset="0"/>
              </a:rPr>
              <a: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aplicable</a:t>
            </a:r>
            <a:r>
              <a:rPr lang="en-US" sz="1000" b="1" dirty="0">
                <a:solidFill>
                  <a:srgbClr val="0000FF"/>
                </a:solidFill>
                <a:latin typeface="Trebuchet MS" panose="020B0603020202020204" pitchFamily="34" charset="0"/>
                <a:cs typeface="Arial" charset="0"/>
              </a:rPr>
              <a:t> a un </a:t>
            </a:r>
            <a:r>
              <a:rPr lang="en-US" sz="1000" b="1" dirty="0" err="1">
                <a:solidFill>
                  <a:srgbClr val="0000FF"/>
                </a:solidFill>
                <a:latin typeface="Trebuchet MS" panose="020B0603020202020204" pitchFamily="34" charset="0"/>
                <a:cs typeface="Arial" charset="0"/>
              </a:rPr>
              <a:t>nuevo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durante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su</a:t>
            </a:r>
            <a:r>
              <a:rPr lang="en-US" sz="1000" b="1" dirty="0">
                <a:solidFill>
                  <a:srgbClr val="0000FF"/>
                </a:solidFill>
                <a:latin typeface="Trebuchet MS" panose="020B0603020202020204" pitchFamily="34" charset="0"/>
                <a:cs typeface="Arial" charset="0"/>
              </a:rPr>
              <a:t> primer </a:t>
            </a:r>
            <a:r>
              <a:rPr lang="en-US" sz="1000" b="1" dirty="0" err="1">
                <a:solidFill>
                  <a:srgbClr val="0000FF"/>
                </a:solidFill>
                <a:latin typeface="Trebuchet MS" panose="020B0603020202020204" pitchFamily="34" charset="0"/>
                <a:cs typeface="Arial" charset="0"/>
              </a:rPr>
              <a:t>año</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(trimestral, </a:t>
            </a:r>
            <a:r>
              <a:rPr lang="en-US" sz="1000" dirty="0" err="1">
                <a:solidFill>
                  <a:srgbClr val="0000FF"/>
                </a:solidFill>
                <a:latin typeface="Trebuchet MS" panose="020B0603020202020204" pitchFamily="34" charset="0"/>
                <a:cs typeface="Arial" charset="0"/>
              </a:rPr>
              <a:t>bianual</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casualmente</a:t>
            </a:r>
            <a:r>
              <a:rPr lang="en-US" sz="1000" dirty="0">
                <a:solidFill>
                  <a:srgbClr val="0000FF"/>
                </a:solidFill>
                <a:latin typeface="Trebuchet MS" panose="020B0603020202020204" pitchFamily="34" charset="0"/>
                <a:cs typeface="Arial" charset="0"/>
              </a:rPr>
              <a:t>, o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otros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y re-</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o no se ha </a:t>
            </a:r>
            <a:r>
              <a:rPr lang="en-US" sz="1000" dirty="0" err="1">
                <a:solidFill>
                  <a:srgbClr val="0000FF"/>
                </a:solidFill>
                <a:latin typeface="Trebuchet MS" panose="020B0603020202020204" pitchFamily="34" charset="0"/>
                <a:cs typeface="Arial" charset="0"/>
              </a:rPr>
              <a:t>revisado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actualizado</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factor no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aplicable</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nuevo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acción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a:t>
            </a:r>
            <a:r>
              <a:rPr lang="en-US" sz="1000" dirty="0">
                <a:solidFill>
                  <a:srgbClr val="0000FF"/>
                </a:solidFill>
                <a:latin typeface="Trebuchet MS" panose="020B0603020202020204" pitchFamily="34" charset="0"/>
                <a:cs typeface="Arial" charset="0"/>
              </a:rPr>
              <a:t> primer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9" name="CapB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Comprensión</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aplicación</a:t>
            </a:r>
            <a:r>
              <a:rPr lang="en-US" sz="1000" b="1" dirty="0">
                <a:solidFill>
                  <a:srgbClr val="0000FF"/>
                </a:solidFill>
                <a:latin typeface="Trebuchet MS" panose="020B0603020202020204" pitchFamily="34" charset="0"/>
                <a:cs typeface="Arial" charset="0"/>
              </a:rPr>
              <a:t> del </a:t>
            </a:r>
            <a:r>
              <a:rPr lang="en-US" sz="1000" b="1" dirty="0" err="1">
                <a:solidFill>
                  <a:srgbClr val="0000FF"/>
                </a:solidFill>
                <a:latin typeface="Trebuchet MS" panose="020B0603020202020204" pitchFamily="34" charset="0"/>
                <a:cs typeface="Arial" charset="0"/>
              </a:rPr>
              <a:t>marco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trabajo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cinco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componentes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sistemas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presiones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fuentes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éxito</a:t>
            </a:r>
            <a:r>
              <a:rPr lang="en-US" sz="1000" b="1" dirty="0">
                <a:solidFill>
                  <a:srgbClr val="0000FF"/>
                </a:solidFill>
                <a:latin typeface="Trebuchet MS" panose="020B0603020202020204" pitchFamily="34" charset="0"/>
                <a:cs typeface="Arial" charset="0"/>
              </a:rPr>
              <a:t> (Five-S framework)</a:t>
            </a:r>
            <a:br>
              <a:rPr lang="en-US" sz="1000" b="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cuidadosa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desarrollado</a:t>
            </a:r>
            <a:r>
              <a:rPr lang="en-US" sz="1000" dirty="0">
                <a:solidFill>
                  <a:srgbClr val="0000FF"/>
                </a:solidFill>
                <a:latin typeface="Trebuchet MS" panose="020B0603020202020204" pitchFamily="34" charset="0"/>
                <a:cs typeface="Arial" charset="0"/>
              </a:rPr>
              <a:t> un plan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y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apropiados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través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Efroymson</a:t>
            </a:r>
            <a:r>
              <a:rPr lang="en-US" sz="1000" dirty="0">
                <a:solidFill>
                  <a:srgbClr val="0000FF"/>
                </a:solidFill>
                <a:latin typeface="Trebuchet MS" panose="020B0603020202020204" pitchFamily="34" charset="0"/>
                <a:cs typeface="Arial" charset="0"/>
              </a:rPr>
              <a:t> Fellowship Program o de </a:t>
            </a:r>
            <a:r>
              <a:rPr lang="en-US" sz="1000" dirty="0" err="1">
                <a:solidFill>
                  <a:srgbClr val="0000FF"/>
                </a:solidFill>
                <a:latin typeface="Trebuchet MS" panose="020B0603020202020204" pitchFamily="34" charset="0"/>
                <a:cs typeface="Arial" charset="0"/>
              </a:rPr>
              <a:t>otra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manera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documentación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y/o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u </a:t>
            </a:r>
            <a:r>
              <a:rPr lang="en-US" sz="1000" dirty="0" err="1">
                <a:solidFill>
                  <a:srgbClr val="0000FF"/>
                </a:solidFill>
                <a:latin typeface="Trebuchet MS" panose="020B0603020202020204" pitchFamily="34" charset="0"/>
                <a:cs typeface="Arial" charset="0"/>
              </a:rPr>
              <a:t>otro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esfuerzo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trabajado</a:t>
            </a:r>
            <a:r>
              <a:rPr lang="en-US" sz="1000" dirty="0">
                <a:solidFill>
                  <a:srgbClr val="0000FF"/>
                </a:solidFill>
                <a:latin typeface="Trebuchet MS" panose="020B0603020202020204" pitchFamily="34" charset="0"/>
                <a:cs typeface="Arial" charset="0"/>
              </a:rPr>
              <a:t> con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o un plan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60" name="CapA3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Equipo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apoyo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proyecto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ciencia</a:t>
            </a:r>
            <a:r>
              <a:rPr lang="en-US" sz="1000" b="1" dirty="0">
                <a:solidFill>
                  <a:srgbClr val="0000FF"/>
                </a:solidFill>
                <a:latin typeface="Trebuchet MS" panose="020B0603020202020204" pitchFamily="34" charset="0"/>
                <a:cs typeface="Arial" charset="0"/>
              </a:rPr>
              <a:t> de la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protección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manejo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suelo</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agua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investigación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aplicada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relaciones</a:t>
            </a:r>
            <a:r>
              <a:rPr lang="en-US" sz="1000" b="1" dirty="0">
                <a:solidFill>
                  <a:srgbClr val="0000FF"/>
                </a:solidFill>
                <a:latin typeface="Trebuchet MS" panose="020B0603020202020204" pitchFamily="34" charset="0"/>
                <a:cs typeface="Arial" charset="0"/>
              </a:rPr>
              <a:t> con el </a:t>
            </a:r>
            <a:r>
              <a:rPr lang="en-US" sz="1000" b="1" dirty="0" err="1">
                <a:solidFill>
                  <a:srgbClr val="0000FF"/>
                </a:solidFill>
                <a:latin typeface="Trebuchet MS" panose="020B0603020202020204" pitchFamily="34" charset="0"/>
                <a:cs typeface="Arial" charset="0"/>
              </a:rPr>
              <a:t>gobierno</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público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operaciones</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y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servicio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estatal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nacional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internacional</a:t>
            </a:r>
            <a:r>
              <a:rPr lang="en-US" sz="1000" dirty="0">
                <a:solidFill>
                  <a:srgbClr val="0000FF"/>
                </a:solidFill>
                <a:latin typeface="Trebuchet MS" panose="020B0603020202020204" pitchFamily="34" charset="0"/>
                <a:cs typeface="Arial" charset="0"/>
              </a:rPr>
              <a:t> o de </a:t>
            </a:r>
            <a:r>
              <a:rPr lang="en-US" sz="1000" dirty="0" err="1">
                <a:solidFill>
                  <a:srgbClr val="0000FF"/>
                </a:solidFill>
                <a:latin typeface="Trebuchet MS" panose="020B0603020202020204" pitchFamily="34" charset="0"/>
                <a:cs typeface="Arial" charset="0"/>
              </a:rPr>
              <a:t>organizaciones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socias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necesarias</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varias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1" name="CapA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100" b="1"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Involucramiento</a:t>
            </a:r>
            <a:r>
              <a:rPr lang="en-US" sz="1000" b="1" dirty="0">
                <a:solidFill>
                  <a:srgbClr val="0000FF"/>
                </a:solidFill>
                <a:latin typeface="Trebuchet MS" panose="020B0603020202020204" pitchFamily="34" charset="0"/>
                <a:cs typeface="Arial" charset="0"/>
              </a:rPr>
              <a:t> de un </a:t>
            </a: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a:t>
            </a:r>
            <a:r>
              <a:rPr lang="en-US" sz="1000" b="1" dirty="0" err="1">
                <a:solidFill>
                  <a:srgbClr val="0000FF"/>
                </a:solidFill>
                <a:latin typeface="Trebuchet MS" panose="020B0603020202020204" pitchFamily="34" charset="0"/>
                <a:cs typeface="Arial" charset="0"/>
              </a:rPr>
              <a:t>experimentado</a:t>
            </a:r>
            <a:r>
              <a:rPr lang="en-US" sz="1000" b="1" dirty="0">
                <a:solidFill>
                  <a:srgbClr val="0000FF"/>
                </a:solidFill>
                <a:latin typeface="Trebuchet MS" panose="020B0603020202020204" pitchFamily="34" charset="0"/>
                <a:cs typeface="Arial" charset="0"/>
              </a:rPr>
              <a:t> con </a:t>
            </a:r>
            <a:r>
              <a:rPr lang="en-US" sz="1000" b="1" dirty="0" err="1">
                <a:solidFill>
                  <a:srgbClr val="0000FF"/>
                </a:solidFill>
                <a:latin typeface="Trebuchet MS" panose="020B0603020202020204" pitchFamily="34" charset="0"/>
                <a:cs typeface="Arial" charset="0"/>
              </a:rPr>
              <a:t>resultados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comprobados</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otros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sitios</a:t>
            </a:r>
            <a:r>
              <a:rPr lang="en-US" sz="1000" b="1" dirty="0">
                <a:solidFill>
                  <a:srgbClr val="0000FF"/>
                </a:solidFill>
                <a:latin typeface="Trebuchet MS" panose="020B0603020202020204" pitchFamily="34" charset="0"/>
                <a:cs typeface="Arial" charset="0"/>
              </a:rPr>
              <a:t> con similar </a:t>
            </a:r>
            <a:r>
              <a:rPr lang="en-US" sz="1000" b="1" dirty="0" err="1">
                <a:solidFill>
                  <a:srgbClr val="0000FF"/>
                </a:solidFill>
                <a:latin typeface="Trebuchet MS" panose="020B0603020202020204" pitchFamily="34" charset="0"/>
                <a:cs typeface="Arial" charset="0"/>
              </a:rPr>
              <a:t>nivel</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complejidad</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por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exitosa</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para </a:t>
            </a:r>
            <a:r>
              <a:rPr lang="en-US" sz="1000" b="1" dirty="0" err="1">
                <a:solidFill>
                  <a:srgbClr val="0000FF"/>
                </a:solidFill>
                <a:latin typeface="Trebuchet MS" panose="020B0603020202020204" pitchFamily="34" charset="0"/>
                <a:cs typeface="Arial" charset="0"/>
              </a:rPr>
              <a:t>abatir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amenazas</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involucramiento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marcha</a:t>
            </a:r>
            <a:r>
              <a:rPr lang="en-US" sz="1000" dirty="0">
                <a:solidFill>
                  <a:srgbClr val="0000FF"/>
                </a:solidFill>
                <a:latin typeface="Trebuchet MS" panose="020B0603020202020204" pitchFamily="34" charset="0"/>
                <a:cs typeface="Arial" charset="0"/>
              </a:rPr>
              <a:t> y de </a:t>
            </a:r>
            <a:r>
              <a:rPr lang="en-US" sz="1000" dirty="0" err="1">
                <a:solidFill>
                  <a:srgbClr val="0000FF"/>
                </a:solidFill>
                <a:latin typeface="Trebuchet MS" panose="020B0603020202020204" pitchFamily="34" charset="0"/>
                <a:cs typeface="Arial" charset="0"/>
              </a:rPr>
              <a:t>intervención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directa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regular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algunos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prometedores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sólo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esporádico</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2" name="CapA1S" hidden="1"/>
          <p:cNvSpPr txBox="1">
            <a:spLocks noChangeArrowheads="1"/>
          </p:cNvSpPr>
          <p:nvPr/>
        </p:nvSpPr>
        <p:spPr bwMode="auto">
          <a:xfrm>
            <a:off x="4770438" y="-2268538"/>
            <a:ext cx="4543425" cy="38385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enfocada</a:t>
            </a:r>
            <a:r>
              <a:rPr lang="en-US" sz="1000" b="1" i="1" dirty="0">
                <a:solidFill>
                  <a:srgbClr val="0000FF"/>
                </a:solidFill>
                <a:latin typeface="Trebuchet MS" panose="020B0603020202020204" pitchFamily="34" charset="0"/>
                <a:cs typeface="Arial" charset="0"/>
              </a:rPr>
              <a:t> del personal a </a:t>
            </a:r>
            <a:r>
              <a:rPr lang="en-US" sz="1000" b="1" i="1" dirty="0" err="1">
                <a:solidFill>
                  <a:srgbClr val="0000FF"/>
                </a:solidFill>
                <a:latin typeface="Trebuchet MS" panose="020B0603020202020204" pitchFamily="34" charset="0"/>
                <a:cs typeface="Arial" charset="0"/>
              </a:rPr>
              <a:t>los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sitios</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acción</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(1)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autoridad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definida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adecuada</a:t>
            </a:r>
            <a:r>
              <a:rPr lang="en-US" sz="1000" dirty="0">
                <a:solidFill>
                  <a:srgbClr val="0000FF"/>
                </a:solidFill>
                <a:latin typeface="Trebuchet MS" panose="020B0603020202020204" pitchFamily="34" charset="0"/>
                <a:cs typeface="Arial" charset="0"/>
              </a:rPr>
              <a:t>, y (3)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enfocar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desarrollo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de las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cualquiera</a:t>
            </a:r>
            <a:r>
              <a:rPr lang="en-US" sz="1000" dirty="0">
                <a:solidFill>
                  <a:srgbClr val="0000FF"/>
                </a:solidFill>
                <a:latin typeface="Trebuchet MS" panose="020B0603020202020204" pitchFamily="34" charset="0"/>
                <a:cs typeface="Arial" charset="0"/>
              </a:rPr>
              <a:t> de dos,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todos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no </a:t>
            </a:r>
            <a:r>
              <a:rPr lang="en-US" sz="1000" dirty="0" err="1">
                <a:solidFill>
                  <a:srgbClr val="0000FF"/>
                </a:solidFill>
                <a:latin typeface="Trebuchet MS" panose="020B0603020202020204" pitchFamily="34" charset="0"/>
                <a:cs typeface="Arial" charset="0"/>
              </a:rPr>
              <a:t>más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uno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Ningún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trabajo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4" name="CapD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Funding </a:t>
            </a:r>
            <a:r>
              <a:rPr lang="en-US" sz="1100" dirty="0">
                <a:solidFill>
                  <a:srgbClr val="0000FF"/>
                </a:solidFill>
                <a:latin typeface="Trebuchet MS" panose="020B0603020202020204" pitchFamily="34" charset="0"/>
                <a:cs typeface="Arial" charset="0"/>
              </a:rPr>
              <a:t>– A conservation area must have operational funding that is adequate to support the staff and operating costs, as well as program funding that is adequate to implement and sustain key strategies.  For the long-term, project managers need to build a base of diversified funding sources.  Funding may come from both private and public sectors and be available through a variety of mechanisms and sources, such as membership, endowment, multi-year grants, and environmentally and socially compatible enterprises.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Funding to implement key conservation strategies and for core operations has been secured, pledged, or is highly probable for at least two years, and the project has developed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Funding to develop and launch key conservation strategies and for core operations has been secured, pledged, or is highly probable for at least two years, and the project has undertaken the necessary financial planning and achieved partial success in developing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Funding has been secured or pledged for core operations for at least one year and some planning underway to develop diversified sources of long-term support for operations and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Funding has not been secured or pledged for core operations for one-year and no planning or implementation of long-term funding sources.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59"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60"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61"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graphicFrame>
        <p:nvGraphicFramePr>
          <p:cNvPr id="27" name="Table 26">
            <a:extLst>
              <a:ext uri="{FF2B5EF4-FFF2-40B4-BE49-F238E27FC236}">
                <a16:creationId xmlns:a16="http://schemas.microsoft.com/office/drawing/2014/main" id="{F8F70927-63D9-47D9-88EE-9B5802ABB25B}"/>
              </a:ext>
            </a:extLst>
          </p:cNvPr>
          <p:cNvGraphicFramePr>
            <a:graphicFrameLocks noGrp="1"/>
          </p:cNvGraphicFramePr>
          <p:nvPr/>
        </p:nvGraphicFramePr>
        <p:xfrm>
          <a:off x="611560" y="1556792"/>
          <a:ext cx="7560840" cy="4784122"/>
        </p:xfrm>
        <a:graphic>
          <a:graphicData uri="http://schemas.openxmlformats.org/drawingml/2006/table">
            <a:tbl>
              <a:tblPr/>
              <a:tblGrid>
                <a:gridCol w="3082509">
                  <a:extLst>
                    <a:ext uri="{9D8B030D-6E8A-4147-A177-3AD203B41FA5}">
                      <a16:colId xmlns:a16="http://schemas.microsoft.com/office/drawing/2014/main" val="20000"/>
                    </a:ext>
                  </a:extLst>
                </a:gridCol>
                <a:gridCol w="1066508">
                  <a:extLst>
                    <a:ext uri="{9D8B030D-6E8A-4147-A177-3AD203B41FA5}">
                      <a16:colId xmlns:a16="http://schemas.microsoft.com/office/drawing/2014/main" val="20001"/>
                    </a:ext>
                  </a:extLst>
                </a:gridCol>
                <a:gridCol w="1089911">
                  <a:extLst>
                    <a:ext uri="{9D8B030D-6E8A-4147-A177-3AD203B41FA5}">
                      <a16:colId xmlns:a16="http://schemas.microsoft.com/office/drawing/2014/main" val="20002"/>
                    </a:ext>
                  </a:extLst>
                </a:gridCol>
                <a:gridCol w="1160956">
                  <a:extLst>
                    <a:ext uri="{9D8B030D-6E8A-4147-A177-3AD203B41FA5}">
                      <a16:colId xmlns:a16="http://schemas.microsoft.com/office/drawing/2014/main" val="20003"/>
                    </a:ext>
                  </a:extLst>
                </a:gridCol>
                <a:gridCol w="1160956">
                  <a:extLst>
                    <a:ext uri="{9D8B030D-6E8A-4147-A177-3AD203B41FA5}">
                      <a16:colId xmlns:a16="http://schemas.microsoft.com/office/drawing/2014/main" val="20004"/>
                    </a:ext>
                  </a:extLst>
                </a:gridCol>
              </a:tblGrid>
              <a:tr h="369324">
                <a:tc rowSpan="2">
                  <a:txBody>
                    <a:bodyPr/>
                    <a:lstStyle/>
                    <a:p>
                      <a:pPr>
                        <a:lnSpc>
                          <a:spcPct val="115000"/>
                        </a:lnSpc>
                        <a:spcAft>
                          <a:spcPts val="0"/>
                        </a:spcAft>
                      </a:pPr>
                      <a:r>
                        <a:rPr lang="en-AU" sz="1200" b="1" dirty="0">
                          <a:solidFill>
                            <a:srgbClr val="000000"/>
                          </a:solidFill>
                          <a:latin typeface="Calibri"/>
                          <a:ea typeface="Times New Roman"/>
                        </a:rPr>
                        <a:t>Project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AU" sz="1200" b="1" dirty="0">
                          <a:solidFill>
                            <a:srgbClr val="000000"/>
                          </a:solidFill>
                          <a:latin typeface="Calibri"/>
                          <a:ea typeface="Times New Roman"/>
                        </a:rPr>
                        <a:t>Score</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69324">
                <a:tc vMerge="1">
                  <a:txBody>
                    <a:bodyPr/>
                    <a:lstStyle/>
                    <a:p>
                      <a:endParaRPr lang="en-AU"/>
                    </a:p>
                  </a:txBody>
                  <a:tcPr/>
                </a:tc>
                <a:tc>
                  <a:txBody>
                    <a:bodyPr/>
                    <a:lstStyle/>
                    <a:p>
                      <a:pPr algn="ctr">
                        <a:lnSpc>
                          <a:spcPct val="115000"/>
                        </a:lnSpc>
                        <a:spcAft>
                          <a:spcPts val="0"/>
                        </a:spcAft>
                      </a:pPr>
                      <a:r>
                        <a:rPr lang="en-AU" sz="1200" b="1" dirty="0">
                          <a:solidFill>
                            <a:srgbClr val="000000"/>
                          </a:solidFill>
                          <a:latin typeface="Calibri"/>
                          <a:ea typeface="Times New Roman"/>
                        </a:rPr>
                        <a:t>Low</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Medium</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High</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200" b="1" dirty="0">
                          <a:solidFill>
                            <a:srgbClr val="000000"/>
                          </a:solidFill>
                          <a:latin typeface="Calibri"/>
                          <a:ea typeface="Times New Roman"/>
                        </a:rPr>
                        <a:t>Very High</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9324">
                <a:tc gridSpan="5">
                  <a:txBody>
                    <a:bodyPr/>
                    <a:lstStyle/>
                    <a:p>
                      <a:pPr>
                        <a:lnSpc>
                          <a:spcPct val="115000"/>
                        </a:lnSpc>
                        <a:spcAft>
                          <a:spcPts val="0"/>
                        </a:spcAft>
                      </a:pPr>
                      <a:r>
                        <a:rPr lang="en-AU" sz="1200" b="1" dirty="0">
                          <a:solidFill>
                            <a:srgbClr val="000000"/>
                          </a:solidFill>
                          <a:latin typeface="Calibri"/>
                          <a:ea typeface="Times New Roman"/>
                        </a:rPr>
                        <a:t>People</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r h="540929">
                <a:tc>
                  <a:txBody>
                    <a:bodyPr/>
                    <a:lstStyle/>
                    <a:p>
                      <a:pPr>
                        <a:lnSpc>
                          <a:spcPct val="115000"/>
                        </a:lnSpc>
                        <a:spcAft>
                          <a:spcPts val="0"/>
                        </a:spcAft>
                      </a:pPr>
                      <a:r>
                        <a:rPr lang="en-AU" sz="1200">
                          <a:solidFill>
                            <a:srgbClr val="000000"/>
                          </a:solidFill>
                          <a:latin typeface="Calibri"/>
                          <a:ea typeface="Times New Roman"/>
                        </a:rPr>
                        <a:t>Someone to lead the project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3"/>
                  </a:ext>
                </a:extLst>
              </a:tr>
              <a:tr h="540929">
                <a:tc>
                  <a:txBody>
                    <a:bodyPr/>
                    <a:lstStyle/>
                    <a:p>
                      <a:pPr>
                        <a:lnSpc>
                          <a:spcPct val="115000"/>
                        </a:lnSpc>
                        <a:spcAft>
                          <a:spcPts val="0"/>
                        </a:spcAft>
                      </a:pPr>
                      <a:r>
                        <a:rPr lang="en-AU" sz="1200" dirty="0">
                          <a:solidFill>
                            <a:srgbClr val="000000"/>
                          </a:solidFill>
                          <a:latin typeface="Calibri"/>
                          <a:ea typeface="Times New Roman"/>
                        </a:rPr>
                        <a:t>Experienced team with mix of skills</a:t>
                      </a:r>
                      <a:endParaRPr lang="en-AU" sz="1200"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AU" sz="24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4"/>
                  </a:ext>
                </a:extLst>
              </a:tr>
              <a:tr h="369324">
                <a:tc gridSpan="5">
                  <a:txBody>
                    <a:bodyPr/>
                    <a:lstStyle/>
                    <a:p>
                      <a:pPr>
                        <a:lnSpc>
                          <a:spcPct val="115000"/>
                        </a:lnSpc>
                        <a:spcAft>
                          <a:spcPts val="0"/>
                        </a:spcAft>
                      </a:pPr>
                      <a:r>
                        <a:rPr lang="en-AU" sz="1200" b="1" dirty="0">
                          <a:solidFill>
                            <a:srgbClr val="000000"/>
                          </a:solidFill>
                          <a:latin typeface="Calibri"/>
                          <a:ea typeface="Times New Roman"/>
                        </a:rPr>
                        <a:t>Internal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5"/>
                  </a:ext>
                </a:extLst>
              </a:tr>
              <a:tr h="540929">
                <a:tc>
                  <a:txBody>
                    <a:bodyPr/>
                    <a:lstStyle/>
                    <a:p>
                      <a:pPr>
                        <a:lnSpc>
                          <a:spcPct val="115000"/>
                        </a:lnSpc>
                        <a:spcAft>
                          <a:spcPts val="0"/>
                        </a:spcAft>
                      </a:pPr>
                      <a:r>
                        <a:rPr lang="en-AU" sz="1200">
                          <a:solidFill>
                            <a:srgbClr val="000000"/>
                          </a:solidFill>
                          <a:latin typeface="Calibri"/>
                          <a:ea typeface="Times New Roman"/>
                        </a:rPr>
                        <a:t>Organisational support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endParaRPr lang="en-AU" sz="20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6"/>
                  </a:ext>
                </a:extLst>
              </a:tr>
              <a:tr h="369324">
                <a:tc>
                  <a:txBody>
                    <a:bodyPr/>
                    <a:lstStyle/>
                    <a:p>
                      <a:pPr>
                        <a:lnSpc>
                          <a:spcPct val="115000"/>
                        </a:lnSpc>
                        <a:spcAft>
                          <a:spcPts val="0"/>
                        </a:spcAft>
                      </a:pPr>
                      <a:r>
                        <a:rPr lang="en-AU" sz="1200">
                          <a:solidFill>
                            <a:srgbClr val="000000"/>
                          </a:solidFill>
                          <a:latin typeface="Calibri"/>
                          <a:ea typeface="Times New Roman"/>
                        </a:rPr>
                        <a:t>Funding</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7"/>
                  </a:ext>
                </a:extLst>
              </a:tr>
              <a:tr h="404462">
                <a:tc gridSpan="5">
                  <a:txBody>
                    <a:bodyPr/>
                    <a:lstStyle/>
                    <a:p>
                      <a:pPr>
                        <a:lnSpc>
                          <a:spcPct val="115000"/>
                        </a:lnSpc>
                        <a:spcAft>
                          <a:spcPts val="0"/>
                        </a:spcAft>
                      </a:pPr>
                      <a:r>
                        <a:rPr lang="en-AU" sz="1200" b="1" dirty="0">
                          <a:solidFill>
                            <a:srgbClr val="000000"/>
                          </a:solidFill>
                          <a:latin typeface="Calibri"/>
                          <a:ea typeface="Times New Roman"/>
                        </a:rPr>
                        <a:t>External Resources</a:t>
                      </a:r>
                      <a:endParaRPr lang="en-AU" sz="1200" b="1" dirty="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8"/>
                  </a:ext>
                </a:extLst>
              </a:tr>
              <a:tr h="369324">
                <a:tc>
                  <a:txBody>
                    <a:bodyPr/>
                    <a:lstStyle/>
                    <a:p>
                      <a:pPr>
                        <a:lnSpc>
                          <a:spcPct val="115000"/>
                        </a:lnSpc>
                        <a:spcAft>
                          <a:spcPts val="0"/>
                        </a:spcAft>
                      </a:pPr>
                      <a:r>
                        <a:rPr lang="en-AU" sz="1200">
                          <a:solidFill>
                            <a:srgbClr val="000000"/>
                          </a:solidFill>
                          <a:latin typeface="Calibri"/>
                          <a:ea typeface="Times New Roman"/>
                        </a:rPr>
                        <a:t>Social / Legal Framework</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9"/>
                  </a:ext>
                </a:extLst>
              </a:tr>
              <a:tr h="540929">
                <a:tc>
                  <a:txBody>
                    <a:bodyPr/>
                    <a:lstStyle/>
                    <a:p>
                      <a:pPr>
                        <a:lnSpc>
                          <a:spcPct val="115000"/>
                        </a:lnSpc>
                        <a:spcAft>
                          <a:spcPts val="0"/>
                        </a:spcAft>
                      </a:pPr>
                      <a:r>
                        <a:rPr lang="en-AU" sz="1200">
                          <a:solidFill>
                            <a:srgbClr val="000000"/>
                          </a:solidFill>
                          <a:latin typeface="Calibri"/>
                          <a:ea typeface="Times New Roman"/>
                        </a:rPr>
                        <a:t>Community / Constituency support</a:t>
                      </a:r>
                      <a:endParaRPr lang="en-AU" sz="1200">
                        <a:solidFill>
                          <a:srgbClr val="000000"/>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200" dirty="0">
                        <a:solidFill>
                          <a:srgbClr val="000000"/>
                        </a:solidFill>
                        <a:latin typeface="Calibri"/>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AU" sz="2000" b="1" dirty="0">
                        <a:solidFill>
                          <a:schemeClr val="accent6"/>
                        </a:solidFill>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AU" sz="1100" dirty="0">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692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2692" y="441793"/>
            <a:ext cx="6390868" cy="6059594"/>
            <a:chOff x="1448590" y="191893"/>
            <a:chExt cx="6627818" cy="6398012"/>
          </a:xfrm>
        </p:grpSpPr>
        <p:sp>
          <p:nvSpPr>
            <p:cNvPr id="3" name="Freeform 2"/>
            <p:cNvSpPr/>
            <p:nvPr/>
          </p:nvSpPr>
          <p:spPr>
            <a:xfrm>
              <a:off x="3796252" y="191893"/>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Deciding what the plan is about</a:t>
              </a:r>
            </a:p>
          </p:txBody>
        </p:sp>
        <p:sp>
          <p:nvSpPr>
            <p:cNvPr id="11" name="Freeform 10"/>
            <p:cNvSpPr/>
            <p:nvPr/>
          </p:nvSpPr>
          <p:spPr>
            <a:xfrm rot="2160000">
              <a:off x="5667683" y="1676323"/>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C0504D">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2" rIns="154130"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2" name="Freeform 11"/>
            <p:cNvSpPr/>
            <p:nvPr/>
          </p:nvSpPr>
          <p:spPr>
            <a:xfrm>
              <a:off x="6143913" y="189756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Making the plan</a:t>
              </a:r>
            </a:p>
          </p:txBody>
        </p:sp>
        <p:sp>
          <p:nvSpPr>
            <p:cNvPr id="13" name="Freeform 12"/>
            <p:cNvSpPr/>
            <p:nvPr/>
          </p:nvSpPr>
          <p:spPr>
            <a:xfrm rot="17280000">
              <a:off x="6409407" y="3903799"/>
              <a:ext cx="513768" cy="652218"/>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9BBB59">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1" bIns="130444"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4" name="Freeform 13"/>
            <p:cNvSpPr/>
            <p:nvPr/>
          </p:nvSpPr>
          <p:spPr>
            <a:xfrm>
              <a:off x="5247186" y="465741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Doing and monitoring  the work</a:t>
              </a:r>
            </a:p>
          </p:txBody>
        </p:sp>
        <p:sp>
          <p:nvSpPr>
            <p:cNvPr id="15" name="Freeform 14"/>
            <p:cNvSpPr/>
            <p:nvPr/>
          </p:nvSpPr>
          <p:spPr>
            <a:xfrm rot="21600000">
              <a:off x="4520156" y="5297550"/>
              <a:ext cx="513768"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8064A2">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30" tIns="130443" rIns="1"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6" name="Freeform 15"/>
            <p:cNvSpPr/>
            <p:nvPr/>
          </p:nvSpPr>
          <p:spPr>
            <a:xfrm>
              <a:off x="2345317" y="465741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Deciding if the plan is working</a:t>
              </a:r>
            </a:p>
          </p:txBody>
        </p:sp>
        <p:sp>
          <p:nvSpPr>
            <p:cNvPr id="17" name="Freeform 16"/>
            <p:cNvSpPr/>
            <p:nvPr/>
          </p:nvSpPr>
          <p:spPr>
            <a:xfrm rot="25920000">
              <a:off x="2610811" y="3931458"/>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4BACC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0"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8" name="Freeform 17"/>
            <p:cNvSpPr/>
            <p:nvPr/>
          </p:nvSpPr>
          <p:spPr>
            <a:xfrm>
              <a:off x="1448590" y="189756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F7964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Telling ourselves and others</a:t>
              </a:r>
            </a:p>
          </p:txBody>
        </p:sp>
        <p:sp>
          <p:nvSpPr>
            <p:cNvPr id="19" name="Freeform 18"/>
            <p:cNvSpPr/>
            <p:nvPr/>
          </p:nvSpPr>
          <p:spPr>
            <a:xfrm rot="19440000">
              <a:off x="3320021" y="1693417"/>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F7964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3" rIns="154130" bIns="130442"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gr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896" y="2742301"/>
            <a:ext cx="20732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574889" y="4365104"/>
            <a:ext cx="1840611" cy="1328023"/>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Work Plan &amp; Timeline</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Budget</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Implement</a:t>
            </a:r>
          </a:p>
        </p:txBody>
      </p:sp>
      <p:sp>
        <p:nvSpPr>
          <p:cNvPr id="4" name="Oval 3"/>
          <p:cNvSpPr/>
          <p:nvPr/>
        </p:nvSpPr>
        <p:spPr>
          <a:xfrm>
            <a:off x="6478539" y="4331548"/>
            <a:ext cx="2029559" cy="1138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801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5554960" cy="4525963"/>
          </a:xfrm>
        </p:spPr>
        <p:txBody>
          <a:bodyPr rtlCol="0">
            <a:normAutofit fontScale="85000" lnSpcReduction="10000"/>
          </a:bodyPr>
          <a:lstStyle/>
          <a:p>
            <a:pPr eaLnBrk="1" fontAlgn="auto" hangingPunct="1">
              <a:spcAft>
                <a:spcPts val="0"/>
              </a:spcAft>
              <a:defRPr/>
            </a:pPr>
            <a:r>
              <a:rPr lang="en-AU" sz="4000" dirty="0"/>
              <a:t>Why we do this step?</a:t>
            </a:r>
          </a:p>
          <a:p>
            <a:pPr lvl="1" eaLnBrk="1" fontAlgn="auto" hangingPunct="1">
              <a:lnSpc>
                <a:spcPct val="110000"/>
              </a:lnSpc>
              <a:spcAft>
                <a:spcPts val="0"/>
              </a:spcAft>
              <a:defRPr/>
            </a:pPr>
            <a:r>
              <a:rPr lang="en-AU" dirty="0">
                <a:solidFill>
                  <a:srgbClr val="0070C0"/>
                </a:solidFill>
              </a:rPr>
              <a:t>build a clear work program with credible budget, timeline and capacity understanding</a:t>
            </a:r>
          </a:p>
          <a:p>
            <a:pPr lvl="1">
              <a:lnSpc>
                <a:spcPct val="110000"/>
              </a:lnSpc>
              <a:defRPr/>
            </a:pPr>
            <a:endParaRPr lang="en-AU" dirty="0"/>
          </a:p>
          <a:p>
            <a:pPr lvl="1">
              <a:lnSpc>
                <a:spcPct val="110000"/>
              </a:lnSpc>
              <a:defRPr/>
            </a:pPr>
            <a:r>
              <a:rPr lang="en-AU" dirty="0"/>
              <a:t>develop a detailed annual budget and </a:t>
            </a:r>
            <a:r>
              <a:rPr lang="en-AU" dirty="0" err="1"/>
              <a:t>workplan</a:t>
            </a:r>
            <a:r>
              <a:rPr lang="en-AU" dirty="0"/>
              <a:t> for (with) the people who will implement your plan</a:t>
            </a:r>
          </a:p>
          <a:p>
            <a:pPr lvl="1">
              <a:lnSpc>
                <a:spcPct val="110000"/>
              </a:lnSpc>
              <a:defRPr/>
            </a:pPr>
            <a:endParaRPr lang="en-AU" dirty="0"/>
          </a:p>
          <a:p>
            <a:pPr lvl="1">
              <a:lnSpc>
                <a:spcPct val="110000"/>
              </a:lnSpc>
              <a:defRPr/>
            </a:pPr>
            <a:r>
              <a:rPr lang="en-AU" dirty="0">
                <a:solidFill>
                  <a:srgbClr val="0070C0"/>
                </a:solidFill>
              </a:rPr>
              <a:t>Check capacity and review as needed</a:t>
            </a:r>
          </a:p>
        </p:txBody>
      </p:sp>
      <p:sp>
        <p:nvSpPr>
          <p:cNvPr id="2" name="Text Placeholder 1"/>
          <p:cNvSpPr>
            <a:spLocks noGrp="1"/>
          </p:cNvSpPr>
          <p:nvPr>
            <p:ph type="body" sz="quarter" idx="13"/>
          </p:nvPr>
        </p:nvSpPr>
        <p:spPr/>
        <p:txBody>
          <a:bodyPr/>
          <a:lstStyle/>
          <a:p>
            <a:r>
              <a:rPr lang="en-AU" dirty="0"/>
              <a:t>Doing and Monitoring the Work</a:t>
            </a:r>
          </a:p>
        </p:txBody>
      </p:sp>
      <p:sp>
        <p:nvSpPr>
          <p:cNvPr id="5" name="Text Placeholder 4"/>
          <p:cNvSpPr>
            <a:spLocks noGrp="1"/>
          </p:cNvSpPr>
          <p:nvPr>
            <p:ph type="body" sz="quarter" idx="14"/>
          </p:nvPr>
        </p:nvSpPr>
        <p:spPr/>
        <p:txBody>
          <a:bodyPr anchor="ctr">
            <a:normAutofit fontScale="55000" lnSpcReduction="20000"/>
          </a:bodyPr>
          <a:lstStyle/>
          <a:p>
            <a:r>
              <a:rPr lang="en-AU" dirty="0"/>
              <a:t>Actions, time &amp; budgets</a:t>
            </a:r>
          </a:p>
        </p:txBody>
      </p:sp>
      <p:sp>
        <p:nvSpPr>
          <p:cNvPr id="6" name="Text Placeholder 5"/>
          <p:cNvSpPr>
            <a:spLocks noGrp="1"/>
          </p:cNvSpPr>
          <p:nvPr>
            <p:ph type="body" sz="quarter" idx="15"/>
          </p:nvPr>
        </p:nvSpPr>
        <p:spPr>
          <a:xfrm>
            <a:off x="2852738" y="548680"/>
            <a:ext cx="6291262" cy="457200"/>
          </a:xfrm>
        </p:spPr>
        <p:txBody>
          <a:bodyPr>
            <a:noAutofit/>
          </a:bodyPr>
          <a:lstStyle/>
          <a:p>
            <a:r>
              <a:rPr lang="en-AU" sz="3200" dirty="0">
                <a:solidFill>
                  <a:schemeClr val="tx1"/>
                </a:solidFill>
              </a:rPr>
              <a:t>Operations Plan</a:t>
            </a:r>
          </a:p>
        </p:txBody>
      </p:sp>
      <p:pic>
        <p:nvPicPr>
          <p:cNvPr id="7" name="Picture 2">
            <a:extLst>
              <a:ext uri="{FF2B5EF4-FFF2-40B4-BE49-F238E27FC236}">
                <a16:creationId xmlns:a16="http://schemas.microsoft.com/office/drawing/2014/main" id="{67FF3058-16D4-4CF4-9C7B-55A299C601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1" y="2060848"/>
            <a:ext cx="2555205"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Doing and Monitoring the Work</a:t>
            </a:r>
          </a:p>
        </p:txBody>
      </p:sp>
      <p:sp>
        <p:nvSpPr>
          <p:cNvPr id="5" name="Text Placeholder 4"/>
          <p:cNvSpPr>
            <a:spLocks noGrp="1"/>
          </p:cNvSpPr>
          <p:nvPr>
            <p:ph type="body" sz="quarter" idx="14"/>
          </p:nvPr>
        </p:nvSpPr>
        <p:spPr/>
        <p:txBody>
          <a:bodyPr anchor="ctr">
            <a:normAutofit fontScale="55000" lnSpcReduction="20000"/>
          </a:bodyPr>
          <a:lstStyle/>
          <a:p>
            <a:r>
              <a:rPr lang="en-AU" dirty="0"/>
              <a:t>Actions, time &amp; budgets</a:t>
            </a:r>
          </a:p>
        </p:txBody>
      </p:sp>
      <p:sp>
        <p:nvSpPr>
          <p:cNvPr id="6" name="Text Placeholder 5"/>
          <p:cNvSpPr>
            <a:spLocks noGrp="1"/>
          </p:cNvSpPr>
          <p:nvPr>
            <p:ph type="body" sz="quarter" idx="15"/>
          </p:nvPr>
        </p:nvSpPr>
        <p:spPr>
          <a:xfrm>
            <a:off x="2852738" y="548680"/>
            <a:ext cx="6291262" cy="457200"/>
          </a:xfrm>
        </p:spPr>
        <p:txBody>
          <a:bodyPr>
            <a:noAutofit/>
          </a:bodyPr>
          <a:lstStyle/>
          <a:p>
            <a:r>
              <a:rPr lang="en-AU" sz="3200" dirty="0"/>
              <a:t>Who should be involved</a:t>
            </a:r>
          </a:p>
        </p:txBody>
      </p:sp>
      <p:sp>
        <p:nvSpPr>
          <p:cNvPr id="7" name="Content Placeholder 2"/>
          <p:cNvSpPr txBox="1">
            <a:spLocks/>
          </p:cNvSpPr>
          <p:nvPr/>
        </p:nvSpPr>
        <p:spPr>
          <a:xfrm>
            <a:off x="609600" y="1752606"/>
            <a:ext cx="8229600" cy="4525963"/>
          </a:xfrm>
          <a:prstGeom prst="rect">
            <a:avLst/>
          </a:prstGeom>
        </p:spPr>
        <p:txBody>
          <a:bodyPr vert="horz" lIns="91411" tIns="45706" rIns="91411" bIns="45706" rtlCol="0">
            <a:normAutofit fontScale="85000" lnSpcReduction="10000"/>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AU" dirty="0">
                <a:latin typeface="+mn-lt"/>
              </a:rPr>
              <a:t>Person with overall responsibility for the plan succeeding (Manager) </a:t>
            </a:r>
          </a:p>
          <a:p>
            <a:pPr>
              <a:lnSpc>
                <a:spcPct val="120000"/>
              </a:lnSpc>
            </a:pPr>
            <a:r>
              <a:rPr lang="en-AU" dirty="0">
                <a:solidFill>
                  <a:srgbClr val="0070C0"/>
                </a:solidFill>
                <a:latin typeface="+mn-lt"/>
              </a:rPr>
              <a:t>Person / people responsible for doing the work (rangers </a:t>
            </a:r>
            <a:r>
              <a:rPr lang="en-AU" dirty="0" err="1">
                <a:solidFill>
                  <a:srgbClr val="0070C0"/>
                </a:solidFill>
                <a:latin typeface="+mn-lt"/>
              </a:rPr>
              <a:t>etc</a:t>
            </a:r>
            <a:r>
              <a:rPr lang="en-AU" dirty="0">
                <a:solidFill>
                  <a:srgbClr val="0070C0"/>
                </a:solidFill>
                <a:latin typeface="+mn-lt"/>
              </a:rPr>
              <a:t>) </a:t>
            </a:r>
          </a:p>
          <a:p>
            <a:pPr>
              <a:lnSpc>
                <a:spcPct val="120000"/>
              </a:lnSpc>
            </a:pPr>
            <a:r>
              <a:rPr lang="en-AU" dirty="0">
                <a:latin typeface="+mn-lt"/>
              </a:rPr>
              <a:t>Someone with an understanding of budgets / finances </a:t>
            </a:r>
          </a:p>
          <a:p>
            <a:pPr>
              <a:lnSpc>
                <a:spcPct val="120000"/>
              </a:lnSpc>
            </a:pPr>
            <a:r>
              <a:rPr lang="en-AU" dirty="0">
                <a:solidFill>
                  <a:srgbClr val="0070C0"/>
                </a:solidFill>
                <a:latin typeface="+mn-lt"/>
              </a:rPr>
              <a:t>Can be done by one person, but checked with the above</a:t>
            </a:r>
          </a:p>
          <a:p>
            <a:pPr>
              <a:lnSpc>
                <a:spcPct val="120000"/>
              </a:lnSpc>
            </a:pPr>
            <a:r>
              <a:rPr lang="en-AU" dirty="0">
                <a:latin typeface="+mn-lt"/>
              </a:rPr>
              <a:t>Is a straightforward step: </a:t>
            </a:r>
            <a:br>
              <a:rPr lang="en-AU" dirty="0">
                <a:latin typeface="+mn-lt"/>
              </a:rPr>
            </a:br>
            <a:r>
              <a:rPr lang="en-AU" dirty="0">
                <a:latin typeface="+mn-lt"/>
              </a:rPr>
              <a:t>who, when, how much, resources/preconditions	</a:t>
            </a:r>
          </a:p>
          <a:p>
            <a:endParaRPr lang="en-AU" dirty="0">
              <a:latin typeface="+mn-lt"/>
            </a:endParaRPr>
          </a:p>
        </p:txBody>
      </p:sp>
    </p:spTree>
    <p:extLst>
      <p:ext uri="{BB962C8B-B14F-4D97-AF65-F5344CB8AC3E}">
        <p14:creationId xmlns:p14="http://schemas.microsoft.com/office/powerpoint/2010/main" val="32945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5256584" cy="4525963"/>
          </a:xfrm>
        </p:spPr>
        <p:txBody>
          <a:bodyPr>
            <a:normAutofit fontScale="92500" lnSpcReduction="20000"/>
          </a:bodyPr>
          <a:lstStyle/>
          <a:p>
            <a:r>
              <a:rPr lang="en-AU" sz="2800" dirty="0"/>
              <a:t>A list of the key actions and monitoring tasks, especially those needing to take place in the near future</a:t>
            </a:r>
          </a:p>
          <a:p>
            <a:r>
              <a:rPr lang="en-AU" sz="2800" dirty="0">
                <a:solidFill>
                  <a:srgbClr val="0070C0"/>
                </a:solidFill>
              </a:rPr>
              <a:t>Tasks allocated to specific individual(s) and a rough timeline.</a:t>
            </a:r>
          </a:p>
          <a:p>
            <a:r>
              <a:rPr lang="en-AU" sz="2800" dirty="0"/>
              <a:t>A rough project budget</a:t>
            </a:r>
          </a:p>
          <a:p>
            <a:r>
              <a:rPr lang="en-AU" sz="2800" dirty="0">
                <a:solidFill>
                  <a:srgbClr val="0070C0"/>
                </a:solidFill>
              </a:rPr>
              <a:t>A brief summary of project capacity</a:t>
            </a:r>
          </a:p>
          <a:p>
            <a:r>
              <a:rPr lang="en-AU" sz="2800" dirty="0"/>
              <a:t>If needed, new objectives and strategies for enhancing project resources</a:t>
            </a:r>
          </a:p>
        </p:txBody>
      </p:sp>
      <p:sp>
        <p:nvSpPr>
          <p:cNvPr id="8"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9"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10" name="Text Placeholder 5"/>
          <p:cNvSpPr>
            <a:spLocks noGrp="1"/>
          </p:cNvSpPr>
          <p:nvPr>
            <p:ph type="body" sz="quarter" idx="15"/>
          </p:nvPr>
        </p:nvSpPr>
        <p:spPr>
          <a:xfrm>
            <a:off x="2852738" y="620688"/>
            <a:ext cx="6291262" cy="457200"/>
          </a:xfrm>
        </p:spPr>
        <p:txBody>
          <a:bodyPr>
            <a:normAutofit/>
          </a:bodyPr>
          <a:lstStyle/>
          <a:p>
            <a:r>
              <a:rPr lang="en-AU" dirty="0"/>
              <a:t>What we need is…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48152"/>
            <a:ext cx="3633463" cy="546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8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4788"/>
            <a:ext cx="91535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Autofit/>
          </a:bodyPr>
          <a:lstStyle/>
          <a:p>
            <a:r>
              <a:rPr lang="en-AU" sz="3200" dirty="0">
                <a:solidFill>
                  <a:schemeClr val="tx1"/>
                </a:solidFill>
              </a:rPr>
              <a:t>Key steps: high level operations</a:t>
            </a:r>
          </a:p>
        </p:txBody>
      </p:sp>
      <p:sp>
        <p:nvSpPr>
          <p:cNvPr id="6" name="Rectangle 8"/>
          <p:cNvSpPr txBox="1">
            <a:spLocks noChangeArrowheads="1"/>
          </p:cNvSpPr>
          <p:nvPr/>
        </p:nvSpPr>
        <p:spPr>
          <a:xfrm>
            <a:off x="323528" y="1484784"/>
            <a:ext cx="8229600" cy="4525963"/>
          </a:xfrm>
          <a:prstGeom prst="rect">
            <a:avLst/>
          </a:prstGeom>
        </p:spPr>
        <p:txBody>
          <a:bodyPr vert="horz" lIns="91411" tIns="45706" rIns="91411" bIns="45706" rtlCol="0">
            <a:normAutofit fontScale="92500" lnSpcReduction="20000"/>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10000"/>
              </a:lnSpc>
              <a:buSzPct val="100000"/>
              <a:buFont typeface="+mj-lt"/>
              <a:buAutoNum type="arabicPeriod"/>
              <a:defRPr/>
            </a:pPr>
            <a:r>
              <a:rPr lang="en-US" sz="2600" dirty="0">
                <a:solidFill>
                  <a:srgbClr val="0070C0"/>
                </a:solidFill>
                <a:latin typeface="+mn-lt"/>
                <a:cs typeface="ＭＳ Ｐゴシック" charset="0"/>
              </a:rPr>
              <a:t>Specify the timeframe for your project and chart out which strategies will happen when</a:t>
            </a:r>
          </a:p>
          <a:p>
            <a:pPr marL="514350" indent="-514350">
              <a:lnSpc>
                <a:spcPct val="110000"/>
              </a:lnSpc>
              <a:buSzPct val="100000"/>
              <a:buFont typeface="+mj-lt"/>
              <a:buAutoNum type="arabicPeriod"/>
              <a:defRPr/>
            </a:pPr>
            <a:r>
              <a:rPr lang="en-US" sz="2600" dirty="0">
                <a:latin typeface="+mn-lt"/>
                <a:cs typeface="ＭＳ Ｐゴシック" charset="0"/>
              </a:rPr>
              <a:t>For each strategy, identify who should be involved</a:t>
            </a:r>
          </a:p>
          <a:p>
            <a:pPr marL="514350" indent="-514350">
              <a:lnSpc>
                <a:spcPct val="110000"/>
              </a:lnSpc>
              <a:buSzPct val="100000"/>
              <a:buFont typeface="+mj-lt"/>
              <a:buAutoNum type="arabicPeriod"/>
              <a:defRPr/>
            </a:pPr>
            <a:r>
              <a:rPr lang="en-US" sz="2600" dirty="0">
                <a:solidFill>
                  <a:srgbClr val="0070C0"/>
                </a:solidFill>
                <a:latin typeface="+mn-lt"/>
                <a:cs typeface="ＭＳ Ｐゴシック" charset="0"/>
              </a:rPr>
              <a:t>Broadly estimate the human, financial, and material resources needed to implement each strategy</a:t>
            </a:r>
          </a:p>
          <a:p>
            <a:pPr marL="514350" indent="-514350">
              <a:lnSpc>
                <a:spcPct val="110000"/>
              </a:lnSpc>
              <a:buSzPct val="100000"/>
              <a:buFont typeface="+mj-lt"/>
              <a:buAutoNum type="arabicPeriod"/>
              <a:defRPr/>
            </a:pPr>
            <a:r>
              <a:rPr lang="en-US" sz="2600" dirty="0">
                <a:latin typeface="+mn-lt"/>
                <a:cs typeface="ＭＳ Ｐゴシック" charset="0"/>
              </a:rPr>
              <a:t>Add any other major expenses you think are likely</a:t>
            </a:r>
          </a:p>
          <a:p>
            <a:pPr marL="514350" indent="-514350">
              <a:lnSpc>
                <a:spcPct val="110000"/>
              </a:lnSpc>
              <a:buSzPct val="100000"/>
              <a:buFont typeface="+mj-lt"/>
              <a:buAutoNum type="arabicPeriod"/>
              <a:defRPr/>
            </a:pPr>
            <a:r>
              <a:rPr lang="en-US" sz="2600" dirty="0">
                <a:solidFill>
                  <a:srgbClr val="0070C0"/>
                </a:solidFill>
                <a:latin typeface="+mn-lt"/>
                <a:cs typeface="ＭＳ Ｐゴシック" charset="0"/>
              </a:rPr>
              <a:t>Add general operational costs and total your costs across all strategies </a:t>
            </a:r>
          </a:p>
          <a:p>
            <a:pPr marL="514350" indent="-514350">
              <a:lnSpc>
                <a:spcPct val="110000"/>
              </a:lnSpc>
              <a:buSzPct val="100000"/>
              <a:buFont typeface="+mj-lt"/>
              <a:buAutoNum type="arabicPeriod"/>
              <a:defRPr/>
            </a:pPr>
            <a:r>
              <a:rPr lang="en-US" sz="2600" dirty="0">
                <a:latin typeface="+mn-lt"/>
                <a:cs typeface="ＭＳ Ｐゴシック" charset="0"/>
              </a:rPr>
              <a:t>Review that your work plan includes all the strategies you need to implement</a:t>
            </a:r>
          </a:p>
          <a:p>
            <a:pPr marL="514350" indent="-514350">
              <a:lnSpc>
                <a:spcPct val="110000"/>
              </a:lnSpc>
              <a:buSzPct val="100000"/>
              <a:buFont typeface="+mj-lt"/>
              <a:buAutoNum type="arabicPeriod"/>
              <a:defRPr/>
            </a:pPr>
            <a:r>
              <a:rPr lang="en-US" sz="2600" dirty="0">
                <a:solidFill>
                  <a:srgbClr val="0070C0"/>
                </a:solidFill>
                <a:latin typeface="+mn-lt"/>
                <a:cs typeface="ＭＳ Ｐゴシック" charset="0"/>
              </a:rPr>
              <a:t>Check needs against available and review</a:t>
            </a:r>
          </a:p>
        </p:txBody>
      </p:sp>
    </p:spTree>
    <p:extLst>
      <p:ext uri="{BB962C8B-B14F-4D97-AF65-F5344CB8AC3E}">
        <p14:creationId xmlns:p14="http://schemas.microsoft.com/office/powerpoint/2010/main" val="9919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r>
              <a:rPr lang="en-US" sz="4000" dirty="0">
                <a:solidFill>
                  <a:srgbClr val="0070C0"/>
                </a:solidFill>
              </a:rPr>
              <a:t>Roadmaps should be detailed enough to make a good action plan</a:t>
            </a:r>
          </a:p>
          <a:p>
            <a:r>
              <a:rPr lang="en-US" sz="4000" dirty="0"/>
              <a:t>Action plans provide the activities for making a budget</a:t>
            </a:r>
          </a:p>
          <a:p>
            <a:r>
              <a:rPr lang="en-US" sz="4000" dirty="0">
                <a:solidFill>
                  <a:srgbClr val="0070C0"/>
                </a:solidFill>
              </a:rPr>
              <a:t>Key stakeholders should have input e.g. rangers, managers, finance   </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Autofit/>
          </a:bodyPr>
          <a:lstStyle/>
          <a:p>
            <a:r>
              <a:rPr lang="en-AU" sz="3200" dirty="0">
                <a:solidFill>
                  <a:schemeClr val="tx1"/>
                </a:solidFill>
              </a:rPr>
              <a:t>Key Lessons</a:t>
            </a:r>
          </a:p>
        </p:txBody>
      </p:sp>
    </p:spTree>
    <p:extLst>
      <p:ext uri="{BB962C8B-B14F-4D97-AF65-F5344CB8AC3E}">
        <p14:creationId xmlns:p14="http://schemas.microsoft.com/office/powerpoint/2010/main" val="1234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4795" y="1565652"/>
            <a:ext cx="8359851" cy="770860"/>
            <a:chOff x="326949" y="3110024"/>
            <a:chExt cx="8359851" cy="770860"/>
          </a:xfrm>
        </p:grpSpPr>
        <p:sp>
          <p:nvSpPr>
            <p:cNvPr id="11" name="Flowchart: Preparation 10"/>
            <p:cNvSpPr/>
            <p:nvPr/>
          </p:nvSpPr>
          <p:spPr>
            <a:xfrm>
              <a:off x="326949" y="3118884"/>
              <a:ext cx="1143000" cy="762000"/>
            </a:xfrm>
            <a:prstGeom prst="flowChartPreparatio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400" dirty="0">
                  <a:solidFill>
                    <a:schemeClr val="tx1"/>
                  </a:solidFill>
                </a:rPr>
                <a:t>Media </a:t>
              </a:r>
            </a:p>
            <a:p>
              <a:pPr algn="ctr"/>
              <a:r>
                <a:rPr lang="en-AU" sz="1400" dirty="0">
                  <a:solidFill>
                    <a:schemeClr val="tx1"/>
                  </a:solidFill>
                </a:rPr>
                <a:t>Campaign</a:t>
              </a:r>
            </a:p>
          </p:txBody>
        </p:sp>
        <p:sp>
          <p:nvSpPr>
            <p:cNvPr id="12" name="Rounded Rectangle 11"/>
            <p:cNvSpPr/>
            <p:nvPr/>
          </p:nvSpPr>
          <p:spPr>
            <a:xfrm>
              <a:off x="1765889" y="3118884"/>
              <a:ext cx="1143000" cy="762000"/>
            </a:xfrm>
            <a:prstGeom prst="roundRect">
              <a:avLst/>
            </a:prstGeom>
            <a:solidFill>
              <a:srgbClr val="96F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Campaign</a:t>
              </a:r>
            </a:p>
            <a:p>
              <a:pPr algn="ctr"/>
              <a:r>
                <a:rPr lang="en-AU" sz="1200" dirty="0">
                  <a:solidFill>
                    <a:schemeClr val="tx1"/>
                  </a:solidFill>
                </a:rPr>
                <a:t> reaches</a:t>
              </a:r>
            </a:p>
            <a:p>
              <a:pPr algn="ctr"/>
              <a:r>
                <a:rPr lang="en-AU" sz="1200" dirty="0">
                  <a:solidFill>
                    <a:schemeClr val="tx1"/>
                  </a:solidFill>
                </a:rPr>
                <a:t> target</a:t>
              </a:r>
            </a:p>
            <a:p>
              <a:pPr algn="ctr"/>
              <a:r>
                <a:rPr lang="en-AU" sz="1200" dirty="0">
                  <a:solidFill>
                    <a:schemeClr val="tx1"/>
                  </a:solidFill>
                </a:rPr>
                <a:t> audience</a:t>
              </a:r>
            </a:p>
          </p:txBody>
        </p:sp>
        <p:sp>
          <p:nvSpPr>
            <p:cNvPr id="13" name="Rounded Rectangle 12"/>
            <p:cNvSpPr/>
            <p:nvPr/>
          </p:nvSpPr>
          <p:spPr>
            <a:xfrm>
              <a:off x="3204828" y="3118884"/>
              <a:ext cx="1319325" cy="762000"/>
            </a:xfrm>
            <a:prstGeom prst="roundRect">
              <a:avLst/>
            </a:prstGeom>
            <a:solidFill>
              <a:srgbClr val="96F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Knowledge</a:t>
              </a:r>
              <a:br>
                <a:rPr lang="en-AU" sz="1200" dirty="0">
                  <a:solidFill>
                    <a:schemeClr val="tx1"/>
                  </a:solidFill>
                </a:rPr>
              </a:br>
              <a:r>
                <a:rPr lang="en-AU" sz="1200" dirty="0">
                  <a:solidFill>
                    <a:schemeClr val="tx1"/>
                  </a:solidFill>
                </a:rPr>
                <a:t>about risk of</a:t>
              </a:r>
              <a:br>
                <a:rPr lang="en-AU" sz="1200" dirty="0">
                  <a:solidFill>
                    <a:schemeClr val="tx1"/>
                  </a:solidFill>
                </a:rPr>
              </a:br>
              <a:r>
                <a:rPr lang="en-AU" sz="1200" dirty="0">
                  <a:solidFill>
                    <a:schemeClr val="tx1"/>
                  </a:solidFill>
                </a:rPr>
                <a:t>wildfires increases</a:t>
              </a:r>
            </a:p>
          </p:txBody>
        </p:sp>
        <p:sp>
          <p:nvSpPr>
            <p:cNvPr id="14" name="Rounded Rectangle 13"/>
            <p:cNvSpPr/>
            <p:nvPr/>
          </p:nvSpPr>
          <p:spPr>
            <a:xfrm>
              <a:off x="4643768" y="3118884"/>
              <a:ext cx="1240629" cy="762000"/>
            </a:xfrm>
            <a:prstGeom prst="roundRect">
              <a:avLst/>
            </a:prstGeom>
            <a:solidFill>
              <a:srgbClr val="96F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Camp Fires</a:t>
              </a:r>
            </a:p>
            <a:p>
              <a:pPr algn="ctr"/>
              <a:r>
                <a:rPr lang="en-AU" sz="1200" dirty="0">
                  <a:solidFill>
                    <a:schemeClr val="tx1"/>
                  </a:solidFill>
                </a:rPr>
                <a:t>Better managed</a:t>
              </a:r>
            </a:p>
          </p:txBody>
        </p:sp>
        <p:sp>
          <p:nvSpPr>
            <p:cNvPr id="15" name="Rounded Rectangle 14"/>
            <p:cNvSpPr/>
            <p:nvPr/>
          </p:nvSpPr>
          <p:spPr>
            <a:xfrm>
              <a:off x="6104860" y="3110024"/>
              <a:ext cx="1143000" cy="762000"/>
            </a:xfrm>
            <a:prstGeom prst="roundRect">
              <a:avLst/>
            </a:prstGeom>
            <a:solidFill>
              <a:srgbClr val="F096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Wild-Fires </a:t>
              </a:r>
            </a:p>
            <a:p>
              <a:pPr algn="ctr"/>
              <a:r>
                <a:rPr lang="en-AU" sz="1200" dirty="0">
                  <a:solidFill>
                    <a:schemeClr val="tx1"/>
                  </a:solidFill>
                </a:rPr>
                <a:t>avoided</a:t>
              </a:r>
            </a:p>
          </p:txBody>
        </p:sp>
        <p:sp>
          <p:nvSpPr>
            <p:cNvPr id="16" name="Oval 15"/>
            <p:cNvSpPr/>
            <p:nvPr/>
          </p:nvSpPr>
          <p:spPr>
            <a:xfrm>
              <a:off x="7543800" y="3110024"/>
              <a:ext cx="1143000" cy="711286"/>
            </a:xfrm>
            <a:prstGeom prst="ellipse">
              <a:avLst/>
            </a:prstGeom>
            <a:solidFill>
              <a:srgbClr val="C8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AU" sz="1400" dirty="0">
                  <a:solidFill>
                    <a:schemeClr val="tx1"/>
                  </a:solidFill>
                </a:rPr>
                <a:t>Healthy</a:t>
              </a:r>
            </a:p>
            <a:p>
              <a:pPr algn="ctr"/>
              <a:r>
                <a:rPr lang="en-AU" sz="1400" dirty="0">
                  <a:solidFill>
                    <a:schemeClr val="tx1"/>
                  </a:solidFill>
                </a:rPr>
                <a:t>Eucalypt</a:t>
              </a:r>
            </a:p>
            <a:p>
              <a:pPr algn="ctr"/>
              <a:r>
                <a:rPr lang="en-AU" sz="1400" dirty="0">
                  <a:solidFill>
                    <a:schemeClr val="tx1"/>
                  </a:solidFill>
                </a:rPr>
                <a:t>Woodland</a:t>
              </a:r>
            </a:p>
          </p:txBody>
        </p:sp>
        <p:cxnSp>
          <p:nvCxnSpPr>
            <p:cNvPr id="17" name="Straight Arrow Connector 16"/>
            <p:cNvCxnSpPr>
              <a:stCxn id="11" idx="3"/>
              <a:endCxn id="12" idx="1"/>
            </p:cNvCxnSpPr>
            <p:nvPr/>
          </p:nvCxnSpPr>
          <p:spPr>
            <a:xfrm>
              <a:off x="1469949" y="349988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08889" y="349988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44238"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84398"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47860"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2" name="Table 21"/>
          <p:cNvGraphicFramePr>
            <a:graphicFrameLocks noGrp="1"/>
          </p:cNvGraphicFramePr>
          <p:nvPr>
            <p:extLst>
              <p:ext uri="{D42A27DB-BD31-4B8C-83A1-F6EECF244321}">
                <p14:modId xmlns:p14="http://schemas.microsoft.com/office/powerpoint/2010/main" val="609162963"/>
              </p:ext>
            </p:extLst>
          </p:nvPr>
        </p:nvGraphicFramePr>
        <p:xfrm>
          <a:off x="323528" y="3673972"/>
          <a:ext cx="7425952" cy="2878737"/>
        </p:xfrm>
        <a:graphic>
          <a:graphicData uri="http://schemas.openxmlformats.org/drawingml/2006/table">
            <a:tbl>
              <a:tblPr firstCol="1" bandRow="1">
                <a:tableStyleId>{5C22544A-7EE6-4342-B048-85BDC9FD1C3A}</a:tableStyleId>
              </a:tblPr>
              <a:tblGrid>
                <a:gridCol w="136815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67985">
                  <a:extLst>
                    <a:ext uri="{9D8B030D-6E8A-4147-A177-3AD203B41FA5}">
                      <a16:colId xmlns:a16="http://schemas.microsoft.com/office/drawing/2014/main" val="20003"/>
                    </a:ext>
                  </a:extLst>
                </a:gridCol>
                <a:gridCol w="1709495">
                  <a:extLst>
                    <a:ext uri="{9D8B030D-6E8A-4147-A177-3AD203B41FA5}">
                      <a16:colId xmlns:a16="http://schemas.microsoft.com/office/drawing/2014/main" val="20004"/>
                    </a:ext>
                  </a:extLst>
                </a:gridCol>
              </a:tblGrid>
              <a:tr h="532859">
                <a:tc>
                  <a:txBody>
                    <a:bodyPr/>
                    <a:lstStyle/>
                    <a:p>
                      <a:r>
                        <a:rPr lang="en-AU" b="1" dirty="0">
                          <a:latin typeface="+mn-lt"/>
                        </a:rPr>
                        <a:t>WHO</a:t>
                      </a:r>
                    </a:p>
                  </a:txBody>
                  <a:tcPr/>
                </a:tc>
                <a:tc>
                  <a:txBody>
                    <a:bodyPr/>
                    <a:lstStyle/>
                    <a:p>
                      <a:pPr algn="ctr"/>
                      <a:r>
                        <a:rPr lang="en-AU" dirty="0">
                          <a:latin typeface="+mn-lt"/>
                        </a:rPr>
                        <a:t>Bob</a:t>
                      </a:r>
                    </a:p>
                  </a:txBody>
                  <a:tcPr/>
                </a:tc>
                <a:tc>
                  <a:txBody>
                    <a:bodyPr/>
                    <a:lstStyle/>
                    <a:p>
                      <a:pPr algn="ctr"/>
                      <a:r>
                        <a:rPr lang="en-AU" dirty="0">
                          <a:latin typeface="+mn-lt"/>
                        </a:rPr>
                        <a:t>Bob</a:t>
                      </a:r>
                    </a:p>
                  </a:txBody>
                  <a:tcPr/>
                </a:tc>
                <a:tc>
                  <a:txBody>
                    <a:bodyPr/>
                    <a:lstStyle/>
                    <a:p>
                      <a:pPr algn="ctr"/>
                      <a:r>
                        <a:rPr lang="en-AU" dirty="0">
                          <a:latin typeface="+mn-lt"/>
                        </a:rPr>
                        <a:t>Media co.</a:t>
                      </a:r>
                    </a:p>
                  </a:txBody>
                  <a:tcPr/>
                </a:tc>
                <a:tc>
                  <a:txBody>
                    <a:bodyPr/>
                    <a:lstStyle/>
                    <a:p>
                      <a:pPr algn="ctr"/>
                      <a:r>
                        <a:rPr lang="en-AU" dirty="0">
                          <a:latin typeface="+mn-lt"/>
                        </a:rPr>
                        <a:t>Bob</a:t>
                      </a:r>
                    </a:p>
                  </a:txBody>
                  <a:tcPr/>
                </a:tc>
                <a:extLst>
                  <a:ext uri="{0D108BD9-81ED-4DB2-BD59-A6C34878D82A}">
                    <a16:rowId xmlns:a16="http://schemas.microsoft.com/office/drawing/2014/main" val="10000"/>
                  </a:ext>
                </a:extLst>
              </a:tr>
              <a:tr h="532859">
                <a:tc>
                  <a:txBody>
                    <a:bodyPr/>
                    <a:lstStyle/>
                    <a:p>
                      <a:r>
                        <a:rPr lang="en-AU" b="1" dirty="0">
                          <a:latin typeface="+mn-lt"/>
                        </a:rPr>
                        <a:t>START</a:t>
                      </a:r>
                    </a:p>
                  </a:txBody>
                  <a:tcPr/>
                </a:tc>
                <a:tc>
                  <a:txBody>
                    <a:bodyPr/>
                    <a:lstStyle/>
                    <a:p>
                      <a:pPr algn="ctr"/>
                      <a:r>
                        <a:rPr lang="en-AU" dirty="0">
                          <a:latin typeface="+mn-lt"/>
                        </a:rPr>
                        <a:t>now</a:t>
                      </a:r>
                    </a:p>
                  </a:txBody>
                  <a:tcPr/>
                </a:tc>
                <a:tc>
                  <a:txBody>
                    <a:bodyPr/>
                    <a:lstStyle/>
                    <a:p>
                      <a:pPr algn="ctr"/>
                      <a:r>
                        <a:rPr lang="en-AU" dirty="0">
                          <a:latin typeface="+mn-lt"/>
                        </a:rPr>
                        <a:t>After the first task finished</a:t>
                      </a:r>
                    </a:p>
                  </a:txBody>
                  <a:tcPr/>
                </a:tc>
                <a:tc>
                  <a:txBody>
                    <a:bodyPr/>
                    <a:lstStyle/>
                    <a:p>
                      <a:pPr algn="ctr"/>
                      <a:r>
                        <a:rPr lang="en-AU" dirty="0">
                          <a:latin typeface="+mn-lt"/>
                        </a:rPr>
                        <a:t>6 </a:t>
                      </a:r>
                      <a:r>
                        <a:rPr lang="en-AU" dirty="0" err="1">
                          <a:latin typeface="+mn-lt"/>
                        </a:rPr>
                        <a:t>mths</a:t>
                      </a:r>
                      <a:endParaRPr lang="en-AU" dirty="0">
                        <a:latin typeface="+mn-lt"/>
                      </a:endParaRPr>
                    </a:p>
                  </a:txBody>
                  <a:tcPr/>
                </a:tc>
                <a:tc>
                  <a:txBody>
                    <a:bodyPr/>
                    <a:lstStyle/>
                    <a:p>
                      <a:pPr algn="ctr"/>
                      <a:r>
                        <a:rPr lang="en-AU" dirty="0">
                          <a:latin typeface="+mn-lt"/>
                        </a:rPr>
                        <a:t>18 </a:t>
                      </a:r>
                      <a:r>
                        <a:rPr lang="en-AU" dirty="0" err="1">
                          <a:latin typeface="+mn-lt"/>
                        </a:rPr>
                        <a:t>mths</a:t>
                      </a:r>
                      <a:endParaRPr lang="en-AU" dirty="0">
                        <a:latin typeface="+mn-lt"/>
                      </a:endParaRPr>
                    </a:p>
                  </a:txBody>
                  <a:tcPr/>
                </a:tc>
                <a:extLst>
                  <a:ext uri="{0D108BD9-81ED-4DB2-BD59-A6C34878D82A}">
                    <a16:rowId xmlns:a16="http://schemas.microsoft.com/office/drawing/2014/main" val="10001"/>
                  </a:ext>
                </a:extLst>
              </a:tr>
              <a:tr h="532859">
                <a:tc>
                  <a:txBody>
                    <a:bodyPr/>
                    <a:lstStyle/>
                    <a:p>
                      <a:r>
                        <a:rPr lang="en-AU" b="1" dirty="0">
                          <a:latin typeface="+mn-lt"/>
                        </a:rPr>
                        <a:t>FINISH</a:t>
                      </a:r>
                    </a:p>
                  </a:txBody>
                  <a:tcPr/>
                </a:tc>
                <a:tc>
                  <a:txBody>
                    <a:bodyPr/>
                    <a:lstStyle/>
                    <a:p>
                      <a:pPr algn="ctr"/>
                      <a:r>
                        <a:rPr lang="en-AU" dirty="0">
                          <a:latin typeface="+mn-lt"/>
                        </a:rPr>
                        <a:t>soon</a:t>
                      </a:r>
                    </a:p>
                  </a:txBody>
                  <a:tcPr/>
                </a:tc>
                <a:tc>
                  <a:txBody>
                    <a:bodyPr/>
                    <a:lstStyle/>
                    <a:p>
                      <a:pPr algn="ctr"/>
                      <a:r>
                        <a:rPr lang="en-AU" dirty="0">
                          <a:latin typeface="+mn-lt"/>
                        </a:rPr>
                        <a:t>2 years</a:t>
                      </a:r>
                    </a:p>
                  </a:txBody>
                  <a:tcPr/>
                </a:tc>
                <a:tc>
                  <a:txBody>
                    <a:bodyPr/>
                    <a:lstStyle/>
                    <a:p>
                      <a:pPr algn="ctr"/>
                      <a:r>
                        <a:rPr lang="en-AU" dirty="0">
                          <a:latin typeface="+mn-lt"/>
                        </a:rPr>
                        <a:t>9</a:t>
                      </a:r>
                      <a:r>
                        <a:rPr lang="en-AU" baseline="0" dirty="0">
                          <a:latin typeface="+mn-lt"/>
                        </a:rPr>
                        <a:t> </a:t>
                      </a:r>
                      <a:r>
                        <a:rPr lang="en-AU" baseline="0" dirty="0" err="1">
                          <a:latin typeface="+mn-lt"/>
                        </a:rPr>
                        <a:t>mths</a:t>
                      </a:r>
                      <a:endParaRPr lang="en-AU" dirty="0">
                        <a:latin typeface="+mn-lt"/>
                      </a:endParaRPr>
                    </a:p>
                  </a:txBody>
                  <a:tcPr/>
                </a:tc>
                <a:tc>
                  <a:txBody>
                    <a:bodyPr/>
                    <a:lstStyle/>
                    <a:p>
                      <a:pPr algn="ctr"/>
                      <a:r>
                        <a:rPr lang="en-AU" dirty="0">
                          <a:latin typeface="+mn-lt"/>
                        </a:rPr>
                        <a:t>20 </a:t>
                      </a:r>
                      <a:r>
                        <a:rPr lang="en-AU" dirty="0" err="1">
                          <a:latin typeface="+mn-lt"/>
                        </a:rPr>
                        <a:t>mths</a:t>
                      </a:r>
                      <a:endParaRPr lang="en-AU" dirty="0">
                        <a:latin typeface="+mn-lt"/>
                      </a:endParaRPr>
                    </a:p>
                  </a:txBody>
                  <a:tcPr/>
                </a:tc>
                <a:extLst>
                  <a:ext uri="{0D108BD9-81ED-4DB2-BD59-A6C34878D82A}">
                    <a16:rowId xmlns:a16="http://schemas.microsoft.com/office/drawing/2014/main" val="10002"/>
                  </a:ext>
                </a:extLst>
              </a:tr>
              <a:tr h="532859">
                <a:tc>
                  <a:txBody>
                    <a:bodyPr/>
                    <a:lstStyle/>
                    <a:p>
                      <a:r>
                        <a:rPr lang="en-AU" b="1" dirty="0">
                          <a:latin typeface="+mn-lt"/>
                        </a:rPr>
                        <a:t>COST</a:t>
                      </a:r>
                    </a:p>
                  </a:txBody>
                  <a:tcPr/>
                </a:tc>
                <a:tc>
                  <a:txBody>
                    <a:bodyPr/>
                    <a:lstStyle/>
                    <a:p>
                      <a:pPr algn="ctr"/>
                      <a:r>
                        <a:rPr lang="en-AU" dirty="0">
                          <a:latin typeface="+mn-lt"/>
                        </a:rPr>
                        <a:t>Not much</a:t>
                      </a:r>
                    </a:p>
                  </a:txBody>
                  <a:tcPr/>
                </a:tc>
                <a:tc>
                  <a:txBody>
                    <a:bodyPr/>
                    <a:lstStyle/>
                    <a:p>
                      <a:pPr algn="ctr"/>
                      <a:r>
                        <a:rPr lang="en-AU" dirty="0">
                          <a:latin typeface="+mn-lt"/>
                        </a:rPr>
                        <a:t>$20,000</a:t>
                      </a:r>
                    </a:p>
                  </a:txBody>
                  <a:tcPr/>
                </a:tc>
                <a:tc>
                  <a:txBody>
                    <a:bodyPr/>
                    <a:lstStyle/>
                    <a:p>
                      <a:pPr algn="ctr"/>
                      <a:r>
                        <a:rPr lang="en-AU" dirty="0" err="1">
                          <a:latin typeface="+mn-lt"/>
                        </a:rPr>
                        <a:t>etc</a:t>
                      </a:r>
                      <a:endParaRPr lang="en-AU" dirty="0">
                        <a:latin typeface="+mn-lt"/>
                      </a:endParaRPr>
                    </a:p>
                  </a:txBody>
                  <a:tcPr/>
                </a:tc>
                <a:tc>
                  <a:txBody>
                    <a:bodyPr/>
                    <a:lstStyle/>
                    <a:p>
                      <a:pPr algn="ctr"/>
                      <a:r>
                        <a:rPr lang="en-AU" dirty="0" err="1">
                          <a:latin typeface="+mn-lt"/>
                        </a:rPr>
                        <a:t>etc</a:t>
                      </a:r>
                      <a:endParaRPr lang="en-AU" dirty="0">
                        <a:latin typeface="+mn-lt"/>
                      </a:endParaRPr>
                    </a:p>
                  </a:txBody>
                  <a:tcPr/>
                </a:tc>
                <a:extLst>
                  <a:ext uri="{0D108BD9-81ED-4DB2-BD59-A6C34878D82A}">
                    <a16:rowId xmlns:a16="http://schemas.microsoft.com/office/drawing/2014/main" val="10003"/>
                  </a:ext>
                </a:extLst>
              </a:tr>
              <a:tr h="532859">
                <a:tc>
                  <a:txBody>
                    <a:bodyPr/>
                    <a:lstStyle/>
                    <a:p>
                      <a:r>
                        <a:rPr lang="en-AU" b="1" dirty="0">
                          <a:latin typeface="+mn-lt"/>
                        </a:rPr>
                        <a:t>COMMENT</a:t>
                      </a:r>
                    </a:p>
                  </a:txBody>
                  <a:tcPr/>
                </a:tc>
                <a:tc>
                  <a:txBody>
                    <a:bodyPr/>
                    <a:lstStyle/>
                    <a:p>
                      <a:pPr algn="ctr"/>
                      <a:r>
                        <a:rPr lang="en-AU" dirty="0">
                          <a:latin typeface="+mn-lt"/>
                        </a:rPr>
                        <a:t>Essential 1</a:t>
                      </a:r>
                      <a:r>
                        <a:rPr lang="en-AU" baseline="30000" dirty="0">
                          <a:latin typeface="+mn-lt"/>
                        </a:rPr>
                        <a:t>st</a:t>
                      </a:r>
                      <a:r>
                        <a:rPr lang="en-AU" dirty="0">
                          <a:latin typeface="+mn-lt"/>
                        </a:rPr>
                        <a:t> step</a:t>
                      </a:r>
                    </a:p>
                  </a:txBody>
                  <a:tcPr/>
                </a:tc>
                <a:tc>
                  <a:txBody>
                    <a:bodyPr/>
                    <a:lstStyle/>
                    <a:p>
                      <a:pPr algn="ctr"/>
                      <a:r>
                        <a:rPr lang="en-AU" dirty="0">
                          <a:latin typeface="+mn-lt"/>
                        </a:rPr>
                        <a:t>Need funds for next step</a:t>
                      </a:r>
                    </a:p>
                  </a:txBody>
                  <a:tcPr/>
                </a:tc>
                <a:tc>
                  <a:txBody>
                    <a:bodyPr/>
                    <a:lstStyle/>
                    <a:p>
                      <a:pPr algn="ctr"/>
                      <a:r>
                        <a:rPr lang="en-AU" dirty="0" err="1">
                          <a:latin typeface="+mn-lt"/>
                        </a:rPr>
                        <a:t>etc</a:t>
                      </a:r>
                      <a:endParaRPr lang="en-AU" dirty="0">
                        <a:latin typeface="+mn-lt"/>
                      </a:endParaRPr>
                    </a:p>
                  </a:txBody>
                  <a:tcPr/>
                </a:tc>
                <a:tc>
                  <a:txBody>
                    <a:bodyPr/>
                    <a:lstStyle/>
                    <a:p>
                      <a:pPr algn="ctr"/>
                      <a:endParaRPr lang="en-AU" dirty="0">
                        <a:latin typeface="+mn-lt"/>
                      </a:endParaRPr>
                    </a:p>
                  </a:txBody>
                  <a:tcPr/>
                </a:tc>
                <a:extLst>
                  <a:ext uri="{0D108BD9-81ED-4DB2-BD59-A6C34878D82A}">
                    <a16:rowId xmlns:a16="http://schemas.microsoft.com/office/drawing/2014/main" val="10004"/>
                  </a:ext>
                </a:extLst>
              </a:tr>
            </a:tbl>
          </a:graphicData>
        </a:graphic>
      </p:graphicFrame>
      <p:sp>
        <p:nvSpPr>
          <p:cNvPr id="23"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24"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25" name="Text Placeholder 5"/>
          <p:cNvSpPr>
            <a:spLocks noGrp="1"/>
          </p:cNvSpPr>
          <p:nvPr>
            <p:ph type="body" sz="quarter" idx="15"/>
          </p:nvPr>
        </p:nvSpPr>
        <p:spPr>
          <a:xfrm>
            <a:off x="2852738" y="620688"/>
            <a:ext cx="6291262" cy="457200"/>
          </a:xfrm>
        </p:spPr>
        <p:txBody>
          <a:bodyPr>
            <a:normAutofit/>
          </a:bodyPr>
          <a:lstStyle/>
          <a:p>
            <a:r>
              <a:rPr lang="en-AU" dirty="0"/>
              <a:t>Making the workplan from the road map</a:t>
            </a:r>
          </a:p>
        </p:txBody>
      </p:sp>
      <p:sp>
        <p:nvSpPr>
          <p:cNvPr id="26" name="Oval 25">
            <a:extLst>
              <a:ext uri="{FF2B5EF4-FFF2-40B4-BE49-F238E27FC236}">
                <a16:creationId xmlns:a16="http://schemas.microsoft.com/office/drawing/2014/main" id="{8B2F456E-1A11-424E-9F41-CD421554CBAD}"/>
              </a:ext>
            </a:extLst>
          </p:cNvPr>
          <p:cNvSpPr/>
          <p:nvPr/>
        </p:nvSpPr>
        <p:spPr>
          <a:xfrm>
            <a:off x="7605464" y="2420888"/>
            <a:ext cx="1143000" cy="711286"/>
          </a:xfrm>
          <a:prstGeom prst="ellipse">
            <a:avLst/>
          </a:prstGeom>
          <a:solidFill>
            <a:srgbClr val="C8FFC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AU" sz="1400" dirty="0">
                <a:solidFill>
                  <a:schemeClr val="tx1"/>
                </a:solidFill>
              </a:rPr>
              <a:t>Healthy</a:t>
            </a:r>
          </a:p>
          <a:p>
            <a:pPr algn="ctr"/>
            <a:r>
              <a:rPr lang="en-AU" sz="1400" dirty="0">
                <a:solidFill>
                  <a:schemeClr val="tx1"/>
                </a:solidFill>
              </a:rPr>
              <a:t>Eucalypt</a:t>
            </a:r>
          </a:p>
          <a:p>
            <a:pPr algn="ctr"/>
            <a:r>
              <a:rPr lang="en-AU" sz="1400" dirty="0">
                <a:solidFill>
                  <a:schemeClr val="tx1"/>
                </a:solidFill>
              </a:rPr>
              <a:t>Woodland</a:t>
            </a:r>
          </a:p>
        </p:txBody>
      </p:sp>
      <p:sp>
        <p:nvSpPr>
          <p:cNvPr id="27" name="Flowchart: Preparation 26">
            <a:extLst>
              <a:ext uri="{FF2B5EF4-FFF2-40B4-BE49-F238E27FC236}">
                <a16:creationId xmlns:a16="http://schemas.microsoft.com/office/drawing/2014/main" id="{9FEB7F71-CC35-414E-BF70-FF94A760BF5B}"/>
              </a:ext>
            </a:extLst>
          </p:cNvPr>
          <p:cNvSpPr/>
          <p:nvPr/>
        </p:nvSpPr>
        <p:spPr>
          <a:xfrm>
            <a:off x="404664" y="2492896"/>
            <a:ext cx="1143000" cy="762000"/>
          </a:xfrm>
          <a:prstGeom prst="flowChartPreparatio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400" dirty="0">
                <a:solidFill>
                  <a:schemeClr val="tx1"/>
                </a:solidFill>
              </a:rPr>
              <a:t>Media </a:t>
            </a:r>
          </a:p>
          <a:p>
            <a:pPr algn="ctr"/>
            <a:r>
              <a:rPr lang="en-AU" sz="1400" dirty="0">
                <a:solidFill>
                  <a:schemeClr val="tx1"/>
                </a:solidFill>
              </a:rPr>
              <a:t>Campaign</a:t>
            </a:r>
          </a:p>
        </p:txBody>
      </p:sp>
      <p:cxnSp>
        <p:nvCxnSpPr>
          <p:cNvPr id="28" name="Straight Arrow Connector 27">
            <a:extLst>
              <a:ext uri="{FF2B5EF4-FFF2-40B4-BE49-F238E27FC236}">
                <a16:creationId xmlns:a16="http://schemas.microsoft.com/office/drawing/2014/main" id="{536BC437-8FCE-42D4-B66D-55EE2CD2ED55}"/>
              </a:ext>
            </a:extLst>
          </p:cNvPr>
          <p:cNvCxnSpPr/>
          <p:nvPr/>
        </p:nvCxnSpPr>
        <p:spPr>
          <a:xfrm>
            <a:off x="1547664" y="2873896"/>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11">
            <a:extLst>
              <a:ext uri="{FF2B5EF4-FFF2-40B4-BE49-F238E27FC236}">
                <a16:creationId xmlns:a16="http://schemas.microsoft.com/office/drawing/2014/main" id="{DE14B764-E48E-459D-A085-1CDE8A3AF0BC}"/>
              </a:ext>
            </a:extLst>
          </p:cNvPr>
          <p:cNvSpPr/>
          <p:nvPr/>
        </p:nvSpPr>
        <p:spPr>
          <a:xfrm>
            <a:off x="1843604" y="2468533"/>
            <a:ext cx="1143000" cy="762000"/>
          </a:xfrm>
          <a:prstGeom prst="round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Identify</a:t>
            </a:r>
          </a:p>
          <a:p>
            <a:pPr algn="ctr"/>
            <a:r>
              <a:rPr lang="en-AU" sz="1200" dirty="0">
                <a:solidFill>
                  <a:schemeClr val="tx1"/>
                </a:solidFill>
              </a:rPr>
              <a:t> target</a:t>
            </a:r>
          </a:p>
          <a:p>
            <a:pPr algn="ctr"/>
            <a:r>
              <a:rPr lang="en-AU" sz="1200" dirty="0">
                <a:solidFill>
                  <a:schemeClr val="tx1"/>
                </a:solidFill>
              </a:rPr>
              <a:t> audience</a:t>
            </a:r>
          </a:p>
        </p:txBody>
      </p:sp>
      <p:sp>
        <p:nvSpPr>
          <p:cNvPr id="31" name="Rounded Rectangle 11">
            <a:extLst>
              <a:ext uri="{FF2B5EF4-FFF2-40B4-BE49-F238E27FC236}">
                <a16:creationId xmlns:a16="http://schemas.microsoft.com/office/drawing/2014/main" id="{E07502AF-DC59-4E99-8DF4-D4BCBA90B82C}"/>
              </a:ext>
            </a:extLst>
          </p:cNvPr>
          <p:cNvSpPr/>
          <p:nvPr/>
        </p:nvSpPr>
        <p:spPr>
          <a:xfrm>
            <a:off x="3220775" y="2437519"/>
            <a:ext cx="1283172" cy="762000"/>
          </a:xfrm>
          <a:prstGeom prst="round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Produce</a:t>
            </a:r>
            <a:br>
              <a:rPr lang="en-AU" sz="1200" dirty="0">
                <a:solidFill>
                  <a:schemeClr val="tx1"/>
                </a:solidFill>
              </a:rPr>
            </a:br>
            <a:r>
              <a:rPr lang="en-AU" sz="1200" dirty="0">
                <a:solidFill>
                  <a:schemeClr val="tx1"/>
                </a:solidFill>
              </a:rPr>
              <a:t>educational</a:t>
            </a:r>
          </a:p>
          <a:p>
            <a:pPr algn="ctr"/>
            <a:r>
              <a:rPr lang="en-AU" sz="1200" dirty="0">
                <a:solidFill>
                  <a:schemeClr val="tx1"/>
                </a:solidFill>
              </a:rPr>
              <a:t>Material/signage</a:t>
            </a:r>
          </a:p>
        </p:txBody>
      </p:sp>
      <p:sp>
        <p:nvSpPr>
          <p:cNvPr id="32" name="Rounded Rectangle 11">
            <a:extLst>
              <a:ext uri="{FF2B5EF4-FFF2-40B4-BE49-F238E27FC236}">
                <a16:creationId xmlns:a16="http://schemas.microsoft.com/office/drawing/2014/main" id="{3F67B21A-6352-4E08-9263-8BF304CA0FFF}"/>
              </a:ext>
            </a:extLst>
          </p:cNvPr>
          <p:cNvSpPr/>
          <p:nvPr/>
        </p:nvSpPr>
        <p:spPr>
          <a:xfrm>
            <a:off x="4640053" y="2426244"/>
            <a:ext cx="1292189" cy="762000"/>
          </a:xfrm>
          <a:prstGeom prst="round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Distribute</a:t>
            </a:r>
            <a:br>
              <a:rPr lang="en-AU" sz="1200" dirty="0">
                <a:solidFill>
                  <a:schemeClr val="tx1"/>
                </a:solidFill>
              </a:rPr>
            </a:br>
            <a:r>
              <a:rPr lang="en-AU" sz="1200" dirty="0">
                <a:solidFill>
                  <a:schemeClr val="tx1"/>
                </a:solidFill>
              </a:rPr>
              <a:t>material and raise</a:t>
            </a:r>
            <a:br>
              <a:rPr lang="en-AU" sz="1200" dirty="0">
                <a:solidFill>
                  <a:schemeClr val="tx1"/>
                </a:solidFill>
              </a:rPr>
            </a:br>
            <a:r>
              <a:rPr lang="en-AU" sz="1200" dirty="0">
                <a:solidFill>
                  <a:schemeClr val="tx1"/>
                </a:solidFill>
              </a:rPr>
              <a:t>awareness of</a:t>
            </a:r>
            <a:br>
              <a:rPr lang="en-AU" sz="1200" dirty="0">
                <a:solidFill>
                  <a:schemeClr val="tx1"/>
                </a:solidFill>
              </a:rPr>
            </a:br>
            <a:r>
              <a:rPr lang="en-AU" sz="1200" dirty="0">
                <a:solidFill>
                  <a:schemeClr val="tx1"/>
                </a:solidFill>
              </a:rPr>
              <a:t>campers</a:t>
            </a:r>
          </a:p>
        </p:txBody>
      </p:sp>
      <p:cxnSp>
        <p:nvCxnSpPr>
          <p:cNvPr id="33" name="Straight Arrow Connector 32">
            <a:extLst>
              <a:ext uri="{FF2B5EF4-FFF2-40B4-BE49-F238E27FC236}">
                <a16:creationId xmlns:a16="http://schemas.microsoft.com/office/drawing/2014/main" id="{62B2D800-E8F5-49B6-B61A-BBA8F92342F7}"/>
              </a:ext>
            </a:extLst>
          </p:cNvPr>
          <p:cNvCxnSpPr/>
          <p:nvPr/>
        </p:nvCxnSpPr>
        <p:spPr>
          <a:xfrm>
            <a:off x="2986604" y="2848648"/>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E7E323-E70D-44C8-A658-91A2160C3958}"/>
              </a:ext>
            </a:extLst>
          </p:cNvPr>
          <p:cNvCxnSpPr/>
          <p:nvPr/>
        </p:nvCxnSpPr>
        <p:spPr>
          <a:xfrm>
            <a:off x="4424029" y="2823400"/>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D6C747-6BD9-45E8-A26D-EDE140F5BC61}"/>
              </a:ext>
            </a:extLst>
          </p:cNvPr>
          <p:cNvCxnSpPr/>
          <p:nvPr/>
        </p:nvCxnSpPr>
        <p:spPr>
          <a:xfrm>
            <a:off x="5856766" y="2787519"/>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11">
            <a:extLst>
              <a:ext uri="{FF2B5EF4-FFF2-40B4-BE49-F238E27FC236}">
                <a16:creationId xmlns:a16="http://schemas.microsoft.com/office/drawing/2014/main" id="{24404C0E-7235-4DDB-9429-BDB19A7D8C6F}"/>
              </a:ext>
            </a:extLst>
          </p:cNvPr>
          <p:cNvSpPr/>
          <p:nvPr/>
        </p:nvSpPr>
        <p:spPr>
          <a:xfrm>
            <a:off x="6119933" y="2397459"/>
            <a:ext cx="1292189" cy="762000"/>
          </a:xfrm>
          <a:prstGeom prst="round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rPr>
              <a:t>Monitor wild-fires</a:t>
            </a:r>
            <a:br>
              <a:rPr lang="en-AU" sz="1200" dirty="0">
                <a:solidFill>
                  <a:schemeClr val="tx1"/>
                </a:solidFill>
              </a:rPr>
            </a:br>
            <a:r>
              <a:rPr lang="en-AU" sz="1200" dirty="0">
                <a:solidFill>
                  <a:schemeClr val="tx1"/>
                </a:solidFill>
              </a:rPr>
              <a:t>sources of wild-fires</a:t>
            </a:r>
          </a:p>
        </p:txBody>
      </p:sp>
    </p:spTree>
    <p:extLst>
      <p:ext uri="{BB962C8B-B14F-4D97-AF65-F5344CB8AC3E}">
        <p14:creationId xmlns:p14="http://schemas.microsoft.com/office/powerpoint/2010/main" val="54215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TotalTime>
  <Words>2127</Words>
  <Application>Microsoft Office PowerPoint</Application>
  <PresentationFormat>On-screen Show (4:3)</PresentationFormat>
  <Paragraphs>283</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Monotype Sorts</vt:lpstr>
      <vt:lpstr>Times New Roman</vt:lpstr>
      <vt:lpstr>Trebuchet MS</vt:lpstr>
      <vt:lpstr>1_Custom Design</vt:lpstr>
      <vt:lpstr>Actions, time &amp; budgets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Frank Weisenberger</cp:lastModifiedBy>
  <cp:revision>65</cp:revision>
  <cp:lastPrinted>2013-10-28T22:49:51Z</cp:lastPrinted>
  <dcterms:created xsi:type="dcterms:W3CDTF">2011-10-30T12:03:22Z</dcterms:created>
  <dcterms:modified xsi:type="dcterms:W3CDTF">2019-10-25T00:55:46Z</dcterms:modified>
</cp:coreProperties>
</file>