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5143500" cx="9144000"/>
  <p:notesSz cx="6858000" cy="9144000"/>
  <p:embeddedFontLst>
    <p:embeddedFont>
      <p:font typeface="Helvetica Neue"/>
      <p:regular r:id="rId74"/>
      <p:bold r:id="rId75"/>
      <p:italic r:id="rId76"/>
      <p:boldItalic r:id="rId77"/>
    </p:embeddedFont>
    <p:embeddedFont>
      <p:font typeface="Arial Black"/>
      <p:regular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9" roundtripDataSignature="AMtx7mhjUi7wFT3koAv6y2gjqBRYhjls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2080EE-7140-4E0F-8029-16ABFF87DE78}">
  <a:tblStyle styleId="{3A2080EE-7140-4E0F-8029-16ABFF87DE7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HelveticaNeue-bold.fntdata"/><Relationship Id="rId30" Type="http://schemas.openxmlformats.org/officeDocument/2006/relationships/slide" Target="slides/slide25.xml"/><Relationship Id="rId74" Type="http://schemas.openxmlformats.org/officeDocument/2006/relationships/font" Target="fonts/HelveticaNeue-regular.fntdata"/><Relationship Id="rId33" Type="http://schemas.openxmlformats.org/officeDocument/2006/relationships/slide" Target="slides/slide28.xml"/><Relationship Id="rId77" Type="http://schemas.openxmlformats.org/officeDocument/2006/relationships/font" Target="fonts/HelveticaNeue-boldItalic.fntdata"/><Relationship Id="rId32" Type="http://schemas.openxmlformats.org/officeDocument/2006/relationships/slide" Target="slides/slide27.xml"/><Relationship Id="rId76" Type="http://schemas.openxmlformats.org/officeDocument/2006/relationships/font" Target="fonts/HelveticaNeue-italic.fntdata"/><Relationship Id="rId35" Type="http://schemas.openxmlformats.org/officeDocument/2006/relationships/slide" Target="slides/slide30.xml"/><Relationship Id="rId79" Type="http://customschemas.google.com/relationships/presentationmetadata" Target="metadata"/><Relationship Id="rId34" Type="http://schemas.openxmlformats.org/officeDocument/2006/relationships/slide" Target="slides/slide29.xml"/><Relationship Id="rId78" Type="http://schemas.openxmlformats.org/officeDocument/2006/relationships/font" Target="fonts/ArialBlack-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ide-rge.com/sustainable-operations/asian-agri-signs-indonesia-palm-oil-pledg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i25GTaEA80HwMvsTiYkdOoXRPWiVPZ5l6KioWx9g2zM/edit#gid=1144804238"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co-business.com/news/indonesias-palm-oil-permit-moratorium-to-last-five-years/" TargetMode="External"/><Relationship Id="rId3" Type="http://schemas.openxmlformats.org/officeDocument/2006/relationships/hyperlink" Target="https://www.flickr.com/photos/thirnbeck/4557150586" TargetMode="External"/><Relationship Id="rId4" Type="http://schemas.openxmlformats.org/officeDocument/2006/relationships/hyperlink" Target="https://creativecommons.org/licenses/by/2.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cocoafoundation.or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rB7-LCa_diU"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QfefrzHQAdM"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YV593oyMKmo"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jakartapost.com/news/2019/08/26/indofood-goes-ahead-with-palm-oil-expansion-despite-citigroups-withdrawal.html"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jakartapost.com/news/2019/08/26/indofood-goes-ahead-with-palm-oil-expansion-despite-citigroups-withdrawal.html"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i="1">
              <a:solidFill>
                <a:schemeClr val="dk1"/>
              </a:solidFill>
              <a:highlight>
                <a:srgbClr val="FFFF00"/>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b178ee4de9_3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b178ee4de9_3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b178ee4de9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b178ee4de9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b178ee4de9_3_3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b178ee4de9_3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178ee4de9_3_3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b178ee4de9_3_3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178ee4de9_3_3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b178ee4de9_3_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Photo source:</a:t>
            </a:r>
            <a:r>
              <a:rPr lang="en">
                <a:solidFill>
                  <a:schemeClr val="dk1"/>
                </a:solidFill>
              </a:rPr>
              <a:t> Inside RGE.&gt; Sustainable Operations&gt;Asian Agri Signs the Indonesia Palm Oil Pledge, from </a:t>
            </a:r>
            <a:r>
              <a:rPr lang="en" u="sng">
                <a:solidFill>
                  <a:schemeClr val="accent5"/>
                </a:solidFill>
                <a:hlinkClick r:id="rId2">
                  <a:extLst>
                    <a:ext uri="{A12FA001-AC4F-418D-AE19-62706E023703}">
                      <ahyp:hlinkClr val="tx"/>
                    </a:ext>
                  </a:extLst>
                </a:hlinkClick>
              </a:rPr>
              <a:t>https://www.inside-rge.com/sustainable-operations/asian-agri-signs-indonesia-palm-oil-pledge/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Conservation Measures Partnership’s </a:t>
            </a:r>
            <a:r>
              <a:rPr i="1" lang="en" sz="1200">
                <a:solidFill>
                  <a:schemeClr val="dk1"/>
                </a:solidFill>
                <a:latin typeface="Calibri"/>
                <a:ea typeface="Calibri"/>
                <a:cs typeface="Calibri"/>
                <a:sym typeface="Calibri"/>
              </a:rPr>
              <a:t>Conservation Actions Classification (v2.0) - </a:t>
            </a:r>
            <a:r>
              <a:rPr i="1" lang="en" sz="1200" u="sng">
                <a:solidFill>
                  <a:schemeClr val="hlink"/>
                </a:solidFill>
                <a:latin typeface="Calibri"/>
                <a:ea typeface="Calibri"/>
                <a:cs typeface="Calibri"/>
                <a:sym typeface="Calibri"/>
                <a:hlinkClick r:id="rId2"/>
              </a:rPr>
              <a:t>https://docs.google.com/spreadsheets/d/1i25GTaEA80HwMvsTiYkdOoXRPWiVPZ5l6KioWx9g2zM/edit#gid=1144804238</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SzPts val="1100"/>
              <a:buNone/>
            </a:pPr>
            <a:r>
              <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179641931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b179641931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SzPts val="1100"/>
              <a:buNone/>
            </a:pPr>
            <a:r>
              <a:rPr lang="en" sz="1000">
                <a:solidFill>
                  <a:schemeClr val="dk1"/>
                </a:solidFill>
              </a:rPr>
              <a:t>SCBD (2020)</a:t>
            </a:r>
            <a:endParaRPr sz="1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af0918d60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af0918d60f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af0174346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af0174346b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900">
                <a:solidFill>
                  <a:srgbClr val="555555"/>
                </a:solidFill>
                <a:highlight>
                  <a:srgbClr val="FFFFFF"/>
                </a:highlight>
              </a:rPr>
              <a:t> Photos source: </a:t>
            </a:r>
            <a:r>
              <a:rPr lang="en" sz="900" u="sng">
                <a:solidFill>
                  <a:schemeClr val="hlink"/>
                </a:solidFill>
                <a:highlight>
                  <a:srgbClr val="FFFFFF"/>
                </a:highlight>
                <a:hlinkClick r:id="rId2"/>
              </a:rPr>
              <a:t>https://www.eco-business.com/news/indonesias-palm-oil-permit-moratorium-to-last-five-years/</a:t>
            </a:r>
            <a:r>
              <a:rPr lang="en" sz="900">
                <a:solidFill>
                  <a:srgbClr val="555555"/>
                </a:solidFill>
                <a:highlight>
                  <a:srgbClr val="FFFFFF"/>
                </a:highlight>
              </a:rPr>
              <a:t> photo by: </a:t>
            </a:r>
            <a:r>
              <a:rPr lang="en" sz="900" u="sng">
                <a:solidFill>
                  <a:srgbClr val="337AB7"/>
                </a:solidFill>
                <a:highlight>
                  <a:srgbClr val="FFFFFF"/>
                </a:highlight>
                <a:hlinkClick r:id="rId3">
                  <a:extLst>
                    <a:ext uri="{A12FA001-AC4F-418D-AE19-62706E023703}">
                      <ahyp:hlinkClr val="tx"/>
                    </a:ext>
                  </a:extLst>
                </a:hlinkClick>
              </a:rPr>
              <a:t>Michael Thirnbeck</a:t>
            </a:r>
            <a:r>
              <a:rPr lang="en" sz="900">
                <a:solidFill>
                  <a:srgbClr val="555555"/>
                </a:solidFill>
                <a:highlight>
                  <a:srgbClr val="FFFFFF"/>
                </a:highlight>
              </a:rPr>
              <a:t>, </a:t>
            </a:r>
            <a:r>
              <a:rPr lang="en" sz="900" u="sng">
                <a:solidFill>
                  <a:srgbClr val="337AB7"/>
                </a:solidFill>
                <a:highlight>
                  <a:srgbClr val="FFFFFF"/>
                </a:highlight>
                <a:hlinkClick r:id="rId4">
                  <a:extLst>
                    <a:ext uri="{A12FA001-AC4F-418D-AE19-62706E023703}">
                      <ahyp:hlinkClr val="tx"/>
                    </a:ext>
                  </a:extLst>
                </a:hlinkClick>
              </a:rPr>
              <a:t>CC BY-NC-SA 2.0</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09419" rtl="0" algn="l">
              <a:lnSpc>
                <a:spcPct val="114000"/>
              </a:lnSpc>
              <a:spcBef>
                <a:spcPts val="60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b179641931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b179641931_3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09419" rtl="0" algn="l">
              <a:lnSpc>
                <a:spcPct val="114000"/>
              </a:lnSpc>
              <a:spcBef>
                <a:spcPts val="60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f0174346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af0174346b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900">
                <a:solidFill>
                  <a:srgbClr val="555555"/>
                </a:solidFill>
                <a:highlight>
                  <a:srgbClr val="FFFFFF"/>
                </a:highlight>
              </a:rPr>
              <a:t> </a:t>
            </a:r>
            <a:r>
              <a:rPr lang="en" sz="900">
                <a:solidFill>
                  <a:srgbClr val="555555"/>
                </a:solidFill>
                <a:highlight>
                  <a:schemeClr val="lt1"/>
                </a:highlight>
              </a:rPr>
              <a:t>Photo source: Sabina J. Khan (Agroforestry System in the Rupununi, Guyana, 2017) (please credit if used for other purposes)</a:t>
            </a:r>
            <a:endParaRPr sz="900">
              <a:solidFill>
                <a:srgbClr val="555555"/>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3000"/>
              </a:lnSpc>
              <a:spcBef>
                <a:spcPts val="300"/>
              </a:spcBef>
              <a:spcAft>
                <a:spcPts val="0"/>
              </a:spcAft>
              <a:buSzPts val="1100"/>
              <a:buNone/>
            </a:pPr>
            <a:r>
              <a:t/>
            </a:r>
            <a:endParaRPr sz="10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600"/>
              </a:spcBef>
              <a:spcAft>
                <a:spcPts val="0"/>
              </a:spcAft>
              <a:buSzPts val="1100"/>
              <a:buNone/>
            </a:pPr>
            <a:r>
              <a:t/>
            </a:r>
            <a:endParaRPr sz="10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b178ee4de9_3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gb178ee4de9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b178ee4de9_3_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gb178ee4de9_3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b178ee4de9_3_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gb178ee4de9_3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b17964193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b179641931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09419" rtl="0" algn="l">
              <a:lnSpc>
                <a:spcPct val="114000"/>
              </a:lnSpc>
              <a:spcBef>
                <a:spcPts val="60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b179641931_7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b179641931_7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09419" rtl="0" algn="l">
              <a:lnSpc>
                <a:spcPct val="114000"/>
              </a:lnSpc>
              <a:spcBef>
                <a:spcPts val="60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Photo source: </a:t>
            </a:r>
            <a:r>
              <a:rPr lang="en" u="sng">
                <a:solidFill>
                  <a:schemeClr val="hlink"/>
                </a:solidFill>
                <a:hlinkClick r:id="rId2"/>
              </a:rPr>
              <a:t>https://www.worldcocoafoundation.org/</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af0174346b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af0174346b_3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b178ee4de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b178ee4de9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Photo Source: Jon Flobrant - </a:t>
            </a:r>
            <a:r>
              <a:rPr lang="en" u="sng">
                <a:solidFill>
                  <a:schemeClr val="hlink"/>
                </a:solidFill>
                <a:hlinkClick r:id="rId2"/>
              </a:rPr>
              <a:t>https://unsplash.com/photos/rB7-LCa_diU</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af0174346b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af0174346b_3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b178ee4de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b178ee4de9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b178ef6e7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b178ef6e7f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b178ef6e7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b178ef6e7f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b178ef6e7f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b178ef6e7f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b178ef6e7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b178ef6e7f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b178ef6e7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b178ef6e7f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b178ef6e7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b178ef6e7f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b178ee4de9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gb178ee4d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b13959dc0a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gb13959dc0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b13959dc0a_0_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gb13959dc0a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178ee4de9_0_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0" name="Google Shape;470;gb178ee4de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900">
                <a:solidFill>
                  <a:srgbClr val="555555"/>
                </a:solidFill>
                <a:highlight>
                  <a:schemeClr val="lt1"/>
                </a:highlight>
              </a:rPr>
              <a:t>Photo source: Sabina J. Khan (Balata Crafts made by Indigenous Communities in the Rupununi, Guyana, 2017) (please credit if used for other purposes)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b179641931_7_1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900">
                <a:solidFill>
                  <a:srgbClr val="555555"/>
                </a:solidFill>
                <a:highlight>
                  <a:schemeClr val="lt1"/>
                </a:highlight>
              </a:rPr>
              <a:t>Photo source: Ivan Bandura - </a:t>
            </a:r>
            <a:r>
              <a:rPr lang="en" sz="900" u="sng">
                <a:solidFill>
                  <a:schemeClr val="hlink"/>
                </a:solidFill>
                <a:highlight>
                  <a:schemeClr val="lt1"/>
                </a:highlight>
                <a:hlinkClick r:id="rId2"/>
              </a:rPr>
              <a:t>https://unsplash.com/photos/QfefrzHQAdM</a:t>
            </a:r>
            <a:endParaRPr sz="900">
              <a:solidFill>
                <a:srgbClr val="555555"/>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900">
              <a:solidFill>
                <a:srgbClr val="555555"/>
              </a:solidFill>
              <a:highlight>
                <a:schemeClr val="lt1"/>
              </a:highlight>
            </a:endParaRPr>
          </a:p>
        </p:txBody>
      </p:sp>
      <p:sp>
        <p:nvSpPr>
          <p:cNvPr id="488" name="Google Shape;488;gb179641931_7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b179641931_7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b179641931_7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Photo Source: Sebastian Pena Lambarri - </a:t>
            </a:r>
            <a:r>
              <a:rPr lang="en" u="sng">
                <a:solidFill>
                  <a:schemeClr val="hlink"/>
                </a:solidFill>
                <a:hlinkClick r:id="rId2"/>
              </a:rPr>
              <a:t>https://unsplash.com/photos/YV593oyMKmo</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Photo source: </a:t>
            </a:r>
            <a:r>
              <a:rPr lang="en" u="sng">
                <a:solidFill>
                  <a:schemeClr val="accent5"/>
                </a:solidFill>
                <a:hlinkClick r:id="rId2">
                  <a:extLst>
                    <a:ext uri="{A12FA001-AC4F-418D-AE19-62706E023703}">
                      <ahyp:hlinkClr val="tx"/>
                    </a:ext>
                  </a:extLst>
                </a:hlinkClick>
              </a:rPr>
              <a:t>https://www.thejakartapost.com/news/2019/08/26/indofood-goes-ahead-with-palm-oil-expansion-despite-citigroups-withdrawal.html</a:t>
            </a:r>
            <a:r>
              <a:rPr lang="en">
                <a:solidFill>
                  <a:schemeClr val="dk1"/>
                </a:solidFill>
              </a:rPr>
              <a:t> Shutterstock/File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b179641931_7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b179641931_7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Photo source: </a:t>
            </a:r>
            <a:r>
              <a:rPr lang="en" u="sng">
                <a:solidFill>
                  <a:schemeClr val="accent5"/>
                </a:solidFill>
                <a:hlinkClick r:id="rId2">
                  <a:extLst>
                    <a:ext uri="{A12FA001-AC4F-418D-AE19-62706E023703}">
                      <ahyp:hlinkClr val="tx"/>
                    </a:ext>
                  </a:extLst>
                </a:hlinkClick>
              </a:rPr>
              <a:t>https://www.thejakartapost.com/news/2019/08/26/indofood-goes-ahead-with-palm-oil-expansion-despite-citigroups-withdrawal.html</a:t>
            </a:r>
            <a:r>
              <a:rPr lang="en">
                <a:solidFill>
                  <a:schemeClr val="dk1"/>
                </a:solidFill>
              </a:rPr>
              <a:t> Shutterstock/File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Photo source</a:t>
            </a:r>
            <a:r>
              <a:rPr lang="en"/>
              <a:t>: http://ecotrust.or.ug/programme-areas/management-and-control-of-pollution/trees-for-global-benefit/gestapelte-holzstamme/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b178ef6e7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b178ef6e7f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Photo source</a:t>
            </a:r>
            <a:r>
              <a:rPr lang="en"/>
              <a:t>: http://ecotrust.or.ug/programme-areas/management-and-control-of-pollution/trees-for-global-benefit/gestapelte-holzstamme/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3000"/>
              </a:lnSpc>
              <a:spcBef>
                <a:spcPts val="300"/>
              </a:spcBef>
              <a:spcAft>
                <a:spcPts val="0"/>
              </a:spcAft>
              <a:buSzPts val="1100"/>
              <a:buNone/>
            </a:pPr>
            <a:r>
              <a:t/>
            </a:r>
            <a:endParaRPr sz="1000">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af0174346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gaf0174346b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Photo source</a:t>
            </a:r>
            <a:r>
              <a:rPr lang="en"/>
              <a:t>: http://ecotrust.or.ug/programme-areas/management-and-control-of-pollution/trees-for-global-benefit/gestapelte-holzstamme/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af19075a3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af19075a39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b0b5d135a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b0b5d135a3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b0b5d135a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b0b5d135a3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a5a7bb71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ga5a7bb71b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b0b5d135a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b0b5d135a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b0b5d135a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gb0b5d135a3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af0174346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af0174346b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b179641931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gb179641931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b179641931_7_48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gb179641931_7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b179641931_7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b179641931_7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1">
  <p:cSld name="TITLE_AND_BODY_1">
    <p:spTree>
      <p:nvGrpSpPr>
        <p:cNvPr id="13" name="Shape 13"/>
        <p:cNvGrpSpPr/>
        <p:nvPr/>
      </p:nvGrpSpPr>
      <p:grpSpPr>
        <a:xfrm>
          <a:off x="0" y="0"/>
          <a:ext cx="0" cy="0"/>
          <a:chOff x="0" y="0"/>
          <a:chExt cx="0" cy="0"/>
        </a:xfrm>
      </p:grpSpPr>
      <p:sp>
        <p:nvSpPr>
          <p:cNvPr id="14" name="Google Shape;14;p38"/>
          <p:cNvSpPr txBox="1"/>
          <p:nvPr>
            <p:ph type="title"/>
          </p:nvPr>
        </p:nvSpPr>
        <p:spPr>
          <a:xfrm>
            <a:off x="311700" y="342325"/>
            <a:ext cx="8520600" cy="792300"/>
          </a:xfrm>
          <a:prstGeom prst="rect">
            <a:avLst/>
          </a:prstGeom>
          <a:noFill/>
          <a:ln>
            <a:noFill/>
          </a:ln>
        </p:spPr>
        <p:txBody>
          <a:bodyPr anchorCtr="0" anchor="t" bIns="18275" lIns="91425" spcFirstLastPara="1" rIns="91425" wrap="square" tIns="18275">
            <a:noAutofit/>
          </a:bodyPr>
          <a:lstStyle>
            <a:lvl1pPr lvl="0" algn="l">
              <a:lnSpc>
                <a:spcPct val="100000"/>
              </a:lnSpc>
              <a:spcBef>
                <a:spcPts val="0"/>
              </a:spcBef>
              <a:spcAft>
                <a:spcPts val="0"/>
              </a:spcAft>
              <a:buClr>
                <a:srgbClr val="4E6276"/>
              </a:buClr>
              <a:buSzPts val="1800"/>
              <a:buNone/>
              <a:defRPr b="1" sz="1800">
                <a:solidFill>
                  <a:srgbClr val="4E627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8"/>
          <p:cNvSpPr txBox="1"/>
          <p:nvPr>
            <p:ph idx="1" type="body"/>
          </p:nvPr>
        </p:nvSpPr>
        <p:spPr>
          <a:xfrm>
            <a:off x="311700" y="1280160"/>
            <a:ext cx="8520600" cy="33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DD7500"/>
              </a:buClr>
              <a:buSzPts val="1800"/>
              <a:buChar char="●"/>
              <a:defRPr b="1">
                <a:solidFill>
                  <a:srgbClr val="DD75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2.png" id="17" name="Google Shape;17;p38"/>
          <p:cNvPicPr preferRelativeResize="0"/>
          <p:nvPr/>
        </p:nvPicPr>
        <p:blipFill rotWithShape="1">
          <a:blip r:embed="rId2">
            <a:alphaModFix/>
          </a:blip>
          <a:srcRect b="83181" l="0" r="0" t="0"/>
          <a:stretch/>
        </p:blipFill>
        <p:spPr>
          <a:xfrm>
            <a:off x="0" y="1188720"/>
            <a:ext cx="9144000" cy="24089"/>
          </a:xfrm>
          <a:prstGeom prst="rect">
            <a:avLst/>
          </a:prstGeom>
          <a:noFill/>
          <a:ln>
            <a:noFill/>
          </a:ln>
        </p:spPr>
      </p:pic>
      <p:sp>
        <p:nvSpPr>
          <p:cNvPr id="18" name="Google Shape;18;p38"/>
          <p:cNvSpPr txBox="1"/>
          <p:nvPr>
            <p:ph idx="2" type="title"/>
          </p:nvPr>
        </p:nvSpPr>
        <p:spPr>
          <a:xfrm>
            <a:off x="311700" y="0"/>
            <a:ext cx="8520600" cy="342300"/>
          </a:xfrm>
          <a:prstGeom prst="rect">
            <a:avLst/>
          </a:prstGeom>
          <a:noFill/>
          <a:ln>
            <a:noFill/>
          </a:ln>
        </p:spPr>
        <p:txBody>
          <a:bodyPr anchorCtr="0" anchor="t" bIns="18275" lIns="91425" spcFirstLastPara="1" rIns="91425" wrap="square" tIns="18275">
            <a:noAutofit/>
          </a:bodyPr>
          <a:lstStyle>
            <a:lvl1pPr lvl="0" algn="l">
              <a:lnSpc>
                <a:spcPct val="100000"/>
              </a:lnSpc>
              <a:spcBef>
                <a:spcPts val="0"/>
              </a:spcBef>
              <a:spcAft>
                <a:spcPts val="0"/>
              </a:spcAft>
              <a:buClr>
                <a:srgbClr val="5A8D30"/>
              </a:buClr>
              <a:buSzPts val="1400"/>
              <a:buNone/>
              <a:defRPr b="1" i="1" sz="1400">
                <a:solidFill>
                  <a:srgbClr val="5A8D3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p:spTree>
      <p:nvGrpSpPr>
        <p:cNvPr id="19" name="Shape 19"/>
        <p:cNvGrpSpPr/>
        <p:nvPr/>
      </p:nvGrpSpPr>
      <p:grpSpPr>
        <a:xfrm>
          <a:off x="0" y="0"/>
          <a:ext cx="0" cy="0"/>
          <a:chOff x="0" y="0"/>
          <a:chExt cx="0" cy="0"/>
        </a:xfrm>
      </p:grpSpPr>
      <p:sp>
        <p:nvSpPr>
          <p:cNvPr id="20" name="Google Shape;20;p39"/>
          <p:cNvSpPr txBox="1"/>
          <p:nvPr>
            <p:ph idx="1" type="body"/>
          </p:nvPr>
        </p:nvSpPr>
        <p:spPr>
          <a:xfrm>
            <a:off x="311700" y="1280160"/>
            <a:ext cx="8520600" cy="33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DD7500"/>
              </a:buClr>
              <a:buSzPts val="1800"/>
              <a:buChar char="●"/>
              <a:defRPr b="1">
                <a:solidFill>
                  <a:srgbClr val="DD75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p39"/>
          <p:cNvSpPr txBox="1"/>
          <p:nvPr>
            <p:ph type="title"/>
          </p:nvPr>
        </p:nvSpPr>
        <p:spPr>
          <a:xfrm>
            <a:off x="311700" y="342325"/>
            <a:ext cx="8520600" cy="792300"/>
          </a:xfrm>
          <a:prstGeom prst="rect">
            <a:avLst/>
          </a:prstGeom>
          <a:noFill/>
          <a:ln>
            <a:noFill/>
          </a:ln>
        </p:spPr>
        <p:txBody>
          <a:bodyPr anchorCtr="0" anchor="t" bIns="18275" lIns="91425" spcFirstLastPara="1" rIns="91425" wrap="square" tIns="18275">
            <a:noAutofit/>
          </a:bodyPr>
          <a:lstStyle>
            <a:lvl1pPr lvl="0" algn="l">
              <a:lnSpc>
                <a:spcPct val="100000"/>
              </a:lnSpc>
              <a:spcBef>
                <a:spcPts val="0"/>
              </a:spcBef>
              <a:spcAft>
                <a:spcPts val="0"/>
              </a:spcAft>
              <a:buClr>
                <a:srgbClr val="4E6276"/>
              </a:buClr>
              <a:buSzPts val="1800"/>
              <a:buNone/>
              <a:defRPr b="1" sz="1800">
                <a:solidFill>
                  <a:srgbClr val="4E627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9"/>
          <p:cNvSpPr txBox="1"/>
          <p:nvPr>
            <p:ph idx="2" type="title"/>
          </p:nvPr>
        </p:nvSpPr>
        <p:spPr>
          <a:xfrm>
            <a:off x="311700" y="0"/>
            <a:ext cx="8520600" cy="342300"/>
          </a:xfrm>
          <a:prstGeom prst="rect">
            <a:avLst/>
          </a:prstGeom>
          <a:noFill/>
          <a:ln>
            <a:noFill/>
          </a:ln>
        </p:spPr>
        <p:txBody>
          <a:bodyPr anchorCtr="0" anchor="t" bIns="18275" lIns="91425" spcFirstLastPara="1" rIns="91425" wrap="square" tIns="18275">
            <a:noAutofit/>
          </a:bodyPr>
          <a:lstStyle>
            <a:lvl1pPr lvl="0" algn="l">
              <a:lnSpc>
                <a:spcPct val="100000"/>
              </a:lnSpc>
              <a:spcBef>
                <a:spcPts val="0"/>
              </a:spcBef>
              <a:spcAft>
                <a:spcPts val="0"/>
              </a:spcAft>
              <a:buClr>
                <a:srgbClr val="5A8D30"/>
              </a:buClr>
              <a:buSzPts val="1400"/>
              <a:buNone/>
              <a:defRPr b="1" i="1" sz="1400">
                <a:solidFill>
                  <a:srgbClr val="5A8D3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0"/>
          <p:cNvSpPr txBox="1"/>
          <p:nvPr>
            <p:ph type="title"/>
          </p:nvPr>
        </p:nvSpPr>
        <p:spPr>
          <a:xfrm>
            <a:off x="540300" y="1998450"/>
            <a:ext cx="3631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5A8D30"/>
              </a:buClr>
              <a:buSzPts val="3000"/>
              <a:buNone/>
              <a:defRPr b="1" sz="3000">
                <a:solidFill>
                  <a:srgbClr val="5A8D30"/>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2Line_Plan_Title and Content">
  <p:cSld name="02_2Line_Plan_Title and Content">
    <p:spTree>
      <p:nvGrpSpPr>
        <p:cNvPr id="26" name="Shape 26"/>
        <p:cNvGrpSpPr/>
        <p:nvPr/>
      </p:nvGrpSpPr>
      <p:grpSpPr>
        <a:xfrm>
          <a:off x="0" y="0"/>
          <a:ext cx="0" cy="0"/>
          <a:chOff x="0" y="0"/>
          <a:chExt cx="0" cy="0"/>
        </a:xfrm>
      </p:grpSpPr>
      <p:cxnSp>
        <p:nvCxnSpPr>
          <p:cNvPr id="27" name="Google Shape;27;gb13959dc0a_0_331"/>
          <p:cNvCxnSpPr/>
          <p:nvPr/>
        </p:nvCxnSpPr>
        <p:spPr>
          <a:xfrm>
            <a:off x="539999" y="432000"/>
            <a:ext cx="8100000" cy="0"/>
          </a:xfrm>
          <a:prstGeom prst="straightConnector1">
            <a:avLst/>
          </a:prstGeom>
          <a:noFill/>
          <a:ln cap="flat" cmpd="sng" w="9525">
            <a:solidFill>
              <a:schemeClr val="accent2"/>
            </a:solidFill>
            <a:prstDash val="solid"/>
            <a:miter lim="800000"/>
            <a:headEnd len="sm" w="sm" type="none"/>
            <a:tailEnd len="sm" w="sm" type="none"/>
          </a:ln>
        </p:spPr>
      </p:cxnSp>
      <p:sp>
        <p:nvSpPr>
          <p:cNvPr id="28" name="Google Shape;28;gb13959dc0a_0_331"/>
          <p:cNvSpPr txBox="1"/>
          <p:nvPr>
            <p:ph idx="1"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1600"/>
              </a:spcAft>
              <a:buClr>
                <a:schemeClr val="dk1"/>
              </a:buClr>
              <a:buSzPts val="1400"/>
              <a:buChar char="■"/>
              <a:defRPr/>
            </a:lvl9pPr>
          </a:lstStyle>
          <a:p/>
        </p:txBody>
      </p:sp>
      <p:cxnSp>
        <p:nvCxnSpPr>
          <p:cNvPr id="29" name="Google Shape;29;gb13959dc0a_0_331"/>
          <p:cNvCxnSpPr/>
          <p:nvPr/>
        </p:nvCxnSpPr>
        <p:spPr>
          <a:xfrm>
            <a:off x="540000" y="1431000"/>
            <a:ext cx="675000" cy="0"/>
          </a:xfrm>
          <a:prstGeom prst="straightConnector1">
            <a:avLst/>
          </a:prstGeom>
          <a:noFill/>
          <a:ln cap="flat" cmpd="sng" w="50800">
            <a:solidFill>
              <a:schemeClr val="accent2"/>
            </a:solidFill>
            <a:prstDash val="solid"/>
            <a:miter lim="800000"/>
            <a:headEnd len="sm" w="sm" type="none"/>
            <a:tailEnd len="sm" w="sm" type="none"/>
          </a:ln>
        </p:spPr>
      </p:cxnSp>
      <p:sp>
        <p:nvSpPr>
          <p:cNvPr id="30" name="Google Shape;30;gb13959dc0a_0_331"/>
          <p:cNvSpPr txBox="1"/>
          <p:nvPr>
            <p:ph idx="2" type="body"/>
          </p:nvPr>
        </p:nvSpPr>
        <p:spPr>
          <a:xfrm>
            <a:off x="540000" y="1620000"/>
            <a:ext cx="8100000" cy="29700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2"/>
              </a:buClr>
              <a:buSzPts val="2100"/>
              <a:buChar char="●"/>
              <a:defRPr sz="2100"/>
            </a:lvl1pPr>
            <a:lvl2pPr indent="-342900" lvl="1" marL="914400" algn="l">
              <a:lnSpc>
                <a:spcPct val="150000"/>
              </a:lnSpc>
              <a:spcBef>
                <a:spcPts val="800"/>
              </a:spcBef>
              <a:spcAft>
                <a:spcPts val="0"/>
              </a:spcAft>
              <a:buClr>
                <a:schemeClr val="accent2"/>
              </a:buClr>
              <a:buSzPts val="1800"/>
              <a:buChar char="○"/>
              <a:defRPr sz="1800"/>
            </a:lvl2pPr>
            <a:lvl3pPr indent="-342900" lvl="2" marL="1371600" algn="l">
              <a:lnSpc>
                <a:spcPct val="150000"/>
              </a:lnSpc>
              <a:spcBef>
                <a:spcPts val="800"/>
              </a:spcBef>
              <a:spcAft>
                <a:spcPts val="0"/>
              </a:spcAft>
              <a:buClr>
                <a:schemeClr val="accent2"/>
              </a:buClr>
              <a:buSzPts val="1800"/>
              <a:buChar char="■"/>
              <a:defRPr sz="1800"/>
            </a:lvl3pPr>
            <a:lvl4pPr indent="-304800" lvl="3" marL="1828800" algn="l">
              <a:lnSpc>
                <a:spcPct val="150000"/>
              </a:lnSpc>
              <a:spcBef>
                <a:spcPts val="800"/>
              </a:spcBef>
              <a:spcAft>
                <a:spcPts val="0"/>
              </a:spcAft>
              <a:buClr>
                <a:schemeClr val="accent2"/>
              </a:buClr>
              <a:buSzPts val="1200"/>
              <a:buChar char="●"/>
              <a:defRPr sz="1200"/>
            </a:lvl4pPr>
            <a:lvl5pPr indent="-304800" lvl="4" marL="2286000" algn="l">
              <a:lnSpc>
                <a:spcPct val="150000"/>
              </a:lnSpc>
              <a:spcBef>
                <a:spcPts val="800"/>
              </a:spcBef>
              <a:spcAft>
                <a:spcPts val="0"/>
              </a:spcAft>
              <a:buClr>
                <a:schemeClr val="accent2"/>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1600"/>
              </a:spcAft>
              <a:buClr>
                <a:schemeClr val="dk1"/>
              </a:buClr>
              <a:buSzPts val="1400"/>
              <a:buChar char="■"/>
              <a:defRPr/>
            </a:lvl9pPr>
          </a:lstStyle>
          <a:p/>
        </p:txBody>
      </p:sp>
      <p:pic>
        <p:nvPicPr>
          <p:cNvPr id="31" name="Google Shape;31;gb13959dc0a_0_331"/>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32" name="Google Shape;32;gb13959dc0a_0_331"/>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2"/>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160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41"/>
          <p:cNvSpPr txBox="1"/>
          <p:nvPr>
            <p:ph type="title"/>
          </p:nvPr>
        </p:nvSpPr>
        <p:spPr>
          <a:xfrm>
            <a:off x="311700" y="-18425"/>
            <a:ext cx="8520600" cy="115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E6276"/>
              </a:buClr>
              <a:buSzPts val="2800"/>
              <a:buNone/>
              <a:defRPr b="1">
                <a:solidFill>
                  <a:srgbClr val="4E627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41"/>
          <p:cNvSpPr txBox="1"/>
          <p:nvPr>
            <p:ph idx="1" type="body"/>
          </p:nvPr>
        </p:nvSpPr>
        <p:spPr>
          <a:xfrm>
            <a:off x="311700" y="1280160"/>
            <a:ext cx="8520600" cy="33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6" name="Google Shape;3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2.png" id="37" name="Google Shape;37;p41"/>
          <p:cNvPicPr preferRelativeResize="0"/>
          <p:nvPr/>
        </p:nvPicPr>
        <p:blipFill rotWithShape="1">
          <a:blip r:embed="rId2">
            <a:alphaModFix/>
          </a:blip>
          <a:srcRect b="83181" l="0" r="0" t="0"/>
          <a:stretch/>
        </p:blipFill>
        <p:spPr>
          <a:xfrm>
            <a:off x="0" y="1188720"/>
            <a:ext cx="9144000" cy="2408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gb1187b88b6_0_237"/>
          <p:cNvSpPr/>
          <p:nvPr/>
        </p:nvSpPr>
        <p:spPr>
          <a:xfrm>
            <a:off x="418657" y="0"/>
            <a:ext cx="8375700" cy="1514100"/>
          </a:xfrm>
          <a:prstGeom prst="rect">
            <a:avLst/>
          </a:prstGeom>
          <a:solidFill>
            <a:schemeClr val="lt1"/>
          </a:solidFill>
          <a:ln cap="flat" cmpd="sng" w="9525">
            <a:solidFill>
              <a:srgbClr val="E3F1F1"/>
            </a:solidFill>
            <a:prstDash val="solid"/>
            <a:miter lim="800000"/>
            <a:headEnd len="sm" w="sm" type="none"/>
            <a:tailEnd len="sm" w="sm" type="none"/>
          </a:ln>
          <a:effectLst>
            <a:outerShdw blurRad="50800" rotWithShape="0" algn="tl" dir="2700000" dist="38100">
              <a:srgbClr val="D8D8D8">
                <a:alpha val="2941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venir"/>
              <a:buNone/>
            </a:pPr>
            <a:r>
              <a:t/>
            </a:r>
            <a:endParaRPr b="0" i="0" sz="1400" u="none" cap="none" strike="noStrike">
              <a:solidFill>
                <a:srgbClr val="FFFFFF"/>
              </a:solidFill>
              <a:latin typeface="Calibri"/>
              <a:ea typeface="Calibri"/>
              <a:cs typeface="Calibri"/>
              <a:sym typeface="Calibri"/>
            </a:endParaRPr>
          </a:p>
        </p:txBody>
      </p:sp>
      <p:sp>
        <p:nvSpPr>
          <p:cNvPr id="40" name="Google Shape;40;gb1187b88b6_0_237"/>
          <p:cNvSpPr/>
          <p:nvPr/>
        </p:nvSpPr>
        <p:spPr>
          <a:xfrm>
            <a:off x="425196" y="0"/>
            <a:ext cx="8366700" cy="1509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venir"/>
              <a:buNone/>
            </a:pPr>
            <a:r>
              <a:t/>
            </a:r>
            <a:endParaRPr b="0" i="0" sz="1400" u="none" cap="none" strike="noStrike">
              <a:solidFill>
                <a:srgbClr val="FFFFFF"/>
              </a:solidFill>
              <a:latin typeface="Calibri"/>
              <a:ea typeface="Calibri"/>
              <a:cs typeface="Calibri"/>
              <a:sym typeface="Calibri"/>
            </a:endParaRPr>
          </a:p>
        </p:txBody>
      </p:sp>
      <p:sp>
        <p:nvSpPr>
          <p:cNvPr id="41" name="Google Shape;41;gb1187b88b6_0_237"/>
          <p:cNvSpPr/>
          <p:nvPr/>
        </p:nvSpPr>
        <p:spPr>
          <a:xfrm>
            <a:off x="374125" y="590514"/>
            <a:ext cx="96000" cy="528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venir"/>
              <a:buNone/>
            </a:pPr>
            <a:r>
              <a:t/>
            </a:r>
            <a:endParaRPr b="0" i="0" sz="1400" u="none" cap="none" strike="noStrike">
              <a:solidFill>
                <a:srgbClr val="FFFFFF"/>
              </a:solidFill>
              <a:latin typeface="Calibri"/>
              <a:ea typeface="Calibri"/>
              <a:cs typeface="Calibri"/>
              <a:sym typeface="Calibri"/>
            </a:endParaRPr>
          </a:p>
        </p:txBody>
      </p:sp>
      <p:sp>
        <p:nvSpPr>
          <p:cNvPr id="42" name="Google Shape;42;gb1187b88b6_0_237"/>
          <p:cNvSpPr txBox="1"/>
          <p:nvPr>
            <p:ph type="title"/>
          </p:nvPr>
        </p:nvSpPr>
        <p:spPr>
          <a:xfrm>
            <a:off x="836676" y="411480"/>
            <a:ext cx="7626300" cy="884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000"/>
              <a:buFont typeface="Avenir"/>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 name="Google Shape;43;gb1187b88b6_0_237"/>
          <p:cNvSpPr txBox="1"/>
          <p:nvPr>
            <p:ph idx="1" type="body"/>
          </p:nvPr>
        </p:nvSpPr>
        <p:spPr>
          <a:xfrm>
            <a:off x="836676" y="1858518"/>
            <a:ext cx="7626300" cy="2770800"/>
          </a:xfrm>
          <a:prstGeom prst="rect">
            <a:avLst/>
          </a:prstGeom>
          <a:noFill/>
          <a:ln>
            <a:noFill/>
          </a:ln>
        </p:spPr>
        <p:txBody>
          <a:bodyPr anchorCtr="0" anchor="t" bIns="34275" lIns="68575" spcFirstLastPara="1" rIns="68575" wrap="square" tIns="34275">
            <a:noAutofit/>
          </a:bodyPr>
          <a:lstStyle>
            <a:lvl1pPr indent="-317500" lvl="0" marL="457200" algn="l">
              <a:lnSpc>
                <a:spcPct val="110000"/>
              </a:lnSpc>
              <a:spcBef>
                <a:spcPts val="800"/>
              </a:spcBef>
              <a:spcAft>
                <a:spcPts val="0"/>
              </a:spcAft>
              <a:buClr>
                <a:schemeClr val="dk1"/>
              </a:buClr>
              <a:buSzPts val="1400"/>
              <a:buChar char="●"/>
              <a:defRPr/>
            </a:lvl1pPr>
            <a:lvl2pPr indent="-317500" lvl="1" marL="914400" algn="l">
              <a:lnSpc>
                <a:spcPct val="110000"/>
              </a:lnSpc>
              <a:spcBef>
                <a:spcPts val="400"/>
              </a:spcBef>
              <a:spcAft>
                <a:spcPts val="0"/>
              </a:spcAft>
              <a:buClr>
                <a:schemeClr val="dk1"/>
              </a:buClr>
              <a:buSzPts val="1400"/>
              <a:buChar char="○"/>
              <a:defRPr/>
            </a:lvl2pPr>
            <a:lvl3pPr indent="-317500" lvl="2" marL="1371600" algn="l">
              <a:lnSpc>
                <a:spcPct val="110000"/>
              </a:lnSpc>
              <a:spcBef>
                <a:spcPts val="400"/>
              </a:spcBef>
              <a:spcAft>
                <a:spcPts val="0"/>
              </a:spcAft>
              <a:buClr>
                <a:schemeClr val="dk1"/>
              </a:buClr>
              <a:buSzPts val="1400"/>
              <a:buChar char="■"/>
              <a:defRPr/>
            </a:lvl3pPr>
            <a:lvl4pPr indent="-317500" lvl="3" marL="1828800" algn="l">
              <a:lnSpc>
                <a:spcPct val="110000"/>
              </a:lnSpc>
              <a:spcBef>
                <a:spcPts val="400"/>
              </a:spcBef>
              <a:spcAft>
                <a:spcPts val="0"/>
              </a:spcAft>
              <a:buClr>
                <a:schemeClr val="dk1"/>
              </a:buClr>
              <a:buSzPts val="1400"/>
              <a:buChar char="●"/>
              <a:defRPr/>
            </a:lvl4pPr>
            <a:lvl5pPr indent="-317500" lvl="4" marL="2286000" algn="l">
              <a:lnSpc>
                <a:spcPct val="11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1600"/>
              </a:spcAft>
              <a:buClr>
                <a:schemeClr val="dk1"/>
              </a:buClr>
              <a:buSzPts val="1400"/>
              <a:buChar char="■"/>
              <a:defRPr/>
            </a:lvl9pPr>
          </a:lstStyle>
          <a:p/>
        </p:txBody>
      </p:sp>
      <p:sp>
        <p:nvSpPr>
          <p:cNvPr id="44" name="Google Shape;44;gb1187b88b6_0_237"/>
          <p:cNvSpPr txBox="1"/>
          <p:nvPr>
            <p:ph idx="10" type="dt"/>
          </p:nvPr>
        </p:nvSpPr>
        <p:spPr>
          <a:xfrm>
            <a:off x="836676"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5" name="Google Shape;45;gb1187b88b6_0_2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6" name="Google Shape;46;gb1187b88b6_0_237"/>
          <p:cNvSpPr txBox="1"/>
          <p:nvPr>
            <p:ph idx="12" type="sldNum"/>
          </p:nvPr>
        </p:nvSpPr>
        <p:spPr>
          <a:xfrm>
            <a:off x="6405372"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1 1">
  <p:cSld name="Body Slide 1">
    <p:spTree>
      <p:nvGrpSpPr>
        <p:cNvPr id="47" name="Shape 47"/>
        <p:cNvGrpSpPr/>
        <p:nvPr/>
      </p:nvGrpSpPr>
      <p:grpSpPr>
        <a:xfrm>
          <a:off x="0" y="0"/>
          <a:ext cx="0" cy="0"/>
          <a:chOff x="0" y="0"/>
          <a:chExt cx="0" cy="0"/>
        </a:xfrm>
      </p:grpSpPr>
      <p:sp>
        <p:nvSpPr>
          <p:cNvPr id="48" name="Google Shape;48;gb1187b88b6_0_605"/>
          <p:cNvSpPr txBox="1"/>
          <p:nvPr>
            <p:ph type="title"/>
          </p:nvPr>
        </p:nvSpPr>
        <p:spPr>
          <a:xfrm>
            <a:off x="311700" y="342325"/>
            <a:ext cx="8520600" cy="792300"/>
          </a:xfrm>
          <a:prstGeom prst="rect">
            <a:avLst/>
          </a:prstGeom>
          <a:noFill/>
          <a:ln>
            <a:noFill/>
          </a:ln>
        </p:spPr>
        <p:txBody>
          <a:bodyPr anchorCtr="0" anchor="t" bIns="13700" lIns="68575" spcFirstLastPara="1" rIns="68575" wrap="square" tIns="13700">
            <a:noAutofit/>
          </a:bodyPr>
          <a:lstStyle>
            <a:lvl1pPr lvl="0" algn="l">
              <a:lnSpc>
                <a:spcPct val="90000"/>
              </a:lnSpc>
              <a:spcBef>
                <a:spcPts val="0"/>
              </a:spcBef>
              <a:spcAft>
                <a:spcPts val="0"/>
              </a:spcAft>
              <a:buClr>
                <a:srgbClr val="4E6276"/>
              </a:buClr>
              <a:buSzPts val="1400"/>
              <a:buFont typeface="Avenir"/>
              <a:buNone/>
              <a:defRPr b="1" sz="1800">
                <a:solidFill>
                  <a:srgbClr val="4E6276"/>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49" name="Google Shape;49;gb1187b88b6_0_605"/>
          <p:cNvSpPr txBox="1"/>
          <p:nvPr>
            <p:ph idx="1" type="body"/>
          </p:nvPr>
        </p:nvSpPr>
        <p:spPr>
          <a:xfrm>
            <a:off x="311700" y="1280160"/>
            <a:ext cx="8520600" cy="3302400"/>
          </a:xfrm>
          <a:prstGeom prst="rect">
            <a:avLst/>
          </a:prstGeom>
          <a:noFill/>
          <a:ln>
            <a:noFill/>
          </a:ln>
        </p:spPr>
        <p:txBody>
          <a:bodyPr anchorCtr="0" anchor="t" bIns="68575" lIns="68575" spcFirstLastPara="1" rIns="68575" wrap="square" tIns="68575">
            <a:noAutofit/>
          </a:bodyPr>
          <a:lstStyle>
            <a:lvl1pPr indent="-317500" lvl="0" marL="457200" algn="l">
              <a:lnSpc>
                <a:spcPct val="110000"/>
              </a:lnSpc>
              <a:spcBef>
                <a:spcPts val="0"/>
              </a:spcBef>
              <a:spcAft>
                <a:spcPts val="0"/>
              </a:spcAft>
              <a:buClr>
                <a:srgbClr val="DD7500"/>
              </a:buClr>
              <a:buSzPts val="1400"/>
              <a:buChar char="●"/>
              <a:defRPr b="1">
                <a:solidFill>
                  <a:srgbClr val="DD7500"/>
                </a:solidFill>
              </a:defRPr>
            </a:lvl1pPr>
            <a:lvl2pPr indent="-298450" lvl="1" marL="914400" algn="l">
              <a:lnSpc>
                <a:spcPct val="110000"/>
              </a:lnSpc>
              <a:spcBef>
                <a:spcPts val="1600"/>
              </a:spcBef>
              <a:spcAft>
                <a:spcPts val="0"/>
              </a:spcAft>
              <a:buClr>
                <a:srgbClr val="000000"/>
              </a:buClr>
              <a:buSzPts val="1100"/>
              <a:buChar char="○"/>
              <a:defRPr>
                <a:solidFill>
                  <a:srgbClr val="000000"/>
                </a:solidFill>
              </a:defRPr>
            </a:lvl2pPr>
            <a:lvl3pPr indent="-298450" lvl="2" marL="1371600" algn="l">
              <a:lnSpc>
                <a:spcPct val="110000"/>
              </a:lnSpc>
              <a:spcBef>
                <a:spcPts val="1600"/>
              </a:spcBef>
              <a:spcAft>
                <a:spcPts val="0"/>
              </a:spcAft>
              <a:buClr>
                <a:schemeClr val="dk1"/>
              </a:buClr>
              <a:buSzPts val="1100"/>
              <a:buChar char="■"/>
              <a:defRPr/>
            </a:lvl3pPr>
            <a:lvl4pPr indent="-298450" lvl="3" marL="1828800" algn="l">
              <a:lnSpc>
                <a:spcPct val="110000"/>
              </a:lnSpc>
              <a:spcBef>
                <a:spcPts val="1600"/>
              </a:spcBef>
              <a:spcAft>
                <a:spcPts val="0"/>
              </a:spcAft>
              <a:buClr>
                <a:schemeClr val="dk1"/>
              </a:buClr>
              <a:buSzPts val="1100"/>
              <a:buChar char="●"/>
              <a:defRPr/>
            </a:lvl4pPr>
            <a:lvl5pPr indent="-298450" lvl="4" marL="2286000" algn="l">
              <a:lnSpc>
                <a:spcPct val="110000"/>
              </a:lnSpc>
              <a:spcBef>
                <a:spcPts val="1600"/>
              </a:spcBef>
              <a:spcAft>
                <a:spcPts val="0"/>
              </a:spcAft>
              <a:buClr>
                <a:schemeClr val="dk1"/>
              </a:buClr>
              <a:buSzPts val="1100"/>
              <a:buChar char="○"/>
              <a:defRPr/>
            </a:lvl5pPr>
            <a:lvl6pPr indent="-298450" lvl="5" marL="2743200" algn="l">
              <a:lnSpc>
                <a:spcPct val="90000"/>
              </a:lnSpc>
              <a:spcBef>
                <a:spcPts val="1600"/>
              </a:spcBef>
              <a:spcAft>
                <a:spcPts val="0"/>
              </a:spcAft>
              <a:buClr>
                <a:schemeClr val="dk1"/>
              </a:buClr>
              <a:buSzPts val="1100"/>
              <a:buChar char="■"/>
              <a:defRPr/>
            </a:lvl6pPr>
            <a:lvl7pPr indent="-298450" lvl="6" marL="3200400" algn="l">
              <a:lnSpc>
                <a:spcPct val="90000"/>
              </a:lnSpc>
              <a:spcBef>
                <a:spcPts val="1600"/>
              </a:spcBef>
              <a:spcAft>
                <a:spcPts val="0"/>
              </a:spcAft>
              <a:buClr>
                <a:schemeClr val="dk1"/>
              </a:buClr>
              <a:buSzPts val="1100"/>
              <a:buChar char="●"/>
              <a:defRPr/>
            </a:lvl7pPr>
            <a:lvl8pPr indent="-298450" lvl="7" marL="3657600" algn="l">
              <a:lnSpc>
                <a:spcPct val="90000"/>
              </a:lnSpc>
              <a:spcBef>
                <a:spcPts val="1600"/>
              </a:spcBef>
              <a:spcAft>
                <a:spcPts val="0"/>
              </a:spcAft>
              <a:buClr>
                <a:schemeClr val="dk1"/>
              </a:buClr>
              <a:buSzPts val="1100"/>
              <a:buChar char="○"/>
              <a:defRPr/>
            </a:lvl8pPr>
            <a:lvl9pPr indent="-298450" lvl="8" marL="4114800" algn="l">
              <a:lnSpc>
                <a:spcPct val="90000"/>
              </a:lnSpc>
              <a:spcBef>
                <a:spcPts val="1600"/>
              </a:spcBef>
              <a:spcAft>
                <a:spcPts val="1600"/>
              </a:spcAft>
              <a:buClr>
                <a:schemeClr val="dk1"/>
              </a:buClr>
              <a:buSzPts val="1100"/>
              <a:buChar char="■"/>
              <a:defRPr/>
            </a:lvl9pPr>
          </a:lstStyle>
          <a:p/>
        </p:txBody>
      </p:sp>
      <p:sp>
        <p:nvSpPr>
          <p:cNvPr id="50" name="Google Shape;50;gb1187b88b6_0_605"/>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888888"/>
              </a:buClr>
              <a:buSzPts val="900"/>
              <a:buFont typeface="Avenir"/>
              <a:buNone/>
              <a:defRPr b="0" i="0" sz="9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pic>
        <p:nvPicPr>
          <p:cNvPr descr="2.png" id="51" name="Google Shape;51;gb1187b88b6_0_605"/>
          <p:cNvPicPr preferRelativeResize="0"/>
          <p:nvPr/>
        </p:nvPicPr>
        <p:blipFill rotWithShape="1">
          <a:blip r:embed="rId2">
            <a:alphaModFix/>
          </a:blip>
          <a:srcRect b="83181" l="0" r="0" t="0"/>
          <a:stretch/>
        </p:blipFill>
        <p:spPr>
          <a:xfrm>
            <a:off x="0" y="1188721"/>
            <a:ext cx="9144000" cy="24089"/>
          </a:xfrm>
          <a:prstGeom prst="rect">
            <a:avLst/>
          </a:prstGeom>
          <a:noFill/>
          <a:ln>
            <a:noFill/>
          </a:ln>
        </p:spPr>
      </p:pic>
      <p:sp>
        <p:nvSpPr>
          <p:cNvPr id="52" name="Google Shape;52;gb1187b88b6_0_605"/>
          <p:cNvSpPr txBox="1"/>
          <p:nvPr>
            <p:ph idx="2" type="title"/>
          </p:nvPr>
        </p:nvSpPr>
        <p:spPr>
          <a:xfrm>
            <a:off x="311700" y="0"/>
            <a:ext cx="8520600" cy="342300"/>
          </a:xfrm>
          <a:prstGeom prst="rect">
            <a:avLst/>
          </a:prstGeom>
          <a:noFill/>
          <a:ln>
            <a:noFill/>
          </a:ln>
        </p:spPr>
        <p:txBody>
          <a:bodyPr anchorCtr="0" anchor="t" bIns="13700" lIns="68575" spcFirstLastPara="1" rIns="68575" wrap="square" tIns="13700">
            <a:noAutofit/>
          </a:bodyPr>
          <a:lstStyle>
            <a:lvl1pPr lvl="0" algn="l">
              <a:lnSpc>
                <a:spcPct val="90000"/>
              </a:lnSpc>
              <a:spcBef>
                <a:spcPts val="0"/>
              </a:spcBef>
              <a:spcAft>
                <a:spcPts val="0"/>
              </a:spcAft>
              <a:buClr>
                <a:srgbClr val="5A8D30"/>
              </a:buClr>
              <a:buSzPts val="1100"/>
              <a:buFont typeface="Avenir"/>
              <a:buNone/>
              <a:defRPr b="1" i="1" sz="1400">
                <a:solidFill>
                  <a:srgbClr val="5A8D30"/>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cmp-openstandards.org/"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jp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jp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8.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jp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24.jp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2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s://docs.google.com/presentation/d/1Juvd4ET-MXmT-9JqCR6RJSeCnVdT8wpvujrio0rgKog/edit#slide=id.gb19870f8d8_0_466" TargetMode="External"/><Relationship Id="rId4" Type="http://schemas.openxmlformats.org/officeDocument/2006/relationships/hyperlink" Target="https://docs.google.com/presentation/d/1sEktaM1SPIGBZ1PrqYa5fZQaWZdOuxAQ5SOKFvAuaFU/edit#slide=id.gb15ff62bcb_10_506" TargetMode="External"/><Relationship Id="rId9" Type="http://schemas.openxmlformats.org/officeDocument/2006/relationships/image" Target="../media/image4.png"/><Relationship Id="rId5" Type="http://schemas.openxmlformats.org/officeDocument/2006/relationships/hyperlink" Target="https://www.miradishare.org/ux/project/charles-latremouille-canadianplanningc-2020-00008?nav1=overview&amp;nav2=summary" TargetMode="External"/><Relationship Id="rId6" Type="http://schemas.openxmlformats.org/officeDocument/2006/relationships/hyperlink" Target="https://drive.google.com/drive/u/0/folders/1IAt8LTr24Db-TIFENmdDIYeh7CAkZW4R" TargetMode="External"/><Relationship Id="rId7" Type="http://schemas.openxmlformats.org/officeDocument/2006/relationships/hyperlink" Target="https://drive.google.com/drive/u/0/folders/1bfKvFhy_khvNDRIJtujQ2RSG7pLjrBms" TargetMode="External"/><Relationship Id="rId8" Type="http://schemas.openxmlformats.org/officeDocument/2006/relationships/image" Target="../media/image2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hyperlink" Target="https://cmp-openstandards.org/wp-content/uploads/2016/07/Incorporating-Social-Aspects-and-Human-Wellbeing-in-Biodiversity-Conservation-Projects-v.-2.0-July-2016.pdf" TargetMode="External"/><Relationship Id="rId4" Type="http://schemas.openxmlformats.org/officeDocument/2006/relationships/hyperlink" Target="https://www.conservation.cam.ac.uk/Key_Programmes/biodiversity-nature-and-the-un-sustainable-development-goals" TargetMode="External"/><Relationship Id="rId5" Type="http://schemas.openxmlformats.org/officeDocument/2006/relationships/hyperlink" Target="https://fosonline.org/wp-content/uploads/2019/11/FOS_Results_Chain_Guide_2007-05.pdf" TargetMode="External"/><Relationship Id="rId6"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hyperlink" Target="http://peoplefoodandnature.org/blog/sdgs-fail-to-address-interlinkages-between-goals-and-targets/" TargetMode="Externa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
          <p:cNvSpPr txBox="1"/>
          <p:nvPr>
            <p:ph type="ctrTitle"/>
          </p:nvPr>
        </p:nvSpPr>
        <p:spPr>
          <a:xfrm>
            <a:off x="694650" y="2154963"/>
            <a:ext cx="7956300" cy="1445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2900">
                <a:solidFill>
                  <a:srgbClr val="0B5394"/>
                </a:solidFill>
                <a:latin typeface="Calibri"/>
                <a:ea typeface="Calibri"/>
                <a:cs typeface="Calibri"/>
                <a:sym typeface="Calibri"/>
              </a:rPr>
              <a:t>Global Environment &amp; Development Agendas: </a:t>
            </a:r>
            <a:endParaRPr b="1" sz="2900">
              <a:solidFill>
                <a:srgbClr val="0B5394"/>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b="1" lang="en" sz="2900">
                <a:solidFill>
                  <a:srgbClr val="0B5394"/>
                </a:solidFill>
                <a:latin typeface="Calibri"/>
                <a:ea typeface="Calibri"/>
                <a:cs typeface="Calibri"/>
                <a:sym typeface="Calibri"/>
              </a:rPr>
              <a:t>An Integrated Strategy for Conservation</a:t>
            </a:r>
            <a:endParaRPr b="1" sz="2900">
              <a:solidFill>
                <a:srgbClr val="0B5394"/>
              </a:solidFill>
              <a:latin typeface="Calibri"/>
              <a:ea typeface="Calibri"/>
              <a:cs typeface="Calibri"/>
              <a:sym typeface="Calibri"/>
            </a:endParaRPr>
          </a:p>
          <a:p>
            <a:pPr indent="0" lvl="0" marL="0" rtl="0" algn="ctr">
              <a:lnSpc>
                <a:spcPct val="100000"/>
              </a:lnSpc>
              <a:spcBef>
                <a:spcPts val="600"/>
              </a:spcBef>
              <a:spcAft>
                <a:spcPts val="0"/>
              </a:spcAft>
              <a:buClr>
                <a:schemeClr val="dk1"/>
              </a:buClr>
              <a:buSzPts val="1100"/>
              <a:buFont typeface="Arial"/>
              <a:buNone/>
            </a:pPr>
            <a:r>
              <a:t/>
            </a:r>
            <a:endParaRPr b="1" sz="1800">
              <a:solidFill>
                <a:srgbClr val="45818E"/>
              </a:solidFill>
              <a:latin typeface="Calibri"/>
              <a:ea typeface="Calibri"/>
              <a:cs typeface="Calibri"/>
              <a:sym typeface="Calibri"/>
            </a:endParaRPr>
          </a:p>
        </p:txBody>
      </p:sp>
      <p:sp>
        <p:nvSpPr>
          <p:cNvPr id="58" name="Google Shape;58;p1"/>
          <p:cNvSpPr txBox="1"/>
          <p:nvPr>
            <p:ph idx="1" type="subTitle"/>
          </p:nvPr>
        </p:nvSpPr>
        <p:spPr>
          <a:xfrm>
            <a:off x="1879975" y="3491900"/>
            <a:ext cx="5754600" cy="125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2800"/>
              <a:buNone/>
            </a:pPr>
            <a:r>
              <a:rPr b="1" lang="en" sz="1900">
                <a:solidFill>
                  <a:srgbClr val="45818E"/>
                </a:solidFill>
                <a:latin typeface="Calibri"/>
                <a:ea typeface="Calibri"/>
                <a:cs typeface="Calibri"/>
                <a:sym typeface="Calibri"/>
              </a:rPr>
              <a:t>Definition, Theory of Change, and </a:t>
            </a:r>
            <a:endParaRPr b="1" sz="1900">
              <a:solidFill>
                <a:srgbClr val="45818E"/>
              </a:solidFill>
              <a:latin typeface="Calibri"/>
              <a:ea typeface="Calibri"/>
              <a:cs typeface="Calibri"/>
              <a:sym typeface="Calibri"/>
            </a:endParaRPr>
          </a:p>
          <a:p>
            <a:pPr indent="0" lvl="0" marL="0" marR="0" rtl="0" algn="ctr">
              <a:lnSpc>
                <a:spcPct val="100000"/>
              </a:lnSpc>
              <a:spcBef>
                <a:spcPts val="0"/>
              </a:spcBef>
              <a:spcAft>
                <a:spcPts val="0"/>
              </a:spcAft>
              <a:buSzPts val="2800"/>
              <a:buNone/>
            </a:pPr>
            <a:r>
              <a:rPr b="1" lang="en" sz="1900">
                <a:solidFill>
                  <a:srgbClr val="45818E"/>
                </a:solidFill>
                <a:latin typeface="Calibri"/>
                <a:ea typeface="Calibri"/>
                <a:cs typeface="Calibri"/>
                <a:sym typeface="Calibri"/>
              </a:rPr>
              <a:t>Recommendations for Application</a:t>
            </a:r>
            <a:endParaRPr b="1" sz="1900">
              <a:solidFill>
                <a:srgbClr val="45818E"/>
              </a:solidFill>
              <a:latin typeface="Calibri"/>
              <a:ea typeface="Calibri"/>
              <a:cs typeface="Calibri"/>
              <a:sym typeface="Calibri"/>
            </a:endParaRPr>
          </a:p>
          <a:p>
            <a:pPr indent="0" lvl="0" marL="0" marR="0" rtl="0" algn="ctr">
              <a:lnSpc>
                <a:spcPct val="100000"/>
              </a:lnSpc>
              <a:spcBef>
                <a:spcPts val="0"/>
              </a:spcBef>
              <a:spcAft>
                <a:spcPts val="0"/>
              </a:spcAft>
              <a:buSzPts val="2800"/>
              <a:buNone/>
            </a:pPr>
            <a:r>
              <a:t/>
            </a:r>
            <a:endParaRPr i="1" sz="1900">
              <a:latin typeface="Calibri"/>
              <a:ea typeface="Calibri"/>
              <a:cs typeface="Calibri"/>
              <a:sym typeface="Calibri"/>
            </a:endParaRPr>
          </a:p>
          <a:p>
            <a:pPr indent="0" lvl="0" marL="0" marR="0" rtl="0" algn="ctr">
              <a:lnSpc>
                <a:spcPct val="100000"/>
              </a:lnSpc>
              <a:spcBef>
                <a:spcPts val="0"/>
              </a:spcBef>
              <a:spcAft>
                <a:spcPts val="0"/>
              </a:spcAft>
              <a:buSzPts val="2800"/>
              <a:buNone/>
            </a:pPr>
            <a:r>
              <a:rPr i="1" lang="en" sz="1500">
                <a:solidFill>
                  <a:srgbClr val="000000"/>
                </a:solidFill>
                <a:latin typeface="Calibri"/>
                <a:ea typeface="Calibri"/>
                <a:cs typeface="Calibri"/>
                <a:sym typeface="Calibri"/>
              </a:rPr>
              <a:t>December 15, 2020</a:t>
            </a:r>
            <a:endParaRPr i="1" sz="9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2800"/>
              <a:buNone/>
            </a:pPr>
            <a:r>
              <a:t/>
            </a:r>
            <a:endParaRPr i="1" sz="900">
              <a:highlight>
                <a:srgbClr val="FFFF00"/>
              </a:highlight>
              <a:latin typeface="Calibri"/>
              <a:ea typeface="Calibri"/>
              <a:cs typeface="Calibri"/>
              <a:sym typeface="Calibri"/>
            </a:endParaRPr>
          </a:p>
        </p:txBody>
      </p:sp>
      <p:sp>
        <p:nvSpPr>
          <p:cNvPr id="59" name="Google Shape;59;p1"/>
          <p:cNvSpPr txBox="1"/>
          <p:nvPr>
            <p:ph idx="1" type="subTitle"/>
          </p:nvPr>
        </p:nvSpPr>
        <p:spPr>
          <a:xfrm>
            <a:off x="2831600" y="467800"/>
            <a:ext cx="5225400" cy="68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2800"/>
              <a:buNone/>
            </a:pPr>
            <a:r>
              <a:rPr b="1" lang="en" sz="1600">
                <a:solidFill>
                  <a:srgbClr val="000000"/>
                </a:solidFill>
                <a:latin typeface="Calibri"/>
                <a:ea typeface="Calibri"/>
                <a:cs typeface="Calibri"/>
                <a:sym typeface="Calibri"/>
              </a:rPr>
              <a:t>A Conservation Measures Partnership Learning Initiative</a:t>
            </a:r>
            <a:endParaRPr b="1" sz="1600">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SzPts val="2800"/>
              <a:buNone/>
            </a:pPr>
            <a:r>
              <a:rPr b="1" lang="en" sz="1600">
                <a:solidFill>
                  <a:srgbClr val="000000"/>
                </a:solidFill>
                <a:latin typeface="Calibri"/>
                <a:ea typeface="Calibri"/>
                <a:cs typeface="Calibri"/>
                <a:sym typeface="Calibri"/>
              </a:rPr>
              <a:t>Supported by the Gordon and Betty Moore Foundation</a:t>
            </a:r>
            <a:endParaRPr b="1" sz="16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2800"/>
              <a:buNone/>
            </a:pPr>
            <a:r>
              <a:t/>
            </a:r>
            <a:endParaRPr sz="600">
              <a:solidFill>
                <a:srgbClr val="274E13"/>
              </a:solidFill>
              <a:highlight>
                <a:srgbClr val="FFFF00"/>
              </a:highlight>
            </a:endParaRPr>
          </a:p>
        </p:txBody>
      </p:sp>
      <p:pic>
        <p:nvPicPr>
          <p:cNvPr id="60" name="Google Shape;60;p1"/>
          <p:cNvPicPr preferRelativeResize="0"/>
          <p:nvPr/>
        </p:nvPicPr>
        <p:blipFill rotWithShape="1">
          <a:blip r:embed="rId3">
            <a:alphaModFix/>
          </a:blip>
          <a:srcRect b="10684" l="0" r="-1" t="9698"/>
          <a:stretch/>
        </p:blipFill>
        <p:spPr>
          <a:xfrm>
            <a:off x="1109249" y="-414575"/>
            <a:ext cx="2137725" cy="2449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b178ee4de9_3_366"/>
          <p:cNvSpPr txBox="1"/>
          <p:nvPr>
            <p:ph idx="1" type="body"/>
          </p:nvPr>
        </p:nvSpPr>
        <p:spPr>
          <a:xfrm>
            <a:off x="235500" y="1387825"/>
            <a:ext cx="8064900" cy="353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Under what conditions could an ED Agenda strategy be necessary and appropriate?</a:t>
            </a:r>
            <a:br>
              <a:rPr lang="en" sz="1200">
                <a:solidFill>
                  <a:srgbClr val="0B5394"/>
                </a:solidFill>
                <a:latin typeface="Calibri"/>
                <a:ea typeface="Calibri"/>
                <a:cs typeface="Calibri"/>
                <a:sym typeface="Calibri"/>
              </a:rPr>
            </a:br>
            <a:endParaRPr b="0"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rgbClr val="0B5394"/>
              </a:buClr>
              <a:buSzPts val="1200"/>
              <a:buFont typeface="Calibri"/>
              <a:buChar char="●"/>
            </a:pPr>
            <a:r>
              <a:rPr b="0" lang="en" sz="1200">
                <a:solidFill>
                  <a:schemeClr val="dk1"/>
                </a:solidFill>
                <a:latin typeface="Calibri"/>
                <a:ea typeface="Calibri"/>
                <a:cs typeface="Calibri"/>
                <a:sym typeface="Calibri"/>
              </a:rPr>
              <a:t>When there is a desperate need for good governance mechanisms (particularly transparent and participatory development planning processes), ED agendas can justify and support efforts to establish a framework for data collection, stakeholder consultations, investigations (monitoring) and reporting of activities.</a:t>
            </a:r>
            <a:endParaRPr b="0"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rgbClr val="0B5394"/>
              </a:buClr>
              <a:buSzPts val="1200"/>
              <a:buFont typeface="Calibri"/>
              <a:buChar char="●"/>
            </a:pPr>
            <a:r>
              <a:rPr b="0" lang="en" sz="1200">
                <a:solidFill>
                  <a:schemeClr val="dk1"/>
                </a:solidFill>
                <a:latin typeface="Calibri"/>
                <a:ea typeface="Calibri"/>
                <a:cs typeface="Calibri"/>
                <a:sym typeface="Calibri"/>
              </a:rPr>
              <a:t>When a conservation organisation (and its partners) has the credibility (competency) and legitimacy (social license) to navigate complex negotiations and sensitive conflicts amongst diverse stakeholder interests.</a:t>
            </a:r>
            <a:endParaRPr b="0"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sz="1200">
              <a:solidFill>
                <a:srgbClr val="0B5394"/>
              </a:solidFill>
              <a:latin typeface="Calibri"/>
              <a:ea typeface="Calibri"/>
              <a:cs typeface="Calibri"/>
              <a:sym typeface="Calibri"/>
            </a:endParaRPr>
          </a:p>
        </p:txBody>
      </p:sp>
      <p:sp>
        <p:nvSpPr>
          <p:cNvPr id="134" name="Google Shape;134;gb178ee4de9_3_366"/>
          <p:cNvSpPr txBox="1"/>
          <p:nvPr>
            <p:ph idx="2" type="title"/>
          </p:nvPr>
        </p:nvSpPr>
        <p:spPr>
          <a:xfrm>
            <a:off x="311700" y="134300"/>
            <a:ext cx="8520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1. Executive Summary </a:t>
            </a:r>
            <a:endParaRPr b="0" sz="1000">
              <a:solidFill>
                <a:srgbClr val="555555"/>
              </a:solidFill>
              <a:latin typeface="Helvetica Neue"/>
              <a:ea typeface="Helvetica Neue"/>
              <a:cs typeface="Helvetica Neue"/>
              <a:sym typeface="Helvetica Neue"/>
            </a:endParaRPr>
          </a:p>
        </p:txBody>
      </p:sp>
      <p:sp>
        <p:nvSpPr>
          <p:cNvPr id="135" name="Google Shape;135;gb178ee4de9_3_366"/>
          <p:cNvSpPr txBox="1"/>
          <p:nvPr>
            <p:ph type="title"/>
          </p:nvPr>
        </p:nvSpPr>
        <p:spPr>
          <a:xfrm>
            <a:off x="311700" y="342325"/>
            <a:ext cx="8665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Conclusions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Global/National ED Agendas can provide a powerful legitimate mandate and unlock substantial resources for conservation work. They require interdisciplinary teams for skillful integration of human well-being considerations, scaling to generate meaningful contributions to achievement of targets, and strategic partnerships for effective implementation and collective impact. </a:t>
            </a:r>
            <a:endParaRPr b="0" i="1" sz="1200">
              <a:solidFill>
                <a:srgbClr val="45818E"/>
              </a:solidFill>
              <a:latin typeface="Calibri"/>
              <a:ea typeface="Calibri"/>
              <a:cs typeface="Calibri"/>
              <a:sym typeface="Calibri"/>
            </a:endParaRPr>
          </a:p>
        </p:txBody>
      </p:sp>
      <p:pic>
        <p:nvPicPr>
          <p:cNvPr id="136" name="Google Shape;136;gb178ee4de9_3_366"/>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b178ee4de9_2_0"/>
          <p:cNvSpPr txBox="1"/>
          <p:nvPr>
            <p:ph idx="1" type="body"/>
          </p:nvPr>
        </p:nvSpPr>
        <p:spPr>
          <a:xfrm>
            <a:off x="525950" y="1387850"/>
            <a:ext cx="8520600" cy="35355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SzPts val="1800"/>
              <a:buNone/>
            </a:pPr>
            <a:r>
              <a:rPr lang="en" sz="1200">
                <a:solidFill>
                  <a:srgbClr val="0B5394"/>
                </a:solidFill>
                <a:highlight>
                  <a:schemeClr val="lt1"/>
                </a:highlight>
                <a:latin typeface="Calibri"/>
                <a:ea typeface="Calibri"/>
                <a:cs typeface="Calibri"/>
                <a:sym typeface="Calibri"/>
              </a:rPr>
              <a:t>What are critical barriers to the successful uptake/application of an ED Agenda strategy?</a:t>
            </a:r>
            <a:endParaRPr sz="1200">
              <a:solidFill>
                <a:srgbClr val="0B5394"/>
              </a:solidFill>
              <a:highlight>
                <a:schemeClr val="lt1"/>
              </a:highlight>
              <a:latin typeface="Calibri"/>
              <a:ea typeface="Calibri"/>
              <a:cs typeface="Calibri"/>
              <a:sym typeface="Calibri"/>
            </a:endParaRPr>
          </a:p>
          <a:p>
            <a:pPr indent="0" lvl="0" marL="0" rtl="0" algn="l">
              <a:lnSpc>
                <a:spcPct val="114000"/>
              </a:lnSpc>
              <a:spcBef>
                <a:spcPts val="0"/>
              </a:spcBef>
              <a:spcAft>
                <a:spcPts val="0"/>
              </a:spcAft>
              <a:buSzPts val="1800"/>
              <a:buNone/>
            </a:pPr>
            <a:r>
              <a:t/>
            </a:r>
            <a:endParaRPr sz="1200">
              <a:solidFill>
                <a:srgbClr val="0B5394"/>
              </a:solidFill>
              <a:highlight>
                <a:schemeClr val="lt1"/>
              </a:highlight>
              <a:latin typeface="Calibri"/>
              <a:ea typeface="Calibri"/>
              <a:cs typeface="Calibri"/>
              <a:sym typeface="Calibri"/>
            </a:endParaRPr>
          </a:p>
          <a:p>
            <a:pPr indent="-304800" lvl="0" marL="457200" rtl="0" algn="l">
              <a:lnSpc>
                <a:spcPct val="112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Discontinuity in the political will, supportive policies and implementation programs associated with ED agendas, due to changes in governments .</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2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Deep and chronic conflicts to sensitive issues (e.g., land tenure, political ideology, socio-cultural tensions) which give rise to ‘irreconcilable differences’ amongst key stakeholders, or which require sophisticated and lengthy conflict resolution processes that exceed the capacity of organisations and deadlines to demonstrate proof-of-concept or return-on-investment. </a:t>
            </a:r>
            <a:endParaRPr b="0" sz="1200">
              <a:solidFill>
                <a:srgbClr val="000000"/>
              </a:solidFill>
              <a:latin typeface="Calibri"/>
              <a:ea typeface="Calibri"/>
              <a:cs typeface="Calibri"/>
              <a:sym typeface="Calibri"/>
            </a:endParaRPr>
          </a:p>
          <a:p>
            <a:pPr indent="0" lvl="0" marL="457200" rtl="0" algn="l">
              <a:lnSpc>
                <a:spcPct val="112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2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Individual and institutional behaviour change is lengthy and non-linear, which introduces uncertainty into theories of change and affect the timely delivery of project outcomes to demonstrate proof-of-concept or return-on-investment.</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2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Both governments and other stakeholders (particularly CSOs) are unaware of the existence or benefit of ED agendas and confused about how to navigate the complex institutional arrangements associated with participating in ED agendas (e.g., accessing resources for implementing and reporting progress on national commitments). </a:t>
            </a:r>
            <a:endParaRPr b="0" sz="1200">
              <a:solidFill>
                <a:srgbClr val="000000"/>
              </a:solidFill>
              <a:latin typeface="Calibri"/>
              <a:ea typeface="Calibri"/>
              <a:cs typeface="Calibri"/>
              <a:sym typeface="Calibri"/>
            </a:endParaRPr>
          </a:p>
        </p:txBody>
      </p:sp>
      <p:sp>
        <p:nvSpPr>
          <p:cNvPr id="142" name="Google Shape;142;gb178ee4de9_2_0"/>
          <p:cNvSpPr txBox="1"/>
          <p:nvPr>
            <p:ph idx="2" type="title"/>
          </p:nvPr>
        </p:nvSpPr>
        <p:spPr>
          <a:xfrm>
            <a:off x="311700" y="134300"/>
            <a:ext cx="8520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1. Executive Summary </a:t>
            </a:r>
            <a:endParaRPr b="0" sz="1000">
              <a:solidFill>
                <a:srgbClr val="555555"/>
              </a:solidFill>
              <a:latin typeface="Helvetica Neue"/>
              <a:ea typeface="Helvetica Neue"/>
              <a:cs typeface="Helvetica Neue"/>
              <a:sym typeface="Helvetica Neue"/>
            </a:endParaRPr>
          </a:p>
        </p:txBody>
      </p:sp>
      <p:sp>
        <p:nvSpPr>
          <p:cNvPr id="143" name="Google Shape;143;gb178ee4de9_2_0"/>
          <p:cNvSpPr txBox="1"/>
          <p:nvPr>
            <p:ph type="title"/>
          </p:nvPr>
        </p:nvSpPr>
        <p:spPr>
          <a:xfrm>
            <a:off x="311700" y="342325"/>
            <a:ext cx="8665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Conclusions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Global/National ED Agendas can provide a powerful legitimate mandate and unlock substantial resources for conservation work. They require interdisciplinary teams for skillful integration of human well-being considerations, scaling to generate meaningful contributions to achievement of targets, and strategic partnerships for effective implementation and collective impact. </a:t>
            </a:r>
            <a:endParaRPr b="0" i="1" sz="1200">
              <a:solidFill>
                <a:srgbClr val="45818E"/>
              </a:solidFill>
              <a:latin typeface="Calibri"/>
              <a:ea typeface="Calibri"/>
              <a:cs typeface="Calibri"/>
              <a:sym typeface="Calibri"/>
            </a:endParaRPr>
          </a:p>
        </p:txBody>
      </p:sp>
      <p:pic>
        <p:nvPicPr>
          <p:cNvPr id="144" name="Google Shape;144;gb178ee4de9_2_0"/>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b178ee4de9_3_348"/>
          <p:cNvSpPr txBox="1"/>
          <p:nvPr>
            <p:ph idx="1" type="body"/>
          </p:nvPr>
        </p:nvSpPr>
        <p:spPr>
          <a:xfrm>
            <a:off x="525950" y="1387850"/>
            <a:ext cx="8520600" cy="3535500"/>
          </a:xfrm>
          <a:prstGeom prst="rect">
            <a:avLst/>
          </a:prstGeom>
          <a:noFill/>
          <a:ln>
            <a:noFill/>
          </a:ln>
        </p:spPr>
        <p:txBody>
          <a:bodyPr anchorCtr="0" anchor="t" bIns="91425" lIns="91425" spcFirstLastPara="1" rIns="91425" wrap="square" tIns="91425">
            <a:noAutofit/>
          </a:bodyPr>
          <a:lstStyle/>
          <a:p>
            <a:pPr indent="0" lvl="0" marL="0" rtl="0" algn="l">
              <a:lnSpc>
                <a:spcPct val="113000"/>
              </a:lnSpc>
              <a:spcBef>
                <a:spcPts val="300"/>
              </a:spcBef>
              <a:spcAft>
                <a:spcPts val="0"/>
              </a:spcAft>
              <a:buSzPts val="1800"/>
              <a:buNone/>
            </a:pPr>
            <a:r>
              <a:rPr lang="en" sz="1200">
                <a:solidFill>
                  <a:srgbClr val="0B5394"/>
                </a:solidFill>
                <a:highlight>
                  <a:schemeClr val="lt1"/>
                </a:highlight>
                <a:latin typeface="Calibri"/>
                <a:ea typeface="Calibri"/>
                <a:cs typeface="Calibri"/>
                <a:sym typeface="Calibri"/>
              </a:rPr>
              <a:t>What critical actions could support successful uptake/application of an ED Agenda strategy?</a:t>
            </a:r>
            <a:br>
              <a:rPr lang="en" sz="1200">
                <a:solidFill>
                  <a:srgbClr val="0B5394"/>
                </a:solidFill>
                <a:highlight>
                  <a:schemeClr val="lt1"/>
                </a:highlight>
                <a:latin typeface="Calibri"/>
                <a:ea typeface="Calibri"/>
                <a:cs typeface="Calibri"/>
                <a:sym typeface="Calibri"/>
              </a:rPr>
            </a:br>
            <a:endParaRPr b="0" sz="1200">
              <a:solidFill>
                <a:srgbClr val="0B5394"/>
              </a:solidFill>
              <a:highlight>
                <a:schemeClr val="lt1"/>
              </a:highlight>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Build relationships with: </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high-level organisations (e.g., UNDP) and government </a:t>
            </a:r>
            <a:r>
              <a:rPr lang="en" sz="1200">
                <a:latin typeface="Calibri"/>
                <a:ea typeface="Calibri"/>
                <a:cs typeface="Calibri"/>
                <a:sym typeface="Calibri"/>
              </a:rPr>
              <a:t>bureaucrats</a:t>
            </a:r>
            <a:r>
              <a:rPr lang="en" sz="1200">
                <a:solidFill>
                  <a:srgbClr val="000000"/>
                </a:solidFill>
                <a:latin typeface="Calibri"/>
                <a:ea typeface="Calibri"/>
                <a:cs typeface="Calibri"/>
                <a:sym typeface="Calibri"/>
              </a:rPr>
              <a:t> </a:t>
            </a:r>
            <a:r>
              <a:rPr lang="en" sz="1200">
                <a:latin typeface="Calibri"/>
                <a:ea typeface="Calibri"/>
                <a:cs typeface="Calibri"/>
                <a:sym typeface="Calibri"/>
              </a:rPr>
              <a:t>that </a:t>
            </a:r>
            <a:r>
              <a:rPr lang="en" sz="1200">
                <a:solidFill>
                  <a:srgbClr val="000000"/>
                </a:solidFill>
                <a:latin typeface="Calibri"/>
                <a:ea typeface="Calibri"/>
                <a:cs typeface="Calibri"/>
                <a:sym typeface="Calibri"/>
              </a:rPr>
              <a:t>have exclusive advisory roles to government; they can promote the continuity of your work throughout changes in government and policy cycles</a:t>
            </a:r>
            <a:r>
              <a:rPr lang="en" sz="1200">
                <a:latin typeface="Calibri"/>
                <a:ea typeface="Calibri"/>
                <a:cs typeface="Calibri"/>
                <a:sym typeface="Calibri"/>
              </a:rPr>
              <a:t>. </a:t>
            </a:r>
            <a:br>
              <a:rPr lang="en" sz="1200">
                <a:latin typeface="Calibri"/>
                <a:ea typeface="Calibri"/>
                <a:cs typeface="Calibri"/>
                <a:sym typeface="Calibri"/>
              </a:rPr>
            </a:br>
            <a:endParaRPr sz="1200">
              <a:latin typeface="Calibri"/>
              <a:ea typeface="Calibri"/>
              <a:cs typeface="Calibri"/>
              <a:sym typeface="Calibri"/>
            </a:endParaRPr>
          </a:p>
          <a:p>
            <a:pPr indent="-304800" lvl="1" marL="914400" rtl="0" algn="l">
              <a:lnSpc>
                <a:spcPct val="100000"/>
              </a:lnSpc>
              <a:spcBef>
                <a:spcPts val="0"/>
              </a:spcBef>
              <a:spcAft>
                <a:spcPts val="0"/>
              </a:spcAft>
              <a:buSzPts val="1200"/>
              <a:buFont typeface="Calibri"/>
              <a:buChar char="○"/>
            </a:pPr>
            <a:r>
              <a:rPr lang="en" sz="1200">
                <a:latin typeface="Calibri"/>
                <a:ea typeface="Calibri"/>
                <a:cs typeface="Calibri"/>
                <a:sym typeface="Calibri"/>
              </a:rPr>
              <a:t>stable sub-national CSOs which have a long history of engagement and solid relationships with local stakeholders and can make a project sustainable and stronger to weather changes in government support</a:t>
            </a:r>
            <a:endParaRPr sz="1200">
              <a:latin typeface="Calibri"/>
              <a:ea typeface="Calibri"/>
              <a:cs typeface="Calibri"/>
              <a:sym typeface="Calibri"/>
            </a:endParaRPr>
          </a:p>
          <a:p>
            <a:pPr indent="0" lvl="0" marL="0" rtl="0" algn="l">
              <a:lnSpc>
                <a:spcPct val="100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Engage universities and NGOs in voluntary reporting of national status and trends, re: contribution towards ED agendas (e.g., protected area coverage, etc.), which may incentivise national government to maintain political will.</a:t>
            </a:r>
            <a:endParaRPr b="0" sz="1200">
              <a:solidFill>
                <a:srgbClr val="000000"/>
              </a:solidFill>
              <a:latin typeface="Calibri"/>
              <a:ea typeface="Calibri"/>
              <a:cs typeface="Calibri"/>
              <a:sym typeface="Calibri"/>
            </a:endParaRPr>
          </a:p>
          <a:p>
            <a:pPr indent="0" lvl="0" marL="457200" rtl="0" algn="l">
              <a:lnSpc>
                <a:spcPct val="100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Develop ED agendas toolkits which helps national government to understand agendas and benefits of commitment (e.g., access to funding) and helps CSOs to navigate complex institutional arrangements to access resources.</a:t>
            </a:r>
            <a:endParaRPr b="0" sz="1200">
              <a:solidFill>
                <a:srgbClr val="000000"/>
              </a:solidFill>
              <a:latin typeface="Calibri"/>
              <a:ea typeface="Calibri"/>
              <a:cs typeface="Calibri"/>
              <a:sym typeface="Calibri"/>
            </a:endParaRPr>
          </a:p>
        </p:txBody>
      </p:sp>
      <p:sp>
        <p:nvSpPr>
          <p:cNvPr id="150" name="Google Shape;150;gb178ee4de9_3_348"/>
          <p:cNvSpPr txBox="1"/>
          <p:nvPr>
            <p:ph idx="2" type="title"/>
          </p:nvPr>
        </p:nvSpPr>
        <p:spPr>
          <a:xfrm>
            <a:off x="311700" y="134300"/>
            <a:ext cx="8520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1. Executive Summary</a:t>
            </a:r>
            <a:r>
              <a:rPr b="0" lang="en" sz="1000">
                <a:solidFill>
                  <a:srgbClr val="555555"/>
                </a:solidFill>
                <a:highlight>
                  <a:srgbClr val="FFFF00"/>
                </a:highlight>
                <a:latin typeface="Helvetica Neue"/>
                <a:ea typeface="Helvetica Neue"/>
                <a:cs typeface="Helvetica Neue"/>
                <a:sym typeface="Helvetica Neue"/>
              </a:rPr>
              <a:t> </a:t>
            </a:r>
            <a:endParaRPr b="0" sz="1000">
              <a:solidFill>
                <a:srgbClr val="555555"/>
              </a:solidFill>
              <a:highlight>
                <a:srgbClr val="FFFF00"/>
              </a:highlight>
              <a:latin typeface="Helvetica Neue"/>
              <a:ea typeface="Helvetica Neue"/>
              <a:cs typeface="Helvetica Neue"/>
              <a:sym typeface="Helvetica Neue"/>
            </a:endParaRPr>
          </a:p>
        </p:txBody>
      </p:sp>
      <p:sp>
        <p:nvSpPr>
          <p:cNvPr id="151" name="Google Shape;151;gb178ee4de9_3_348"/>
          <p:cNvSpPr txBox="1"/>
          <p:nvPr>
            <p:ph type="title"/>
          </p:nvPr>
        </p:nvSpPr>
        <p:spPr>
          <a:xfrm>
            <a:off x="311700" y="342325"/>
            <a:ext cx="8665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Conclusions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Global/National ED Agendas can provide a powerful legitimate mandate and unlock substantial resources for conservation work. They require interdisciplinary teams for skillful integration of human well-being considerations, scaling to generate meaningful contributions to achievement of targets, and strategic partnerships for effective implementation and collective impact. </a:t>
            </a:r>
            <a:endParaRPr b="0" i="1" sz="1200">
              <a:solidFill>
                <a:srgbClr val="45818E"/>
              </a:solidFill>
              <a:latin typeface="Calibri"/>
              <a:ea typeface="Calibri"/>
              <a:cs typeface="Calibri"/>
              <a:sym typeface="Calibri"/>
            </a:endParaRPr>
          </a:p>
        </p:txBody>
      </p:sp>
      <p:pic>
        <p:nvPicPr>
          <p:cNvPr id="152" name="Google Shape;152;gb178ee4de9_3_348"/>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b178ee4de9_3_354"/>
          <p:cNvSpPr txBox="1"/>
          <p:nvPr>
            <p:ph idx="1" type="body"/>
          </p:nvPr>
        </p:nvSpPr>
        <p:spPr>
          <a:xfrm>
            <a:off x="515200" y="1387850"/>
            <a:ext cx="8520600" cy="3535500"/>
          </a:xfrm>
          <a:prstGeom prst="rect">
            <a:avLst/>
          </a:prstGeom>
          <a:noFill/>
          <a:ln>
            <a:noFill/>
          </a:ln>
        </p:spPr>
        <p:txBody>
          <a:bodyPr anchorCtr="0" anchor="t" bIns="91425" lIns="91425" spcFirstLastPara="1" rIns="91425" wrap="square" tIns="91425">
            <a:noAutofit/>
          </a:bodyPr>
          <a:lstStyle/>
          <a:p>
            <a:pPr indent="0" lvl="0" marL="0" rtl="0" algn="l">
              <a:lnSpc>
                <a:spcPct val="113000"/>
              </a:lnSpc>
              <a:spcBef>
                <a:spcPts val="300"/>
              </a:spcBef>
              <a:spcAft>
                <a:spcPts val="0"/>
              </a:spcAft>
              <a:buSzPts val="1800"/>
              <a:buNone/>
            </a:pPr>
            <a:r>
              <a:rPr lang="en" sz="1200">
                <a:solidFill>
                  <a:srgbClr val="0B5394"/>
                </a:solidFill>
                <a:highlight>
                  <a:schemeClr val="lt1"/>
                </a:highlight>
                <a:latin typeface="Calibri"/>
                <a:ea typeface="Calibri"/>
                <a:cs typeface="Calibri"/>
                <a:sym typeface="Calibri"/>
              </a:rPr>
              <a:t>What actions could support successful uptake/application of an ED4C strategy?</a:t>
            </a:r>
            <a:endParaRPr b="0" sz="1200">
              <a:solidFill>
                <a:srgbClr val="0B5394"/>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b="0" lang="en" sz="1200">
                <a:solidFill>
                  <a:schemeClr val="dk1"/>
                </a:solidFill>
                <a:latin typeface="Calibri"/>
                <a:ea typeface="Calibri"/>
                <a:cs typeface="Calibri"/>
                <a:sym typeface="Calibri"/>
              </a:rPr>
              <a:t>Develop a solid situation analysis and theory of change (e.g., using a political ecology perspective and by vetting with target stakeholders) to understand the time, skills and resources needed to tackle foundational socio-political conflicts which bottleneck conservation work and provide honest communication on difficulties and uncertainties to funders and partners, to manage their expectations</a:t>
            </a:r>
            <a:endParaRPr b="0"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SzPts val="1800"/>
              <a:buNone/>
            </a:pPr>
            <a:r>
              <a:t/>
            </a: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b="0" lang="en" sz="1200">
                <a:solidFill>
                  <a:schemeClr val="dk1"/>
                </a:solidFill>
                <a:latin typeface="Calibri"/>
                <a:ea typeface="Calibri"/>
                <a:cs typeface="Calibri"/>
                <a:sym typeface="Calibri"/>
              </a:rPr>
              <a:t>Build (balanced) interdisciplinary project teams and partnerships with the credibility (e.g., social science, humanities and communications expertise) and legitimacy (e.g., social license and trust) to design and manage conflict resolution processes and behavioural change initiatives </a:t>
            </a:r>
            <a:endParaRPr b="0"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SzPts val="1800"/>
              <a:buNone/>
            </a:pPr>
            <a:r>
              <a:t/>
            </a: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b="0" lang="en" sz="1200">
                <a:solidFill>
                  <a:schemeClr val="dk1"/>
                </a:solidFill>
                <a:latin typeface="Calibri"/>
                <a:ea typeface="Calibri"/>
                <a:cs typeface="Calibri"/>
                <a:sym typeface="Calibri"/>
              </a:rPr>
              <a:t>Offer training opportunities for CSOs and government agencies in program and project management, biodiversity science, facilitation and conflict resolution, etc., so that they can take the lead in designing and implementing effective processes, programs and projects. </a:t>
            </a:r>
            <a:endParaRPr b="0" sz="1200">
              <a:solidFill>
                <a:schemeClr val="dk1"/>
              </a:solidFill>
              <a:latin typeface="Calibri"/>
              <a:ea typeface="Calibri"/>
              <a:cs typeface="Calibri"/>
              <a:sym typeface="Calibri"/>
            </a:endParaRPr>
          </a:p>
        </p:txBody>
      </p:sp>
      <p:sp>
        <p:nvSpPr>
          <p:cNvPr id="158" name="Google Shape;158;gb178ee4de9_3_354"/>
          <p:cNvSpPr txBox="1"/>
          <p:nvPr>
            <p:ph idx="2" type="title"/>
          </p:nvPr>
        </p:nvSpPr>
        <p:spPr>
          <a:xfrm>
            <a:off x="311700" y="134300"/>
            <a:ext cx="8520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1. Executive Summary </a:t>
            </a:r>
            <a:endParaRPr b="0" sz="1000">
              <a:solidFill>
                <a:srgbClr val="555555"/>
              </a:solidFill>
              <a:latin typeface="Helvetica Neue"/>
              <a:ea typeface="Helvetica Neue"/>
              <a:cs typeface="Helvetica Neue"/>
              <a:sym typeface="Helvetica Neue"/>
            </a:endParaRPr>
          </a:p>
        </p:txBody>
      </p:sp>
      <p:sp>
        <p:nvSpPr>
          <p:cNvPr id="159" name="Google Shape;159;gb178ee4de9_3_354"/>
          <p:cNvSpPr txBox="1"/>
          <p:nvPr>
            <p:ph type="title"/>
          </p:nvPr>
        </p:nvSpPr>
        <p:spPr>
          <a:xfrm>
            <a:off x="311700" y="342325"/>
            <a:ext cx="8665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Conclusions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Global/National ED Agendas can provide a powerful legitimate mandate and unlock substantial resources for conservation work. They require interdisciplinary teams for skillful integration of human well-being considerations, scaling to generate meaningful contributions to achievement of targets, and strategic partnerships for effective implementation and collective impact. </a:t>
            </a:r>
            <a:endParaRPr b="0" i="1" sz="1200">
              <a:solidFill>
                <a:srgbClr val="45818E"/>
              </a:solidFill>
              <a:latin typeface="Calibri"/>
              <a:ea typeface="Calibri"/>
              <a:cs typeface="Calibri"/>
              <a:sym typeface="Calibri"/>
            </a:endParaRPr>
          </a:p>
        </p:txBody>
      </p:sp>
      <p:pic>
        <p:nvPicPr>
          <p:cNvPr id="160" name="Google Shape;160;gb178ee4de9_3_354"/>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b178ee4de9_3_342"/>
          <p:cNvSpPr txBox="1"/>
          <p:nvPr>
            <p:ph idx="1" type="body"/>
          </p:nvPr>
        </p:nvSpPr>
        <p:spPr>
          <a:xfrm>
            <a:off x="525950" y="1387850"/>
            <a:ext cx="8520600" cy="3535500"/>
          </a:xfrm>
          <a:prstGeom prst="rect">
            <a:avLst/>
          </a:prstGeom>
          <a:noFill/>
          <a:ln>
            <a:noFill/>
          </a:ln>
        </p:spPr>
        <p:txBody>
          <a:bodyPr anchorCtr="0" anchor="t" bIns="91425" lIns="91425" spcFirstLastPara="1" rIns="91425" wrap="square" tIns="91425">
            <a:noAutofit/>
          </a:bodyPr>
          <a:lstStyle/>
          <a:p>
            <a:pPr indent="0" lvl="0" marL="0" rtl="0" algn="l">
              <a:lnSpc>
                <a:spcPct val="112000"/>
              </a:lnSpc>
              <a:spcBef>
                <a:spcPts val="400"/>
              </a:spcBef>
              <a:spcAft>
                <a:spcPts val="0"/>
              </a:spcAft>
              <a:buSzPts val="1800"/>
              <a:buNone/>
            </a:pPr>
            <a:r>
              <a:rPr lang="en" sz="1200">
                <a:solidFill>
                  <a:srgbClr val="0B5394"/>
                </a:solidFill>
                <a:highlight>
                  <a:schemeClr val="lt1"/>
                </a:highlight>
                <a:latin typeface="Calibri"/>
                <a:ea typeface="Calibri"/>
                <a:cs typeface="Calibri"/>
                <a:sym typeface="Calibri"/>
              </a:rPr>
              <a:t>What key research is needed on using ED Agendas’ strategies?</a:t>
            </a:r>
            <a:br>
              <a:rPr lang="en" sz="1200">
                <a:solidFill>
                  <a:srgbClr val="0B5394"/>
                </a:solidFill>
                <a:highlight>
                  <a:schemeClr val="lt1"/>
                </a:highlight>
                <a:latin typeface="Calibri"/>
                <a:ea typeface="Calibri"/>
                <a:cs typeface="Calibri"/>
                <a:sym typeface="Calibri"/>
              </a:rPr>
            </a:br>
            <a:endParaRPr b="0" sz="1200">
              <a:solidFill>
                <a:srgbClr val="0B5394"/>
              </a:solidFill>
              <a:highlight>
                <a:schemeClr val="lt1"/>
              </a:highlight>
              <a:latin typeface="Calibri"/>
              <a:ea typeface="Calibri"/>
              <a:cs typeface="Calibri"/>
              <a:sym typeface="Calibri"/>
            </a:endParaRPr>
          </a:p>
          <a:p>
            <a:pPr indent="-247650" lvl="0" marL="285750" rtl="0" algn="l">
              <a:lnSpc>
                <a:spcPct val="113000"/>
              </a:lnSpc>
              <a:spcBef>
                <a:spcPts val="30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How do you convince governments to embrace decentralised decision-making processes and inter-ministerial collaboration mechanisms? </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247650" lvl="0" marL="285750" rtl="0" algn="l">
              <a:lnSpc>
                <a:spcPct val="113000"/>
              </a:lnSpc>
              <a:spcBef>
                <a:spcPts val="30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What are the challenges faced within the corporate sector to understand and adopt programming in support of ED agendas?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247650" lvl="0" marL="285750" rtl="0" algn="l">
              <a:lnSpc>
                <a:spcPct val="113000"/>
              </a:lnSpc>
              <a:spcBef>
                <a:spcPts val="30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How do civil society organisations in other sectors influence and leverage ED agendas, how do they see their connection to conservation, how do they respond to our theory of change? </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247650" lvl="0" marL="285750" rtl="0" algn="l">
              <a:lnSpc>
                <a:spcPct val="113000"/>
              </a:lnSpc>
              <a:spcBef>
                <a:spcPts val="30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What are </a:t>
            </a:r>
            <a:r>
              <a:rPr b="0" lang="en" sz="1200">
                <a:solidFill>
                  <a:schemeClr val="dk1"/>
                </a:solidFill>
                <a:latin typeface="Calibri"/>
                <a:ea typeface="Calibri"/>
                <a:cs typeface="Calibri"/>
                <a:sym typeface="Calibri"/>
              </a:rPr>
              <a:t>pitfalls in using ED Agendas? (e.g., maladapative conservation impacts)?</a:t>
            </a:r>
            <a:br>
              <a:rPr b="0" lang="en" sz="1200">
                <a:solidFill>
                  <a:schemeClr val="dk1"/>
                </a:solidFill>
                <a:latin typeface="Calibri"/>
                <a:ea typeface="Calibri"/>
                <a:cs typeface="Calibri"/>
                <a:sym typeface="Calibri"/>
              </a:rPr>
            </a:br>
            <a:endParaRPr b="0" sz="1200">
              <a:solidFill>
                <a:schemeClr val="dk1"/>
              </a:solidFill>
              <a:latin typeface="Calibri"/>
              <a:ea typeface="Calibri"/>
              <a:cs typeface="Calibri"/>
              <a:sym typeface="Calibri"/>
            </a:endParaRPr>
          </a:p>
          <a:p>
            <a:pPr indent="-247650" lvl="0" marL="285750" rtl="0" algn="l">
              <a:lnSpc>
                <a:spcPct val="113000"/>
              </a:lnSpc>
              <a:spcBef>
                <a:spcPts val="30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What are the effects of introducing ED agenda discourses and programs into local communities and what social safeguards are necessary to mitigate adverse socio-economic and cultural impacts?</a:t>
            </a:r>
            <a:endParaRPr b="0" sz="1200">
              <a:solidFill>
                <a:srgbClr val="000000"/>
              </a:solidFill>
              <a:latin typeface="Calibri"/>
              <a:ea typeface="Calibri"/>
              <a:cs typeface="Calibri"/>
              <a:sym typeface="Calibri"/>
            </a:endParaRPr>
          </a:p>
        </p:txBody>
      </p:sp>
      <p:sp>
        <p:nvSpPr>
          <p:cNvPr id="166" name="Google Shape;166;gb178ee4de9_3_342"/>
          <p:cNvSpPr txBox="1"/>
          <p:nvPr>
            <p:ph idx="2" type="title"/>
          </p:nvPr>
        </p:nvSpPr>
        <p:spPr>
          <a:xfrm>
            <a:off x="311700" y="134300"/>
            <a:ext cx="8520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1. Executive Summary </a:t>
            </a:r>
            <a:endParaRPr b="0" sz="1000">
              <a:solidFill>
                <a:srgbClr val="555555"/>
              </a:solidFill>
              <a:latin typeface="Helvetica Neue"/>
              <a:ea typeface="Helvetica Neue"/>
              <a:cs typeface="Helvetica Neue"/>
              <a:sym typeface="Helvetica Neue"/>
            </a:endParaRPr>
          </a:p>
        </p:txBody>
      </p:sp>
      <p:sp>
        <p:nvSpPr>
          <p:cNvPr id="167" name="Google Shape;167;gb178ee4de9_3_342"/>
          <p:cNvSpPr txBox="1"/>
          <p:nvPr>
            <p:ph type="title"/>
          </p:nvPr>
        </p:nvSpPr>
        <p:spPr>
          <a:xfrm>
            <a:off x="311700" y="342325"/>
            <a:ext cx="8665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Conclusions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Global/National ED Agendas can provide a powerful legitimate mandate and unlock substantial resources for conservation work. They require interdisciplinary teams for skillful integration of human well-being considerations, scaling to generate meaningful contributions to achievement of targets, and strategic partnerships for effective implementation and collective impact. </a:t>
            </a:r>
            <a:endParaRPr b="0" i="1" sz="1200">
              <a:solidFill>
                <a:srgbClr val="45818E"/>
              </a:solidFill>
              <a:latin typeface="Calibri"/>
              <a:ea typeface="Calibri"/>
              <a:cs typeface="Calibri"/>
              <a:sym typeface="Calibri"/>
            </a:endParaRPr>
          </a:p>
        </p:txBody>
      </p:sp>
      <p:pic>
        <p:nvPicPr>
          <p:cNvPr id="168" name="Google Shape;168;gb178ee4de9_3_342"/>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9"/>
          <p:cNvPicPr preferRelativeResize="0"/>
          <p:nvPr/>
        </p:nvPicPr>
        <p:blipFill rotWithShape="1">
          <a:blip r:embed="rId3">
            <a:alphaModFix/>
          </a:blip>
          <a:srcRect b="0" l="10152" r="37125" t="0"/>
          <a:stretch/>
        </p:blipFill>
        <p:spPr>
          <a:xfrm>
            <a:off x="5259150" y="1010750"/>
            <a:ext cx="3714749" cy="3971025"/>
          </a:xfrm>
          <a:prstGeom prst="rect">
            <a:avLst/>
          </a:prstGeom>
          <a:noFill/>
          <a:ln>
            <a:noFill/>
          </a:ln>
        </p:spPr>
      </p:pic>
      <p:sp>
        <p:nvSpPr>
          <p:cNvPr id="174" name="Google Shape;174;p9"/>
          <p:cNvSpPr txBox="1"/>
          <p:nvPr>
            <p:ph type="title"/>
          </p:nvPr>
        </p:nvSpPr>
        <p:spPr>
          <a:xfrm>
            <a:off x="76200" y="219075"/>
            <a:ext cx="8897700" cy="867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200">
                <a:solidFill>
                  <a:srgbClr val="0B5394"/>
                </a:solidFill>
                <a:latin typeface="Calibri"/>
                <a:ea typeface="Calibri"/>
                <a:cs typeface="Calibri"/>
                <a:sym typeface="Calibri"/>
              </a:rPr>
              <a:t>2. Introduction and Background</a:t>
            </a:r>
            <a:endParaRPr sz="12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High-level environment and development agendas are designed to create the changes in decision-making necessary for sustainable development. There is, however, often a disconnect between local contexts and national-level understanding and decision-making. Here is a need for learning to show how these agendas are useful to deliver conservation and human well-being outcomes and for these, in turn, to influence the setting of agendas. </a:t>
            </a:r>
            <a:endParaRPr b="0" i="1" sz="1200">
              <a:solidFill>
                <a:srgbClr val="45818E"/>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sz="1500">
              <a:solidFill>
                <a:srgbClr val="0B5394"/>
              </a:solidFill>
              <a:highlight>
                <a:srgbClr val="FFFF00"/>
              </a:highlight>
              <a:latin typeface="Calibri"/>
              <a:ea typeface="Calibri"/>
              <a:cs typeface="Calibri"/>
              <a:sym typeface="Calibri"/>
            </a:endParaRPr>
          </a:p>
        </p:txBody>
      </p:sp>
      <p:sp>
        <p:nvSpPr>
          <p:cNvPr id="175" name="Google Shape;175;p9"/>
          <p:cNvSpPr txBox="1"/>
          <p:nvPr/>
        </p:nvSpPr>
        <p:spPr>
          <a:xfrm>
            <a:off x="138000" y="1010750"/>
            <a:ext cx="4928700" cy="181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200" u="none" cap="none" strike="noStrike">
                <a:solidFill>
                  <a:srgbClr val="0B5394"/>
                </a:solidFill>
                <a:latin typeface="Calibri"/>
                <a:ea typeface="Calibri"/>
                <a:cs typeface="Calibri"/>
                <a:sym typeface="Calibri"/>
              </a:rPr>
              <a:t>Background and Overview</a:t>
            </a:r>
            <a:endParaRPr b="1" i="0" sz="12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rPr b="0" i="0" lang="en" sz="1200" u="none" cap="none" strike="noStrike">
                <a:solidFill>
                  <a:srgbClr val="000000"/>
                </a:solidFill>
                <a:latin typeface="Calibri"/>
                <a:ea typeface="Calibri"/>
                <a:cs typeface="Calibri"/>
                <a:sym typeface="Calibri"/>
              </a:rPr>
              <a:t>Global Environment and Development Agendas are </a:t>
            </a:r>
            <a:r>
              <a:rPr b="1" i="0" lang="en" sz="1200" u="none" cap="none" strike="noStrike">
                <a:solidFill>
                  <a:srgbClr val="000000"/>
                </a:solidFill>
                <a:latin typeface="Calibri"/>
                <a:ea typeface="Calibri"/>
                <a:cs typeface="Calibri"/>
                <a:sym typeface="Calibri"/>
              </a:rPr>
              <a:t>high-level political processes involving government-to-government interactions </a:t>
            </a:r>
            <a:r>
              <a:rPr b="0" i="0" lang="en" sz="1200" u="none" cap="none" strike="noStrike">
                <a:solidFill>
                  <a:srgbClr val="000000"/>
                </a:solidFill>
                <a:latin typeface="Calibri"/>
                <a:ea typeface="Calibri"/>
                <a:cs typeface="Calibri"/>
                <a:sym typeface="Calibri"/>
              </a:rPr>
              <a:t>and commitments, that have implications at the local, national, regional and global scales, and that typically focus on</a:t>
            </a:r>
            <a:r>
              <a:rPr b="1" i="0" lang="en" sz="1200" u="none" cap="none" strike="noStrike">
                <a:solidFill>
                  <a:srgbClr val="000000"/>
                </a:solidFill>
                <a:latin typeface="Calibri"/>
                <a:ea typeface="Calibri"/>
                <a:cs typeface="Calibri"/>
                <a:sym typeface="Calibri"/>
              </a:rPr>
              <a:t> sustainable development outcomes. </a:t>
            </a:r>
            <a:r>
              <a:rPr b="0" i="0" lang="en" sz="1200" u="none" cap="none" strike="noStrike">
                <a:solidFill>
                  <a:srgbClr val="000000"/>
                </a:solidFill>
                <a:latin typeface="Calibri"/>
                <a:ea typeface="Calibri"/>
                <a:cs typeface="Calibri"/>
                <a:sym typeface="Calibri"/>
              </a:rPr>
              <a:t>As conservation strategies, practitioners would try to both </a:t>
            </a:r>
            <a:r>
              <a:rPr b="1" i="0" lang="en" sz="1200" u="none" cap="none" strike="noStrike">
                <a:solidFill>
                  <a:srgbClr val="000000"/>
                </a:solidFill>
                <a:latin typeface="Calibri"/>
                <a:ea typeface="Calibri"/>
                <a:cs typeface="Calibri"/>
                <a:sym typeface="Calibri"/>
              </a:rPr>
              <a:t>influence</a:t>
            </a:r>
            <a:r>
              <a:rPr b="0" i="0" lang="en" sz="1200" u="none" cap="none" strike="noStrike">
                <a:solidFill>
                  <a:srgbClr val="000000"/>
                </a:solidFill>
                <a:latin typeface="Calibri"/>
                <a:ea typeface="Calibri"/>
                <a:cs typeface="Calibri"/>
                <a:sym typeface="Calibri"/>
              </a:rPr>
              <a:t> the content and adoption of high-level government [and corporate] commitments, and </a:t>
            </a:r>
            <a:r>
              <a:rPr b="1" i="0" lang="en" sz="1200" u="none" cap="none" strike="noStrike">
                <a:solidFill>
                  <a:srgbClr val="000000"/>
                </a:solidFill>
                <a:latin typeface="Calibri"/>
                <a:ea typeface="Calibri"/>
                <a:cs typeface="Calibri"/>
                <a:sym typeface="Calibri"/>
              </a:rPr>
              <a:t>leverage </a:t>
            </a:r>
            <a:r>
              <a:rPr b="0" i="0" lang="en" sz="1200" u="none" cap="none" strike="noStrike">
                <a:solidFill>
                  <a:srgbClr val="000000"/>
                </a:solidFill>
                <a:latin typeface="Calibri"/>
                <a:ea typeface="Calibri"/>
                <a:cs typeface="Calibri"/>
                <a:sym typeface="Calibri"/>
              </a:rPr>
              <a:t>such commitments, to facilitate better conservation (and human well-being) outcomes.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rPr b="0" i="0" lang="en" sz="1200" u="none" cap="none" strike="noStrike">
                <a:solidFill>
                  <a:srgbClr val="0B5394"/>
                </a:solidFill>
                <a:latin typeface="Calibri"/>
                <a:ea typeface="Calibri"/>
                <a:cs typeface="Calibri"/>
                <a:sym typeface="Calibri"/>
              </a:rPr>
              <a:t>Key Questions Addressed</a:t>
            </a:r>
            <a:endParaRPr b="0" i="0" sz="12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What might be a </a:t>
            </a:r>
            <a:r>
              <a:rPr b="1" i="0" lang="en" sz="1100" u="none" cap="none" strike="noStrike">
                <a:solidFill>
                  <a:schemeClr val="dk1"/>
                </a:solidFill>
                <a:latin typeface="Calibri"/>
                <a:ea typeface="Calibri"/>
                <a:cs typeface="Calibri"/>
                <a:sym typeface="Calibri"/>
              </a:rPr>
              <a:t>generic situation analysis and theory of change</a:t>
            </a:r>
            <a:r>
              <a:rPr b="0" i="0" lang="en" sz="1100" u="none" cap="none" strike="noStrike">
                <a:solidFill>
                  <a:schemeClr val="dk1"/>
                </a:solidFill>
                <a:latin typeface="Calibri"/>
                <a:ea typeface="Calibri"/>
                <a:cs typeface="Calibri"/>
                <a:sym typeface="Calibri"/>
              </a:rPr>
              <a:t> for influencing and leveraging global ED agendas, which can act as a scaffold that can be adapted for use and vetted within a particular local context? </a:t>
            </a:r>
            <a:endParaRPr b="0" i="0"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What are </a:t>
            </a:r>
            <a:r>
              <a:rPr b="1" i="0" lang="en" sz="1100" u="none" cap="none" strike="noStrike">
                <a:solidFill>
                  <a:schemeClr val="dk1"/>
                </a:solidFill>
                <a:latin typeface="Calibri"/>
                <a:ea typeface="Calibri"/>
                <a:cs typeface="Calibri"/>
                <a:sym typeface="Calibri"/>
              </a:rPr>
              <a:t>key issues and learning lessons </a:t>
            </a:r>
            <a:r>
              <a:rPr b="0" i="0" lang="en" sz="1100" u="none" cap="none" strike="noStrike">
                <a:solidFill>
                  <a:schemeClr val="dk1"/>
                </a:solidFill>
                <a:latin typeface="Calibri"/>
                <a:ea typeface="Calibri"/>
                <a:cs typeface="Calibri"/>
                <a:sym typeface="Calibri"/>
              </a:rPr>
              <a:t>derived from featured case-studies, practitioners’ experience in working with ED4C strategies and the academic and grey literature? </a:t>
            </a:r>
            <a:endParaRPr b="0" i="0"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chemeClr val="dk1"/>
              </a:buClr>
              <a:buSzPts val="1100"/>
              <a:buFont typeface="Arial"/>
              <a:buChar char="●"/>
            </a:pPr>
            <a:r>
              <a:rPr b="0" i="0" lang="en" sz="1100" u="none" cap="none" strike="noStrike">
                <a:solidFill>
                  <a:schemeClr val="dk1"/>
                </a:solidFill>
                <a:latin typeface="Calibri"/>
                <a:ea typeface="Calibri"/>
                <a:cs typeface="Calibri"/>
                <a:sym typeface="Calibri"/>
              </a:rPr>
              <a:t>What are some </a:t>
            </a:r>
            <a:r>
              <a:rPr b="1" i="0" lang="en" sz="1100" u="none" cap="none" strike="noStrike">
                <a:solidFill>
                  <a:schemeClr val="dk1"/>
                </a:solidFill>
                <a:latin typeface="Calibri"/>
                <a:ea typeface="Calibri"/>
                <a:cs typeface="Calibri"/>
                <a:sym typeface="Calibri"/>
              </a:rPr>
              <a:t>future research priorities</a:t>
            </a:r>
            <a:r>
              <a:rPr b="0" i="0" lang="en" sz="1100" u="none" cap="none" strike="noStrike">
                <a:solidFill>
                  <a:schemeClr val="dk1"/>
                </a:solidFill>
                <a:latin typeface="Calibri"/>
                <a:ea typeface="Calibri"/>
                <a:cs typeface="Calibri"/>
                <a:sym typeface="Calibri"/>
              </a:rPr>
              <a:t> which could advance our effective application of ED Agenda strategies?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txBox="1"/>
          <p:nvPr>
            <p:ph type="title"/>
          </p:nvPr>
        </p:nvSpPr>
        <p:spPr>
          <a:xfrm>
            <a:off x="236800" y="389449"/>
            <a:ext cx="8827500" cy="738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i="1" lang="en" sz="1300">
                <a:solidFill>
                  <a:srgbClr val="0B5394"/>
                </a:solidFill>
                <a:latin typeface="Calibri"/>
                <a:ea typeface="Calibri"/>
                <a:cs typeface="Calibri"/>
                <a:sym typeface="Calibri"/>
              </a:rPr>
              <a:t>Definition and Description </a:t>
            </a:r>
            <a:endParaRPr i="1" sz="13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SzPts val="1800"/>
              <a:buNone/>
            </a:pPr>
            <a:r>
              <a:rPr b="0" i="1" lang="en" sz="1200">
                <a:solidFill>
                  <a:srgbClr val="45818E"/>
                </a:solidFill>
                <a:latin typeface="Calibri"/>
                <a:ea typeface="Calibri"/>
                <a:cs typeface="Calibri"/>
                <a:sym typeface="Calibri"/>
              </a:rPr>
              <a:t>Global Environment and Development Agendas are high level political processes involving government to government interactions and commitments that have implications at local, national, regional and global scales and typically focus on sustainable development outcomes. </a:t>
            </a:r>
            <a:endParaRPr b="0" i="1" sz="1200">
              <a:solidFill>
                <a:srgbClr val="45818E"/>
              </a:solidFill>
              <a:latin typeface="Calibri"/>
              <a:ea typeface="Calibri"/>
              <a:cs typeface="Calibri"/>
              <a:sym typeface="Calibri"/>
            </a:endParaRPr>
          </a:p>
        </p:txBody>
      </p:sp>
      <p:sp>
        <p:nvSpPr>
          <p:cNvPr id="181" name="Google Shape;181;p11"/>
          <p:cNvSpPr txBox="1"/>
          <p:nvPr>
            <p:ph idx="1" type="body"/>
          </p:nvPr>
        </p:nvSpPr>
        <p:spPr>
          <a:xfrm>
            <a:off x="236800" y="1373500"/>
            <a:ext cx="8676600" cy="357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Synthetic Definition and Overview:</a:t>
            </a:r>
            <a:endParaRPr sz="1200">
              <a:solidFill>
                <a:srgbClr val="0B5394"/>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As conservation strategies, Global Environment and Development Agendas serve to i</a:t>
            </a:r>
            <a:r>
              <a:rPr lang="en" sz="1200">
                <a:solidFill>
                  <a:srgbClr val="000000"/>
                </a:solidFill>
                <a:latin typeface="Calibri"/>
                <a:ea typeface="Calibri"/>
                <a:cs typeface="Calibri"/>
                <a:sym typeface="Calibri"/>
              </a:rPr>
              <a:t>nfluence and leverage high-level government [and corporate] commitments</a:t>
            </a:r>
            <a:r>
              <a:rPr b="0" lang="en" sz="1200">
                <a:solidFill>
                  <a:srgbClr val="000000"/>
                </a:solidFill>
                <a:latin typeface="Calibri"/>
                <a:ea typeface="Calibri"/>
                <a:cs typeface="Calibri"/>
                <a:sym typeface="Calibri"/>
              </a:rPr>
              <a:t> to facilitate, and create enabling conditions for, more effective conservation outcomes and impacts.</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This influence and leverage could result in favorable policy or legislation changes, creating powerful and purposeful common agendas, highlighting ecosystem services and human well-being benefits of nature and nature-based solutions, increased resource availability for conservation work, increased recognition of civil society movements, strengthening sustainability of localized efforts, with a focus on transparency and accountability.</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The main purpose of these strategies is to bring about global, national and local changes amongst different actors and stakeholders whose decisions and actions affect biodiversity and human well-being.</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Global Environment &amp; Development Agendas fall under the Conservation Measures Partnership’s </a:t>
            </a:r>
            <a:r>
              <a:rPr b="0" i="1" lang="en" sz="1200">
                <a:solidFill>
                  <a:srgbClr val="000000"/>
                </a:solidFill>
                <a:latin typeface="Calibri"/>
                <a:ea typeface="Calibri"/>
                <a:cs typeface="Calibri"/>
                <a:sym typeface="Calibri"/>
              </a:rPr>
              <a:t>Conservation Actions Classification (v2.0): 7.2 Policies and Guidelines.</a:t>
            </a:r>
            <a:r>
              <a:rPr b="0" lang="en" sz="1200">
                <a:solidFill>
                  <a:srgbClr val="000000"/>
                </a:solidFill>
                <a:latin typeface="Calibri"/>
                <a:ea typeface="Calibri"/>
                <a:cs typeface="Calibri"/>
                <a:sym typeface="Calibri"/>
              </a:rPr>
              <a:t> </a:t>
            </a:r>
            <a:endParaRPr b="0" sz="1200">
              <a:solidFill>
                <a:srgbClr val="000000"/>
              </a:solidFill>
              <a:latin typeface="Calibri"/>
              <a:ea typeface="Calibri"/>
              <a:cs typeface="Calibri"/>
              <a:sym typeface="Calibri"/>
            </a:endParaRPr>
          </a:p>
        </p:txBody>
      </p:sp>
      <p:sp>
        <p:nvSpPr>
          <p:cNvPr id="182" name="Google Shape;182;p11"/>
          <p:cNvSpPr txBox="1"/>
          <p:nvPr>
            <p:ph idx="2"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pic>
        <p:nvPicPr>
          <p:cNvPr id="183" name="Google Shape;183;p11"/>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3"/>
          <p:cNvSpPr txBox="1"/>
          <p:nvPr>
            <p:ph type="title"/>
          </p:nvPr>
        </p:nvSpPr>
        <p:spPr>
          <a:xfrm>
            <a:off x="236125" y="196800"/>
            <a:ext cx="8828100" cy="10266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Defined Need </a:t>
            </a:r>
            <a:endParaRPr sz="12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050">
                <a:solidFill>
                  <a:srgbClr val="3D85C6"/>
                </a:solidFill>
                <a:latin typeface="Calibri"/>
                <a:ea typeface="Calibri"/>
                <a:cs typeface="Calibri"/>
                <a:sym typeface="Calibri"/>
              </a:rPr>
              <a:t>Big agendas’ often do not translate at local scales, voices are often not heard, links to bottom-up approaches unmade and opportunities to influence and/or benefit from more top-down approaches not established often enough. While typically the interactions and advances of big agendas are government-to-government, NGOs and civil society play a role in integrating their goals and actions into conservation strategies. Fundamentally, for strategies using big agendas to deliver conservation success, they must connect to and be reflective of many levels of society, in particular those that are most closely linked to nature, natural resources and ecosystem services. </a:t>
            </a:r>
            <a:endParaRPr b="0" i="1" sz="1050">
              <a:solidFill>
                <a:srgbClr val="3D85C6"/>
              </a:solidFill>
              <a:latin typeface="Calibri"/>
              <a:ea typeface="Calibri"/>
              <a:cs typeface="Calibri"/>
              <a:sym typeface="Calibri"/>
            </a:endParaRPr>
          </a:p>
          <a:p>
            <a:pPr indent="0" lvl="0" marL="0" rtl="0" algn="l">
              <a:lnSpc>
                <a:spcPct val="100000"/>
              </a:lnSpc>
              <a:spcBef>
                <a:spcPts val="800"/>
              </a:spcBef>
              <a:spcAft>
                <a:spcPts val="0"/>
              </a:spcAft>
              <a:buSzPts val="1800"/>
              <a:buNone/>
            </a:pPr>
            <a:r>
              <a:t/>
            </a:r>
            <a:endParaRPr i="1" sz="1200">
              <a:solidFill>
                <a:srgbClr val="45818E"/>
              </a:solidFill>
              <a:latin typeface="Calibri"/>
              <a:ea typeface="Calibri"/>
              <a:cs typeface="Calibri"/>
              <a:sym typeface="Calibri"/>
            </a:endParaRPr>
          </a:p>
        </p:txBody>
      </p:sp>
      <p:sp>
        <p:nvSpPr>
          <p:cNvPr id="189" name="Google Shape;189;p13"/>
          <p:cNvSpPr txBox="1"/>
          <p:nvPr>
            <p:ph idx="1" type="body"/>
          </p:nvPr>
        </p:nvSpPr>
        <p:spPr>
          <a:xfrm>
            <a:off x="182875" y="1280150"/>
            <a:ext cx="8802000" cy="374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Why consider Global Development &amp; Environment Agendas at sub-national scales?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Global agendas are here to stay and are increasing in numbers; they will need to be reconciled with eventually.</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They influence overarching (sustainable) development approaches and trajectories for national and sub-national jurisdictions and therefore, produce wide-ranging cross-scalar impacts on biodiversity.</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They can channel substantial amounts of resources (funding, expertise) towards and political opportunities  for executing environmental conservation programs over both the short- and long-term.</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They add validity to the cause of environmental conservation by making the link with human well-being. </a:t>
            </a:r>
            <a:r>
              <a:rPr b="0" lang="en" sz="1100">
                <a:solidFill>
                  <a:schemeClr val="dk1"/>
                </a:solidFill>
                <a:latin typeface="Calibri"/>
                <a:ea typeface="Calibri"/>
                <a:cs typeface="Calibri"/>
                <a:sym typeface="Calibri"/>
              </a:rPr>
              <a:t>They are opportunities where the conservation community can align with other sustainable development goals (for relevance) and leverage on (for support). </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They are revised on cycles of varying length, so nested goals will invariably change. Therefore, the conservation community has an opportunity to bring their expertise and experiences (with the evidence base) to influence these revisions.</a:t>
            </a:r>
            <a:endParaRPr b="0" sz="1100">
              <a:solidFill>
                <a:srgbClr val="000000"/>
              </a:solidFill>
            </a:endParaRPr>
          </a:p>
        </p:txBody>
      </p:sp>
      <p:sp>
        <p:nvSpPr>
          <p:cNvPr id="190" name="Google Shape;190;p13"/>
          <p:cNvSpPr txBox="1"/>
          <p:nvPr>
            <p:ph idx="2" type="title"/>
          </p:nvPr>
        </p:nvSpPr>
        <p:spPr>
          <a:xfrm>
            <a:off x="273900" y="-11100"/>
            <a:ext cx="85962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pic>
        <p:nvPicPr>
          <p:cNvPr id="191" name="Google Shape;191;p13"/>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b179641931_0_7"/>
          <p:cNvSpPr txBox="1"/>
          <p:nvPr>
            <p:ph type="title"/>
          </p:nvPr>
        </p:nvSpPr>
        <p:spPr>
          <a:xfrm>
            <a:off x="236125" y="196800"/>
            <a:ext cx="8828100" cy="10266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Defined Need </a:t>
            </a:r>
            <a:endParaRPr sz="12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SzPts val="1100"/>
              <a:buNone/>
            </a:pPr>
            <a:r>
              <a:rPr b="0" i="1" lang="en" sz="1050">
                <a:solidFill>
                  <a:srgbClr val="3D85C6"/>
                </a:solidFill>
                <a:latin typeface="Calibri"/>
                <a:ea typeface="Calibri"/>
                <a:cs typeface="Calibri"/>
                <a:sym typeface="Calibri"/>
              </a:rPr>
              <a:t>Big agendas’ often do not translate at local scales,  and voices are often not heard, links to bottom-up approaches unmade and opportunities to influence and/or benefit from more top-down approaches not established often enough. While typically the interactions and advances of big agendas are government-to-government, NGOs and civil society play a role in integrating their goals and actions into conservation strategies. Fundamentally, for strategies using big agendas to deliver conservation success, they must connect to and be reflective of many levels of society, in particular those that are most closely linked to nature, natural resources and ecosystem services. </a:t>
            </a:r>
            <a:endParaRPr b="0" i="1" sz="1050">
              <a:solidFill>
                <a:srgbClr val="3D85C6"/>
              </a:solidFill>
              <a:latin typeface="Calibri"/>
              <a:ea typeface="Calibri"/>
              <a:cs typeface="Calibri"/>
              <a:sym typeface="Calibri"/>
            </a:endParaRPr>
          </a:p>
          <a:p>
            <a:pPr indent="0" lvl="0" marL="0" rtl="0" algn="l">
              <a:lnSpc>
                <a:spcPct val="100000"/>
              </a:lnSpc>
              <a:spcBef>
                <a:spcPts val="800"/>
              </a:spcBef>
              <a:spcAft>
                <a:spcPts val="0"/>
              </a:spcAft>
              <a:buSzPts val="1800"/>
              <a:buNone/>
            </a:pPr>
            <a:r>
              <a:t/>
            </a:r>
            <a:endParaRPr i="1" sz="1200">
              <a:solidFill>
                <a:srgbClr val="45818E"/>
              </a:solidFill>
              <a:latin typeface="Calibri"/>
              <a:ea typeface="Calibri"/>
              <a:cs typeface="Calibri"/>
              <a:sym typeface="Calibri"/>
            </a:endParaRPr>
          </a:p>
        </p:txBody>
      </p:sp>
      <p:sp>
        <p:nvSpPr>
          <p:cNvPr id="197" name="Google Shape;197;gb179641931_0_7"/>
          <p:cNvSpPr txBox="1"/>
          <p:nvPr>
            <p:ph idx="1" type="body"/>
          </p:nvPr>
        </p:nvSpPr>
        <p:spPr>
          <a:xfrm>
            <a:off x="182875" y="1280150"/>
            <a:ext cx="8802000" cy="374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00000"/>
                </a:solidFill>
                <a:highlight>
                  <a:srgbClr val="FFFFFF"/>
                </a:highlight>
                <a:latin typeface="Calibri"/>
                <a:ea typeface="Calibri"/>
                <a:cs typeface="Calibri"/>
                <a:sym typeface="Calibri"/>
              </a:rPr>
              <a:t>Desired results from ED Agendas’ strategies:</a:t>
            </a:r>
            <a:endParaRPr sz="12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SzPts val="1800"/>
              <a:buNone/>
            </a:pPr>
            <a:r>
              <a:t/>
            </a:r>
            <a:endParaRPr sz="1200">
              <a:solidFill>
                <a:srgbClr val="000000"/>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rgbClr val="FFFFFF"/>
                </a:highlight>
                <a:latin typeface="Calibri"/>
                <a:ea typeface="Calibri"/>
                <a:cs typeface="Calibri"/>
                <a:sym typeface="Calibri"/>
              </a:rPr>
              <a:t>To bring about global changes among a wide range of sectors and stakeholders whose decisions and actions have an impact on biodiversity (SCBD 2020). </a:t>
            </a:r>
            <a:endParaRPr b="0" sz="1200">
              <a:solidFill>
                <a:srgbClr val="000000"/>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rgbClr val="FFFFFF"/>
                </a:highlight>
                <a:latin typeface="Calibri"/>
                <a:ea typeface="Calibri"/>
                <a:cs typeface="Calibri"/>
                <a:sym typeface="Calibri"/>
              </a:rPr>
              <a:t>To leverage resources and create synergies between public and private sectors in terms of resources and mechanisms (e.g., policy, legislation, regulatory, investments).</a:t>
            </a:r>
            <a:endParaRPr b="0" sz="1200">
              <a:solidFill>
                <a:srgbClr val="000000"/>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rgbClr val="FFFFFF"/>
                </a:highlight>
                <a:latin typeface="Calibri"/>
                <a:ea typeface="Calibri"/>
                <a:cs typeface="Calibri"/>
                <a:sym typeface="Calibri"/>
              </a:rPr>
              <a:t>To influence high-level government or corporate commitments so that they benefit conservation projects, programs or strategies at lower levels. </a:t>
            </a:r>
            <a:endParaRPr b="0" sz="1200">
              <a:solidFill>
                <a:srgbClr val="000000"/>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rgbClr val="FFFFFF"/>
                </a:highlight>
                <a:latin typeface="Calibri"/>
                <a:ea typeface="Calibri"/>
                <a:cs typeface="Calibri"/>
                <a:sym typeface="Calibri"/>
              </a:rPr>
              <a:t>To align conservation projects, programs or strategies at lowers with global agendas to help governments meet their international commitments, hence increasing support and recognition from global audiences, as well as creating efficiencies through sharing of resources, collaborations, capacity building, empowerment, etc.</a:t>
            </a:r>
            <a:endParaRPr b="0" sz="1200">
              <a:solidFill>
                <a:srgbClr val="000000"/>
              </a:solidFill>
              <a:highlight>
                <a:srgbClr val="FFFFFF"/>
              </a:highlight>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000000"/>
                </a:solidFill>
                <a:highlight>
                  <a:srgbClr val="FFFFFF"/>
                </a:highlight>
                <a:latin typeface="Calibri"/>
                <a:ea typeface="Calibri"/>
                <a:cs typeface="Calibri"/>
                <a:sym typeface="Calibri"/>
              </a:rPr>
              <a:t>Defining characteristics:</a:t>
            </a:r>
            <a:r>
              <a:rPr b="0" lang="en" sz="1200">
                <a:solidFill>
                  <a:srgbClr val="000000"/>
                </a:solidFill>
                <a:highlight>
                  <a:srgbClr val="FFFFFF"/>
                </a:highlight>
                <a:latin typeface="Calibri"/>
                <a:ea typeface="Calibri"/>
                <a:cs typeface="Calibri"/>
                <a:sym typeface="Calibri"/>
              </a:rPr>
              <a:t> ED Agenda strategy is different from other types of conservation actions as it leverages high-level government and corporate commitments to facilitate more localized conservation outcomes. It also identifies or creates ‘rewards’ towards the high-level governments and corporations for their presence in global arenas, and delivery of global commitments.</a:t>
            </a:r>
            <a:endParaRPr b="0" sz="1200">
              <a:solidFill>
                <a:srgbClr val="000000"/>
              </a:solidFill>
              <a:latin typeface="Calibri"/>
              <a:ea typeface="Calibri"/>
              <a:cs typeface="Calibri"/>
              <a:sym typeface="Calibri"/>
            </a:endParaRPr>
          </a:p>
        </p:txBody>
      </p:sp>
      <p:sp>
        <p:nvSpPr>
          <p:cNvPr id="198" name="Google Shape;198;gb179641931_0_7"/>
          <p:cNvSpPr txBox="1"/>
          <p:nvPr>
            <p:ph idx="2" type="title"/>
          </p:nvPr>
        </p:nvSpPr>
        <p:spPr>
          <a:xfrm>
            <a:off x="273900" y="-11100"/>
            <a:ext cx="85962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pic>
        <p:nvPicPr>
          <p:cNvPr id="199" name="Google Shape;199;gb179641931_0_7"/>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txBox="1"/>
          <p:nvPr>
            <p:ph type="title"/>
          </p:nvPr>
        </p:nvSpPr>
        <p:spPr>
          <a:xfrm>
            <a:off x="225850" y="342325"/>
            <a:ext cx="87660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Why Develop a Theory of Change (TOC) for Global Environment &amp; Development Agendas? </a:t>
            </a:r>
            <a:endParaRPr sz="12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A TOC provides a common framework to illustrate the components of ED Agendas, analyze the evidence to understand the conditions under which EDAgendas are effective, and identify knowledge gaps to improve their use. </a:t>
            </a:r>
            <a:endParaRPr b="0" i="1" sz="1200">
              <a:solidFill>
                <a:srgbClr val="45818E"/>
              </a:solidFill>
              <a:latin typeface="Calibri"/>
              <a:ea typeface="Calibri"/>
              <a:cs typeface="Calibri"/>
              <a:sym typeface="Calibri"/>
            </a:endParaRPr>
          </a:p>
        </p:txBody>
      </p:sp>
      <p:sp>
        <p:nvSpPr>
          <p:cNvPr id="205" name="Google Shape;205;p14"/>
          <p:cNvSpPr txBox="1"/>
          <p:nvPr>
            <p:ph idx="1" type="body"/>
          </p:nvPr>
        </p:nvSpPr>
        <p:spPr>
          <a:xfrm>
            <a:off x="311700" y="1378075"/>
            <a:ext cx="8520600" cy="290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A Theory of Change provides a common analytical framework for a conservation strategy:</a:t>
            </a:r>
            <a:br>
              <a:rPr lang="en" sz="1200">
                <a:solidFill>
                  <a:srgbClr val="0B5394"/>
                </a:solidFill>
                <a:latin typeface="Calibri"/>
                <a:ea typeface="Calibri"/>
                <a:cs typeface="Calibri"/>
                <a:sym typeface="Calibri"/>
              </a:rPr>
            </a:br>
            <a:endParaRPr sz="1200">
              <a:solidFill>
                <a:srgbClr val="0B5394"/>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A model of how a suite of conservation actions are expected to lead to desired outcomes and impact.</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 basic mechanism by which a given action leads to desired results.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 enabling conditions under which a strategy might achieve results, as well as complementary strategies that could be employed to increase impact or likelihood of success.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Knowledge gaps and respective additional research needs which will improve effectiveness of strategy execution.</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If tested with evidence from real-world examples, it can be adaptively refined to incorporate lessons learned.</a:t>
            </a:r>
            <a:endParaRPr b="0" sz="1200">
              <a:solidFill>
                <a:srgbClr val="000000"/>
              </a:solidFill>
              <a:latin typeface="Calibri"/>
              <a:ea typeface="Calibri"/>
              <a:cs typeface="Calibri"/>
              <a:sym typeface="Calibri"/>
            </a:endParaRPr>
          </a:p>
          <a:p>
            <a:pPr indent="0" lvl="0" marL="457200" rtl="0" algn="l">
              <a:lnSpc>
                <a:spcPct val="113000"/>
              </a:lnSpc>
              <a:spcBef>
                <a:spcPts val="300"/>
              </a:spcBef>
              <a:spcAft>
                <a:spcPts val="0"/>
              </a:spcAft>
              <a:buSzPts val="1800"/>
              <a:buNone/>
            </a:pPr>
            <a:r>
              <a:t/>
            </a:r>
            <a:endParaRPr b="0" sz="1100">
              <a:solidFill>
                <a:schemeClr val="dk1"/>
              </a:solidFill>
            </a:endParaRPr>
          </a:p>
          <a:p>
            <a:pPr indent="0" lvl="0" marL="0" rtl="0" algn="ctr">
              <a:lnSpc>
                <a:spcPct val="113000"/>
              </a:lnSpc>
              <a:spcBef>
                <a:spcPts val="300"/>
              </a:spcBef>
              <a:spcAft>
                <a:spcPts val="0"/>
              </a:spcAft>
              <a:buSzPts val="1800"/>
              <a:buNone/>
            </a:pPr>
            <a:r>
              <a:t/>
            </a:r>
            <a:endParaRPr b="0" i="1" sz="1100">
              <a:solidFill>
                <a:schemeClr val="dk1"/>
              </a:solidFill>
              <a:highlight>
                <a:srgbClr val="FFFF00"/>
              </a:highlight>
            </a:endParaRPr>
          </a:p>
        </p:txBody>
      </p:sp>
      <p:sp>
        <p:nvSpPr>
          <p:cNvPr id="206" name="Google Shape;206;p14"/>
          <p:cNvSpPr txBox="1"/>
          <p:nvPr>
            <p:ph idx="2" type="title"/>
          </p:nvPr>
        </p:nvSpPr>
        <p:spPr>
          <a:xfrm>
            <a:off x="225850" y="58100"/>
            <a:ext cx="86064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pic>
        <p:nvPicPr>
          <p:cNvPr id="207" name="Google Shape;207;p14"/>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150580" y="266400"/>
            <a:ext cx="8842800" cy="9378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400">
                <a:solidFill>
                  <a:srgbClr val="0B5394"/>
                </a:solidFill>
                <a:latin typeface="Calibri"/>
                <a:ea typeface="Calibri"/>
                <a:cs typeface="Calibri"/>
                <a:sym typeface="Calibri"/>
              </a:rPr>
              <a:t>About this Report </a:t>
            </a:r>
            <a:endParaRPr sz="14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This report provides an overview of Global Environment and Development Agendas: Strategies for Conservation. It includes the defining characteristics of this strategy, a generic situation analysis of the context to be navigated in applying this strategy, a generic theory of change of how to influence and leverage agendas for conservation, and recommendations for design and implementation of the strategy. </a:t>
            </a:r>
            <a:endParaRPr b="0" i="1" sz="1200">
              <a:solidFill>
                <a:srgbClr val="45818E"/>
              </a:solidFill>
              <a:highlight>
                <a:srgbClr val="FFFF00"/>
              </a:highlight>
              <a:latin typeface="Calibri"/>
              <a:ea typeface="Calibri"/>
              <a:cs typeface="Calibri"/>
              <a:sym typeface="Calibri"/>
            </a:endParaRPr>
          </a:p>
        </p:txBody>
      </p:sp>
      <p:sp>
        <p:nvSpPr>
          <p:cNvPr id="66" name="Google Shape;66;p2"/>
          <p:cNvSpPr txBox="1"/>
          <p:nvPr/>
        </p:nvSpPr>
        <p:spPr>
          <a:xfrm>
            <a:off x="359300" y="2247800"/>
            <a:ext cx="8520600" cy="147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300" u="none" cap="none" strike="noStrike">
                <a:solidFill>
                  <a:srgbClr val="0B5394"/>
                </a:solidFill>
                <a:latin typeface="Calibri"/>
                <a:ea typeface="Calibri"/>
                <a:cs typeface="Calibri"/>
                <a:sym typeface="Calibri"/>
              </a:rPr>
              <a:t>Intended audiences</a:t>
            </a:r>
            <a:endParaRPr b="1" i="0" sz="1300" u="none" cap="none" strike="noStrike">
              <a:solidFill>
                <a:srgbClr val="0B5394"/>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Conservation and other Social Change Organizations interested in using this strategy.</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Policy Makers, Companies, and Funders who might want to promote and/or support this strategy.</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Researchers who might want to assess the effectiveness of this strategy.</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Funders who might help establish and fund evidence libraries.</a:t>
            </a:r>
            <a:endParaRPr b="0" i="0" sz="1100" u="none" cap="none" strike="noStrike">
              <a:solidFill>
                <a:srgbClr val="000000"/>
              </a:solidFill>
              <a:latin typeface="Calibri"/>
              <a:ea typeface="Calibri"/>
              <a:cs typeface="Calibri"/>
              <a:sym typeface="Calibri"/>
            </a:endParaRPr>
          </a:p>
          <a:p>
            <a:pPr indent="0" lvl="0" marL="0" marR="0" rtl="0" algn="l">
              <a:lnSpc>
                <a:spcPct val="113000"/>
              </a:lnSpc>
              <a:spcBef>
                <a:spcPts val="60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67" name="Google Shape;67;p2"/>
          <p:cNvSpPr txBox="1"/>
          <p:nvPr/>
        </p:nvSpPr>
        <p:spPr>
          <a:xfrm>
            <a:off x="311675" y="3463375"/>
            <a:ext cx="8520600" cy="10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300" u="none" cap="none" strike="noStrike">
                <a:solidFill>
                  <a:srgbClr val="0B5394"/>
                </a:solidFill>
                <a:latin typeface="Calibri"/>
                <a:ea typeface="Calibri"/>
                <a:cs typeface="Calibri"/>
                <a:sym typeface="Calibri"/>
              </a:rPr>
              <a:t>Format</a:t>
            </a:r>
            <a:endParaRPr b="1" i="0" sz="13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Calibri"/>
                <a:ea typeface="Calibri"/>
                <a:cs typeface="Calibri"/>
                <a:sym typeface="Calibri"/>
              </a:rPr>
              <a:t>This is an annotated deck, design primarily for reading and collaboration versus presentation. It is organized in sections that are akin to chapters, with slides containing detailed content. References can be found in the ‘Speaker Notes’ window below each slide. Additional data and information can be found in the Annexes.</a:t>
            </a:r>
            <a:endParaRPr b="0" i="0" sz="1200" u="none" cap="none" strike="noStrike">
              <a:solidFill>
                <a:srgbClr val="000000"/>
              </a:solidFill>
              <a:latin typeface="Calibri"/>
              <a:ea typeface="Calibri"/>
              <a:cs typeface="Calibri"/>
              <a:sym typeface="Calibri"/>
            </a:endParaRPr>
          </a:p>
        </p:txBody>
      </p:sp>
      <p:sp>
        <p:nvSpPr>
          <p:cNvPr id="68" name="Google Shape;68;p2"/>
          <p:cNvSpPr txBox="1"/>
          <p:nvPr/>
        </p:nvSpPr>
        <p:spPr>
          <a:xfrm>
            <a:off x="359300" y="1285625"/>
            <a:ext cx="8520600" cy="10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300" u="none" cap="none" strike="noStrike">
                <a:solidFill>
                  <a:srgbClr val="0B5394"/>
                </a:solidFill>
                <a:latin typeface="Calibri"/>
                <a:ea typeface="Calibri"/>
                <a:cs typeface="Calibri"/>
                <a:sym typeface="Calibri"/>
              </a:rPr>
              <a:t>Content</a:t>
            </a:r>
            <a:endParaRPr b="1" i="0" sz="13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Calibri"/>
                <a:ea typeface="Calibri"/>
                <a:cs typeface="Calibri"/>
                <a:sym typeface="Calibri"/>
              </a:rPr>
              <a:t>The work is not a general analysis of big agendas, but rather an exploration of how they can be used as strategies at sub-national scales to deliver conservation outcomes, as well as how they can be influenced and adapted by the actions and results delivered at local, national or regional scales.</a:t>
            </a:r>
            <a:endParaRPr b="0" i="0" sz="1300" u="none" cap="none" strike="noStrike">
              <a:solidFill>
                <a:srgbClr val="000000"/>
              </a:solidFill>
              <a:latin typeface="Calibri"/>
              <a:ea typeface="Calibri"/>
              <a:cs typeface="Calibri"/>
              <a:sym typeface="Calibri"/>
            </a:endParaRPr>
          </a:p>
          <a:p>
            <a:pPr indent="0" lvl="0" marL="0" marR="0" rtl="0" algn="l">
              <a:lnSpc>
                <a:spcPct val="113000"/>
              </a:lnSpc>
              <a:spcBef>
                <a:spcPts val="60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pic>
        <p:nvPicPr>
          <p:cNvPr id="69" name="Google Shape;69;p2"/>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5"/>
          <p:cNvSpPr txBox="1"/>
          <p:nvPr>
            <p:ph idx="1" type="body"/>
          </p:nvPr>
        </p:nvSpPr>
        <p:spPr>
          <a:xfrm>
            <a:off x="223200" y="1373750"/>
            <a:ext cx="8686200" cy="260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Who was involved in this work?</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200">
              <a:solidFill>
                <a:srgbClr val="0B5394"/>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Core working group: Representatives of key organisations involved with ED4C who developed the initial products: </a:t>
            </a:r>
            <a:br>
              <a:rPr b="0" lang="en" sz="1200">
                <a:solidFill>
                  <a:srgbClr val="000000"/>
                </a:solidFill>
                <a:latin typeface="Calibri"/>
                <a:ea typeface="Calibri"/>
                <a:cs typeface="Calibri"/>
                <a:sym typeface="Calibri"/>
              </a:rPr>
            </a:br>
            <a:r>
              <a:rPr b="0" lang="en" sz="1200">
                <a:solidFill>
                  <a:srgbClr val="000000"/>
                </a:solidFill>
                <a:latin typeface="Calibri"/>
                <a:ea typeface="Calibri"/>
                <a:cs typeface="Calibri"/>
                <a:sym typeface="Calibri"/>
              </a:rPr>
              <a:t>Charles Latrémouille (independent consultant), Sabina J. Khan (Helmholtz Centre for Environmental Research - UFZ), Sheila O'Connor (independent consultant), Nakedi Maputla (African Wildlife Foundation - AWF), Jamie Deppen (Cary Institute of Ecosystem Studies) and Laura Darcy (Zoological Society of London)</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extLst>
                  <a:ext uri="http://customooxmlschemas.google.com/">
                    <go:slidesCustomData xmlns:go="http://customooxmlschemas.google.com/" textRoundtripDataId="0"/>
                  </a:ext>
                </a:extLst>
              </a:rPr>
              <a:t>Participants in Learning</a:t>
            </a:r>
            <a:r>
              <a:rPr b="0" lang="en" sz="1200">
                <a:solidFill>
                  <a:srgbClr val="000000"/>
                </a:solidFill>
                <a:latin typeface="Calibri"/>
                <a:ea typeface="Calibri"/>
                <a:cs typeface="Calibri"/>
                <a:sym typeface="Calibri"/>
                <a:extLst>
                  <a:ext uri="http://customooxmlschemas.google.com/">
                    <go:slidesCustomData xmlns:go="http://customooxmlschemas.google.com/" textRoundtripDataId="1"/>
                  </a:ext>
                </a:extLst>
              </a:rPr>
              <a:t> -</a:t>
            </a:r>
            <a:r>
              <a:rPr b="0" lang="en" sz="1200">
                <a:solidFill>
                  <a:srgbClr val="000000"/>
                </a:solidFill>
                <a:latin typeface="Calibri"/>
                <a:ea typeface="Calibri"/>
                <a:cs typeface="Calibri"/>
                <a:sym typeface="Calibri"/>
              </a:rPr>
              <a:t> </a:t>
            </a:r>
            <a:r>
              <a:rPr lang="en" sz="1100">
                <a:solidFill>
                  <a:schemeClr val="dk1"/>
                </a:solidFill>
                <a:highlight>
                  <a:srgbClr val="FFFFFF"/>
                </a:highlight>
              </a:rPr>
              <a:t>Representatives of organizations and agencies involved with ED Agendas’ strategies who provided feedback</a:t>
            </a:r>
            <a:r>
              <a:rPr lang="en" sz="1100">
                <a:solidFill>
                  <a:schemeClr val="dk1"/>
                </a:solidFill>
              </a:rPr>
              <a:t> </a:t>
            </a:r>
            <a:endParaRPr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Convenors / facilitators</a:t>
            </a:r>
            <a:r>
              <a:rPr b="0" lang="en" sz="1200">
                <a:solidFill>
                  <a:srgbClr val="000000"/>
                </a:solidFill>
                <a:latin typeface="Calibri"/>
                <a:ea typeface="Calibri"/>
                <a:cs typeface="Calibri"/>
                <a:sym typeface="Calibri"/>
              </a:rPr>
              <a:t> - Charles Latrémouille, Sabina J. Khan and Sheila O'Connor</a:t>
            </a:r>
            <a:endParaRPr b="0" sz="1200">
              <a:solidFill>
                <a:srgbClr val="000000"/>
              </a:solidFill>
              <a:latin typeface="Calibri"/>
              <a:ea typeface="Calibri"/>
              <a:cs typeface="Calibri"/>
              <a:sym typeface="Calibri"/>
            </a:endParaRPr>
          </a:p>
        </p:txBody>
      </p:sp>
      <p:sp>
        <p:nvSpPr>
          <p:cNvPr id="213" name="Google Shape;213;p15"/>
          <p:cNvSpPr txBox="1"/>
          <p:nvPr>
            <p:ph type="title"/>
          </p:nvPr>
        </p:nvSpPr>
        <p:spPr>
          <a:xfrm>
            <a:off x="223200" y="342325"/>
            <a:ext cx="86862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300">
                <a:solidFill>
                  <a:srgbClr val="0B5394"/>
                </a:solidFill>
                <a:latin typeface="Calibri"/>
                <a:ea typeface="Calibri"/>
                <a:cs typeface="Calibri"/>
                <a:sym typeface="Calibri"/>
              </a:rPr>
              <a:t>Methods: Who Did This Work? </a:t>
            </a:r>
            <a:endParaRPr sz="13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A working group of conservation practitioners from across the world who have worked with Global Environment &amp; Development Agendas was established. We developed a situation analysis and theory of change for influencing and leveraging global agendas, exchanged lessons learnt in design and implementation challenges, and discussed solutions.</a:t>
            </a:r>
            <a:endParaRPr b="0" i="1" sz="1200">
              <a:solidFill>
                <a:srgbClr val="45818E"/>
              </a:solidFill>
              <a:latin typeface="Calibri"/>
              <a:ea typeface="Calibri"/>
              <a:cs typeface="Calibri"/>
              <a:sym typeface="Calibri"/>
            </a:endParaRPr>
          </a:p>
        </p:txBody>
      </p:sp>
      <p:sp>
        <p:nvSpPr>
          <p:cNvPr id="214" name="Google Shape;214;p15"/>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sp>
        <p:nvSpPr>
          <p:cNvPr id="215" name="Google Shape;215;p15"/>
          <p:cNvSpPr txBox="1"/>
          <p:nvPr/>
        </p:nvSpPr>
        <p:spPr>
          <a:xfrm>
            <a:off x="114775" y="3978950"/>
            <a:ext cx="8609100" cy="122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Through a survey, we found that participants in this work have active engagement in many areas of global/national environment and development agendas including: UNCCC + REDD, SDG 12: Responsible Consumption &amp; Production, Mitigating Public Health risks, the Services of Wetlands, CITES and Wildlife Trafficking, AICHI Target 11: Important Marine mammal Areas and aligning multiple agreements, e.g.  NBSAPS, SDGS, Climate.</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6" name="Google Shape;216;p15"/>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af0918d60f_0_7"/>
          <p:cNvSpPr txBox="1"/>
          <p:nvPr>
            <p:ph type="title"/>
          </p:nvPr>
        </p:nvSpPr>
        <p:spPr>
          <a:xfrm>
            <a:off x="223200" y="342325"/>
            <a:ext cx="86862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Methods: What Did We Do? </a:t>
            </a:r>
            <a:endParaRPr sz="12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A working group of conservation practitioners from across the world who have worked with Global Environment &amp; Development Agendas was established. We developed a situation analysis and theory of change for influencing and leveraging global agendas, exchanged lessons learnt in design and implementation challenges, and discussed solutions.</a:t>
            </a:r>
            <a:endParaRPr b="0" i="1" sz="1200">
              <a:solidFill>
                <a:srgbClr val="45818E"/>
              </a:solidFill>
              <a:latin typeface="Calibri"/>
              <a:ea typeface="Calibri"/>
              <a:cs typeface="Calibri"/>
              <a:sym typeface="Calibri"/>
            </a:endParaRPr>
          </a:p>
        </p:txBody>
      </p:sp>
      <p:sp>
        <p:nvSpPr>
          <p:cNvPr id="222" name="Google Shape;222;gaf0918d60f_0_7"/>
          <p:cNvSpPr txBox="1"/>
          <p:nvPr>
            <p:ph idx="1" type="body"/>
          </p:nvPr>
        </p:nvSpPr>
        <p:spPr>
          <a:xfrm>
            <a:off x="228900" y="1210950"/>
            <a:ext cx="8686200" cy="368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What did we do?</a:t>
            </a:r>
            <a:endParaRPr sz="1200">
              <a:solidFill>
                <a:srgbClr val="0B5394"/>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sz="1200">
              <a:solidFill>
                <a:srgbClr val="0B5394"/>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45818E"/>
                </a:solidFill>
                <a:latin typeface="Calibri"/>
                <a:ea typeface="Calibri"/>
                <a:cs typeface="Calibri"/>
                <a:sym typeface="Calibri"/>
              </a:rPr>
              <a:t>Step 1: </a:t>
            </a:r>
            <a:r>
              <a:rPr lang="en" sz="1200">
                <a:solidFill>
                  <a:srgbClr val="000000"/>
                </a:solidFill>
                <a:latin typeface="Calibri"/>
                <a:ea typeface="Calibri"/>
                <a:cs typeface="Calibri"/>
                <a:sym typeface="Calibri"/>
              </a:rPr>
              <a:t>Initial situation analysis &amp; theory of change </a:t>
            </a:r>
            <a:r>
              <a:rPr b="0" lang="en" sz="1200">
                <a:solidFill>
                  <a:srgbClr val="000000"/>
                </a:solidFill>
                <a:latin typeface="Calibri"/>
                <a:ea typeface="Calibri"/>
                <a:cs typeface="Calibri"/>
                <a:sym typeface="Calibri"/>
              </a:rPr>
              <a:t>- The core working group drafted a ‘generic’ situation analysis and theory of change to help participants understand the scope of our work. We then documented barriers and opportunities in a draft situation analysis using literature review, group interviews and expert workshops. Two workshops were conducted in which the situation analysis was transformed into a detailed theory of change. These products use the approach and conventions of the </a:t>
            </a:r>
            <a:r>
              <a:rPr b="0" lang="en" sz="1200" u="sng">
                <a:solidFill>
                  <a:srgbClr val="000000"/>
                </a:solidFill>
                <a:latin typeface="Calibri"/>
                <a:ea typeface="Calibri"/>
                <a:cs typeface="Calibri"/>
                <a:sym typeface="Calibri"/>
                <a:hlinkClick r:id="rId3">
                  <a:extLst>
                    <a:ext uri="{A12FA001-AC4F-418D-AE19-62706E023703}">
                      <ahyp:hlinkClr val="tx"/>
                    </a:ext>
                  </a:extLst>
                </a:hlinkClick>
              </a:rPr>
              <a:t>Open Standards for the Practice of Conservation</a:t>
            </a:r>
            <a:r>
              <a:rPr b="0" lang="en" sz="1200">
                <a:solidFill>
                  <a:srgbClr val="000000"/>
                </a:solidFill>
                <a:latin typeface="Calibri"/>
                <a:ea typeface="Calibri"/>
                <a:cs typeface="Calibri"/>
                <a:sym typeface="Calibri"/>
              </a:rPr>
              <a:t>.</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45818E"/>
                </a:solidFill>
                <a:latin typeface="Calibri"/>
                <a:ea typeface="Calibri"/>
                <a:cs typeface="Calibri"/>
                <a:sym typeface="Calibri"/>
              </a:rPr>
              <a:t>Step 2: </a:t>
            </a:r>
            <a:r>
              <a:rPr lang="en" sz="1200">
                <a:solidFill>
                  <a:srgbClr val="000000"/>
                </a:solidFill>
                <a:latin typeface="Calibri"/>
                <a:ea typeface="Calibri"/>
                <a:cs typeface="Calibri"/>
                <a:sym typeface="Calibri"/>
              </a:rPr>
              <a:t>Refine products using the literature, case-studies and expert consultations </a:t>
            </a:r>
            <a:r>
              <a:rPr b="0" lang="en" sz="1200">
                <a:solidFill>
                  <a:srgbClr val="000000"/>
                </a:solidFill>
                <a:latin typeface="Calibri"/>
                <a:ea typeface="Calibri"/>
                <a:cs typeface="Calibri"/>
                <a:sym typeface="Calibri"/>
              </a:rPr>
              <a:t>- We vetted the initial products of the 3 workshops with the wider circle of experts and used their feedback to refine the work. We particularly vetted the theory of change with analysis of three case-studies which leveraged ED agendas for conservation.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45818E"/>
                </a:solidFill>
                <a:latin typeface="Calibri"/>
                <a:ea typeface="Calibri"/>
                <a:cs typeface="Calibri"/>
                <a:sym typeface="Calibri"/>
              </a:rPr>
              <a:t>Step 3: </a:t>
            </a:r>
            <a:r>
              <a:rPr lang="en" sz="1200">
                <a:solidFill>
                  <a:srgbClr val="000000"/>
                </a:solidFill>
                <a:latin typeface="Calibri"/>
                <a:ea typeface="Calibri"/>
                <a:cs typeface="Calibri"/>
                <a:sym typeface="Calibri"/>
              </a:rPr>
              <a:t>Identify implications -</a:t>
            </a:r>
            <a:r>
              <a:rPr b="0" lang="en" sz="1200">
                <a:solidFill>
                  <a:srgbClr val="000000"/>
                </a:solidFill>
                <a:latin typeface="Calibri"/>
                <a:ea typeface="Calibri"/>
                <a:cs typeface="Calibri"/>
                <a:sym typeface="Calibri"/>
              </a:rPr>
              <a:t> We synthesized the findings and recommendations and identified outstanding information needs.</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45818E"/>
                </a:solidFill>
                <a:latin typeface="Calibri"/>
                <a:ea typeface="Calibri"/>
                <a:cs typeface="Calibri"/>
                <a:sym typeface="Calibri"/>
              </a:rPr>
              <a:t>Step 4: </a:t>
            </a:r>
            <a:r>
              <a:rPr lang="en" sz="1200">
                <a:solidFill>
                  <a:srgbClr val="000000"/>
                </a:solidFill>
                <a:latin typeface="Calibri"/>
                <a:ea typeface="Calibri"/>
                <a:cs typeface="Calibri"/>
                <a:sym typeface="Calibri"/>
              </a:rPr>
              <a:t>Collated</a:t>
            </a:r>
            <a:r>
              <a:rPr b="0" lang="en" sz="1200">
                <a:solidFill>
                  <a:srgbClr val="000000"/>
                </a:solidFill>
                <a:latin typeface="Calibri"/>
                <a:ea typeface="Calibri"/>
                <a:cs typeface="Calibri"/>
                <a:sym typeface="Calibri"/>
              </a:rPr>
              <a:t> </a:t>
            </a:r>
            <a:r>
              <a:rPr lang="en" sz="1200">
                <a:solidFill>
                  <a:srgbClr val="000000"/>
                </a:solidFill>
                <a:latin typeface="Calibri"/>
                <a:ea typeface="Calibri"/>
                <a:cs typeface="Calibri"/>
                <a:sym typeface="Calibri"/>
              </a:rPr>
              <a:t>supplementary information </a:t>
            </a:r>
            <a:r>
              <a:rPr b="0" lang="en" sz="1200">
                <a:solidFill>
                  <a:srgbClr val="000000"/>
                </a:solidFill>
                <a:latin typeface="Calibri"/>
                <a:ea typeface="Calibri"/>
                <a:cs typeface="Calibri"/>
                <a:sym typeface="Calibri"/>
              </a:rPr>
              <a:t>to further elaborate on and support the key messages generated from this work. (Annex A - Key Reading Resources and Annex B - Evidence from Case studies. </a:t>
            </a:r>
            <a:endParaRPr b="0" sz="1200">
              <a:solidFill>
                <a:srgbClr val="000000"/>
              </a:solidFill>
              <a:latin typeface="Calibri"/>
              <a:ea typeface="Calibri"/>
              <a:cs typeface="Calibri"/>
              <a:sym typeface="Calibri"/>
            </a:endParaRPr>
          </a:p>
        </p:txBody>
      </p:sp>
      <p:sp>
        <p:nvSpPr>
          <p:cNvPr id="223" name="Google Shape;223;gaf0918d60f_0_7"/>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pic>
        <p:nvPicPr>
          <p:cNvPr id="224" name="Google Shape;224;gaf0918d60f_0_7"/>
          <p:cNvPicPr preferRelativeResize="0"/>
          <p:nvPr/>
        </p:nvPicPr>
        <p:blipFill rotWithShape="1">
          <a:blip r:embed="rId4">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af0174346b_0_15"/>
          <p:cNvSpPr txBox="1"/>
          <p:nvPr>
            <p:ph idx="1" type="body"/>
          </p:nvPr>
        </p:nvSpPr>
        <p:spPr>
          <a:xfrm>
            <a:off x="223200" y="1380050"/>
            <a:ext cx="8686200" cy="352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Uses of this study</a:t>
            </a:r>
            <a:endParaRPr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Capture current knowledge: </a:t>
            </a:r>
            <a:r>
              <a:rPr b="0" lang="en" sz="1200">
                <a:solidFill>
                  <a:srgbClr val="000000"/>
                </a:solidFill>
                <a:latin typeface="Calibri"/>
                <a:ea typeface="Calibri"/>
                <a:cs typeface="Calibri"/>
                <a:sym typeface="Calibri"/>
              </a:rPr>
              <a:t>captures the current state of knowledge about different approaches to using ED4C strategies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Improve future studies:</a:t>
            </a:r>
            <a:r>
              <a:rPr b="0" lang="en" sz="1200">
                <a:solidFill>
                  <a:srgbClr val="000000"/>
                </a:solidFill>
                <a:latin typeface="Calibri"/>
                <a:ea typeface="Calibri"/>
                <a:cs typeface="Calibri"/>
                <a:sym typeface="Calibri"/>
              </a:rPr>
              <a:t> By identifying current information gaps, it can form the basis for future elaboration of the TOC and use of this approach and build the evidence-base on what works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Vet assumptions,</a:t>
            </a:r>
            <a:r>
              <a:rPr b="0" lang="en" sz="1200">
                <a:solidFill>
                  <a:srgbClr val="000000"/>
                </a:solidFill>
                <a:latin typeface="Calibri"/>
                <a:ea typeface="Calibri"/>
                <a:cs typeface="Calibri"/>
                <a:sym typeface="Calibri"/>
              </a:rPr>
              <a:t> situation analysis and theory of change with non-conservation oriented actors (e.g., development agencies, CSOs) which are also working with ED agendas, refine a common approach and language</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Clarify practical application of using ED agendas </a:t>
            </a:r>
            <a:r>
              <a:rPr b="0" lang="en" sz="1200">
                <a:solidFill>
                  <a:srgbClr val="000000"/>
                </a:solidFill>
                <a:latin typeface="Calibri"/>
                <a:ea typeface="Calibri"/>
                <a:cs typeface="Calibri"/>
                <a:sym typeface="Calibri"/>
              </a:rPr>
              <a:t>to integrated conservation and development issues (bridging the often-mentioned gap between global and local and vice versa) (e.g. how do we go about delivering outcomes) </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To </a:t>
            </a:r>
            <a:r>
              <a:rPr lang="en" sz="1200">
                <a:solidFill>
                  <a:srgbClr val="000000"/>
                </a:solidFill>
                <a:latin typeface="Calibri"/>
                <a:ea typeface="Calibri"/>
                <a:cs typeface="Calibri"/>
                <a:sym typeface="Calibri"/>
              </a:rPr>
              <a:t>build the CAML library on a common framework</a:t>
            </a:r>
            <a:r>
              <a:rPr b="0" lang="en" sz="1200">
                <a:solidFill>
                  <a:srgbClr val="000000"/>
                </a:solidFill>
                <a:latin typeface="Calibri"/>
                <a:ea typeface="Calibri"/>
                <a:cs typeface="Calibri"/>
                <a:sym typeface="Calibri"/>
              </a:rPr>
              <a:t> that can be adapted for use in different contexts </a:t>
            </a:r>
            <a:endParaRPr b="0"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SzPts val="1800"/>
              <a:buNone/>
            </a:pPr>
            <a:r>
              <a:t/>
            </a:r>
            <a:endParaRPr sz="1100">
              <a:solidFill>
                <a:schemeClr val="dk1"/>
              </a:solidFill>
              <a:highlight>
                <a:schemeClr val="lt1"/>
              </a:highlight>
            </a:endParaRPr>
          </a:p>
          <a:p>
            <a:pPr indent="0" lvl="0" marL="0" rtl="0" algn="l">
              <a:lnSpc>
                <a:spcPct val="114000"/>
              </a:lnSpc>
              <a:spcBef>
                <a:spcPts val="400"/>
              </a:spcBef>
              <a:spcAft>
                <a:spcPts val="0"/>
              </a:spcAft>
              <a:buSzPts val="1800"/>
              <a:buNone/>
            </a:pPr>
            <a:r>
              <a:rPr b="0" lang="en" sz="1100">
                <a:solidFill>
                  <a:schemeClr val="dk1"/>
                </a:solidFill>
                <a:highlight>
                  <a:srgbClr val="FFFFFF"/>
                </a:highlight>
              </a:rPr>
              <a:t> </a:t>
            </a:r>
            <a:endParaRPr b="0" sz="1100">
              <a:solidFill>
                <a:schemeClr val="dk1"/>
              </a:solidFill>
              <a:highlight>
                <a:srgbClr val="FFFFFF"/>
              </a:highlight>
            </a:endParaRPr>
          </a:p>
        </p:txBody>
      </p:sp>
      <p:sp>
        <p:nvSpPr>
          <p:cNvPr id="230" name="Google Shape;230;gaf0174346b_0_15"/>
          <p:cNvSpPr txBox="1"/>
          <p:nvPr>
            <p:ph type="title"/>
          </p:nvPr>
        </p:nvSpPr>
        <p:spPr>
          <a:xfrm>
            <a:off x="223200" y="342325"/>
            <a:ext cx="86862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Methods: What Are the Uses of this Work? </a:t>
            </a:r>
            <a:endParaRPr sz="1200">
              <a:solidFill>
                <a:srgbClr val="0B5394"/>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How can these insights be currently used and also form the basis for future elaboration and use of this approach. </a:t>
            </a:r>
            <a:endParaRPr b="0" i="1" sz="1200">
              <a:solidFill>
                <a:srgbClr val="45818E"/>
              </a:solidFill>
              <a:latin typeface="Calibri"/>
              <a:ea typeface="Calibri"/>
              <a:cs typeface="Calibri"/>
              <a:sym typeface="Calibri"/>
            </a:endParaRPr>
          </a:p>
        </p:txBody>
      </p:sp>
      <p:sp>
        <p:nvSpPr>
          <p:cNvPr id="231" name="Google Shape;231;gaf0174346b_0_15"/>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pic>
        <p:nvPicPr>
          <p:cNvPr id="232" name="Google Shape;232;gaf0174346b_0_15"/>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6"/>
          <p:cNvSpPr txBox="1"/>
          <p:nvPr>
            <p:ph idx="1" type="body"/>
          </p:nvPr>
        </p:nvSpPr>
        <p:spPr>
          <a:xfrm>
            <a:off x="225325" y="1227650"/>
            <a:ext cx="8693400" cy="38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Non-systematic review of evidence </a:t>
            </a:r>
            <a:r>
              <a:rPr b="0" lang="en" sz="1200">
                <a:solidFill>
                  <a:srgbClr val="000000"/>
                </a:solidFill>
                <a:latin typeface="Calibri"/>
                <a:ea typeface="Calibri"/>
                <a:cs typeface="Calibri"/>
                <a:sym typeface="Calibri"/>
              </a:rPr>
              <a:t>- We did not attempt to conduct a systematic review of all available evidence. Instead, we made a call for participants who self selected and we selected the literature we reviewed  and our case studies.</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Interpretation of literature </a:t>
            </a:r>
            <a:r>
              <a:rPr b="0" lang="en" sz="1200">
                <a:solidFill>
                  <a:srgbClr val="000000"/>
                </a:solidFill>
                <a:latin typeface="Calibri"/>
                <a:ea typeface="Calibri"/>
                <a:cs typeface="Calibri"/>
                <a:sym typeface="Calibri"/>
              </a:rPr>
              <a:t>- It was challenging to determine whether the absence of literature (or commentary within the literature) on a factor in our TOC was because authors explicitly felt it was not relevant, or merely did not think to consider it. There was, in fact, very little literature that we found in our brief review that directly spoke to ED Agendas as strategies for conservation.</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rPr>
              <a:t>Small sample size - </a:t>
            </a:r>
            <a:r>
              <a:rPr b="0" lang="en" sz="1200">
                <a:solidFill>
                  <a:srgbClr val="000000"/>
                </a:solidFill>
                <a:latin typeface="Calibri"/>
                <a:ea typeface="Calibri"/>
                <a:cs typeface="Calibri"/>
                <a:sym typeface="Calibri"/>
              </a:rPr>
              <a:t>Our conclusions are based on a very small number case-studies, and therefore, are thus not statistically valid.</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rgbClr val="000000"/>
                </a:solidFill>
                <a:latin typeface="Calibri"/>
                <a:ea typeface="Calibri"/>
                <a:cs typeface="Calibri"/>
                <a:sym typeface="Calibri"/>
              </a:rPr>
              <a:t>Involvement of practitioners in case studies -</a:t>
            </a:r>
            <a:r>
              <a:rPr b="0" lang="en" sz="1200">
                <a:solidFill>
                  <a:srgbClr val="000000"/>
                </a:solidFill>
                <a:latin typeface="Calibri"/>
                <a:ea typeface="Calibri"/>
                <a:cs typeface="Calibri"/>
                <a:sym typeface="Calibri"/>
              </a:rPr>
              <a:t> The case-studies were based on the perspective of conservation practitioners working to implement a ED Agendas strategy in a particular location. This potentially biases reporting of challenges and successes. Reported results should ideally be triangulated against testimonies of other stakeholders involved in or impacted by these projects.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rgbClr val="000000"/>
                </a:solidFill>
                <a:latin typeface="Calibri"/>
                <a:ea typeface="Calibri"/>
                <a:cs typeface="Calibri"/>
                <a:sym typeface="Calibri"/>
              </a:rPr>
              <a:t>Overlap between experts developing TOC and case studies - </a:t>
            </a:r>
            <a:r>
              <a:rPr b="0" lang="en" sz="1200">
                <a:solidFill>
                  <a:srgbClr val="000000"/>
                </a:solidFill>
                <a:latin typeface="Calibri"/>
                <a:ea typeface="Calibri"/>
                <a:cs typeface="Calibri"/>
                <a:sym typeface="Calibri"/>
              </a:rPr>
              <a:t>Our initial TOC theory of change was developed by experts who were already familiar with the case studies, so the case studies are not a fully independent validation of  the TOC our theory of change.</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000000"/>
                </a:solidFill>
                <a:latin typeface="Calibri"/>
                <a:ea typeface="Calibri"/>
                <a:cs typeface="Calibri"/>
                <a:sym typeface="Calibri"/>
                <a:extLst>
                  <a:ext uri="http://customooxmlschemas.google.com/">
                    <go:slidesCustomData xmlns:go="http://customooxmlschemas.google.com/" textRoundtripDataId="2"/>
                  </a:ext>
                </a:extLst>
              </a:rPr>
              <a:t>Works in progress </a:t>
            </a:r>
            <a:r>
              <a:rPr b="0" lang="en" sz="1200">
                <a:solidFill>
                  <a:srgbClr val="000000"/>
                </a:solidFill>
                <a:latin typeface="Calibri"/>
                <a:ea typeface="Calibri"/>
                <a:cs typeface="Calibri"/>
                <a:sym typeface="Calibri"/>
                <a:extLst>
                  <a:ext uri="http://customooxmlschemas.google.com/">
                    <go:slidesCustomData xmlns:go="http://customooxmlschemas.google.com/" textRoundtripDataId="3"/>
                  </a:ext>
                </a:extLst>
              </a:rPr>
              <a:t>- some case studies are still works-in-progress; while reporting preliminary results, it is too early to know ultimate outcomes.  </a:t>
            </a:r>
            <a:endParaRPr b="0" sz="1100">
              <a:solidFill>
                <a:schemeClr val="dk1"/>
              </a:solidFill>
              <a:highlight>
                <a:srgbClr val="FFFFFF"/>
              </a:highlight>
            </a:endParaRPr>
          </a:p>
        </p:txBody>
      </p:sp>
      <p:sp>
        <p:nvSpPr>
          <p:cNvPr id="238" name="Google Shape;238;p16"/>
          <p:cNvSpPr txBox="1"/>
          <p:nvPr>
            <p:ph type="title"/>
          </p:nvPr>
        </p:nvSpPr>
        <p:spPr>
          <a:xfrm>
            <a:off x="225325" y="347350"/>
            <a:ext cx="8693400" cy="7872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Methods: What Are the Limitations of this Work?</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As with any research, it is important to know the limitations of this work. </a:t>
            </a:r>
            <a:endParaRPr b="0" i="1" sz="1200">
              <a:solidFill>
                <a:srgbClr val="45818E"/>
              </a:solidFill>
              <a:latin typeface="Calibri"/>
              <a:ea typeface="Calibri"/>
              <a:cs typeface="Calibri"/>
              <a:sym typeface="Calibri"/>
            </a:endParaRPr>
          </a:p>
        </p:txBody>
      </p:sp>
      <p:sp>
        <p:nvSpPr>
          <p:cNvPr id="239" name="Google Shape;239;p16"/>
          <p:cNvSpPr txBox="1"/>
          <p:nvPr>
            <p:ph idx="2" type="title"/>
          </p:nvPr>
        </p:nvSpPr>
        <p:spPr>
          <a:xfrm>
            <a:off x="225325" y="58100"/>
            <a:ext cx="86070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2. Introduction and Background</a:t>
            </a:r>
            <a:endParaRPr b="0" sz="1000">
              <a:solidFill>
                <a:srgbClr val="555555"/>
              </a:solidFill>
              <a:latin typeface="Helvetica Neue"/>
              <a:ea typeface="Helvetica Neue"/>
              <a:cs typeface="Helvetica Neue"/>
              <a:sym typeface="Helvetica Neue"/>
            </a:endParaRPr>
          </a:p>
        </p:txBody>
      </p:sp>
      <p:pic>
        <p:nvPicPr>
          <p:cNvPr id="240" name="Google Shape;240;p16"/>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17"/>
          <p:cNvPicPr preferRelativeResize="0"/>
          <p:nvPr/>
        </p:nvPicPr>
        <p:blipFill rotWithShape="1">
          <a:blip r:embed="rId3">
            <a:alphaModFix/>
          </a:blip>
          <a:srcRect b="0" l="28632" r="18471" t="0"/>
          <a:stretch/>
        </p:blipFill>
        <p:spPr>
          <a:xfrm>
            <a:off x="5066575" y="-37"/>
            <a:ext cx="4077426" cy="5143575"/>
          </a:xfrm>
          <a:prstGeom prst="rect">
            <a:avLst/>
          </a:prstGeom>
          <a:noFill/>
          <a:ln>
            <a:noFill/>
          </a:ln>
        </p:spPr>
      </p:pic>
      <p:sp>
        <p:nvSpPr>
          <p:cNvPr id="246" name="Google Shape;246;p17"/>
          <p:cNvSpPr txBox="1"/>
          <p:nvPr>
            <p:ph type="title"/>
          </p:nvPr>
        </p:nvSpPr>
        <p:spPr>
          <a:xfrm>
            <a:off x="225325" y="677250"/>
            <a:ext cx="4673700" cy="4233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0" lang="en" sz="1200">
                <a:solidFill>
                  <a:srgbClr val="000000"/>
                </a:solidFill>
                <a:latin typeface="Calibri"/>
                <a:ea typeface="Calibri"/>
                <a:cs typeface="Calibri"/>
                <a:sym typeface="Calibri"/>
              </a:rPr>
              <a:t>We developed a situation analysis to examine barriers and opportunities for local organizations to influence and leverage Global Environment &amp; Development Agendas.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extLst>
                  <a:ext uri="http://customooxmlschemas.google.com/">
                    <go:slidesCustomData xmlns:go="http://customooxmlschemas.google.com/" textRoundtripDataId="4"/>
                  </a:ext>
                </a:extLst>
              </a:rPr>
              <a:t>A situation analysis examines how socio-environmental factors within a particular context drives [biodiversity loss]. It consists of the following elements:  </a:t>
            </a:r>
            <a:endParaRPr b="0" sz="1200">
              <a:solidFill>
                <a:srgbClr val="000000"/>
              </a:solidFill>
              <a:latin typeface="Calibri"/>
              <a:ea typeface="Calibri"/>
              <a:cs typeface="Calibri"/>
              <a:sym typeface="Calibri"/>
              <a:extLst>
                <a:ext uri="http://customooxmlschemas.google.com/">
                  <go:slidesCustomData xmlns:go="http://customooxmlschemas.google.com/" textRoundtripDataId="5"/>
                </a:ext>
              </a:extLst>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extLst>
                  <a:ext uri="http://customooxmlschemas.google.com/">
                    <go:slidesCustomData xmlns:go="http://customooxmlschemas.google.com/" textRoundtripDataId="6"/>
                  </a:ext>
                </a:extLst>
              </a:rPr>
              <a:t>Direct threats: on-the-ground human activities which lead to biodiversity loss</a:t>
            </a:r>
            <a:endParaRPr b="0" sz="1200">
              <a:solidFill>
                <a:srgbClr val="000000"/>
              </a:solidFill>
              <a:latin typeface="Calibri"/>
              <a:ea typeface="Calibri"/>
              <a:cs typeface="Calibri"/>
              <a:sym typeface="Calibri"/>
              <a:extLst>
                <a:ext uri="http://customooxmlschemas.google.com/">
                  <go:slidesCustomData xmlns:go="http://customooxmlschemas.google.com/" textRoundtripDataId="7"/>
                </a:ext>
              </a:extLst>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extLst>
                  <a:ext uri="http://customooxmlschemas.google.com/">
                    <go:slidesCustomData xmlns:go="http://customooxmlschemas.google.com/" textRoundtripDataId="8"/>
                  </a:ext>
                </a:extLst>
              </a:rPr>
              <a:t>Intermediate and ultimate factors (social, economic, political, cultural) which drive direct threats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rPr b="0" lang="en" sz="1200">
                <a:solidFill>
                  <a:srgbClr val="000000"/>
                </a:solidFill>
                <a:latin typeface="Calibri"/>
                <a:ea typeface="Calibri"/>
                <a:cs typeface="Calibri"/>
                <a:sym typeface="Calibri"/>
              </a:rPr>
              <a:t>This situation analysis for ED Agenda shows </a:t>
            </a:r>
            <a:r>
              <a:rPr lang="en" sz="1200">
                <a:solidFill>
                  <a:srgbClr val="000000"/>
                </a:solidFill>
                <a:latin typeface="Calibri"/>
                <a:ea typeface="Calibri"/>
                <a:cs typeface="Calibri"/>
                <a:sym typeface="Calibri"/>
              </a:rPr>
              <a:t>external and internal barriers and opportunities related to five important actors</a:t>
            </a:r>
            <a:r>
              <a:rPr b="0" lang="en" sz="1200">
                <a:solidFill>
                  <a:srgbClr val="000000"/>
                </a:solidFill>
                <a:latin typeface="Calibri"/>
                <a:ea typeface="Calibri"/>
                <a:cs typeface="Calibri"/>
                <a:sym typeface="Calibri"/>
              </a:rPr>
              <a:t>: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Conservation organisations</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Civil society organizations (and civil society in general)</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Private/corporate sector</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High-level governments (national and sub-national)</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Intergovernmental organisations </a:t>
            </a:r>
            <a:endParaRPr b="0" sz="1200">
              <a:solidFill>
                <a:srgbClr val="000000"/>
              </a:solidFill>
              <a:latin typeface="Calibri"/>
              <a:ea typeface="Calibri"/>
              <a:cs typeface="Calibri"/>
              <a:sym typeface="Calibri"/>
            </a:endParaRPr>
          </a:p>
        </p:txBody>
      </p:sp>
      <p:sp>
        <p:nvSpPr>
          <p:cNvPr id="247" name="Google Shape;247;p17"/>
          <p:cNvSpPr txBox="1"/>
          <p:nvPr>
            <p:ph type="title"/>
          </p:nvPr>
        </p:nvSpPr>
        <p:spPr>
          <a:xfrm>
            <a:off x="225325" y="225325"/>
            <a:ext cx="4309200" cy="38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400">
                <a:solidFill>
                  <a:srgbClr val="0B5394"/>
                </a:solidFill>
                <a:latin typeface="Calibri"/>
                <a:ea typeface="Calibri"/>
                <a:cs typeface="Calibri"/>
                <a:sym typeface="Calibri"/>
              </a:rPr>
              <a:t>3. Situation Analysis</a:t>
            </a:r>
            <a:endParaRPr b="0" sz="1400">
              <a:solidFill>
                <a:srgbClr val="0B5394"/>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9"/>
          <p:cNvSpPr txBox="1"/>
          <p:nvPr>
            <p:ph type="title"/>
          </p:nvPr>
        </p:nvSpPr>
        <p:spPr>
          <a:xfrm>
            <a:off x="245975" y="315275"/>
            <a:ext cx="8746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Situation Analysis for the use of Global Environment &amp; Development Agendas as conservation strategies </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The diagram on this page shows a </a:t>
            </a:r>
            <a:r>
              <a:rPr i="1" lang="en" sz="1200">
                <a:solidFill>
                  <a:srgbClr val="0B5394"/>
                </a:solidFill>
                <a:latin typeface="Calibri"/>
                <a:ea typeface="Calibri"/>
                <a:cs typeface="Calibri"/>
                <a:sym typeface="Calibri"/>
              </a:rPr>
              <a:t>high-level summary</a:t>
            </a:r>
            <a:r>
              <a:rPr b="0" i="1" lang="en" sz="1200">
                <a:solidFill>
                  <a:srgbClr val="45818E"/>
                </a:solidFill>
                <a:latin typeface="Calibri"/>
                <a:ea typeface="Calibri"/>
                <a:cs typeface="Calibri"/>
                <a:sym typeface="Calibri"/>
              </a:rPr>
              <a:t> of a situation analysis. Each factor in an orange box is further elaborated upon in the following slide. Barriers to and opportunities for the use of ED4C strategies are described per stakeholder: conservation organisations, corporate sector, civil society organisations, foundations, national governments and intergovernmental organisations. </a:t>
            </a:r>
            <a:endParaRPr b="0" i="1" sz="1200">
              <a:solidFill>
                <a:srgbClr val="45818E"/>
              </a:solidFill>
              <a:highlight>
                <a:srgbClr val="FFFF00"/>
              </a:highlight>
              <a:latin typeface="Calibri"/>
              <a:ea typeface="Calibri"/>
              <a:cs typeface="Calibri"/>
              <a:sym typeface="Calibri"/>
            </a:endParaRPr>
          </a:p>
        </p:txBody>
      </p:sp>
      <p:pic>
        <p:nvPicPr>
          <p:cNvPr id="253" name="Google Shape;253;p19"/>
          <p:cNvPicPr preferRelativeResize="0"/>
          <p:nvPr/>
        </p:nvPicPr>
        <p:blipFill rotWithShape="1">
          <a:blip r:embed="rId3">
            <a:alphaModFix/>
          </a:blip>
          <a:srcRect b="0" l="0" r="0" t="0"/>
          <a:stretch/>
        </p:blipFill>
        <p:spPr>
          <a:xfrm>
            <a:off x="964825" y="1415700"/>
            <a:ext cx="7120502" cy="2934426"/>
          </a:xfrm>
          <a:prstGeom prst="rect">
            <a:avLst/>
          </a:prstGeom>
          <a:noFill/>
          <a:ln>
            <a:noFill/>
          </a:ln>
        </p:spPr>
      </p:pic>
      <p:pic>
        <p:nvPicPr>
          <p:cNvPr id="254" name="Google Shape;254;p19"/>
          <p:cNvPicPr preferRelativeResize="0"/>
          <p:nvPr/>
        </p:nvPicPr>
        <p:blipFill rotWithShape="1">
          <a:blip r:embed="rId4">
            <a:alphaModFix/>
          </a:blip>
          <a:srcRect b="0" l="0" r="0" t="0"/>
          <a:stretch/>
        </p:blipFill>
        <p:spPr>
          <a:xfrm>
            <a:off x="6977289" y="4350124"/>
            <a:ext cx="2166711" cy="792300"/>
          </a:xfrm>
          <a:prstGeom prst="rect">
            <a:avLst/>
          </a:prstGeom>
          <a:noFill/>
          <a:ln>
            <a:noFill/>
          </a:ln>
        </p:spPr>
      </p:pic>
      <p:sp>
        <p:nvSpPr>
          <p:cNvPr id="255" name="Google Shape;255;p19"/>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3. Situation Analysis</a:t>
            </a:r>
            <a:endParaRPr b="0" sz="1000">
              <a:solidFill>
                <a:srgbClr val="555555"/>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8"/>
          <p:cNvPicPr preferRelativeResize="0"/>
          <p:nvPr/>
        </p:nvPicPr>
        <p:blipFill rotWithShape="1">
          <a:blip r:embed="rId3">
            <a:alphaModFix/>
          </a:blip>
          <a:srcRect b="0" l="0" r="0" t="0"/>
          <a:stretch/>
        </p:blipFill>
        <p:spPr>
          <a:xfrm>
            <a:off x="536963" y="596950"/>
            <a:ext cx="7672025" cy="4394149"/>
          </a:xfrm>
          <a:prstGeom prst="rect">
            <a:avLst/>
          </a:prstGeom>
          <a:noFill/>
          <a:ln>
            <a:noFill/>
          </a:ln>
        </p:spPr>
      </p:pic>
      <p:pic>
        <p:nvPicPr>
          <p:cNvPr id="261" name="Google Shape;261;p18"/>
          <p:cNvPicPr preferRelativeResize="0"/>
          <p:nvPr/>
        </p:nvPicPr>
        <p:blipFill rotWithShape="1">
          <a:blip r:embed="rId4">
            <a:alphaModFix/>
          </a:blip>
          <a:srcRect b="0" l="0" r="0" t="0"/>
          <a:stretch/>
        </p:blipFill>
        <p:spPr>
          <a:xfrm>
            <a:off x="7266375" y="4411825"/>
            <a:ext cx="1877625" cy="688800"/>
          </a:xfrm>
          <a:prstGeom prst="rect">
            <a:avLst/>
          </a:prstGeom>
          <a:noFill/>
          <a:ln>
            <a:noFill/>
          </a:ln>
        </p:spPr>
      </p:pic>
      <p:sp>
        <p:nvSpPr>
          <p:cNvPr id="262" name="Google Shape;262;p18"/>
          <p:cNvSpPr txBox="1"/>
          <p:nvPr>
            <p:ph idx="2" type="title"/>
          </p:nvPr>
        </p:nvSpPr>
        <p:spPr>
          <a:xfrm>
            <a:off x="225325" y="292125"/>
            <a:ext cx="8295300" cy="2787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400"/>
              <a:buNone/>
            </a:pPr>
            <a:r>
              <a:rPr i="0" lang="en" sz="1500">
                <a:solidFill>
                  <a:srgbClr val="0B5394"/>
                </a:solidFill>
                <a:latin typeface="Calibri"/>
                <a:ea typeface="Calibri"/>
                <a:cs typeface="Calibri"/>
                <a:sym typeface="Calibri"/>
              </a:rPr>
              <a:t>Situation Analysis for ED Agendas’ Strategies (detailed version) </a:t>
            </a:r>
            <a:endParaRPr i="0" sz="1500">
              <a:solidFill>
                <a:srgbClr val="0B5394"/>
              </a:solidFill>
              <a:latin typeface="Calibri"/>
              <a:ea typeface="Calibri"/>
              <a:cs typeface="Calibri"/>
              <a:sym typeface="Calibri"/>
            </a:endParaRPr>
          </a:p>
        </p:txBody>
      </p:sp>
      <p:sp>
        <p:nvSpPr>
          <p:cNvPr id="263" name="Google Shape;263;p18"/>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3. Situation Analysis </a:t>
            </a:r>
            <a:endParaRPr b="0" sz="1000">
              <a:solidFill>
                <a:srgbClr val="555555"/>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0"/>
          <p:cNvSpPr txBox="1"/>
          <p:nvPr>
            <p:ph type="title"/>
          </p:nvPr>
        </p:nvSpPr>
        <p:spPr>
          <a:xfrm>
            <a:off x="311700" y="342325"/>
            <a:ext cx="88323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300">
                <a:solidFill>
                  <a:srgbClr val="0B5394"/>
                </a:solidFill>
                <a:latin typeface="Calibri"/>
                <a:ea typeface="Calibri"/>
                <a:cs typeface="Calibri"/>
                <a:sym typeface="Calibri"/>
              </a:rPr>
              <a:t>Summary of Situation Analysis</a:t>
            </a:r>
            <a:endParaRPr sz="13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i="1" sz="1200">
              <a:solidFill>
                <a:srgbClr val="45818E"/>
              </a:solidFill>
              <a:latin typeface="Calibri"/>
              <a:ea typeface="Calibri"/>
              <a:cs typeface="Calibri"/>
              <a:sym typeface="Calibri"/>
            </a:endParaRPr>
          </a:p>
        </p:txBody>
      </p:sp>
      <p:sp>
        <p:nvSpPr>
          <p:cNvPr id="269" name="Google Shape;269;p20"/>
          <p:cNvSpPr txBox="1"/>
          <p:nvPr>
            <p:ph idx="1" type="body"/>
          </p:nvPr>
        </p:nvSpPr>
        <p:spPr>
          <a:xfrm>
            <a:off x="371850" y="1490375"/>
            <a:ext cx="8311800" cy="3384300"/>
          </a:xfrm>
          <a:prstGeom prst="rect">
            <a:avLst/>
          </a:prstGeom>
          <a:noFill/>
          <a:ln>
            <a:noFill/>
          </a:ln>
        </p:spPr>
        <p:txBody>
          <a:bodyPr anchorCtr="0" anchor="t" bIns="91425" lIns="91425" spcFirstLastPara="1" rIns="114250" wrap="square" tIns="91425">
            <a:noAutofit/>
          </a:bodyPr>
          <a:lstStyle/>
          <a:p>
            <a:pPr indent="0" lvl="0" marL="0" marR="0" rtl="0" algn="l">
              <a:lnSpc>
                <a:spcPct val="100000"/>
              </a:lnSpc>
              <a:spcBef>
                <a:spcPts val="400"/>
              </a:spcBef>
              <a:spcAft>
                <a:spcPts val="0"/>
              </a:spcAft>
              <a:buClr>
                <a:schemeClr val="dk1"/>
              </a:buClr>
              <a:buSzPts val="1300"/>
              <a:buNone/>
            </a:pPr>
            <a:r>
              <a:rPr lang="en" sz="1200">
                <a:solidFill>
                  <a:srgbClr val="45818E"/>
                </a:solidFill>
                <a:latin typeface="Calibri"/>
                <a:ea typeface="Calibri"/>
                <a:cs typeface="Calibri"/>
                <a:sym typeface="Calibri"/>
              </a:rPr>
              <a:t>National and sub-national governments: </a:t>
            </a:r>
            <a:r>
              <a:rPr b="0" lang="en" sz="1200">
                <a:solidFill>
                  <a:srgbClr val="000000"/>
                </a:solidFill>
                <a:latin typeface="Calibri"/>
                <a:ea typeface="Calibri"/>
                <a:cs typeface="Calibri"/>
                <a:sym typeface="Calibri"/>
              </a:rPr>
              <a:t>discontinuities in political will to commit to ED agendas, due to changes in government, prohibits the necessary long-term investments in implementation mechanisms (policies, plans and programs) to realise conservation and human well-being benefits. However, if good governance practices are already in place, there is capacity and there is involvement of powerful ministries (e.g., Ministry of Finance), implementation mechanisms can proceed even without sustained political will. </a:t>
            </a:r>
            <a:endParaRPr b="0" sz="1200">
              <a:solidFill>
                <a:srgbClr val="000000"/>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b="0" sz="1200">
              <a:solidFill>
                <a:srgbClr val="000000"/>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rPr lang="en" sz="1200">
                <a:solidFill>
                  <a:srgbClr val="45818E"/>
                </a:solidFill>
                <a:latin typeface="Calibri"/>
                <a:ea typeface="Calibri"/>
                <a:cs typeface="Calibri"/>
                <a:sym typeface="Calibri"/>
              </a:rPr>
              <a:t>Corporate Sector:</a:t>
            </a:r>
            <a:r>
              <a:rPr b="0" lang="en" sz="1200">
                <a:solidFill>
                  <a:srgbClr val="000000"/>
                </a:solidFill>
                <a:latin typeface="Calibri"/>
                <a:ea typeface="Calibri"/>
                <a:cs typeface="Calibri"/>
                <a:sym typeface="Calibri"/>
              </a:rPr>
              <a:t> a lack of awareness, understanding and meaningful interest of corporations in ED agendas may inhibit the establishment of cross-sectoral stakeholder roundtables that can problem-solve barriers (technical, resource, coordination) to implementing initiatives which support ED agendas. Without such investments, there are no generation of benefits from engaging with ED agendas, and therefore, no incentive to lobby governments to commit to ED agendas and create the enabling conditions (e.g., policies, incentives) for private sector initiatives to more easily established and continued beyond piloting stages. </a:t>
            </a:r>
            <a:endParaRPr b="0" sz="1200">
              <a:solidFill>
                <a:srgbClr val="000000"/>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p:txBody>
      </p:sp>
      <p:sp>
        <p:nvSpPr>
          <p:cNvPr id="270" name="Google Shape;270;p20"/>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3. Situation Analysis</a:t>
            </a:r>
            <a:endParaRPr b="0" sz="1000">
              <a:solidFill>
                <a:srgbClr val="555555"/>
              </a:solidFill>
              <a:latin typeface="Helvetica Neue"/>
              <a:ea typeface="Helvetica Neue"/>
              <a:cs typeface="Helvetica Neue"/>
              <a:sym typeface="Helvetica Neue"/>
            </a:endParaRPr>
          </a:p>
        </p:txBody>
      </p:sp>
      <p:pic>
        <p:nvPicPr>
          <p:cNvPr id="271" name="Google Shape;271;p20"/>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b179641931_3_6"/>
          <p:cNvSpPr txBox="1"/>
          <p:nvPr>
            <p:ph type="title"/>
          </p:nvPr>
        </p:nvSpPr>
        <p:spPr>
          <a:xfrm>
            <a:off x="311700" y="342325"/>
            <a:ext cx="88323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300">
                <a:solidFill>
                  <a:srgbClr val="0B5394"/>
                </a:solidFill>
                <a:latin typeface="Calibri"/>
                <a:ea typeface="Calibri"/>
                <a:cs typeface="Calibri"/>
                <a:sym typeface="Calibri"/>
              </a:rPr>
              <a:t>Summary of Situation Analysis</a:t>
            </a:r>
            <a:endParaRPr sz="13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i="1" sz="1200">
              <a:solidFill>
                <a:srgbClr val="45818E"/>
              </a:solidFill>
              <a:latin typeface="Calibri"/>
              <a:ea typeface="Calibri"/>
              <a:cs typeface="Calibri"/>
              <a:sym typeface="Calibri"/>
            </a:endParaRPr>
          </a:p>
        </p:txBody>
      </p:sp>
      <p:sp>
        <p:nvSpPr>
          <p:cNvPr id="277" name="Google Shape;277;gb179641931_3_6"/>
          <p:cNvSpPr txBox="1"/>
          <p:nvPr>
            <p:ph idx="1" type="body"/>
          </p:nvPr>
        </p:nvSpPr>
        <p:spPr>
          <a:xfrm>
            <a:off x="371850" y="1490375"/>
            <a:ext cx="8311800" cy="3384300"/>
          </a:xfrm>
          <a:prstGeom prst="rect">
            <a:avLst/>
          </a:prstGeom>
          <a:noFill/>
          <a:ln>
            <a:noFill/>
          </a:ln>
        </p:spPr>
        <p:txBody>
          <a:bodyPr anchorCtr="0" anchor="t" bIns="91425" lIns="91425" spcFirstLastPara="1" rIns="114250" wrap="square" tIns="91425">
            <a:noAutofit/>
          </a:bodyPr>
          <a:lstStyle/>
          <a:p>
            <a:pPr indent="0" lvl="0" marL="0" rtl="0" algn="l">
              <a:lnSpc>
                <a:spcPct val="100000"/>
              </a:lnSpc>
              <a:spcBef>
                <a:spcPts val="400"/>
              </a:spcBef>
              <a:spcAft>
                <a:spcPts val="0"/>
              </a:spcAft>
              <a:buClr>
                <a:schemeClr val="dk1"/>
              </a:buClr>
              <a:buSzPts val="1300"/>
              <a:buNone/>
            </a:pPr>
            <a:r>
              <a:rPr lang="en" sz="1200">
                <a:solidFill>
                  <a:srgbClr val="45818E"/>
                </a:solidFill>
                <a:latin typeface="Calibri"/>
                <a:ea typeface="Calibri"/>
                <a:cs typeface="Calibri"/>
                <a:sym typeface="Calibri"/>
              </a:rPr>
              <a:t>Conservation Organisations </a:t>
            </a:r>
            <a:r>
              <a:rPr b="0" lang="en" sz="1200">
                <a:solidFill>
                  <a:schemeClr val="dk1"/>
                </a:solidFill>
                <a:latin typeface="Calibri"/>
                <a:ea typeface="Calibri"/>
                <a:cs typeface="Calibri"/>
                <a:sym typeface="Calibri"/>
              </a:rPr>
              <a:t>face challenges with their credibility, legitimacy, relevance and capacity to apply ED4C strategies. First, they may not see the value in aligning their work with ED agendas and therefore, do not invest in strategic planning in that direction. Secondly, even with an intention to leverage ED agendas, they may lack good governance mechanisms which enable effective strategic planning, project management and stakeholder engagement that are needed for successful implementation. This leads to unrealised organisational benefits (continued access to expertise, funding, information and decision-making forums) and conservation and human well-being impacts, the latter being crucial to convincing civil society to join the cause. Losing access to benefits reduces the quality and quantity of resources to improve implementation ED4C strategies. </a:t>
            </a:r>
            <a:endParaRPr b="0" sz="1200">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rPr lang="en" sz="1200">
                <a:solidFill>
                  <a:srgbClr val="45818E"/>
                </a:solidFill>
                <a:latin typeface="Calibri"/>
                <a:ea typeface="Calibri"/>
                <a:cs typeface="Calibri"/>
                <a:sym typeface="Calibri"/>
              </a:rPr>
              <a:t>Civil Society and Civil Society Organisations: </a:t>
            </a:r>
            <a:r>
              <a:rPr b="0" lang="en" sz="1200">
                <a:solidFill>
                  <a:srgbClr val="000000"/>
                </a:solidFill>
                <a:latin typeface="Calibri"/>
                <a:ea typeface="Calibri"/>
                <a:cs typeface="Calibri"/>
                <a:sym typeface="Calibri"/>
              </a:rPr>
              <a:t>struggle to understand the growing suite of ED agendas and navigate the associated complex institutional arrangements concerning legal commitments, roles and responsibilities of different actors, program design, funding, monitoring and reporting, etc. As a result, they do not engage with ED agendas to realise their potential benefits to advancing their stakes and interests. If there is engagement with ED agendas, there may be a lack of understanding of the full-suite practicalities of successful implementation. With persistent implementation challenges and unrealised benefits, there is no incentive to lobby government to release critical resources to improve the capacity of sub-national projects to deliver national progress towards ED agenda targets.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300"/>
              <a:buNone/>
            </a:pPr>
            <a:r>
              <a:t/>
            </a:r>
            <a:endParaRPr sz="1200">
              <a:solidFill>
                <a:srgbClr val="45818E"/>
              </a:solidFill>
              <a:latin typeface="Calibri"/>
              <a:ea typeface="Calibri"/>
              <a:cs typeface="Calibri"/>
              <a:sym typeface="Calibri"/>
            </a:endParaRPr>
          </a:p>
        </p:txBody>
      </p:sp>
      <p:sp>
        <p:nvSpPr>
          <p:cNvPr id="278" name="Google Shape;278;gb179641931_3_6"/>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3. Situation Analysis</a:t>
            </a:r>
            <a:r>
              <a:rPr b="0" lang="en" sz="1000">
                <a:solidFill>
                  <a:srgbClr val="555555"/>
                </a:solidFill>
                <a:latin typeface="Helvetica Neue"/>
                <a:ea typeface="Helvetica Neue"/>
                <a:cs typeface="Helvetica Neue"/>
                <a:sym typeface="Helvetica Neue"/>
              </a:rPr>
              <a:t> </a:t>
            </a:r>
            <a:endParaRPr b="0" sz="1000">
              <a:solidFill>
                <a:srgbClr val="555555"/>
              </a:solidFill>
              <a:latin typeface="Helvetica Neue"/>
              <a:ea typeface="Helvetica Neue"/>
              <a:cs typeface="Helvetica Neue"/>
              <a:sym typeface="Helvetica Neue"/>
            </a:endParaRPr>
          </a:p>
        </p:txBody>
      </p:sp>
      <p:pic>
        <p:nvPicPr>
          <p:cNvPr id="279" name="Google Shape;279;gb179641931_3_6"/>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af0174346b_0_27"/>
          <p:cNvSpPr txBox="1"/>
          <p:nvPr>
            <p:ph type="title"/>
          </p:nvPr>
        </p:nvSpPr>
        <p:spPr>
          <a:xfrm>
            <a:off x="225325" y="798000"/>
            <a:ext cx="4184700" cy="415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0" lang="en" sz="1200">
                <a:solidFill>
                  <a:srgbClr val="000000"/>
                </a:solidFill>
                <a:latin typeface="Calibri"/>
                <a:ea typeface="Calibri"/>
                <a:cs typeface="Calibri"/>
                <a:sym typeface="Calibri"/>
              </a:rPr>
              <a:t>A theory of change addresses the changes in the factors in the situation analysis which are necessary to stop or reduce biodiversity loss. It focuses on the: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Drivers that create the value proposition for different stakeholders to engage in execution of the strategy</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Enabling conditions that ensure that the strategy will be effective in a given context</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rPr b="0" lang="en" sz="1200">
                <a:solidFill>
                  <a:srgbClr val="000000"/>
                </a:solidFill>
                <a:latin typeface="Calibri"/>
                <a:ea typeface="Calibri"/>
                <a:cs typeface="Calibri"/>
                <a:sym typeface="Calibri"/>
              </a:rPr>
              <a:t>It consists of the following elements: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Ultimate desired state of biodiversity (impact) as a result of execution a strategy</a:t>
            </a:r>
            <a:endParaRPr b="0" sz="1200">
              <a:solidFill>
                <a:srgbClr val="000000"/>
              </a:solidFill>
              <a:latin typeface="Calibri"/>
              <a:ea typeface="Calibri"/>
              <a:cs typeface="Calibri"/>
              <a:sym typeface="Calibri"/>
            </a:endParaRPr>
          </a:p>
          <a:p>
            <a:pPr indent="0" lvl="0" marL="45720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Intermediate  results (chain of changes in factors of the situation analysis) that lead to these outcomes</a:t>
            </a:r>
            <a:endParaRPr b="0" sz="1200">
              <a:solidFill>
                <a:srgbClr val="000000"/>
              </a:solidFill>
              <a:latin typeface="Calibri"/>
              <a:ea typeface="Calibri"/>
              <a:cs typeface="Calibri"/>
              <a:sym typeface="Calibri"/>
            </a:endParaRPr>
          </a:p>
          <a:p>
            <a:pPr indent="0" lvl="0" marL="45720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Steps (actions) for implementing the strategy to achieve these intermediate results</a:t>
            </a:r>
            <a:endParaRPr b="0" sz="1200">
              <a:solidFill>
                <a:srgbClr val="000000"/>
              </a:solidFill>
              <a:latin typeface="Calibri"/>
              <a:ea typeface="Calibri"/>
              <a:cs typeface="Calibri"/>
              <a:sym typeface="Calibri"/>
            </a:endParaRPr>
          </a:p>
        </p:txBody>
      </p:sp>
      <p:sp>
        <p:nvSpPr>
          <p:cNvPr id="285" name="Google Shape;285;gaf0174346b_0_27"/>
          <p:cNvSpPr txBox="1"/>
          <p:nvPr>
            <p:ph type="title"/>
          </p:nvPr>
        </p:nvSpPr>
        <p:spPr>
          <a:xfrm>
            <a:off x="225325" y="206550"/>
            <a:ext cx="4309200" cy="508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500">
                <a:solidFill>
                  <a:srgbClr val="0B5394"/>
                </a:solidFill>
                <a:latin typeface="Calibri"/>
                <a:ea typeface="Calibri"/>
                <a:cs typeface="Calibri"/>
                <a:sym typeface="Calibri"/>
              </a:rPr>
              <a:t>4. Theory of Change</a:t>
            </a:r>
            <a:endParaRPr b="0" sz="1500">
              <a:solidFill>
                <a:srgbClr val="0B5394"/>
              </a:solidFill>
              <a:latin typeface="Calibri"/>
              <a:ea typeface="Calibri"/>
              <a:cs typeface="Calibri"/>
              <a:sym typeface="Calibri"/>
            </a:endParaRPr>
          </a:p>
        </p:txBody>
      </p:sp>
      <p:pic>
        <p:nvPicPr>
          <p:cNvPr id="286" name="Google Shape;286;gaf0174346b_0_27"/>
          <p:cNvPicPr preferRelativeResize="0"/>
          <p:nvPr/>
        </p:nvPicPr>
        <p:blipFill rotWithShape="1">
          <a:blip r:embed="rId3">
            <a:alphaModFix/>
          </a:blip>
          <a:srcRect b="0" l="0" r="0" t="0"/>
          <a:stretch/>
        </p:blipFill>
        <p:spPr>
          <a:xfrm>
            <a:off x="4534525" y="1285875"/>
            <a:ext cx="4309200" cy="2423929"/>
          </a:xfrm>
          <a:prstGeom prst="rect">
            <a:avLst/>
          </a:prstGeom>
          <a:noFill/>
          <a:ln>
            <a:noFill/>
          </a:ln>
        </p:spPr>
      </p:pic>
      <p:pic>
        <p:nvPicPr>
          <p:cNvPr id="287" name="Google Shape;287;gaf0174346b_0_27"/>
          <p:cNvPicPr preferRelativeResize="0"/>
          <p:nvPr/>
        </p:nvPicPr>
        <p:blipFill rotWithShape="1">
          <a:blip r:embed="rId4">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graphicFrame>
        <p:nvGraphicFramePr>
          <p:cNvPr id="74" name="Google Shape;74;p3"/>
          <p:cNvGraphicFramePr/>
          <p:nvPr/>
        </p:nvGraphicFramePr>
        <p:xfrm>
          <a:off x="433457" y="759275"/>
          <a:ext cx="3000000" cy="3000000"/>
        </p:xfrm>
        <a:graphic>
          <a:graphicData uri="http://schemas.openxmlformats.org/drawingml/2006/table">
            <a:tbl>
              <a:tblPr>
                <a:noFill/>
                <a:tableStyleId>{3A2080EE-7140-4E0F-8029-16ABFF87DE78}</a:tableStyleId>
              </a:tblPr>
              <a:tblGrid>
                <a:gridCol w="2130150"/>
                <a:gridCol w="2130150"/>
                <a:gridCol w="2109625"/>
                <a:gridCol w="2150675"/>
              </a:tblGrid>
              <a:tr h="208450">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rgbClr val="0B5394"/>
                          </a:solidFill>
                        </a:rPr>
                        <a:t>Core Framework Developed By:</a:t>
                      </a:r>
                      <a:endParaRPr b="1" sz="1000" u="none" cap="none" strike="noStrike">
                        <a:solidFill>
                          <a:srgbClr val="0B5394"/>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rgbClr val="0B5394"/>
                          </a:solidFill>
                        </a:rPr>
                        <a:t>Case Studies:</a:t>
                      </a:r>
                      <a:endParaRPr b="1" sz="1000" u="none" cap="none" strike="noStrike">
                        <a:solidFill>
                          <a:srgbClr val="0B5394"/>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rgbClr val="0B5394"/>
                          </a:solidFill>
                        </a:rPr>
                        <a:t>Participants in Learning:</a:t>
                      </a:r>
                      <a:endParaRPr b="1" sz="1000" u="none" cap="none" strike="noStrike">
                        <a:solidFill>
                          <a:srgbClr val="0B5394"/>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r>
              <a:tr h="334250">
                <a:tc>
                  <a:txBody>
                    <a:bodyPr/>
                    <a:lstStyle/>
                    <a:p>
                      <a:pPr indent="0" lvl="0" marL="0" marR="0" rtl="0" algn="l">
                        <a:lnSpc>
                          <a:spcPct val="100000"/>
                        </a:lnSpc>
                        <a:spcBef>
                          <a:spcPts val="0"/>
                        </a:spcBef>
                        <a:spcAft>
                          <a:spcPts val="0"/>
                        </a:spcAft>
                        <a:buClr>
                          <a:schemeClr val="dk1"/>
                        </a:buClr>
                        <a:buSzPts val="1100"/>
                        <a:buFont typeface="Arial"/>
                        <a:buNone/>
                      </a:pPr>
                      <a:r>
                        <a:t/>
                      </a:r>
                      <a:endParaRPr b="1" sz="800" u="none" cap="none" strike="noStrike">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b="1" lang="en" sz="800" u="none" cap="none" strike="noStrike">
                          <a:solidFill>
                            <a:schemeClr val="dk1"/>
                          </a:solidFill>
                        </a:rPr>
                        <a:t>Charles Latremouille</a:t>
                      </a:r>
                      <a:endParaRPr b="1" sz="800" u="none" cap="none" strike="noStrike">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i="1" lang="en" sz="800" u="none" cap="none" strike="noStrike">
                          <a:solidFill>
                            <a:schemeClr val="dk1"/>
                          </a:solidFill>
                        </a:rPr>
                        <a:t>Independent</a:t>
                      </a:r>
                      <a:endParaRPr i="1" sz="8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Lisa Ernoul</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Tour du Valat</a:t>
                      </a:r>
                      <a:endParaRPr sz="1400" u="none" cap="none" strike="noStrike"/>
                    </a:p>
                  </a:txBody>
                  <a:tcPr marT="36575" marB="36575" marR="0" marL="3657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Doreen Robinson</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UNEP</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Pia Paaby</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Forever Costa Rica Association</a:t>
                      </a:r>
                      <a:endParaRPr i="1"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solidFill>
                            <a:schemeClr val="dk1"/>
                          </a:solidFill>
                        </a:rPr>
                        <a:t>Sabina Khan</a:t>
                      </a:r>
                      <a:endParaRPr b="1"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Helmholtz Centre for Environmental </a:t>
                      </a:r>
                      <a:endParaRPr i="1"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Research - UFZ</a:t>
                      </a:r>
                      <a:endParaRPr i="1"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Tamia Souto</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Independent Consultant</a:t>
                      </a:r>
                      <a:endParaRPr i="1"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Will Beale</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WWF UK</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Eleanor Carswell</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Bush Heritage</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Nakedi Maputla</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African Wildlife Foundation</a:t>
                      </a:r>
                      <a:endParaRPr i="1"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Julien Sémelin</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MAVA Foundation</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Marion Osieyo</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WWF International</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Jamie Deppen</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Cary Institute of Ecosystem Studies</a:t>
                      </a:r>
                      <a:endParaRPr i="1"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Marko Pecarevic</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WWF Adria</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Paulina Arroyo</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Moore Foundation</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Laura d’Arcy</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Zoological Society of London</a:t>
                      </a:r>
                      <a:endParaRPr i="1"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Nick Salafsky</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Foundations of Success</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solidFill>
                            <a:schemeClr val="dk1"/>
                          </a:solidFill>
                        </a:rPr>
                        <a:t>Sheila O’Connor</a:t>
                      </a:r>
                      <a:endParaRPr b="1"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Independent Consultant</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Estuardo Secaira</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Independent</a:t>
                      </a:r>
                      <a:endParaRPr i="1"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Reinaldo Lourival</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Nature and Cultureta International </a:t>
                      </a:r>
                      <a:endParaRPr i="1"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John Waugh</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Independent</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Vance Russell</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Independent</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42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solidFill>
                            <a:schemeClr val="dk1"/>
                          </a:solidFill>
                        </a:rPr>
                        <a:t>Oscar Moldinado</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800"/>
                        <a:buFont typeface="Arial"/>
                        <a:buNone/>
                      </a:pPr>
                      <a:r>
                        <a:rPr i="1" lang="en" sz="800" u="none" cap="none" strike="noStrike">
                          <a:solidFill>
                            <a:schemeClr val="dk1"/>
                          </a:solidFill>
                        </a:rPr>
                        <a:t>Independent</a:t>
                      </a:r>
                      <a:endParaRPr sz="1400" u="none" cap="none" strike="noStrike"/>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solidFill>
                          <a:schemeClr val="dk1"/>
                        </a:solidFill>
                      </a:endParaRPr>
                    </a:p>
                  </a:txBody>
                  <a:tcPr marT="36575" marB="36575" marR="0" marL="36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75" name="Google Shape;75;p3"/>
          <p:cNvSpPr txBox="1"/>
          <p:nvPr>
            <p:ph type="title"/>
          </p:nvPr>
        </p:nvSpPr>
        <p:spPr>
          <a:xfrm>
            <a:off x="311700" y="342325"/>
            <a:ext cx="8520600" cy="336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400">
                <a:solidFill>
                  <a:srgbClr val="0B5394"/>
                </a:solidFill>
                <a:latin typeface="Calibri"/>
                <a:ea typeface="Calibri"/>
                <a:cs typeface="Calibri"/>
                <a:sym typeface="Calibri"/>
              </a:rPr>
              <a:t>Contributors and Participants in the Global/National Environment &amp; Development Agendas Learning Group *</a:t>
            </a:r>
            <a:endParaRPr sz="1400">
              <a:solidFill>
                <a:srgbClr val="0B5394"/>
              </a:solidFill>
              <a:latin typeface="Calibri"/>
              <a:ea typeface="Calibri"/>
              <a:cs typeface="Calibri"/>
              <a:sym typeface="Calibri"/>
            </a:endParaRPr>
          </a:p>
        </p:txBody>
      </p:sp>
      <p:sp>
        <p:nvSpPr>
          <p:cNvPr id="76" name="Google Shape;76;p3"/>
          <p:cNvSpPr txBox="1"/>
          <p:nvPr/>
        </p:nvSpPr>
        <p:spPr>
          <a:xfrm>
            <a:off x="311700" y="4481275"/>
            <a:ext cx="4174200" cy="25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 Contributing to this report does not necessarily imply individual or institutional agreement with all details herein</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a:t>
            </a:r>
            <a:r>
              <a:rPr b="1" i="0" lang="en" sz="1000" u="none" cap="none" strike="noStrike">
                <a:solidFill>
                  <a:schemeClr val="dk1"/>
                </a:solidFill>
                <a:latin typeface="Calibri"/>
                <a:ea typeface="Calibri"/>
                <a:cs typeface="Calibri"/>
                <a:sym typeface="Calibri"/>
              </a:rPr>
              <a:t>Bold = Main Collaborators and </a:t>
            </a:r>
            <a:r>
              <a:rPr b="0" i="0" lang="en" sz="1000" u="none" cap="none" strike="noStrike">
                <a:solidFill>
                  <a:schemeClr val="dk1"/>
                </a:solidFill>
                <a:latin typeface="Calibri"/>
                <a:ea typeface="Calibri"/>
                <a:cs typeface="Calibri"/>
                <a:sym typeface="Calibri"/>
              </a:rPr>
              <a:t>Facilitators of the learning initiative</a:t>
            </a:r>
            <a:endParaRPr b="0" i="0" sz="1000" u="none" cap="none" strike="noStrike">
              <a:solidFill>
                <a:schemeClr val="dk1"/>
              </a:solidFill>
              <a:latin typeface="Calibri"/>
              <a:ea typeface="Calibri"/>
              <a:cs typeface="Calibri"/>
              <a:sym typeface="Calibri"/>
            </a:endParaRPr>
          </a:p>
        </p:txBody>
      </p:sp>
      <p:pic>
        <p:nvPicPr>
          <p:cNvPr id="77" name="Google Shape;77;p3"/>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1"/>
          <p:cNvSpPr txBox="1"/>
          <p:nvPr>
            <p:ph type="title"/>
          </p:nvPr>
        </p:nvSpPr>
        <p:spPr>
          <a:xfrm>
            <a:off x="272250" y="342225"/>
            <a:ext cx="86091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400">
                <a:solidFill>
                  <a:srgbClr val="0B5394"/>
                </a:solidFill>
                <a:latin typeface="Calibri"/>
                <a:ea typeface="Calibri"/>
                <a:cs typeface="Calibri"/>
                <a:sym typeface="Calibri"/>
              </a:rPr>
              <a:t>High-Level TOC for Global Environment &amp; Development Agendas</a:t>
            </a:r>
            <a:endParaRPr sz="14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The diagram on this page shows a </a:t>
            </a:r>
            <a:r>
              <a:rPr i="1" lang="en" sz="1200">
                <a:solidFill>
                  <a:srgbClr val="0B5394"/>
                </a:solidFill>
                <a:latin typeface="Calibri"/>
                <a:ea typeface="Calibri"/>
                <a:cs typeface="Calibri"/>
                <a:sym typeface="Calibri"/>
              </a:rPr>
              <a:t>high-level summary</a:t>
            </a:r>
            <a:r>
              <a:rPr b="0" i="1" lang="en" sz="1200">
                <a:solidFill>
                  <a:srgbClr val="45818E"/>
                </a:solidFill>
                <a:latin typeface="Calibri"/>
                <a:ea typeface="Calibri"/>
                <a:cs typeface="Calibri"/>
                <a:sym typeface="Calibri"/>
              </a:rPr>
              <a:t> of a theory of change. In the following slide, there is a detailed elaboration of which and how barriers are addressed and opportunities are exploited, by each major stakeholder: conservation organisations, corporate sector, civil society organisations, foundations, national governments and intergovernmental organisations. </a:t>
            </a:r>
            <a:endParaRPr b="0" i="1" sz="1200">
              <a:solidFill>
                <a:srgbClr val="45818E"/>
              </a:solidFill>
              <a:highlight>
                <a:srgbClr val="FFFF00"/>
              </a:highlight>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i="1" sz="1200">
              <a:solidFill>
                <a:srgbClr val="45818E"/>
              </a:solidFill>
              <a:latin typeface="Calibri"/>
              <a:ea typeface="Calibri"/>
              <a:cs typeface="Calibri"/>
              <a:sym typeface="Calibri"/>
            </a:endParaRPr>
          </a:p>
        </p:txBody>
      </p:sp>
      <p:pic>
        <p:nvPicPr>
          <p:cNvPr id="293" name="Google Shape;293;p21"/>
          <p:cNvPicPr preferRelativeResize="0"/>
          <p:nvPr/>
        </p:nvPicPr>
        <p:blipFill rotWithShape="1">
          <a:blip r:embed="rId3">
            <a:alphaModFix/>
          </a:blip>
          <a:srcRect b="0" l="0" r="0" t="0"/>
          <a:stretch/>
        </p:blipFill>
        <p:spPr>
          <a:xfrm>
            <a:off x="6651790" y="4286650"/>
            <a:ext cx="2424910" cy="792300"/>
          </a:xfrm>
          <a:prstGeom prst="rect">
            <a:avLst/>
          </a:prstGeom>
          <a:noFill/>
          <a:ln>
            <a:noFill/>
          </a:ln>
        </p:spPr>
      </p:pic>
      <p:pic>
        <p:nvPicPr>
          <p:cNvPr id="294" name="Google Shape;294;p21"/>
          <p:cNvPicPr preferRelativeResize="0"/>
          <p:nvPr/>
        </p:nvPicPr>
        <p:blipFill rotWithShape="1">
          <a:blip r:embed="rId4">
            <a:alphaModFix/>
          </a:blip>
          <a:srcRect b="0" l="0" r="0" t="0"/>
          <a:stretch/>
        </p:blipFill>
        <p:spPr>
          <a:xfrm>
            <a:off x="906400" y="1575050"/>
            <a:ext cx="7242700" cy="2457851"/>
          </a:xfrm>
          <a:prstGeom prst="rect">
            <a:avLst/>
          </a:prstGeom>
          <a:noFill/>
          <a:ln>
            <a:noFill/>
          </a:ln>
        </p:spPr>
      </p:pic>
      <p:sp>
        <p:nvSpPr>
          <p:cNvPr id="295" name="Google Shape;295;p21"/>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4. Theory of Change </a:t>
            </a:r>
            <a:endParaRPr b="0" sz="1000">
              <a:solidFill>
                <a:srgbClr val="555555"/>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2"/>
          <p:cNvSpPr txBox="1"/>
          <p:nvPr>
            <p:ph type="title"/>
          </p:nvPr>
        </p:nvSpPr>
        <p:spPr>
          <a:xfrm>
            <a:off x="311700" y="342325"/>
            <a:ext cx="66987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Detailed TOC for Global Environment &amp; Development Agendas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This is a detailed version of a Theory of Change (TOC) vetted by  working group inputs, case studies, and literature review.</a:t>
            </a:r>
            <a:endParaRPr b="0" i="1" sz="1200">
              <a:solidFill>
                <a:srgbClr val="45818E"/>
              </a:solidFill>
              <a:latin typeface="Calibri"/>
              <a:ea typeface="Calibri"/>
              <a:cs typeface="Calibri"/>
              <a:sym typeface="Calibri"/>
            </a:endParaRPr>
          </a:p>
        </p:txBody>
      </p:sp>
      <p:pic>
        <p:nvPicPr>
          <p:cNvPr id="301" name="Google Shape;301;p22"/>
          <p:cNvPicPr preferRelativeResize="0"/>
          <p:nvPr/>
        </p:nvPicPr>
        <p:blipFill rotWithShape="1">
          <a:blip r:embed="rId3">
            <a:alphaModFix/>
          </a:blip>
          <a:srcRect b="0" l="0" r="0" t="0"/>
          <a:stretch/>
        </p:blipFill>
        <p:spPr>
          <a:xfrm>
            <a:off x="454289" y="1210951"/>
            <a:ext cx="8146925" cy="3954125"/>
          </a:xfrm>
          <a:prstGeom prst="rect">
            <a:avLst/>
          </a:prstGeom>
          <a:noFill/>
          <a:ln>
            <a:noFill/>
          </a:ln>
        </p:spPr>
      </p:pic>
      <p:pic>
        <p:nvPicPr>
          <p:cNvPr id="302" name="Google Shape;302;p22"/>
          <p:cNvPicPr preferRelativeResize="0"/>
          <p:nvPr/>
        </p:nvPicPr>
        <p:blipFill rotWithShape="1">
          <a:blip r:embed="rId4">
            <a:alphaModFix/>
          </a:blip>
          <a:srcRect b="0" l="0" r="0" t="0"/>
          <a:stretch/>
        </p:blipFill>
        <p:spPr>
          <a:xfrm>
            <a:off x="7565425" y="646250"/>
            <a:ext cx="1494725" cy="488375"/>
          </a:xfrm>
          <a:prstGeom prst="rect">
            <a:avLst/>
          </a:prstGeom>
          <a:noFill/>
          <a:ln>
            <a:noFill/>
          </a:ln>
        </p:spPr>
      </p:pic>
      <p:sp>
        <p:nvSpPr>
          <p:cNvPr id="303" name="Google Shape;303;p22"/>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4. Theory of Change </a:t>
            </a:r>
            <a:endParaRPr b="0" sz="1000">
              <a:solidFill>
                <a:srgbClr val="555555"/>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b178ee4de9_3_0"/>
          <p:cNvSpPr/>
          <p:nvPr/>
        </p:nvSpPr>
        <p:spPr>
          <a:xfrm>
            <a:off x="266775" y="1067119"/>
            <a:ext cx="1440600" cy="629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9" name="Google Shape;309;gb178ee4de9_3_0"/>
          <p:cNvPicPr preferRelativeResize="0"/>
          <p:nvPr/>
        </p:nvPicPr>
        <p:blipFill rotWithShape="1">
          <a:blip r:embed="rId3">
            <a:alphaModFix/>
          </a:blip>
          <a:srcRect b="0" l="0" r="0" t="0"/>
          <a:stretch/>
        </p:blipFill>
        <p:spPr>
          <a:xfrm>
            <a:off x="415575" y="1332788"/>
            <a:ext cx="8509406" cy="2640339"/>
          </a:xfrm>
          <a:prstGeom prst="rect">
            <a:avLst/>
          </a:prstGeom>
          <a:noFill/>
          <a:ln>
            <a:noFill/>
          </a:ln>
        </p:spPr>
      </p:pic>
      <p:sp>
        <p:nvSpPr>
          <p:cNvPr id="310" name="Google Shape;310;gb178ee4de9_3_0"/>
          <p:cNvSpPr txBox="1"/>
          <p:nvPr>
            <p:ph idx="4294967295"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i="1" lang="en" sz="1000">
                <a:solidFill>
                  <a:srgbClr val="555555"/>
                </a:solidFill>
                <a:latin typeface="Helvetica Neue"/>
                <a:ea typeface="Helvetica Neue"/>
                <a:cs typeface="Helvetica Neue"/>
                <a:sym typeface="Helvetica Neue"/>
              </a:rPr>
              <a:t>4. Theory of Change </a:t>
            </a:r>
            <a:endParaRPr b="0" i="1" sz="1000">
              <a:solidFill>
                <a:srgbClr val="555555"/>
              </a:solidFill>
              <a:latin typeface="Helvetica Neue"/>
              <a:ea typeface="Helvetica Neue"/>
              <a:cs typeface="Helvetica Neue"/>
              <a:sym typeface="Helvetica Neue"/>
            </a:endParaRPr>
          </a:p>
        </p:txBody>
      </p:sp>
      <p:sp>
        <p:nvSpPr>
          <p:cNvPr id="311" name="Google Shape;311;gb178ee4de9_3_0"/>
          <p:cNvSpPr txBox="1"/>
          <p:nvPr>
            <p:ph idx="4294967295" type="title"/>
          </p:nvPr>
        </p:nvSpPr>
        <p:spPr>
          <a:xfrm>
            <a:off x="311700" y="505225"/>
            <a:ext cx="6698700" cy="6294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Results Chain: Corporate Sector</a:t>
            </a:r>
            <a:endParaRPr b="0" i="1" sz="1200">
              <a:solidFill>
                <a:srgbClr val="45818E"/>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b178ee4de9_3_7"/>
          <p:cNvSpPr/>
          <p:nvPr/>
        </p:nvSpPr>
        <p:spPr>
          <a:xfrm>
            <a:off x="266775" y="1067119"/>
            <a:ext cx="1440600" cy="629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7" name="Google Shape;317;gb178ee4de9_3_7"/>
          <p:cNvPicPr preferRelativeResize="0"/>
          <p:nvPr/>
        </p:nvPicPr>
        <p:blipFill rotWithShape="1">
          <a:blip r:embed="rId3">
            <a:alphaModFix/>
          </a:blip>
          <a:srcRect b="0" l="0" r="0" t="0"/>
          <a:stretch/>
        </p:blipFill>
        <p:spPr>
          <a:xfrm>
            <a:off x="1652906" y="1189500"/>
            <a:ext cx="5966196" cy="3536513"/>
          </a:xfrm>
          <a:prstGeom prst="rect">
            <a:avLst/>
          </a:prstGeom>
          <a:noFill/>
          <a:ln>
            <a:noFill/>
          </a:ln>
        </p:spPr>
      </p:pic>
      <p:sp>
        <p:nvSpPr>
          <p:cNvPr id="318" name="Google Shape;318;gb178ee4de9_3_7"/>
          <p:cNvSpPr txBox="1"/>
          <p:nvPr>
            <p:ph idx="4294967295"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i="1" lang="en" sz="1000">
                <a:solidFill>
                  <a:srgbClr val="555555"/>
                </a:solidFill>
                <a:latin typeface="Helvetica Neue"/>
                <a:ea typeface="Helvetica Neue"/>
                <a:cs typeface="Helvetica Neue"/>
                <a:sym typeface="Helvetica Neue"/>
              </a:rPr>
              <a:t>4. Theory of Change</a:t>
            </a:r>
            <a:r>
              <a:rPr b="0" lang="en" sz="1000">
                <a:solidFill>
                  <a:srgbClr val="555555"/>
                </a:solidFill>
                <a:latin typeface="Helvetica Neue"/>
                <a:ea typeface="Helvetica Neue"/>
                <a:cs typeface="Helvetica Neue"/>
                <a:sym typeface="Helvetica Neue"/>
              </a:rPr>
              <a:t> </a:t>
            </a:r>
            <a:endParaRPr b="0" sz="1000">
              <a:solidFill>
                <a:srgbClr val="555555"/>
              </a:solidFill>
              <a:latin typeface="Helvetica Neue"/>
              <a:ea typeface="Helvetica Neue"/>
              <a:cs typeface="Helvetica Neue"/>
              <a:sym typeface="Helvetica Neue"/>
            </a:endParaRPr>
          </a:p>
        </p:txBody>
      </p:sp>
      <p:sp>
        <p:nvSpPr>
          <p:cNvPr id="319" name="Google Shape;319;gb178ee4de9_3_7"/>
          <p:cNvSpPr txBox="1"/>
          <p:nvPr>
            <p:ph idx="4294967295" type="title"/>
          </p:nvPr>
        </p:nvSpPr>
        <p:spPr>
          <a:xfrm>
            <a:off x="311700" y="505225"/>
            <a:ext cx="6698700" cy="6294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Results Chain: High-Level Government</a:t>
            </a:r>
            <a:endParaRPr b="0" i="1" sz="1200">
              <a:solidFill>
                <a:srgbClr val="45818E"/>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b178ee4de9_3_14"/>
          <p:cNvSpPr/>
          <p:nvPr/>
        </p:nvSpPr>
        <p:spPr>
          <a:xfrm>
            <a:off x="266775" y="1067119"/>
            <a:ext cx="1440600" cy="629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5" name="Google Shape;325;gb178ee4de9_3_14"/>
          <p:cNvPicPr preferRelativeResize="0"/>
          <p:nvPr/>
        </p:nvPicPr>
        <p:blipFill rotWithShape="1">
          <a:blip r:embed="rId3">
            <a:alphaModFix/>
          </a:blip>
          <a:srcRect b="0" l="0" r="0" t="0"/>
          <a:stretch/>
        </p:blipFill>
        <p:spPr>
          <a:xfrm>
            <a:off x="114300" y="1513238"/>
            <a:ext cx="8915395" cy="2604105"/>
          </a:xfrm>
          <a:prstGeom prst="rect">
            <a:avLst/>
          </a:prstGeom>
          <a:noFill/>
          <a:ln>
            <a:noFill/>
          </a:ln>
        </p:spPr>
      </p:pic>
      <p:sp>
        <p:nvSpPr>
          <p:cNvPr id="326" name="Google Shape;326;gb178ee4de9_3_14"/>
          <p:cNvSpPr txBox="1"/>
          <p:nvPr>
            <p:ph idx="4294967295"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i="1" lang="en" sz="1000">
                <a:solidFill>
                  <a:srgbClr val="555555"/>
                </a:solidFill>
                <a:latin typeface="Helvetica Neue"/>
                <a:ea typeface="Helvetica Neue"/>
                <a:cs typeface="Helvetica Neue"/>
                <a:sym typeface="Helvetica Neue"/>
              </a:rPr>
              <a:t>4. Theory of Change </a:t>
            </a:r>
            <a:endParaRPr b="0" i="1" sz="1000">
              <a:solidFill>
                <a:srgbClr val="555555"/>
              </a:solidFill>
              <a:latin typeface="Helvetica Neue"/>
              <a:ea typeface="Helvetica Neue"/>
              <a:cs typeface="Helvetica Neue"/>
              <a:sym typeface="Helvetica Neue"/>
            </a:endParaRPr>
          </a:p>
        </p:txBody>
      </p:sp>
      <p:sp>
        <p:nvSpPr>
          <p:cNvPr id="327" name="Google Shape;327;gb178ee4de9_3_14"/>
          <p:cNvSpPr txBox="1"/>
          <p:nvPr>
            <p:ph idx="4294967295" type="title"/>
          </p:nvPr>
        </p:nvSpPr>
        <p:spPr>
          <a:xfrm>
            <a:off x="311700" y="505225"/>
            <a:ext cx="6698700" cy="6294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Results Chain: Conservation Organisations</a:t>
            </a:r>
            <a:endParaRPr b="0" i="1" sz="1200">
              <a:solidFill>
                <a:srgbClr val="45818E"/>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b179641931_3_0"/>
          <p:cNvSpPr txBox="1"/>
          <p:nvPr>
            <p:ph idx="1" type="body"/>
          </p:nvPr>
        </p:nvSpPr>
        <p:spPr>
          <a:xfrm>
            <a:off x="371850" y="1490375"/>
            <a:ext cx="8311800" cy="3384300"/>
          </a:xfrm>
          <a:prstGeom prst="rect">
            <a:avLst/>
          </a:prstGeom>
          <a:noFill/>
          <a:ln>
            <a:noFill/>
          </a:ln>
        </p:spPr>
        <p:txBody>
          <a:bodyPr anchorCtr="0" anchor="t" bIns="91425" lIns="91425" spcFirstLastPara="1" rIns="114250" wrap="square" tIns="91425">
            <a:noAutofit/>
          </a:bodyPr>
          <a:lstStyle/>
          <a:p>
            <a:pPr indent="0" lvl="0" marL="0" rtl="0" algn="l">
              <a:lnSpc>
                <a:spcPct val="115000"/>
              </a:lnSpc>
              <a:spcBef>
                <a:spcPts val="0"/>
              </a:spcBef>
              <a:spcAft>
                <a:spcPts val="0"/>
              </a:spcAft>
              <a:buSzPts val="1800"/>
              <a:buNone/>
            </a:pPr>
            <a:r>
              <a:rPr lang="en" sz="1200">
                <a:solidFill>
                  <a:srgbClr val="45818E"/>
                </a:solidFill>
                <a:latin typeface="Calibri"/>
                <a:ea typeface="Calibri"/>
                <a:cs typeface="Calibri"/>
                <a:sym typeface="Calibri"/>
              </a:rPr>
              <a:t>Overview of the key results to be achieved within a Theory of Change for Global Environment &amp; Development Agendas </a:t>
            </a:r>
            <a:br>
              <a:rPr lang="en" sz="1200">
                <a:solidFill>
                  <a:srgbClr val="45818E"/>
                </a:solidFill>
                <a:latin typeface="Calibri"/>
                <a:ea typeface="Calibri"/>
                <a:cs typeface="Calibri"/>
                <a:sym typeface="Calibri"/>
              </a:rPr>
            </a:br>
            <a:endParaRPr sz="1200">
              <a:solidFill>
                <a:srgbClr val="45818E"/>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AutoNum type="alphaLcPeriod"/>
            </a:pPr>
            <a:r>
              <a:rPr b="0" lang="en" sz="1200">
                <a:solidFill>
                  <a:srgbClr val="000000"/>
                </a:solidFill>
                <a:latin typeface="Calibri"/>
                <a:ea typeface="Calibri"/>
                <a:cs typeface="Calibri"/>
                <a:sym typeface="Calibri"/>
              </a:rPr>
              <a:t>Language, economic and cultural differences are understood and accommodated to ensure equal and meaningful opportunities for key and interested stakeholders to participate in ED4C initiatives.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AutoNum type="alphaLcPeriod"/>
            </a:pPr>
            <a:r>
              <a:rPr b="0" lang="en" sz="1200">
                <a:solidFill>
                  <a:srgbClr val="000000"/>
                </a:solidFill>
                <a:latin typeface="Calibri"/>
                <a:ea typeface="Calibri"/>
                <a:cs typeface="Calibri"/>
                <a:sym typeface="Calibri"/>
              </a:rPr>
              <a:t>An improved philosophy of ‘working better together’ leads to collaborations between conservation organisations and civil society organisations in other sectors which allow for a larger range of implementation tactics to scale up initiatives and increase collective impact.</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AutoNum type="alphaLcPeriod"/>
            </a:pPr>
            <a:r>
              <a:rPr b="0" lang="en" sz="1200">
                <a:solidFill>
                  <a:srgbClr val="000000"/>
                </a:solidFill>
                <a:latin typeface="Calibri"/>
                <a:ea typeface="Calibri"/>
                <a:cs typeface="Calibri"/>
                <a:sym typeface="Calibri"/>
              </a:rPr>
              <a:t>Local initiatives demonstrate how they help governments meet commitments towards global and national goals. This incentivises them to create enabling conditions (e.g., programs, funding) to further implementation of such initiatives. </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lphaLcPeriod"/>
            </a:pPr>
            <a:r>
              <a:rPr b="0" lang="en" sz="1200">
                <a:solidFill>
                  <a:schemeClr val="dk1"/>
                </a:solidFill>
                <a:latin typeface="Calibri"/>
                <a:ea typeface="Calibri"/>
                <a:cs typeface="Calibri"/>
                <a:sym typeface="Calibri"/>
              </a:rPr>
              <a:t>National and sub-national governments create inter-ministerial task forces to integrate global agenda goals into national sustainable development plans and align policies and programs to meet respective targets</a:t>
            </a:r>
            <a:endParaRPr b="0" sz="1300">
              <a:solidFill>
                <a:schemeClr val="dk1"/>
              </a:solidFill>
            </a:endParaRPr>
          </a:p>
          <a:p>
            <a:pPr indent="0" lvl="0" marL="0" rtl="0" algn="l">
              <a:lnSpc>
                <a:spcPct val="115000"/>
              </a:lnSpc>
              <a:spcBef>
                <a:spcPts val="0"/>
              </a:spcBef>
              <a:spcAft>
                <a:spcPts val="0"/>
              </a:spcAft>
              <a:buSzPts val="1800"/>
              <a:buNone/>
            </a:pPr>
            <a:r>
              <a:t/>
            </a:r>
            <a:endParaRPr b="0" sz="1300">
              <a:solidFill>
                <a:schemeClr val="dk1"/>
              </a:solidFill>
              <a:highlight>
                <a:srgbClr val="FFFF00"/>
              </a:highlight>
            </a:endParaRPr>
          </a:p>
        </p:txBody>
      </p:sp>
      <p:sp>
        <p:nvSpPr>
          <p:cNvPr id="333" name="Google Shape;333;gb179641931_3_0"/>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4. Theory of Change </a:t>
            </a:r>
            <a:endParaRPr b="0" sz="1000">
              <a:solidFill>
                <a:srgbClr val="555555"/>
              </a:solidFill>
              <a:latin typeface="Helvetica Neue"/>
              <a:ea typeface="Helvetica Neue"/>
              <a:cs typeface="Helvetica Neue"/>
              <a:sym typeface="Helvetica Neue"/>
            </a:endParaRPr>
          </a:p>
        </p:txBody>
      </p:sp>
      <p:sp>
        <p:nvSpPr>
          <p:cNvPr id="334" name="Google Shape;334;gb179641931_3_0"/>
          <p:cNvSpPr txBox="1"/>
          <p:nvPr>
            <p:ph type="title"/>
          </p:nvPr>
        </p:nvSpPr>
        <p:spPr>
          <a:xfrm>
            <a:off x="311700" y="342325"/>
            <a:ext cx="88323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300">
                <a:solidFill>
                  <a:srgbClr val="0B5394"/>
                </a:solidFill>
                <a:latin typeface="Calibri"/>
                <a:ea typeface="Calibri"/>
                <a:cs typeface="Calibri"/>
                <a:sym typeface="Calibri"/>
              </a:rPr>
              <a:t>Summary of Theory of Change</a:t>
            </a:r>
            <a:endParaRPr sz="13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i="1" sz="1200">
              <a:solidFill>
                <a:srgbClr val="45818E"/>
              </a:solidFill>
              <a:latin typeface="Calibri"/>
              <a:ea typeface="Calibri"/>
              <a:cs typeface="Calibri"/>
              <a:sym typeface="Calibri"/>
            </a:endParaRPr>
          </a:p>
        </p:txBody>
      </p:sp>
      <p:pic>
        <p:nvPicPr>
          <p:cNvPr id="335" name="Google Shape;335;gb179641931_3_0"/>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b179641931_7_33"/>
          <p:cNvSpPr txBox="1"/>
          <p:nvPr>
            <p:ph type="title"/>
          </p:nvPr>
        </p:nvSpPr>
        <p:spPr>
          <a:xfrm>
            <a:off x="311700" y="342325"/>
            <a:ext cx="88323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300">
                <a:solidFill>
                  <a:srgbClr val="0B5394"/>
                </a:solidFill>
                <a:latin typeface="Calibri"/>
                <a:ea typeface="Calibri"/>
                <a:cs typeface="Calibri"/>
                <a:sym typeface="Calibri"/>
              </a:rPr>
              <a:t>Summary of Theory of Change</a:t>
            </a:r>
            <a:endParaRPr sz="13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i="1" sz="1200">
              <a:solidFill>
                <a:srgbClr val="45818E"/>
              </a:solidFill>
              <a:latin typeface="Calibri"/>
              <a:ea typeface="Calibri"/>
              <a:cs typeface="Calibri"/>
              <a:sym typeface="Calibri"/>
            </a:endParaRPr>
          </a:p>
        </p:txBody>
      </p:sp>
      <p:sp>
        <p:nvSpPr>
          <p:cNvPr id="341" name="Google Shape;341;gb179641931_7_33"/>
          <p:cNvSpPr txBox="1"/>
          <p:nvPr>
            <p:ph idx="1" type="body"/>
          </p:nvPr>
        </p:nvSpPr>
        <p:spPr>
          <a:xfrm>
            <a:off x="371850" y="1490375"/>
            <a:ext cx="8311800" cy="3384300"/>
          </a:xfrm>
          <a:prstGeom prst="rect">
            <a:avLst/>
          </a:prstGeom>
          <a:noFill/>
          <a:ln>
            <a:noFill/>
          </a:ln>
        </p:spPr>
        <p:txBody>
          <a:bodyPr anchorCtr="0" anchor="t" bIns="91425" lIns="91425" spcFirstLastPara="1" rIns="114250" wrap="square" tIns="91425">
            <a:noAutofit/>
          </a:bodyPr>
          <a:lstStyle/>
          <a:p>
            <a:pPr indent="0" lvl="0" marL="0" rtl="0" algn="l">
              <a:lnSpc>
                <a:spcPct val="115000"/>
              </a:lnSpc>
              <a:spcBef>
                <a:spcPts val="0"/>
              </a:spcBef>
              <a:spcAft>
                <a:spcPts val="0"/>
              </a:spcAft>
              <a:buSzPts val="1800"/>
              <a:buNone/>
            </a:pPr>
            <a:r>
              <a:rPr lang="en" sz="1200">
                <a:solidFill>
                  <a:srgbClr val="45818E"/>
                </a:solidFill>
                <a:latin typeface="Calibri"/>
                <a:ea typeface="Calibri"/>
                <a:cs typeface="Calibri"/>
                <a:sym typeface="Calibri"/>
              </a:rPr>
              <a:t>Overview of the key results to be achieved within a Theory of Change for Global Environment &amp; Development Agendas </a:t>
            </a:r>
            <a:br>
              <a:rPr lang="en" sz="1200">
                <a:solidFill>
                  <a:srgbClr val="45818E"/>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lphaLcPeriod" startAt="5"/>
            </a:pPr>
            <a:r>
              <a:rPr b="0" lang="en" sz="1200">
                <a:solidFill>
                  <a:schemeClr val="dk1"/>
                </a:solidFill>
                <a:latin typeface="Calibri"/>
                <a:ea typeface="Calibri"/>
                <a:cs typeface="Calibri"/>
                <a:sym typeface="Calibri"/>
              </a:rPr>
              <a:t>Civil society organizations access a greater quantity and diversity of resources to improve implementation when their initiatives are aligned with global agendas. </a:t>
            </a:r>
            <a:endParaRPr b="0"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lphaLcPeriod" startAt="5"/>
            </a:pPr>
            <a:r>
              <a:rPr b="0" lang="en" sz="1200">
                <a:solidFill>
                  <a:schemeClr val="dk1"/>
                </a:solidFill>
                <a:latin typeface="Calibri"/>
                <a:ea typeface="Calibri"/>
                <a:cs typeface="Calibri"/>
                <a:sym typeface="Calibri"/>
              </a:rPr>
              <a:t>Stakeholders at the local scale understand and benefit from the conservation and human well-being outcomes that are gained if their governments meet commitments of a global agenda. They are incentivised to lobby their government and corporations to increase commitments, programs and resources for further implementation. </a:t>
            </a:r>
            <a:endParaRPr b="0" sz="1300">
              <a:solidFill>
                <a:schemeClr val="dk1"/>
              </a:solidFill>
              <a:highlight>
                <a:srgbClr val="FFFF00"/>
              </a:highlight>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AutoNum type="alphaLcPeriod" startAt="5"/>
            </a:pPr>
            <a:r>
              <a:rPr b="0" lang="en" sz="1200">
                <a:solidFill>
                  <a:srgbClr val="000000"/>
                </a:solidFill>
                <a:latin typeface="Calibri"/>
                <a:ea typeface="Calibri"/>
                <a:cs typeface="Calibri"/>
                <a:sym typeface="Calibri"/>
              </a:rPr>
              <a:t>Powerful corporations express to governments their support for global and national agendas which benefit them.</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114300" lvl="0" marL="285750" marR="0" rtl="0" algn="l">
              <a:lnSpc>
                <a:spcPct val="100000"/>
              </a:lnSpc>
              <a:spcBef>
                <a:spcPts val="400"/>
              </a:spcBef>
              <a:spcAft>
                <a:spcPts val="0"/>
              </a:spcAft>
              <a:buClr>
                <a:schemeClr val="dk1"/>
              </a:buClr>
              <a:buSzPts val="1300"/>
              <a:buNone/>
            </a:pPr>
            <a:r>
              <a:t/>
            </a:r>
            <a:endParaRPr b="0" sz="1300">
              <a:solidFill>
                <a:schemeClr val="dk1"/>
              </a:solidFill>
              <a:highlight>
                <a:srgbClr val="FFFF00"/>
              </a:highlight>
            </a:endParaRPr>
          </a:p>
        </p:txBody>
      </p:sp>
      <p:sp>
        <p:nvSpPr>
          <p:cNvPr id="342" name="Google Shape;342;gb179641931_7_33"/>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4. Theory of Change </a:t>
            </a:r>
            <a:endParaRPr b="0" sz="1000">
              <a:solidFill>
                <a:srgbClr val="555555"/>
              </a:solidFill>
              <a:latin typeface="Helvetica Neue"/>
              <a:ea typeface="Helvetica Neue"/>
              <a:cs typeface="Helvetica Neue"/>
              <a:sym typeface="Helvetica Neue"/>
            </a:endParaRPr>
          </a:p>
        </p:txBody>
      </p:sp>
      <p:pic>
        <p:nvPicPr>
          <p:cNvPr id="343" name="Google Shape;343;gb179641931_7_33"/>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3"/>
          <p:cNvSpPr txBox="1"/>
          <p:nvPr>
            <p:ph type="title"/>
          </p:nvPr>
        </p:nvSpPr>
        <p:spPr>
          <a:xfrm>
            <a:off x="266300" y="672850"/>
            <a:ext cx="4470900" cy="428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0" lang="en" sz="1300">
                <a:solidFill>
                  <a:srgbClr val="000000"/>
                </a:solidFill>
                <a:latin typeface="Calibri"/>
                <a:ea typeface="Calibri"/>
                <a:cs typeface="Calibri"/>
                <a:sym typeface="Calibri"/>
              </a:rPr>
              <a:t>I</a:t>
            </a:r>
            <a:r>
              <a:rPr b="0" lang="en" sz="1200">
                <a:solidFill>
                  <a:srgbClr val="000000"/>
                </a:solidFill>
                <a:latin typeface="Calibri"/>
                <a:ea typeface="Calibri"/>
                <a:cs typeface="Calibri"/>
                <a:sym typeface="Calibri"/>
              </a:rPr>
              <a:t>n this section we consider the necessity versus the desirability of using Environment &amp; Development Agendas as strategies for conservation. When selecting strategies, we not only need to develop a strong theory of change, identify our assumptions, and determine how we will know it is working. We must also ask some fundamental strategic questions: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When is it necessary (versus desirable, but not necessary) to use E&amp;D agendas to deliver conservation outcomes?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When is it desirable (but not necessary) to use E&amp;D agendas to deliver conservation outcomes?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rPr b="0" lang="en" sz="1200">
                <a:solidFill>
                  <a:srgbClr val="000000"/>
                </a:solidFill>
                <a:latin typeface="Calibri"/>
                <a:ea typeface="Calibri"/>
                <a:cs typeface="Calibri"/>
                <a:sym typeface="Calibri"/>
              </a:rPr>
              <a:t>We have begun to tease out these questions so that it is clearer for the key actors to decide under what conditions the strategy is most likely to succeed and if those conditions exist. Thinking along these lines may help us understand whether an ED strategy is a distraction or whether it is likely to deliver a return-on-investment.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p:txBody>
      </p:sp>
      <p:sp>
        <p:nvSpPr>
          <p:cNvPr id="349" name="Google Shape;349;p23"/>
          <p:cNvSpPr txBox="1"/>
          <p:nvPr>
            <p:ph type="title"/>
          </p:nvPr>
        </p:nvSpPr>
        <p:spPr>
          <a:xfrm>
            <a:off x="309600" y="133350"/>
            <a:ext cx="4754100" cy="61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200">
                <a:solidFill>
                  <a:srgbClr val="0B5394"/>
                </a:solidFill>
                <a:latin typeface="Calibri"/>
                <a:ea typeface="Calibri"/>
                <a:cs typeface="Calibri"/>
                <a:sym typeface="Calibri"/>
              </a:rPr>
              <a:t>Discussion </a:t>
            </a:r>
            <a:endParaRPr b="0" sz="1200">
              <a:solidFill>
                <a:srgbClr val="0B5394"/>
              </a:solidFill>
              <a:highlight>
                <a:srgbClr val="FFFF00"/>
              </a:highlight>
              <a:latin typeface="Calibri"/>
              <a:ea typeface="Calibri"/>
              <a:cs typeface="Calibri"/>
              <a:sym typeface="Calibri"/>
            </a:endParaRPr>
          </a:p>
        </p:txBody>
      </p:sp>
      <p:pic>
        <p:nvPicPr>
          <p:cNvPr id="350" name="Google Shape;350;p23"/>
          <p:cNvPicPr preferRelativeResize="0"/>
          <p:nvPr/>
        </p:nvPicPr>
        <p:blipFill rotWithShape="1">
          <a:blip r:embed="rId3">
            <a:alphaModFix/>
          </a:blip>
          <a:srcRect b="0" l="12578" r="31639" t="0"/>
          <a:stretch/>
        </p:blipFill>
        <p:spPr>
          <a:xfrm>
            <a:off x="5063700" y="133350"/>
            <a:ext cx="4080300" cy="4876800"/>
          </a:xfrm>
          <a:prstGeom prst="rect">
            <a:avLst/>
          </a:prstGeom>
          <a:noFill/>
          <a:ln>
            <a:noFill/>
          </a:ln>
        </p:spPr>
      </p:pic>
      <p:sp>
        <p:nvSpPr>
          <p:cNvPr id="351" name="Google Shape;351;p23"/>
          <p:cNvSpPr txBox="1"/>
          <p:nvPr>
            <p:ph idx="4294967295"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i="1" lang="en" sz="1000">
                <a:solidFill>
                  <a:srgbClr val="555555"/>
                </a:solidFill>
                <a:latin typeface="Helvetica Neue"/>
                <a:ea typeface="Helvetica Neue"/>
                <a:cs typeface="Helvetica Neue"/>
                <a:sym typeface="Helvetica Neue"/>
              </a:rPr>
              <a:t>5. Discussion</a:t>
            </a:r>
            <a:endParaRPr b="0" i="1" sz="1000">
              <a:solidFill>
                <a:srgbClr val="555555"/>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af0174346b_3_10"/>
          <p:cNvSpPr txBox="1"/>
          <p:nvPr/>
        </p:nvSpPr>
        <p:spPr>
          <a:xfrm>
            <a:off x="267450" y="895350"/>
            <a:ext cx="8520600" cy="38790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When donors request that projects are designed to contribute to a specific ED agenda target, then it is necessary to reference the agenda in project planning and communications to external stakeholders.</a:t>
            </a:r>
            <a:endParaRPr b="0" i="0" sz="1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When the national government has made a (binding) commitment to an ED agenda and this high-level commitment can be used to persuade (inspire political will in) both national agencies and sub-national governments to adopt measures which they have been strongly reluctant in pursuing (e.g., gazettement of protected areas)</a:t>
            </a:r>
            <a:endParaRPr b="0" i="0" sz="1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chemeClr val="dk1"/>
                </a:solidFill>
                <a:latin typeface="Calibri"/>
                <a:ea typeface="Calibri"/>
                <a:cs typeface="Calibri"/>
                <a:sym typeface="Calibri"/>
              </a:rPr>
              <a:t>When national-level institutions and actors are needed to provide a clear directive, and common and engaging language for unconverted actors or to overcome socio-political differences of actors within regional initiatives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leadership is required to align multiple agencies at multiple scales to adopt a common theory of change and a coordinated and coherent approach to biodiversity conservation and natural resource management, in order to have a longer-lasting and greater (collective) impact. </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strong conservation or human well being achievements have already been secured in a particular national or sub-national context, then ED agendas can help sustain them. This would avoid the use of resources to remediate (re)emerging problems and instead allocate them towards maintaining already effective solutions.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1000"/>
              <a:buFont typeface="Arial"/>
              <a:buNone/>
            </a:pPr>
            <a:r>
              <a:t/>
            </a:r>
            <a:endParaRPr b="0" i="0" sz="1200" u="none" cap="none" strike="noStrike">
              <a:solidFill>
                <a:srgbClr val="000000"/>
              </a:solidFill>
              <a:latin typeface="Calibri"/>
              <a:ea typeface="Calibri"/>
              <a:cs typeface="Calibri"/>
              <a:sym typeface="Calibri"/>
            </a:endParaRPr>
          </a:p>
        </p:txBody>
      </p:sp>
      <p:sp>
        <p:nvSpPr>
          <p:cNvPr id="357" name="Google Shape;357;gaf0174346b_3_10"/>
          <p:cNvSpPr txBox="1"/>
          <p:nvPr>
            <p:ph type="title"/>
          </p:nvPr>
        </p:nvSpPr>
        <p:spPr>
          <a:xfrm>
            <a:off x="311700" y="438825"/>
            <a:ext cx="8520600" cy="6240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45818E"/>
                </a:solidFill>
                <a:latin typeface="Calibri"/>
                <a:ea typeface="Calibri"/>
                <a:cs typeface="Calibri"/>
                <a:sym typeface="Calibri"/>
              </a:rPr>
              <a:t>When is it </a:t>
            </a:r>
            <a:r>
              <a:rPr lang="en" sz="1200" u="sng">
                <a:solidFill>
                  <a:srgbClr val="B45F06"/>
                </a:solidFill>
                <a:latin typeface="Calibri"/>
                <a:ea typeface="Calibri"/>
                <a:cs typeface="Calibri"/>
                <a:sym typeface="Calibri"/>
              </a:rPr>
              <a:t>necessary</a:t>
            </a:r>
            <a:r>
              <a:rPr lang="en" sz="1200">
                <a:solidFill>
                  <a:srgbClr val="45818E"/>
                </a:solidFill>
                <a:latin typeface="Calibri"/>
                <a:ea typeface="Calibri"/>
                <a:cs typeface="Calibri"/>
                <a:sym typeface="Calibri"/>
              </a:rPr>
              <a:t> (versus desirable, but not necessary) to use E&amp;D agendas to deliver subnational conservation outcomes?</a:t>
            </a:r>
            <a:endParaRPr sz="1200">
              <a:solidFill>
                <a:srgbClr val="45818E"/>
              </a:solidFill>
              <a:latin typeface="Calibri"/>
              <a:ea typeface="Calibri"/>
              <a:cs typeface="Calibri"/>
              <a:sym typeface="Calibri"/>
            </a:endParaRPr>
          </a:p>
        </p:txBody>
      </p:sp>
      <p:sp>
        <p:nvSpPr>
          <p:cNvPr id="358" name="Google Shape;358;gaf0174346b_3_10"/>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5. Discussion</a:t>
            </a:r>
            <a:endParaRPr b="0" sz="1000">
              <a:solidFill>
                <a:srgbClr val="555555"/>
              </a:solidFill>
              <a:latin typeface="Helvetica Neue"/>
              <a:ea typeface="Helvetica Neue"/>
              <a:cs typeface="Helvetica Neue"/>
              <a:sym typeface="Helvetica Neue"/>
            </a:endParaRPr>
          </a:p>
        </p:txBody>
      </p:sp>
      <p:pic>
        <p:nvPicPr>
          <p:cNvPr id="359" name="Google Shape;359;gaf0174346b_3_10"/>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b178ee4de9_0_16"/>
          <p:cNvSpPr txBox="1"/>
          <p:nvPr/>
        </p:nvSpPr>
        <p:spPr>
          <a:xfrm>
            <a:off x="311700" y="838200"/>
            <a:ext cx="8520600" cy="398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an ED agenda provides an opportunity (i.e., a mandate and a dedicated stream of resources) to make a precedent-setting ‘proof-of-concept’ for an issue that has been systematically hard to tackle; a (successful) demonstration project will challenge business-as-usual assumptions and buffer perception of risks associated with large-scale investments, which may deter political will and buy-in from/engagement with stakeholders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an ED agenda provides an opportunity to introduce critical ‘good governance’ standards and mechanisms (e.g., rights-based approach, free, prior and informed consent) and institutional developments (e.g., mandatory inter-ministerial or stakeholder roundtables) which are essential foundations for conservation work in general. ED agendas programs can justify and support efforts to establish a framework for data collection, stakeholder consultations, investigations (monitoring) and reporting of activities. Examples of such situations include: </a:t>
            </a: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international supply chains involve extraction of wildlife, natural resources and land within a local context</a:t>
            </a: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there is generally little information on the targeted exploitation of resources</a:t>
            </a: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payments for ecosystems services (e.g., forest carbon mitigation) involve international transactions</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9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1000"/>
              <a:buFont typeface="Arial"/>
              <a:buNone/>
            </a:pPr>
            <a:r>
              <a:t/>
            </a:r>
            <a:endParaRPr b="0" i="0" sz="1200" u="none" cap="none" strike="noStrike">
              <a:solidFill>
                <a:srgbClr val="000000"/>
              </a:solidFill>
              <a:latin typeface="Calibri"/>
              <a:ea typeface="Calibri"/>
              <a:cs typeface="Calibri"/>
              <a:sym typeface="Calibri"/>
            </a:endParaRPr>
          </a:p>
        </p:txBody>
      </p:sp>
      <p:sp>
        <p:nvSpPr>
          <p:cNvPr id="365" name="Google Shape;365;gb178ee4de9_0_16"/>
          <p:cNvSpPr txBox="1"/>
          <p:nvPr>
            <p:ph type="title"/>
          </p:nvPr>
        </p:nvSpPr>
        <p:spPr>
          <a:xfrm>
            <a:off x="311700" y="438825"/>
            <a:ext cx="8520600" cy="6240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45818E"/>
                </a:solidFill>
                <a:latin typeface="Calibri"/>
                <a:ea typeface="Calibri"/>
                <a:cs typeface="Calibri"/>
                <a:sym typeface="Calibri"/>
              </a:rPr>
              <a:t>When is it </a:t>
            </a:r>
            <a:r>
              <a:rPr lang="en" sz="1200" u="sng">
                <a:solidFill>
                  <a:srgbClr val="B45F06"/>
                </a:solidFill>
                <a:latin typeface="Calibri"/>
                <a:ea typeface="Calibri"/>
                <a:cs typeface="Calibri"/>
                <a:sym typeface="Calibri"/>
              </a:rPr>
              <a:t>necessary</a:t>
            </a:r>
            <a:r>
              <a:rPr lang="en" sz="1200">
                <a:solidFill>
                  <a:srgbClr val="45818E"/>
                </a:solidFill>
                <a:latin typeface="Calibri"/>
                <a:ea typeface="Calibri"/>
                <a:cs typeface="Calibri"/>
                <a:sym typeface="Calibri"/>
              </a:rPr>
              <a:t> (versus desirable, but not necessary) to use E&amp;D agendas to deliver subnational conservation outcomes?</a:t>
            </a:r>
            <a:endParaRPr sz="1200">
              <a:solidFill>
                <a:srgbClr val="45818E"/>
              </a:solidFill>
              <a:latin typeface="Calibri"/>
              <a:ea typeface="Calibri"/>
              <a:cs typeface="Calibri"/>
              <a:sym typeface="Calibri"/>
            </a:endParaRPr>
          </a:p>
        </p:txBody>
      </p:sp>
      <p:sp>
        <p:nvSpPr>
          <p:cNvPr id="366" name="Google Shape;366;gb178ee4de9_0_16"/>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5. Discussion</a:t>
            </a:r>
            <a:endParaRPr b="0" sz="1000">
              <a:solidFill>
                <a:srgbClr val="555555"/>
              </a:solidFill>
              <a:latin typeface="Helvetica Neue"/>
              <a:ea typeface="Helvetica Neue"/>
              <a:cs typeface="Helvetica Neue"/>
              <a:sym typeface="Helvetica Neue"/>
            </a:endParaRPr>
          </a:p>
        </p:txBody>
      </p:sp>
      <p:pic>
        <p:nvPicPr>
          <p:cNvPr id="367" name="Google Shape;367;gb178ee4de9_0_16"/>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4"/>
          <p:cNvSpPr txBox="1"/>
          <p:nvPr>
            <p:ph type="title"/>
          </p:nvPr>
        </p:nvSpPr>
        <p:spPr>
          <a:xfrm>
            <a:off x="394825" y="166774"/>
            <a:ext cx="3631500" cy="443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1800">
                <a:solidFill>
                  <a:srgbClr val="0B5394"/>
                </a:solidFill>
                <a:latin typeface="Calibri"/>
                <a:ea typeface="Calibri"/>
                <a:cs typeface="Calibri"/>
                <a:sym typeface="Calibri"/>
              </a:rPr>
              <a:t>Table of Contents</a:t>
            </a:r>
            <a:endParaRPr i="1" sz="1800">
              <a:solidFill>
                <a:srgbClr val="0B5394"/>
              </a:solidFill>
              <a:latin typeface="Calibri"/>
              <a:ea typeface="Calibri"/>
              <a:cs typeface="Calibri"/>
              <a:sym typeface="Calibri"/>
            </a:endParaRPr>
          </a:p>
        </p:txBody>
      </p:sp>
      <p:sp>
        <p:nvSpPr>
          <p:cNvPr id="83" name="Google Shape;83;p4"/>
          <p:cNvSpPr txBox="1"/>
          <p:nvPr/>
        </p:nvSpPr>
        <p:spPr>
          <a:xfrm>
            <a:off x="394825" y="648725"/>
            <a:ext cx="4708800" cy="41061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Executive Summary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Introduction</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Background and overview</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Key Questions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Strategy Definition</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Defined Need</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Methods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Situation Analysis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Theory of Change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Discussion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Barriers to Effective Use of the Strategy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Overcoming Barriers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Knowledge Gaps &amp; Priority Research Questions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Conclusions and Recommendations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Annex A: Key Resources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Annex B: Case Studies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84" name="Google Shape;84;p4"/>
          <p:cNvPicPr preferRelativeResize="0"/>
          <p:nvPr/>
        </p:nvPicPr>
        <p:blipFill rotWithShape="1">
          <a:blip r:embed="rId3">
            <a:alphaModFix/>
          </a:blip>
          <a:srcRect b="0" l="0" r="0" t="0"/>
          <a:stretch/>
        </p:blipFill>
        <p:spPr>
          <a:xfrm>
            <a:off x="4451250" y="1051950"/>
            <a:ext cx="4559400" cy="3039600"/>
          </a:xfrm>
          <a:prstGeom prst="rect">
            <a:avLst/>
          </a:prstGeom>
          <a:noFill/>
          <a:ln>
            <a:noFill/>
          </a:ln>
        </p:spPr>
      </p:pic>
      <p:pic>
        <p:nvPicPr>
          <p:cNvPr id="85" name="Google Shape;85;p4"/>
          <p:cNvPicPr preferRelativeResize="0"/>
          <p:nvPr/>
        </p:nvPicPr>
        <p:blipFill rotWithShape="1">
          <a:blip r:embed="rId4">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af0174346b_3_15"/>
          <p:cNvSpPr txBox="1"/>
          <p:nvPr/>
        </p:nvSpPr>
        <p:spPr>
          <a:xfrm>
            <a:off x="311700" y="762000"/>
            <a:ext cx="8520600" cy="41634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To position a project/organization to access a substantial amount of funds, expertise, information and other </a:t>
            </a:r>
            <a:r>
              <a:rPr b="0" i="0" lang="en" sz="1200" u="none" cap="none" strike="noStrike">
                <a:solidFill>
                  <a:schemeClr val="dk1"/>
                </a:solidFill>
                <a:latin typeface="Calibri"/>
                <a:ea typeface="Calibri"/>
                <a:cs typeface="Calibri"/>
                <a:sym typeface="Calibri"/>
              </a:rPr>
              <a:t>incentives which are made available to engage in the delivery of global agendas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Alternatively, when the organisation already has sufficient resources to (1) manage projects of a sufficient scale that would demonstrate meaningful progress towards ED agenda targets and/or (2) navigate complex institutional systems which accompany ED agenda localisation (e.g., grant management, monitoring and reporting mechanisms)</a:t>
            </a:r>
            <a:endParaRPr b="0" i="0" sz="1200" u="none" cap="none" strike="noStrike">
              <a:solidFill>
                <a:srgbClr val="000000"/>
              </a:solidFill>
              <a:latin typeface="Calibri"/>
              <a:ea typeface="Calibri"/>
              <a:cs typeface="Calibri"/>
              <a:sym typeface="Calibri"/>
            </a:endParaRPr>
          </a:p>
          <a:p>
            <a:pPr indent="0" lvl="0" marL="9144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To position stakeholders to be part of a global/national community and conversation agenda. For example, when </a:t>
            </a:r>
            <a:r>
              <a:rPr b="0" i="0" lang="en" sz="1200" u="none" cap="none" strike="noStrike">
                <a:solidFill>
                  <a:schemeClr val="dk1"/>
                </a:solidFill>
                <a:latin typeface="Calibri"/>
                <a:ea typeface="Calibri"/>
                <a:cs typeface="Calibri"/>
                <a:sym typeface="Calibri"/>
              </a:rPr>
              <a:t>there are stakeholders within the local civil society whose voices are strong enough to reach national and international forums and persuade national commitments to ED agendas, which align with the organisation/project goals.</a:t>
            </a:r>
            <a:br>
              <a:rPr b="0" i="0" lang="en"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To link what are perceived as ‘only local issues’ (e.g., forest fires) to global issues (e.g., climate change or health ecology)’ alternatively, to also link </a:t>
            </a:r>
            <a:r>
              <a:rPr b="0" i="0" lang="en" sz="1200" u="none" cap="none" strike="noStrike">
                <a:solidFill>
                  <a:schemeClr val="dk1"/>
                </a:solidFill>
                <a:latin typeface="Calibri"/>
                <a:ea typeface="Calibri"/>
                <a:cs typeface="Calibri"/>
                <a:sym typeface="Calibri"/>
              </a:rPr>
              <a:t>what are perceived as ‘only global issues’ to local socio-environmental issues </a:t>
            </a:r>
            <a:br>
              <a:rPr b="0" i="0" lang="en"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a conservation organisation (and its partners) has: </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a sound understanding of local socio-economic issues and is sufficiently committed to and skilled in incorporating and delivering meaningful human well-being outcomes (which are often targets within ED agendas)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the credibility and legitimacy to manage complex negotiations and sensitive conflicts amongst diverse stakeholders</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373" name="Google Shape;373;gaf0174346b_3_15"/>
          <p:cNvSpPr txBox="1"/>
          <p:nvPr>
            <p:ph type="title"/>
          </p:nvPr>
        </p:nvSpPr>
        <p:spPr>
          <a:xfrm>
            <a:off x="311700" y="381000"/>
            <a:ext cx="8520600" cy="5091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800"/>
              <a:buFont typeface="Arial"/>
              <a:buNone/>
            </a:pPr>
            <a:r>
              <a:rPr lang="en" sz="1200">
                <a:solidFill>
                  <a:srgbClr val="45818E"/>
                </a:solidFill>
                <a:latin typeface="Calibri"/>
                <a:ea typeface="Calibri"/>
                <a:cs typeface="Calibri"/>
                <a:sym typeface="Calibri"/>
              </a:rPr>
              <a:t>When is it </a:t>
            </a:r>
            <a:r>
              <a:rPr lang="en" sz="1200" u="sng">
                <a:solidFill>
                  <a:srgbClr val="B45F06"/>
                </a:solidFill>
                <a:latin typeface="Calibri"/>
                <a:ea typeface="Calibri"/>
                <a:cs typeface="Calibri"/>
                <a:sym typeface="Calibri"/>
              </a:rPr>
              <a:t>desirable</a:t>
            </a:r>
            <a:r>
              <a:rPr lang="en" sz="1200">
                <a:solidFill>
                  <a:srgbClr val="B45F06"/>
                </a:solidFill>
                <a:latin typeface="Calibri"/>
                <a:ea typeface="Calibri"/>
                <a:cs typeface="Calibri"/>
                <a:sym typeface="Calibri"/>
              </a:rPr>
              <a:t> </a:t>
            </a:r>
            <a:r>
              <a:rPr lang="en" sz="1200">
                <a:solidFill>
                  <a:srgbClr val="45818E"/>
                </a:solidFill>
                <a:latin typeface="Calibri"/>
                <a:ea typeface="Calibri"/>
                <a:cs typeface="Calibri"/>
                <a:sym typeface="Calibri"/>
              </a:rPr>
              <a:t>(but not necessary) to use E&amp;D agendas to deliver subnational conservation outcomes?</a:t>
            </a:r>
            <a:endParaRPr sz="1200">
              <a:solidFill>
                <a:srgbClr val="45818E"/>
              </a:solidFill>
              <a:latin typeface="Calibri"/>
              <a:ea typeface="Calibri"/>
              <a:cs typeface="Calibri"/>
              <a:sym typeface="Calibri"/>
            </a:endParaRPr>
          </a:p>
        </p:txBody>
      </p:sp>
      <p:sp>
        <p:nvSpPr>
          <p:cNvPr id="374" name="Google Shape;374;gaf0174346b_3_15"/>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5. Discussion</a:t>
            </a:r>
            <a:endParaRPr b="0" sz="1000">
              <a:solidFill>
                <a:srgbClr val="555555"/>
              </a:solidFill>
              <a:latin typeface="Helvetica Neue"/>
              <a:ea typeface="Helvetica Neue"/>
              <a:cs typeface="Helvetica Neue"/>
              <a:sym typeface="Helvetica Neue"/>
            </a:endParaRPr>
          </a:p>
        </p:txBody>
      </p:sp>
      <p:pic>
        <p:nvPicPr>
          <p:cNvPr id="375" name="Google Shape;375;gaf0174346b_3_15"/>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b178ee4de9_0_23"/>
          <p:cNvSpPr txBox="1"/>
          <p:nvPr/>
        </p:nvSpPr>
        <p:spPr>
          <a:xfrm>
            <a:off x="311700" y="869600"/>
            <a:ext cx="8520600" cy="3887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there is already integration of an ED agenda into sub-national government decision-making processes in which there are (1) bilateral commitments; (2) clear theories of change and mandates for systematic planning; (3) clearly established roles and responsibilities (accountability) of institutions and actors -- all of which allows an organisation/project to better understand where in the system to intervene and who to influence.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When there is high uncertainty or non-linear relationships between biodiversity conservation and the provision of ecosystem services and human well-being benefits. Projects under an ED agenda umbrella can improve understanding of performance (impact) of strategies, relationships between factors (trade-offs in outcomes), irreconcilable incompatibilities in goals (horizontally across sectors and vertically across scales), etc.</a:t>
            </a:r>
            <a:endParaRPr b="0" i="0" sz="1200" u="none" cap="none" strike="noStrike">
              <a:solidFill>
                <a:schemeClr val="dk1"/>
              </a:solidFill>
              <a:latin typeface="Calibri"/>
              <a:ea typeface="Calibri"/>
              <a:cs typeface="Calibri"/>
              <a:sym typeface="Calibri"/>
            </a:endParaRPr>
          </a:p>
        </p:txBody>
      </p:sp>
      <p:sp>
        <p:nvSpPr>
          <p:cNvPr id="381" name="Google Shape;381;gb178ee4de9_0_23"/>
          <p:cNvSpPr txBox="1"/>
          <p:nvPr>
            <p:ph type="title"/>
          </p:nvPr>
        </p:nvSpPr>
        <p:spPr>
          <a:xfrm>
            <a:off x="311700" y="457200"/>
            <a:ext cx="8520600" cy="3567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800"/>
              <a:buFont typeface="Arial"/>
              <a:buNone/>
            </a:pPr>
            <a:r>
              <a:rPr lang="en" sz="1200">
                <a:solidFill>
                  <a:srgbClr val="45818E"/>
                </a:solidFill>
                <a:latin typeface="Calibri"/>
                <a:ea typeface="Calibri"/>
                <a:cs typeface="Calibri"/>
                <a:sym typeface="Calibri"/>
              </a:rPr>
              <a:t>When is it </a:t>
            </a:r>
            <a:r>
              <a:rPr lang="en" sz="1200" u="sng">
                <a:solidFill>
                  <a:srgbClr val="B45F06"/>
                </a:solidFill>
                <a:latin typeface="Calibri"/>
                <a:ea typeface="Calibri"/>
                <a:cs typeface="Calibri"/>
                <a:sym typeface="Calibri"/>
              </a:rPr>
              <a:t>desirable</a:t>
            </a:r>
            <a:r>
              <a:rPr lang="en" sz="1200">
                <a:solidFill>
                  <a:srgbClr val="B45F06"/>
                </a:solidFill>
                <a:latin typeface="Calibri"/>
                <a:ea typeface="Calibri"/>
                <a:cs typeface="Calibri"/>
                <a:sym typeface="Calibri"/>
              </a:rPr>
              <a:t> </a:t>
            </a:r>
            <a:r>
              <a:rPr lang="en" sz="1200">
                <a:solidFill>
                  <a:srgbClr val="45818E"/>
                </a:solidFill>
                <a:latin typeface="Calibri"/>
                <a:ea typeface="Calibri"/>
                <a:cs typeface="Calibri"/>
                <a:sym typeface="Calibri"/>
              </a:rPr>
              <a:t>(but not necessary) to use E&amp;D agendas to deliver subnational conservation outcomes?</a:t>
            </a:r>
            <a:endParaRPr sz="1200">
              <a:solidFill>
                <a:srgbClr val="45818E"/>
              </a:solidFill>
              <a:latin typeface="Calibri"/>
              <a:ea typeface="Calibri"/>
              <a:cs typeface="Calibri"/>
              <a:sym typeface="Calibri"/>
            </a:endParaRPr>
          </a:p>
        </p:txBody>
      </p:sp>
      <p:sp>
        <p:nvSpPr>
          <p:cNvPr id="382" name="Google Shape;382;gb178ee4de9_0_23"/>
          <p:cNvSpPr txBox="1"/>
          <p:nvPr>
            <p:ph idx="2" type="title"/>
          </p:nvPr>
        </p:nvSpPr>
        <p:spPr>
          <a:xfrm>
            <a:off x="267450" y="7715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5. Discussion</a:t>
            </a:r>
            <a:endParaRPr b="0" sz="1000">
              <a:solidFill>
                <a:srgbClr val="555555"/>
              </a:solidFill>
              <a:latin typeface="Helvetica Neue"/>
              <a:ea typeface="Helvetica Neue"/>
              <a:cs typeface="Helvetica Neue"/>
              <a:sym typeface="Helvetica Neue"/>
            </a:endParaRPr>
          </a:p>
        </p:txBody>
      </p:sp>
      <p:pic>
        <p:nvPicPr>
          <p:cNvPr id="383" name="Google Shape;383;gb178ee4de9_0_23"/>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5"/>
          <p:cNvSpPr txBox="1"/>
          <p:nvPr>
            <p:ph type="title"/>
          </p:nvPr>
        </p:nvSpPr>
        <p:spPr>
          <a:xfrm>
            <a:off x="243750" y="409475"/>
            <a:ext cx="8656500" cy="297300"/>
          </a:xfrm>
          <a:prstGeom prst="rect">
            <a:avLst/>
          </a:prstGeom>
          <a:noFill/>
          <a:ln>
            <a:noFill/>
          </a:ln>
        </p:spPr>
        <p:txBody>
          <a:bodyPr anchorCtr="0" anchor="t" bIns="18275" lIns="91425" spcFirstLastPara="1" rIns="91425" wrap="square" tIns="18275">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Potential Barriers to Uptake and Execution of ED Agendas as Strategies for Conservation</a:t>
            </a:r>
            <a:endParaRPr b="0" sz="1200">
              <a:solidFill>
                <a:srgbClr val="0B5394"/>
              </a:solidFill>
              <a:highlight>
                <a:srgbClr val="FFFF00"/>
              </a:highlight>
              <a:latin typeface="Calibri"/>
              <a:ea typeface="Calibri"/>
              <a:cs typeface="Calibri"/>
              <a:sym typeface="Calibri"/>
            </a:endParaRPr>
          </a:p>
        </p:txBody>
      </p:sp>
      <p:sp>
        <p:nvSpPr>
          <p:cNvPr id="389" name="Google Shape;389;p25"/>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6. Barriers to Successful Use of Strategy</a:t>
            </a:r>
            <a:endParaRPr b="0" sz="1000">
              <a:solidFill>
                <a:srgbClr val="555555"/>
              </a:solidFill>
              <a:latin typeface="Helvetica Neue"/>
              <a:ea typeface="Helvetica Neue"/>
              <a:cs typeface="Helvetica Neue"/>
              <a:sym typeface="Helvetica Neue"/>
            </a:endParaRPr>
          </a:p>
        </p:txBody>
      </p:sp>
      <p:sp>
        <p:nvSpPr>
          <p:cNvPr id="390" name="Google Shape;390;p25"/>
          <p:cNvSpPr txBox="1"/>
          <p:nvPr/>
        </p:nvSpPr>
        <p:spPr>
          <a:xfrm>
            <a:off x="208350" y="895875"/>
            <a:ext cx="8727300" cy="3667800"/>
          </a:xfrm>
          <a:prstGeom prst="rect">
            <a:avLst/>
          </a:prstGeom>
          <a:noFill/>
          <a:ln>
            <a:noFill/>
          </a:ln>
        </p:spPr>
        <p:txBody>
          <a:bodyPr anchorCtr="0" anchor="t" bIns="91425" lIns="91425" spcFirstLastPara="1" rIns="91425" wrap="square" tIns="91425">
            <a:noAutofit/>
          </a:bodyPr>
          <a:lstStyle/>
          <a:p>
            <a:pPr indent="0" lvl="0" marL="0" marR="0" rtl="0" algn="l">
              <a:lnSpc>
                <a:spcPct val="112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Political Cycles: </a:t>
            </a:r>
            <a:r>
              <a:rPr b="0" i="0" lang="en" sz="1200" u="none" cap="none" strike="noStrike">
                <a:solidFill>
                  <a:schemeClr val="dk1"/>
                </a:solidFill>
                <a:latin typeface="Calibri"/>
                <a:ea typeface="Calibri"/>
                <a:cs typeface="Calibri"/>
                <a:sym typeface="Calibri"/>
              </a:rPr>
              <a:t>Discontinuity in political will and implementation due to changes in governments and the extensive time lag between adoption of international commitments and eventual adoption of aligned national policies, plans and programs. These cyclical changes in politics and policy introduces high risks to conservation investments.</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Lack of Official National Commitments: </a:t>
            </a:r>
            <a:r>
              <a:rPr b="0" i="0" lang="en" sz="1200" u="none" cap="none" strike="noStrike">
                <a:solidFill>
                  <a:schemeClr val="dk1"/>
                </a:solidFill>
                <a:latin typeface="Calibri"/>
                <a:ea typeface="Calibri"/>
                <a:cs typeface="Calibri"/>
                <a:sym typeface="Calibri"/>
              </a:rPr>
              <a:t>No (even vague) commitment to ED agendas at the national level, therefore there are no national and sub-national targets which articulates the need for on-ground projects. This makes it difficult to argue the relevance of conservation programs as a tool for meeting international commitments and therefore, gain legitimacy and access to resources for their execution.</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chemeClr val="dk1"/>
              </a:buClr>
              <a:buSzPts val="1100"/>
              <a:buFont typeface="Arial"/>
              <a:buNone/>
            </a:pPr>
            <a:r>
              <a:rPr b="1" i="0" lang="en" sz="1200" u="none" cap="none" strike="noStrike">
                <a:solidFill>
                  <a:schemeClr val="dk1"/>
                </a:solidFill>
                <a:latin typeface="Calibri"/>
                <a:ea typeface="Calibri"/>
                <a:cs typeface="Calibri"/>
                <a:sym typeface="Calibri"/>
              </a:rPr>
              <a:t>Bottlenecks in Government Mandates</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Ministries have differential access to and influence on decision-making processes. For example, the Ministry of Foreign Affairs may be a key player in international negotiations (e.g., within the CBD processes) but does not share information with the ministries that have implementation responsibilities (e.g., Ministry of Environment, Ministry of Agriculture). Further, goals within the same agenda may be managed by different ministries, which have differential power (e.g., Ministry of Finance holds high influence on funding but may not be involved in planning processes). Therefore, government actors can sometimes be barriers to understand and access ED agenda commitments, mechanisms and resources.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chemeClr val="dk1"/>
              </a:buClr>
              <a:buSzPts val="11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391" name="Google Shape;391;p25"/>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b178ef6e7f_0_26"/>
          <p:cNvSpPr txBox="1"/>
          <p:nvPr>
            <p:ph type="title"/>
          </p:nvPr>
        </p:nvSpPr>
        <p:spPr>
          <a:xfrm>
            <a:off x="223200" y="369400"/>
            <a:ext cx="8656500" cy="297300"/>
          </a:xfrm>
          <a:prstGeom prst="rect">
            <a:avLst/>
          </a:prstGeom>
          <a:noFill/>
          <a:ln>
            <a:noFill/>
          </a:ln>
        </p:spPr>
        <p:txBody>
          <a:bodyPr anchorCtr="0" anchor="t" bIns="18275" lIns="91425" spcFirstLastPara="1" rIns="91425" wrap="square" tIns="18275">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Potential Barriers to Uptake and Execution of ED Agendas for Conservation</a:t>
            </a:r>
            <a:endParaRPr b="0" sz="1200">
              <a:solidFill>
                <a:srgbClr val="0B5394"/>
              </a:solidFill>
              <a:highlight>
                <a:srgbClr val="FFFF00"/>
              </a:highlight>
              <a:latin typeface="Calibri"/>
              <a:ea typeface="Calibri"/>
              <a:cs typeface="Calibri"/>
              <a:sym typeface="Calibri"/>
            </a:endParaRPr>
          </a:p>
        </p:txBody>
      </p:sp>
      <p:sp>
        <p:nvSpPr>
          <p:cNvPr id="397" name="Google Shape;397;gb178ef6e7f_0_26"/>
          <p:cNvSpPr txBox="1"/>
          <p:nvPr/>
        </p:nvSpPr>
        <p:spPr>
          <a:xfrm>
            <a:off x="208350" y="948575"/>
            <a:ext cx="8727300" cy="3963000"/>
          </a:xfrm>
          <a:prstGeom prst="rect">
            <a:avLst/>
          </a:prstGeom>
          <a:noFill/>
          <a:ln>
            <a:noFill/>
          </a:ln>
        </p:spPr>
        <p:txBody>
          <a:bodyPr anchorCtr="0" anchor="t" bIns="91425" lIns="91425" spcFirstLastPara="1" rIns="91425" wrap="square" tIns="91425">
            <a:noAutofit/>
          </a:bodyPr>
          <a:lstStyle/>
          <a:p>
            <a:pPr indent="0" lvl="0" marL="0" marR="0" rtl="0" algn="l">
              <a:lnSpc>
                <a:spcPct val="112000"/>
              </a:lnSpc>
              <a:spcBef>
                <a:spcPts val="0"/>
              </a:spcBef>
              <a:spcAft>
                <a:spcPts val="0"/>
              </a:spcAft>
              <a:buClr>
                <a:schemeClr val="dk1"/>
              </a:buClr>
              <a:buSzPts val="1200"/>
              <a:buFont typeface="Arial"/>
              <a:buNone/>
            </a:pPr>
            <a:r>
              <a:rPr b="1" i="0" lang="en" sz="1200" u="none" cap="none" strike="noStrike">
                <a:solidFill>
                  <a:schemeClr val="dk1"/>
                </a:solidFill>
                <a:latin typeface="Calibri"/>
                <a:ea typeface="Calibri"/>
                <a:cs typeface="Calibri"/>
                <a:sym typeface="Calibri"/>
              </a:rPr>
              <a:t>Lack of Capacity and Institutional Development: </a:t>
            </a:r>
            <a:r>
              <a:rPr b="0" i="0" lang="en" sz="1200" u="none" cap="none" strike="noStrike">
                <a:solidFill>
                  <a:schemeClr val="dk1"/>
                </a:solidFill>
                <a:latin typeface="Calibri"/>
                <a:ea typeface="Calibri"/>
                <a:cs typeface="Calibri"/>
                <a:sym typeface="Calibri"/>
              </a:rPr>
              <a:t>There is political will to implement ED agendas but there is no expertise on:</a:t>
            </a:r>
            <a:endParaRPr b="0" i="0" sz="1200" u="none" cap="none" strike="noStrike">
              <a:solidFill>
                <a:schemeClr val="dk1"/>
              </a:solidFill>
              <a:latin typeface="Calibri"/>
              <a:ea typeface="Calibri"/>
              <a:cs typeface="Calibri"/>
              <a:sym typeface="Calibri"/>
            </a:endParaRPr>
          </a:p>
          <a:p>
            <a:pPr indent="-304800" lvl="0" marL="457200" marR="0" rtl="0" algn="l">
              <a:lnSpc>
                <a:spcPct val="112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Developing and implementing coordinated and coherent intra- and inter- sectoral policies, plans, programs</a:t>
            </a:r>
            <a:endParaRPr b="0" i="0" sz="1200" u="none" cap="none" strike="noStrike">
              <a:solidFill>
                <a:schemeClr val="dk1"/>
              </a:solidFill>
              <a:latin typeface="Calibri"/>
              <a:ea typeface="Calibri"/>
              <a:cs typeface="Calibri"/>
              <a:sym typeface="Calibri"/>
            </a:endParaRPr>
          </a:p>
          <a:p>
            <a:pPr indent="-304800" lvl="0" marL="457200" marR="0" rtl="0" algn="l">
              <a:lnSpc>
                <a:spcPct val="112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Data collection and analysis for monitoring and evaluation (e.g., downscaling of global indicators to the local level)</a:t>
            </a:r>
            <a:endParaRPr b="0" i="0" sz="1200" u="none" cap="none" strike="noStrike">
              <a:solidFill>
                <a:schemeClr val="dk1"/>
              </a:solidFill>
              <a:latin typeface="Calibri"/>
              <a:ea typeface="Calibri"/>
              <a:cs typeface="Calibri"/>
              <a:sym typeface="Calibri"/>
            </a:endParaRPr>
          </a:p>
          <a:p>
            <a:pPr indent="-304800" lvl="0" marL="457200" marR="0" rtl="0" algn="l">
              <a:lnSpc>
                <a:spcPct val="112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Facilitation, negotiation and conflict resolution processes </a:t>
            </a:r>
            <a:endParaRPr b="0" i="0" sz="1200" u="none" cap="none" strike="noStrike">
              <a:solidFill>
                <a:schemeClr val="dk1"/>
              </a:solidFill>
              <a:latin typeface="Calibri"/>
              <a:ea typeface="Calibri"/>
              <a:cs typeface="Calibri"/>
              <a:sym typeface="Calibri"/>
            </a:endParaRPr>
          </a:p>
          <a:p>
            <a:pPr indent="-304800" lvl="0" marL="457200" marR="0" rtl="0" algn="l">
              <a:lnSpc>
                <a:spcPct val="112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Transparency, accountability and anti-corruption processes</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Further, there may be the erosion of local and institutional capacity in which those who eventually become fully versed in ED agendas leave their institution or community, taking their expertise and network of connections with them.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Strategic Planning Capacity:</a:t>
            </a:r>
            <a:r>
              <a:rPr b="0" i="0" lang="en" sz="1200" u="none" cap="none" strike="noStrike">
                <a:solidFill>
                  <a:schemeClr val="dk1"/>
                </a:solidFill>
                <a:latin typeface="Calibri"/>
                <a:ea typeface="Calibri"/>
                <a:cs typeface="Calibri"/>
                <a:sym typeface="Calibri"/>
              </a:rPr>
              <a:t> Difficulty of governments and organisations to know, in advance, how much and which resources will be needed for successful implementation. An underestimate may lead to failure of conceptually-sound projects because of resource constraints, thereby reducing lack of confidence to commit to subsequent projects and funding.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398" name="Google Shape;398;gb178ef6e7f_0_26"/>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6. Barriers to Successful Use of Strategy</a:t>
            </a:r>
            <a:endParaRPr b="0" sz="1000">
              <a:solidFill>
                <a:srgbClr val="555555"/>
              </a:solidFill>
              <a:latin typeface="Helvetica Neue"/>
              <a:ea typeface="Helvetica Neue"/>
              <a:cs typeface="Helvetica Neue"/>
              <a:sym typeface="Helvetica Neue"/>
            </a:endParaRPr>
          </a:p>
        </p:txBody>
      </p:sp>
      <p:pic>
        <p:nvPicPr>
          <p:cNvPr id="399" name="Google Shape;399;gb178ef6e7f_0_26"/>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b178ef6e7f_0_32"/>
          <p:cNvSpPr txBox="1"/>
          <p:nvPr>
            <p:ph type="title"/>
          </p:nvPr>
        </p:nvSpPr>
        <p:spPr>
          <a:xfrm>
            <a:off x="223200" y="369400"/>
            <a:ext cx="8656500" cy="297300"/>
          </a:xfrm>
          <a:prstGeom prst="rect">
            <a:avLst/>
          </a:prstGeom>
          <a:noFill/>
          <a:ln>
            <a:noFill/>
          </a:ln>
        </p:spPr>
        <p:txBody>
          <a:bodyPr anchorCtr="0" anchor="t" bIns="18275" lIns="91425" spcFirstLastPara="1" rIns="91425" wrap="square" tIns="18275">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Potential Barriers to Uptake and Execution of ED Agendas for Conservation </a:t>
            </a:r>
            <a:endParaRPr b="0" sz="1200">
              <a:solidFill>
                <a:srgbClr val="0B5394"/>
              </a:solidFill>
              <a:highlight>
                <a:srgbClr val="FFFF00"/>
              </a:highlight>
              <a:latin typeface="Calibri"/>
              <a:ea typeface="Calibri"/>
              <a:cs typeface="Calibri"/>
              <a:sym typeface="Calibri"/>
            </a:endParaRPr>
          </a:p>
        </p:txBody>
      </p:sp>
      <p:sp>
        <p:nvSpPr>
          <p:cNvPr id="405" name="Google Shape;405;gb178ef6e7f_0_32"/>
          <p:cNvSpPr txBox="1"/>
          <p:nvPr/>
        </p:nvSpPr>
        <p:spPr>
          <a:xfrm>
            <a:off x="208350" y="948575"/>
            <a:ext cx="8727300" cy="3963000"/>
          </a:xfrm>
          <a:prstGeom prst="rect">
            <a:avLst/>
          </a:prstGeom>
          <a:noFill/>
          <a:ln>
            <a:noFill/>
          </a:ln>
        </p:spPr>
        <p:txBody>
          <a:bodyPr anchorCtr="0" anchor="t" bIns="91425" lIns="91425" spcFirstLastPara="1" rIns="91425" wrap="square" tIns="91425">
            <a:noAutofit/>
          </a:bodyPr>
          <a:lstStyle/>
          <a:p>
            <a:pPr indent="0" lvl="0" marL="0" marR="0" rtl="0" algn="l">
              <a:lnSpc>
                <a:spcPct val="112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Lack of comprehensive catalogue of projects: </a:t>
            </a:r>
            <a:r>
              <a:rPr b="0" i="0" lang="en" sz="1200" u="none" cap="none" strike="noStrike">
                <a:solidFill>
                  <a:schemeClr val="dk1"/>
                </a:solidFill>
                <a:latin typeface="Calibri"/>
                <a:ea typeface="Calibri"/>
                <a:cs typeface="Calibri"/>
                <a:sym typeface="Calibri"/>
              </a:rPr>
              <a:t>There is no system tracking the existence of projects (within a community, region, etc.) and how they contribute towards specific ED agenda targets. If you do not know which projects exist and which projects have the same goals as yours, it is difficult to collaborate to generate synergies, reduce incoherence, and articulate a case-for-support to national governments on the collective impact (which affects ability to access resources for scaling up).</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Complex Institutional Setting:</a:t>
            </a:r>
            <a:r>
              <a:rPr b="0" i="0" lang="en" sz="1200" u="none" cap="none" strike="noStrike">
                <a:solidFill>
                  <a:schemeClr val="dk1"/>
                </a:solidFill>
                <a:latin typeface="Calibri"/>
                <a:ea typeface="Calibri"/>
                <a:cs typeface="Calibri"/>
                <a:sym typeface="Calibri"/>
              </a:rPr>
              <a:t> There are a multitude of ED agendas which create confusion, amongst government, CSOs and corporations, about their interrelated implementation at the national and sub-national levels. There may be a lack of local capacity to understand and navigate </a:t>
            </a:r>
            <a:r>
              <a:rPr b="0" i="0" lang="en" sz="12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9"/>
                  </a:ext>
                </a:extLst>
              </a:rPr>
              <a:t>complex mechanisms such as funding (especially for performance-based funds such as REDD+), Free, Prior and Informed Consent (FPIC), etc.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Lengthy and Uncertain Behaviour Change Process: </a:t>
            </a:r>
            <a:r>
              <a:rPr b="0" i="0" lang="en" sz="1200" u="none" cap="none" strike="noStrike">
                <a:solidFill>
                  <a:schemeClr val="dk1"/>
                </a:solidFill>
                <a:latin typeface="Calibri"/>
                <a:ea typeface="Calibri"/>
                <a:cs typeface="Calibri"/>
                <a:sym typeface="Calibri"/>
              </a:rPr>
              <a:t>Time needed for behaviour change (at the individual and institutional levels) is lengthy because different stakeholders understand and respond to information in different time spans. Furthermore, the process of behaviour change requires skillful application of sociology – not simply ‘awareness-raising’ campaigns. For example, at the individual psychological level, some decision-makers fight, freeze or flight when confronted with ‘bad news’ while others take immediate, decisive, constructive action. These differences introduce uncertainty into theories of change and affect the timely delivery of project outcomes and therefore, perceptions of effectiveness and eligibility for funding renewal.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06" name="Google Shape;406;gb178ef6e7f_0_32"/>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6. Barriers to Successful Use of Strategy</a:t>
            </a:r>
            <a:endParaRPr b="0" sz="1000">
              <a:solidFill>
                <a:srgbClr val="555555"/>
              </a:solidFill>
              <a:latin typeface="Helvetica Neue"/>
              <a:ea typeface="Helvetica Neue"/>
              <a:cs typeface="Helvetica Neue"/>
              <a:sym typeface="Helvetica Neue"/>
            </a:endParaRPr>
          </a:p>
        </p:txBody>
      </p:sp>
      <p:pic>
        <p:nvPicPr>
          <p:cNvPr id="407" name="Google Shape;407;gb178ef6e7f_0_32"/>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b178ef6e7f_0_38"/>
          <p:cNvSpPr txBox="1"/>
          <p:nvPr>
            <p:ph type="title"/>
          </p:nvPr>
        </p:nvSpPr>
        <p:spPr>
          <a:xfrm>
            <a:off x="223200" y="369400"/>
            <a:ext cx="8656500" cy="297300"/>
          </a:xfrm>
          <a:prstGeom prst="rect">
            <a:avLst/>
          </a:prstGeom>
          <a:noFill/>
          <a:ln>
            <a:noFill/>
          </a:ln>
        </p:spPr>
        <p:txBody>
          <a:bodyPr anchorCtr="0" anchor="t" bIns="18275" lIns="91425" spcFirstLastPara="1" rIns="91425" wrap="square" tIns="18275">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Potential Barriers to Uptake and Execution of ED Agendas for Conservation </a:t>
            </a:r>
            <a:endParaRPr b="0" sz="1200">
              <a:solidFill>
                <a:srgbClr val="0B5394"/>
              </a:solidFill>
              <a:highlight>
                <a:srgbClr val="FFFF00"/>
              </a:highlight>
              <a:latin typeface="Calibri"/>
              <a:ea typeface="Calibri"/>
              <a:cs typeface="Calibri"/>
              <a:sym typeface="Calibri"/>
            </a:endParaRPr>
          </a:p>
        </p:txBody>
      </p:sp>
      <p:sp>
        <p:nvSpPr>
          <p:cNvPr id="413" name="Google Shape;413;gb178ef6e7f_0_38"/>
          <p:cNvSpPr txBox="1"/>
          <p:nvPr/>
        </p:nvSpPr>
        <p:spPr>
          <a:xfrm>
            <a:off x="208350" y="948575"/>
            <a:ext cx="8727300" cy="3963000"/>
          </a:xfrm>
          <a:prstGeom prst="rect">
            <a:avLst/>
          </a:prstGeom>
          <a:noFill/>
          <a:ln>
            <a:noFill/>
          </a:ln>
        </p:spPr>
        <p:txBody>
          <a:bodyPr anchorCtr="0" anchor="t" bIns="91425" lIns="91425" spcFirstLastPara="1" rIns="91425" wrap="square" tIns="91425">
            <a:noAutofit/>
          </a:bodyPr>
          <a:lstStyle/>
          <a:p>
            <a:pPr indent="0" lvl="0" marL="0" marR="0" rtl="0" algn="l">
              <a:lnSpc>
                <a:spcPct val="112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Social Conflict: </a:t>
            </a:r>
            <a:r>
              <a:rPr b="0" i="0" lang="en" sz="1200" u="none" cap="none" strike="noStrike">
                <a:solidFill>
                  <a:schemeClr val="dk1"/>
                </a:solidFill>
                <a:latin typeface="Calibri"/>
                <a:ea typeface="Calibri"/>
                <a:cs typeface="Calibri"/>
                <a:sym typeface="Calibri"/>
              </a:rPr>
              <a:t>Deep and chronic conflicts to sensitive issues such as land tenure, land-use, political ideology, socio-cultural tensions, and long-standing rivalry amongst key stakeholders inhibits collaboration (joint programs, information and resource sharing, etc.). Some of these issues may be unsolvable. Otherwise, they require sophisticated and lengthy conflict resolution processes which exceeds the capacity (skills, resources) of organisations and the time span to provide a return-on-investment (demonstration of outcomes and impact) within the lifespan of a project, potentially leading to perception of failure and non-renewal of project funding to continue work. </a:t>
            </a:r>
            <a:r>
              <a:rPr b="0" i="0" lang="en" sz="12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0"/>
                  </a:ext>
                </a:extLst>
              </a:rPr>
              <a:t>Furthermore, there may be a quantitative bias (e.g., ‘targets’) in measuring the impact of projects, which does not adequately assess progress on tackling these foundational socio-political issues.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 sz="1200" u="none" cap="none" strike="noStrike">
                <a:solidFill>
                  <a:schemeClr val="dk1"/>
                </a:solidFill>
                <a:latin typeface="Calibri"/>
                <a:ea typeface="Calibri"/>
                <a:cs typeface="Calibri"/>
                <a:sym typeface="Calibri"/>
              </a:rPr>
              <a:t>Non-alignment with the evidence base: </a:t>
            </a:r>
            <a:endParaRPr b="1"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The</a:t>
            </a:r>
            <a:r>
              <a:rPr b="1" i="0" lang="en" sz="1200" u="none" cap="none" strike="noStrike">
                <a:solidFill>
                  <a:schemeClr val="dk1"/>
                </a:solidFill>
                <a:latin typeface="Calibri"/>
                <a:ea typeface="Calibri"/>
                <a:cs typeface="Calibri"/>
                <a:sym typeface="Calibri"/>
              </a:rPr>
              <a:t> </a:t>
            </a:r>
            <a:r>
              <a:rPr b="0" i="0" lang="en" sz="1200" u="none" cap="none" strike="noStrike">
                <a:solidFill>
                  <a:schemeClr val="dk1"/>
                </a:solidFill>
                <a:latin typeface="Calibri"/>
                <a:ea typeface="Calibri"/>
                <a:cs typeface="Calibri"/>
                <a:sym typeface="Calibri"/>
              </a:rPr>
              <a:t>evidence-based work at sub-national levels indicate that ‘win-win’ solutions promoted at the international and national levels are not feasible (i.e., unacceptable trade-offs between actors which are irreconcilable) at the local level. Further, bottom-down approaches used by national level actors may be incompatible with the evidence-base of effective approaches to conservation at the sub-national level (e.g., community-based conservation concessions may be more effective than the establishment of command-and-control protected areas, though the latter is the preferred modus-operandi of national level actors).</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14" name="Google Shape;414;gb178ef6e7f_0_38"/>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6. Barriers to Successful Use of Strategy</a:t>
            </a:r>
            <a:endParaRPr b="0" sz="1000">
              <a:solidFill>
                <a:srgbClr val="555555"/>
              </a:solidFill>
              <a:latin typeface="Helvetica Neue"/>
              <a:ea typeface="Helvetica Neue"/>
              <a:cs typeface="Helvetica Neue"/>
              <a:sym typeface="Helvetica Neue"/>
            </a:endParaRPr>
          </a:p>
        </p:txBody>
      </p:sp>
      <p:pic>
        <p:nvPicPr>
          <p:cNvPr id="415" name="Google Shape;415;gb178ef6e7f_0_38"/>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b178ef6e7f_0_44"/>
          <p:cNvSpPr txBox="1"/>
          <p:nvPr>
            <p:ph type="title"/>
          </p:nvPr>
        </p:nvSpPr>
        <p:spPr>
          <a:xfrm>
            <a:off x="223200" y="369400"/>
            <a:ext cx="8656500" cy="297300"/>
          </a:xfrm>
          <a:prstGeom prst="rect">
            <a:avLst/>
          </a:prstGeom>
          <a:noFill/>
          <a:ln>
            <a:noFill/>
          </a:ln>
        </p:spPr>
        <p:txBody>
          <a:bodyPr anchorCtr="0" anchor="t" bIns="18275" lIns="91425" spcFirstLastPara="1" rIns="91425" wrap="square" tIns="18275">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Potential Barriers to Uptake and Execution of ED Agendas for Conservation </a:t>
            </a:r>
            <a:endParaRPr b="0" sz="1200">
              <a:solidFill>
                <a:srgbClr val="0B5394"/>
              </a:solidFill>
              <a:highlight>
                <a:srgbClr val="FFFF00"/>
              </a:highlight>
              <a:latin typeface="Calibri"/>
              <a:ea typeface="Calibri"/>
              <a:cs typeface="Calibri"/>
              <a:sym typeface="Calibri"/>
            </a:endParaRPr>
          </a:p>
        </p:txBody>
      </p:sp>
      <p:sp>
        <p:nvSpPr>
          <p:cNvPr id="421" name="Google Shape;421;gb178ef6e7f_0_44"/>
          <p:cNvSpPr txBox="1"/>
          <p:nvPr/>
        </p:nvSpPr>
        <p:spPr>
          <a:xfrm>
            <a:off x="208350" y="948575"/>
            <a:ext cx="8727300" cy="3963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Problem definition approach:</a:t>
            </a:r>
            <a:r>
              <a:rPr b="0" i="0" lang="en" sz="1200" u="none" cap="none" strike="noStrike">
                <a:solidFill>
                  <a:schemeClr val="dk1"/>
                </a:solidFill>
                <a:latin typeface="Calibri"/>
                <a:ea typeface="Calibri"/>
                <a:cs typeface="Calibri"/>
                <a:sym typeface="Calibri"/>
              </a:rPr>
              <a:t> Conservation projects may work with a negative ‘threat reduction’ approach that is not receptive to certain actors. For example, agricultural production has been broadly labelled as largest threat to biodiversity, but agricultural sector actors also understand themselves as a source of solutions to the biodiversity crisis and food security.</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Invalid assumptions about directions of influence: </a:t>
            </a:r>
            <a:r>
              <a:rPr b="0" i="0" lang="en" sz="1200" u="none" cap="none" strike="noStrike">
                <a:solidFill>
                  <a:schemeClr val="dk1"/>
                </a:solidFill>
                <a:latin typeface="Calibri"/>
                <a:ea typeface="Calibri"/>
                <a:cs typeface="Calibri"/>
                <a:sym typeface="Calibri"/>
              </a:rPr>
              <a:t>It is often assumed that ED agendas are only capable of influencing sub-national contexts. It is not adequately recognised that the sub-national context can work bottom-up to influence national approaches. However, it is recognised that with bottom-up approaches, it is challenging to scale-up projects to demonstrate results in meaningful ways to decision-makers and the private sector. This difficulty arises because of capacity of organizations (ability to work collaboratively in large groups), issues of compliance and permitting process.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Scaling Issues: </a:t>
            </a:r>
            <a:r>
              <a:rPr b="0" i="0" lang="en" sz="1200" u="none" cap="none" strike="noStrike">
                <a:solidFill>
                  <a:schemeClr val="dk1"/>
                </a:solidFill>
                <a:latin typeface="Calibri"/>
                <a:ea typeface="Calibri"/>
                <a:cs typeface="Calibri"/>
                <a:sym typeface="Calibri"/>
              </a:rPr>
              <a:t>What represents as a barrier or enabling factor may differ across stakeholders interests, cultures and across geographical and jurisdictional scales. This leads to difficulties in finding win-win solutions with acceptable trade-offs to all stakeholders.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2" name="Google Shape;422;gb178ef6e7f_0_44"/>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6. Barriers to Successful Use of Strategy</a:t>
            </a:r>
            <a:endParaRPr b="0" sz="1000">
              <a:solidFill>
                <a:srgbClr val="555555"/>
              </a:solidFill>
              <a:latin typeface="Helvetica Neue"/>
              <a:ea typeface="Helvetica Neue"/>
              <a:cs typeface="Helvetica Neue"/>
              <a:sym typeface="Helvetica Neue"/>
            </a:endParaRPr>
          </a:p>
        </p:txBody>
      </p:sp>
      <p:pic>
        <p:nvPicPr>
          <p:cNvPr id="423" name="Google Shape;423;gb178ef6e7f_0_44"/>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b178ef6e7f_0_50"/>
          <p:cNvSpPr txBox="1"/>
          <p:nvPr>
            <p:ph type="title"/>
          </p:nvPr>
        </p:nvSpPr>
        <p:spPr>
          <a:xfrm>
            <a:off x="223200" y="369400"/>
            <a:ext cx="8656500" cy="297300"/>
          </a:xfrm>
          <a:prstGeom prst="rect">
            <a:avLst/>
          </a:prstGeom>
          <a:noFill/>
          <a:ln>
            <a:noFill/>
          </a:ln>
        </p:spPr>
        <p:txBody>
          <a:bodyPr anchorCtr="0" anchor="t" bIns="18275" lIns="91425" spcFirstLastPara="1" rIns="91425" wrap="square" tIns="18275">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Overcoming Barriers</a:t>
            </a:r>
            <a:endParaRPr b="0" sz="1200">
              <a:solidFill>
                <a:srgbClr val="0B5394"/>
              </a:solidFill>
              <a:highlight>
                <a:srgbClr val="FFFF00"/>
              </a:highlight>
              <a:latin typeface="Calibri"/>
              <a:ea typeface="Calibri"/>
              <a:cs typeface="Calibri"/>
              <a:sym typeface="Calibri"/>
            </a:endParaRPr>
          </a:p>
        </p:txBody>
      </p:sp>
      <p:sp>
        <p:nvSpPr>
          <p:cNvPr id="429" name="Google Shape;429;gb178ef6e7f_0_50"/>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7. Overcoming Barriers</a:t>
            </a:r>
            <a:endParaRPr b="0" sz="1000">
              <a:solidFill>
                <a:srgbClr val="555555"/>
              </a:solidFill>
              <a:latin typeface="Helvetica Neue"/>
              <a:ea typeface="Helvetica Neue"/>
              <a:cs typeface="Helvetica Neue"/>
              <a:sym typeface="Helvetica Neue"/>
            </a:endParaRPr>
          </a:p>
        </p:txBody>
      </p:sp>
      <p:sp>
        <p:nvSpPr>
          <p:cNvPr id="430" name="Google Shape;430;gb178ef6e7f_0_50"/>
          <p:cNvSpPr txBox="1"/>
          <p:nvPr/>
        </p:nvSpPr>
        <p:spPr>
          <a:xfrm>
            <a:off x="208350" y="948575"/>
            <a:ext cx="8727300" cy="3963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Partner with stable CSOs </a:t>
            </a:r>
            <a:r>
              <a:rPr b="0" i="0" lang="en" sz="1200" u="none" cap="none" strike="noStrike">
                <a:solidFill>
                  <a:schemeClr val="dk1"/>
                </a:solidFill>
                <a:latin typeface="Calibri"/>
                <a:ea typeface="Calibri"/>
                <a:cs typeface="Calibri"/>
                <a:sym typeface="Calibri"/>
              </a:rPr>
              <a:t>that have a long history of engagement and solid relationships with local stakeholders, in order to continue  projects with/without government support;</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Build relationships with high-level organisations</a:t>
            </a:r>
            <a:r>
              <a:rPr b="0" i="0" lang="en" sz="1200" u="none" cap="none" strike="noStrike">
                <a:solidFill>
                  <a:schemeClr val="dk1"/>
                </a:solidFill>
                <a:latin typeface="Calibri"/>
                <a:ea typeface="Calibri"/>
                <a:cs typeface="Calibri"/>
                <a:sym typeface="Calibri"/>
              </a:rPr>
              <a:t> (e.g., UNDP) which often have exclusive advisory roles to government; they can can promote your work throughout changes in government.</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Build relationships with government bureaucrats</a:t>
            </a:r>
            <a:r>
              <a:rPr b="0" i="0" lang="en" sz="1200" u="none" cap="none" strike="noStrike">
                <a:solidFill>
                  <a:schemeClr val="dk1"/>
                </a:solidFill>
                <a:latin typeface="Calibri"/>
                <a:ea typeface="Calibri"/>
                <a:cs typeface="Calibri"/>
                <a:sym typeface="Calibri"/>
              </a:rPr>
              <a:t> who manage standardised programs throughout changes in government and can keep you abreast of where your project can fit within new policy and program changes.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Work at different governmental scales: </a:t>
            </a:r>
            <a:r>
              <a:rPr b="0" i="0" lang="en" sz="1200" u="none" cap="none" strike="noStrike">
                <a:solidFill>
                  <a:schemeClr val="dk1"/>
                </a:solidFill>
                <a:latin typeface="Calibri"/>
                <a:ea typeface="Calibri"/>
                <a:cs typeface="Calibri"/>
                <a:sym typeface="Calibri"/>
              </a:rPr>
              <a:t>partnering and advancing goals at both the national and sub-national levels can make a project sustainable and stronger.</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Engage universities and NGOs in international reporting </a:t>
            </a:r>
            <a:r>
              <a:rPr b="0" i="0" lang="en" sz="1200" u="none" cap="none" strike="noStrike">
                <a:solidFill>
                  <a:schemeClr val="dk1"/>
                </a:solidFill>
                <a:latin typeface="Calibri"/>
                <a:ea typeface="Calibri"/>
                <a:cs typeface="Calibri"/>
                <a:sym typeface="Calibri"/>
              </a:rPr>
              <a:t>of national status and trends, re: contribution towards ED agendas (e.g., protected area coverage, etc.), which may incentivise national government to act.</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Develop ED agendas toolkits </a:t>
            </a:r>
            <a:r>
              <a:rPr b="0" i="0" lang="en" sz="1200" u="none" cap="none" strike="noStrike">
                <a:solidFill>
                  <a:schemeClr val="dk1"/>
                </a:solidFill>
                <a:latin typeface="Calibri"/>
                <a:ea typeface="Calibri"/>
                <a:cs typeface="Calibri"/>
                <a:sym typeface="Calibri"/>
              </a:rPr>
              <a:t>which helps government understand agendas and benefits of commitment (e.g., access to funding) which help CSOs understand the purpose, implementation mechanisms, roles and responsibilities of actors, etc. within various ED agendas.</a:t>
            </a:r>
            <a:endParaRPr b="0" i="0" sz="1200" u="none" cap="none" strike="noStrike">
              <a:solidFill>
                <a:schemeClr val="dk1"/>
              </a:solidFill>
              <a:latin typeface="Calibri"/>
              <a:ea typeface="Calibri"/>
              <a:cs typeface="Calibri"/>
              <a:sym typeface="Calibri"/>
            </a:endParaRPr>
          </a:p>
        </p:txBody>
      </p:sp>
      <p:pic>
        <p:nvPicPr>
          <p:cNvPr id="431" name="Google Shape;431;gb178ef6e7f_0_50"/>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b178ef6e7f_0_65"/>
          <p:cNvSpPr txBox="1"/>
          <p:nvPr/>
        </p:nvSpPr>
        <p:spPr>
          <a:xfrm>
            <a:off x="187800" y="886750"/>
            <a:ext cx="8727300" cy="3963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Offer training opportunities </a:t>
            </a:r>
            <a:r>
              <a:rPr b="0" i="0" lang="en" sz="1200" u="none" cap="none" strike="noStrike">
                <a:solidFill>
                  <a:schemeClr val="dk1"/>
                </a:solidFill>
                <a:latin typeface="Calibri"/>
                <a:ea typeface="Calibri"/>
                <a:cs typeface="Calibri"/>
                <a:sym typeface="Calibri"/>
              </a:rPr>
              <a:t>in strategic planning, program and project management, biodiversity science, facilitation and conflict resolution approaches, etc., so that all actors can lead the design of effective processes, programs and projects.</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Build (balanced) interdisciplinary teams and partnerships </a:t>
            </a:r>
            <a:r>
              <a:rPr b="0" i="0" lang="en" sz="1200" u="none" cap="none" strike="noStrike">
                <a:solidFill>
                  <a:schemeClr val="dk1"/>
                </a:solidFill>
                <a:latin typeface="Calibri"/>
                <a:ea typeface="Calibri"/>
                <a:cs typeface="Calibri"/>
                <a:sym typeface="Calibri"/>
              </a:rPr>
              <a:t>with the adequate social science, humanities and communications expertise to inform and execute behavioural change initiatives. They should also have </a:t>
            </a:r>
            <a:r>
              <a:rPr b="1" i="0" lang="en" sz="1200" u="none" cap="none" strike="noStrike">
                <a:solidFill>
                  <a:schemeClr val="dk1"/>
                </a:solidFill>
                <a:latin typeface="Calibri"/>
                <a:ea typeface="Calibri"/>
                <a:cs typeface="Calibri"/>
                <a:sym typeface="Calibri"/>
              </a:rPr>
              <a:t>credibility  and legitimacy </a:t>
            </a:r>
            <a:r>
              <a:rPr b="0" i="0" lang="en" sz="1200" u="none" cap="none" strike="noStrike">
                <a:solidFill>
                  <a:schemeClr val="dk1"/>
                </a:solidFill>
                <a:latin typeface="Calibri"/>
                <a:ea typeface="Calibri"/>
                <a:cs typeface="Calibri"/>
                <a:sym typeface="Calibri"/>
              </a:rPr>
              <a:t>with stakeholders to design and manage effective conflict resolution processes.</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Develop a very thorough situation analysis and theory of change -- </a:t>
            </a:r>
            <a:r>
              <a:rPr b="0" i="0" lang="en" sz="1200" u="none" cap="none" strike="noStrike">
                <a:solidFill>
                  <a:schemeClr val="dk1"/>
                </a:solidFill>
                <a:latin typeface="Calibri"/>
                <a:ea typeface="Calibri"/>
                <a:cs typeface="Calibri"/>
                <a:sym typeface="Calibri"/>
              </a:rPr>
              <a:t>vetted by different target actors and using a political ecology lens --- to understand the reality of time, skills and resources needed to tackle socio-political issues which bottleneck conservation work.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Provide honest communication of the situation analysis and theory of change </a:t>
            </a:r>
            <a:r>
              <a:rPr b="0" i="0" lang="en" sz="1200" u="none" cap="none" strike="noStrike">
                <a:solidFill>
                  <a:schemeClr val="dk1"/>
                </a:solidFill>
                <a:latin typeface="Calibri"/>
                <a:ea typeface="Calibri"/>
                <a:cs typeface="Calibri"/>
                <a:sym typeface="Calibri"/>
              </a:rPr>
              <a:t>(i.e., difficulties and uncertainties) to funders and partners, so that they understand that some time in the project may solely be dedicated towards building the foundation for further work (e.g., building relationships to overcome social conflicts, building baseline capacities of key actors, etc.)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3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2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7" name="Google Shape;437;gb178ef6e7f_0_65"/>
          <p:cNvSpPr txBox="1"/>
          <p:nvPr>
            <p:ph type="title"/>
          </p:nvPr>
        </p:nvSpPr>
        <p:spPr>
          <a:xfrm>
            <a:off x="223200" y="369400"/>
            <a:ext cx="8656500" cy="297300"/>
          </a:xfrm>
          <a:prstGeom prst="rect">
            <a:avLst/>
          </a:prstGeom>
          <a:noFill/>
          <a:ln>
            <a:noFill/>
          </a:ln>
        </p:spPr>
        <p:txBody>
          <a:bodyPr anchorCtr="0" anchor="t" bIns="18275" lIns="91425" spcFirstLastPara="1" rIns="91425" wrap="square" tIns="18275">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Overcoming Barriers</a:t>
            </a:r>
            <a:endParaRPr b="0" sz="1200">
              <a:solidFill>
                <a:srgbClr val="0B5394"/>
              </a:solidFill>
              <a:highlight>
                <a:srgbClr val="FFFF00"/>
              </a:highlight>
              <a:latin typeface="Calibri"/>
              <a:ea typeface="Calibri"/>
              <a:cs typeface="Calibri"/>
              <a:sym typeface="Calibri"/>
            </a:endParaRPr>
          </a:p>
        </p:txBody>
      </p:sp>
      <p:sp>
        <p:nvSpPr>
          <p:cNvPr id="438" name="Google Shape;438;gb178ef6e7f_0_65"/>
          <p:cNvSpPr txBox="1"/>
          <p:nvPr>
            <p:ph idx="2"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7. Overcoming Barriers</a:t>
            </a:r>
            <a:endParaRPr b="0" sz="1000">
              <a:solidFill>
                <a:srgbClr val="555555"/>
              </a:solidFill>
              <a:latin typeface="Helvetica Neue"/>
              <a:ea typeface="Helvetica Neue"/>
              <a:cs typeface="Helvetica Neue"/>
              <a:sym typeface="Helvetica Neue"/>
            </a:endParaRPr>
          </a:p>
        </p:txBody>
      </p:sp>
      <p:pic>
        <p:nvPicPr>
          <p:cNvPr id="439" name="Google Shape;439;gb178ef6e7f_0_65"/>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b178ee4de9_0_0"/>
          <p:cNvSpPr txBox="1"/>
          <p:nvPr>
            <p:ph idx="1" type="body"/>
          </p:nvPr>
        </p:nvSpPr>
        <p:spPr>
          <a:xfrm>
            <a:off x="540544" y="927281"/>
            <a:ext cx="8099700" cy="2514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93750"/>
              </a:lnSpc>
              <a:spcBef>
                <a:spcPts val="0"/>
              </a:spcBef>
              <a:spcAft>
                <a:spcPts val="0"/>
              </a:spcAft>
              <a:buSzPts val="2400"/>
              <a:buFont typeface="Arial Black"/>
              <a:buNone/>
            </a:pPr>
            <a:r>
              <a:t/>
            </a:r>
            <a:endParaRPr/>
          </a:p>
        </p:txBody>
      </p:sp>
      <p:sp>
        <p:nvSpPr>
          <p:cNvPr id="445" name="Google Shape;445;gb178ee4de9_0_0"/>
          <p:cNvSpPr txBox="1"/>
          <p:nvPr/>
        </p:nvSpPr>
        <p:spPr>
          <a:xfrm>
            <a:off x="392400" y="435600"/>
            <a:ext cx="8439300" cy="3930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B5394"/>
                </a:solidFill>
                <a:latin typeface="Calibri"/>
                <a:ea typeface="Calibri"/>
                <a:cs typeface="Calibri"/>
                <a:sym typeface="Calibri"/>
                <a:extLst>
                  <a:ext uri="http://customooxmlschemas.google.com/">
                    <go:slidesCustomData xmlns:go="http://customooxmlschemas.google.com/" textRoundtripDataId="11"/>
                  </a:ext>
                </a:extLst>
              </a:rPr>
              <a:t>Knowledge Gaps and Research Questions</a:t>
            </a:r>
            <a:endParaRPr b="1" sz="1200">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1" sz="1100">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1" lang="en" sz="1100">
                <a:solidFill>
                  <a:srgbClr val="6FA8DC"/>
                </a:solidFill>
                <a:latin typeface="Calibri"/>
                <a:ea typeface="Calibri"/>
                <a:cs typeface="Calibri"/>
                <a:sym typeface="Calibri"/>
              </a:rPr>
              <a:t>These gaps and research questions were identified and prioritized by the ED Agendas’ participants and  working group.</a:t>
            </a:r>
            <a:endParaRPr b="1" i="1" sz="1100">
              <a:solidFill>
                <a:srgbClr val="6FA8DC"/>
              </a:solidFill>
              <a:latin typeface="Calibri"/>
              <a:ea typeface="Calibri"/>
              <a:cs typeface="Calibri"/>
              <a:sym typeface="Calibri"/>
            </a:endParaRPr>
          </a:p>
        </p:txBody>
      </p:sp>
      <p:sp>
        <p:nvSpPr>
          <p:cNvPr id="446" name="Google Shape;446;gb178ee4de9_0_0"/>
          <p:cNvSpPr/>
          <p:nvPr/>
        </p:nvSpPr>
        <p:spPr>
          <a:xfrm>
            <a:off x="437513" y="1259194"/>
            <a:ext cx="906900" cy="2820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gb178ee4de9_0_0"/>
          <p:cNvSpPr txBox="1"/>
          <p:nvPr/>
        </p:nvSpPr>
        <p:spPr>
          <a:xfrm>
            <a:off x="540544" y="1124606"/>
            <a:ext cx="8099700" cy="36603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Global &amp; General</a:t>
            </a:r>
            <a:br>
              <a:rPr b="1" i="0" lang="en" sz="1200" u="none" cap="none" strike="noStrike">
                <a:solidFill>
                  <a:srgbClr val="000000"/>
                </a:solidFill>
                <a:latin typeface="Calibri"/>
                <a:ea typeface="Calibri"/>
                <a:cs typeface="Calibri"/>
                <a:sym typeface="Calibri"/>
              </a:rPr>
            </a:br>
            <a:endParaRPr b="1" i="0" sz="1200" u="none" cap="none" strike="noStrike">
              <a:solidFill>
                <a:srgbClr val="000000"/>
              </a:solidFill>
              <a:latin typeface="Calibri"/>
              <a:ea typeface="Calibri"/>
              <a:cs typeface="Calibri"/>
              <a:sym typeface="Calibri"/>
            </a:endParaRPr>
          </a:p>
          <a:p>
            <a:pPr indent="-241300" lvl="0" marL="3429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Historically, how well have global agendas done in achieving their goals and what factors led to final results? </a:t>
            </a:r>
            <a:endParaRPr b="0" i="0" sz="1200" u="none" cap="none" strike="noStrike">
              <a:solidFill>
                <a:srgbClr val="000000"/>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1200"/>
              <a:buFont typeface="Arial"/>
              <a:buNone/>
            </a:pPr>
            <a:r>
              <a:t/>
            </a:r>
            <a:endParaRPr b="0" i="1" sz="1200" u="none" cap="none" strike="noStrike">
              <a:solidFill>
                <a:srgbClr val="000000"/>
              </a:solidFill>
              <a:latin typeface="Calibri"/>
              <a:ea typeface="Calibri"/>
              <a:cs typeface="Calibri"/>
              <a:sym typeface="Calibri"/>
            </a:endParaRPr>
          </a:p>
          <a:p>
            <a:pPr indent="-241300" lvl="0" marL="3429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How do we create Monitoring, Evaluation and Learning systems compatible across global to local scales? </a:t>
            </a:r>
            <a:endParaRPr b="0" i="0" sz="1200" u="none" cap="none" strike="noStrike">
              <a:solidFill>
                <a:srgbClr val="000000"/>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241300" lvl="0" marL="3429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How does global agenda policy implementation, from local-&gt;subnational-&gt;national, affect conservation success? </a:t>
            </a:r>
            <a:endParaRPr b="0" i="0" sz="1200" u="none" cap="none" strike="noStrike">
              <a:solidFill>
                <a:srgbClr val="000000"/>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Calibri"/>
              <a:ea typeface="Calibri"/>
              <a:cs typeface="Calibri"/>
              <a:sym typeface="Calibri"/>
            </a:endParaRPr>
          </a:p>
          <a:p>
            <a:pPr indent="-241300" lvl="0" marL="3429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From a global agenda perspective, what are the bottlenecks/hindrances to effective conservation strategy implementation and how can they be overcome?</a:t>
            </a:r>
            <a:endParaRPr b="0" i="0" sz="1200" u="none" cap="none" strike="noStrike">
              <a:solidFill>
                <a:srgbClr val="000000"/>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241300" lvl="0" marL="3429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What individual behaviour change strategies can be used to facilitate larger institutional change?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48" name="Google Shape;448;gb178ee4de9_0_0"/>
          <p:cNvSpPr txBox="1"/>
          <p:nvPr/>
        </p:nvSpPr>
        <p:spPr>
          <a:xfrm>
            <a:off x="57150" y="0"/>
            <a:ext cx="4627500" cy="3369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chemeClr val="accent2"/>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9" name="Google Shape;449;gb178ee4de9_0_0"/>
          <p:cNvSpPr txBox="1"/>
          <p:nvPr>
            <p:ph idx="4294967295"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8. Knowledge Gaps and Priority Research Questions</a:t>
            </a:r>
            <a:endParaRPr b="0" i="1" sz="1000">
              <a:solidFill>
                <a:srgbClr val="555555"/>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6"/>
          <p:cNvSpPr txBox="1"/>
          <p:nvPr>
            <p:ph type="title"/>
          </p:nvPr>
        </p:nvSpPr>
        <p:spPr>
          <a:xfrm>
            <a:off x="258675" y="295275"/>
            <a:ext cx="8832300" cy="9336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Global Environment &amp; Development Agendas (ED Agendas): Strategies for Conservation (ED4C)</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High-level environment and development agendas are designed to create the changes in decision-making necessary for sustainable development. There is, however, often a disconnect between local contexts and national-level understanding and decision-making. Here is a need for learning to show how these agendas are useful to deliver conservation and human well-being outcomes and for these, in turn, to influence the setting of agendas. </a:t>
            </a:r>
            <a:endParaRPr b="0" i="1" sz="1200">
              <a:solidFill>
                <a:srgbClr val="45818E"/>
              </a:solidFill>
              <a:latin typeface="Calibri"/>
              <a:ea typeface="Calibri"/>
              <a:cs typeface="Calibri"/>
              <a:sym typeface="Calibri"/>
            </a:endParaRPr>
          </a:p>
        </p:txBody>
      </p:sp>
      <p:sp>
        <p:nvSpPr>
          <p:cNvPr id="91" name="Google Shape;91;p6"/>
          <p:cNvSpPr txBox="1"/>
          <p:nvPr>
            <p:ph idx="1" type="body"/>
          </p:nvPr>
        </p:nvSpPr>
        <p:spPr>
          <a:xfrm>
            <a:off x="373050" y="1337500"/>
            <a:ext cx="8397900" cy="3615300"/>
          </a:xfrm>
          <a:prstGeom prst="rect">
            <a:avLst/>
          </a:prstGeom>
          <a:noFill/>
          <a:ln>
            <a:noFill/>
          </a:ln>
        </p:spPr>
        <p:txBody>
          <a:bodyPr anchorCtr="0" anchor="t" bIns="91425" lIns="91425" spcFirstLastPara="1" rIns="114250"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Background and Overview</a:t>
            </a:r>
            <a:endParaRPr sz="1200">
              <a:solidFill>
                <a:srgbClr val="0B539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None/>
            </a:pPr>
            <a:r>
              <a:t/>
            </a:r>
            <a:endParaRPr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400"/>
              <a:buFont typeface="Arial"/>
              <a:buNone/>
            </a:pPr>
            <a:r>
              <a:rPr b="0" lang="en" sz="1200">
                <a:solidFill>
                  <a:srgbClr val="000000"/>
                </a:solidFill>
                <a:latin typeface="Calibri"/>
                <a:ea typeface="Calibri"/>
                <a:cs typeface="Calibri"/>
                <a:sym typeface="Calibri"/>
              </a:rPr>
              <a:t>Global Environment and Development Agendas are </a:t>
            </a:r>
            <a:r>
              <a:rPr lang="en" sz="1200">
                <a:solidFill>
                  <a:srgbClr val="000000"/>
                </a:solidFill>
                <a:latin typeface="Calibri"/>
                <a:ea typeface="Calibri"/>
                <a:cs typeface="Calibri"/>
                <a:sym typeface="Calibri"/>
              </a:rPr>
              <a:t>high-level political processes </a:t>
            </a:r>
            <a:r>
              <a:rPr b="0" lang="en" sz="1200">
                <a:solidFill>
                  <a:srgbClr val="000000"/>
                </a:solidFill>
                <a:latin typeface="Calibri"/>
                <a:ea typeface="Calibri"/>
                <a:cs typeface="Calibri"/>
                <a:sym typeface="Calibri"/>
              </a:rPr>
              <a:t>involving </a:t>
            </a:r>
            <a:r>
              <a:rPr lang="en" sz="1200">
                <a:solidFill>
                  <a:srgbClr val="000000"/>
                </a:solidFill>
                <a:latin typeface="Calibri"/>
                <a:ea typeface="Calibri"/>
                <a:cs typeface="Calibri"/>
                <a:sym typeface="Calibri"/>
              </a:rPr>
              <a:t>government-to-government interactions</a:t>
            </a:r>
            <a:r>
              <a:rPr b="0" lang="en" sz="1200">
                <a:solidFill>
                  <a:srgbClr val="000000"/>
                </a:solidFill>
                <a:latin typeface="Calibri"/>
                <a:ea typeface="Calibri"/>
                <a:cs typeface="Calibri"/>
                <a:sym typeface="Calibri"/>
              </a:rPr>
              <a:t> and commitments, that have implications at the local, national, regional and global scales, and that typically focus on </a:t>
            </a:r>
            <a:r>
              <a:rPr lang="en" sz="1200">
                <a:solidFill>
                  <a:srgbClr val="000000"/>
                </a:solidFill>
                <a:latin typeface="Calibri"/>
                <a:ea typeface="Calibri"/>
                <a:cs typeface="Calibri"/>
                <a:sym typeface="Calibri"/>
              </a:rPr>
              <a:t>sustainable development outcomes. </a:t>
            </a:r>
            <a:r>
              <a:rPr b="0" lang="en" sz="1200">
                <a:solidFill>
                  <a:srgbClr val="000000"/>
                </a:solidFill>
                <a:latin typeface="Calibri"/>
                <a:ea typeface="Calibri"/>
                <a:cs typeface="Calibri"/>
                <a:sym typeface="Calibri"/>
              </a:rPr>
              <a:t>As conservation strategies, practitioners would try to both </a:t>
            </a:r>
            <a:r>
              <a:rPr lang="en" sz="1200">
                <a:solidFill>
                  <a:srgbClr val="000000"/>
                </a:solidFill>
                <a:latin typeface="Calibri"/>
                <a:ea typeface="Calibri"/>
                <a:cs typeface="Calibri"/>
                <a:sym typeface="Calibri"/>
              </a:rPr>
              <a:t>influence </a:t>
            </a:r>
            <a:r>
              <a:rPr b="0" lang="en" sz="1200">
                <a:solidFill>
                  <a:srgbClr val="000000"/>
                </a:solidFill>
                <a:latin typeface="Calibri"/>
                <a:ea typeface="Calibri"/>
                <a:cs typeface="Calibri"/>
                <a:sym typeface="Calibri"/>
              </a:rPr>
              <a:t>the content and adoption of high-level government [and corporate] commitments, and</a:t>
            </a:r>
            <a:r>
              <a:rPr lang="en" sz="1200">
                <a:solidFill>
                  <a:srgbClr val="000000"/>
                </a:solidFill>
                <a:latin typeface="Calibri"/>
                <a:ea typeface="Calibri"/>
                <a:cs typeface="Calibri"/>
                <a:sym typeface="Calibri"/>
              </a:rPr>
              <a:t> leverage </a:t>
            </a:r>
            <a:r>
              <a:rPr b="0" lang="en" sz="1200">
                <a:solidFill>
                  <a:srgbClr val="000000"/>
                </a:solidFill>
                <a:latin typeface="Calibri"/>
                <a:ea typeface="Calibri"/>
                <a:cs typeface="Calibri"/>
                <a:sym typeface="Calibri"/>
              </a:rPr>
              <a:t>such commitments</a:t>
            </a:r>
            <a:r>
              <a:rPr lang="en" sz="1200">
                <a:solidFill>
                  <a:srgbClr val="000000"/>
                </a:solidFill>
                <a:latin typeface="Calibri"/>
                <a:ea typeface="Calibri"/>
                <a:cs typeface="Calibri"/>
                <a:sym typeface="Calibri"/>
              </a:rPr>
              <a:t>, </a:t>
            </a:r>
            <a:r>
              <a:rPr b="0" lang="en" sz="1200">
                <a:solidFill>
                  <a:srgbClr val="000000"/>
                </a:solidFill>
                <a:latin typeface="Calibri"/>
                <a:ea typeface="Calibri"/>
                <a:cs typeface="Calibri"/>
                <a:sym typeface="Calibri"/>
              </a:rPr>
              <a:t>to facilitate better </a:t>
            </a:r>
            <a:r>
              <a:rPr lang="en" sz="1200">
                <a:solidFill>
                  <a:srgbClr val="000000"/>
                </a:solidFill>
                <a:latin typeface="Calibri"/>
                <a:ea typeface="Calibri"/>
                <a:cs typeface="Calibri"/>
                <a:sym typeface="Calibri"/>
              </a:rPr>
              <a:t>conservation (and human well-being) outcomes</a:t>
            </a:r>
            <a:r>
              <a:rPr b="0" lang="en" sz="1200">
                <a:solidFill>
                  <a:srgbClr val="000000"/>
                </a:solidFill>
                <a:latin typeface="Calibri"/>
                <a:ea typeface="Calibri"/>
                <a:cs typeface="Calibri"/>
                <a:sym typeface="Calibri"/>
              </a:rPr>
              <a:t>.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400"/>
              <a:buFont typeface="Arial"/>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800"/>
              <a:buFont typeface="Arial"/>
              <a:buNone/>
            </a:pPr>
            <a:r>
              <a:rPr lang="en" sz="1200">
                <a:solidFill>
                  <a:srgbClr val="0B5394"/>
                </a:solidFill>
                <a:latin typeface="Calibri"/>
                <a:ea typeface="Calibri"/>
                <a:cs typeface="Calibri"/>
                <a:sym typeface="Calibri"/>
              </a:rPr>
              <a:t>Key Questions Addressed</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Char char="•"/>
            </a:pPr>
            <a:r>
              <a:rPr b="0" lang="en" sz="1200">
                <a:solidFill>
                  <a:schemeClr val="dk1"/>
                </a:solidFill>
                <a:latin typeface="Calibri"/>
                <a:ea typeface="Calibri"/>
                <a:cs typeface="Calibri"/>
                <a:sym typeface="Calibri"/>
              </a:rPr>
              <a:t>What might be a </a:t>
            </a:r>
            <a:r>
              <a:rPr lang="en" sz="1200">
                <a:solidFill>
                  <a:schemeClr val="dk1"/>
                </a:solidFill>
                <a:latin typeface="Calibri"/>
                <a:ea typeface="Calibri"/>
                <a:cs typeface="Calibri"/>
                <a:sym typeface="Calibri"/>
              </a:rPr>
              <a:t>generic situation analysis and theory of change</a:t>
            </a:r>
            <a:r>
              <a:rPr b="0" lang="en" sz="1200">
                <a:solidFill>
                  <a:schemeClr val="dk1"/>
                </a:solidFill>
                <a:latin typeface="Calibri"/>
                <a:ea typeface="Calibri"/>
                <a:cs typeface="Calibri"/>
                <a:sym typeface="Calibri"/>
              </a:rPr>
              <a:t> for influencing and leveraging global ED agendas, which can act as a scaffold that can be adapted for use and vetted within a particular local context? </a:t>
            </a:r>
            <a:endParaRPr b="0"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Clr>
                <a:schemeClr val="dk1"/>
              </a:buClr>
              <a:buSzPts val="1100"/>
              <a:buFont typeface="Arial"/>
              <a:buNone/>
            </a:pPr>
            <a:r>
              <a:t/>
            </a: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Char char="•"/>
            </a:pPr>
            <a:r>
              <a:rPr b="0" lang="en" sz="1200">
                <a:solidFill>
                  <a:schemeClr val="dk1"/>
                </a:solidFill>
                <a:latin typeface="Calibri"/>
                <a:ea typeface="Calibri"/>
                <a:cs typeface="Calibri"/>
                <a:sym typeface="Calibri"/>
              </a:rPr>
              <a:t>What are </a:t>
            </a:r>
            <a:r>
              <a:rPr lang="en" sz="1200">
                <a:solidFill>
                  <a:schemeClr val="dk1"/>
                </a:solidFill>
                <a:latin typeface="Calibri"/>
                <a:ea typeface="Calibri"/>
                <a:cs typeface="Calibri"/>
                <a:sym typeface="Calibri"/>
              </a:rPr>
              <a:t>key issues and learning lessons </a:t>
            </a:r>
            <a:r>
              <a:rPr b="0" lang="en" sz="1200">
                <a:solidFill>
                  <a:schemeClr val="dk1"/>
                </a:solidFill>
                <a:latin typeface="Calibri"/>
                <a:ea typeface="Calibri"/>
                <a:cs typeface="Calibri"/>
                <a:sym typeface="Calibri"/>
              </a:rPr>
              <a:t>derived from featured case-studies, practitioners’ experience in working with ED4C strategies and the academic and grey literature? </a:t>
            </a:r>
            <a:endParaRPr b="0"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Clr>
                <a:schemeClr val="dk1"/>
              </a:buClr>
              <a:buSzPts val="1100"/>
              <a:buFont typeface="Arial"/>
              <a:buNone/>
            </a:pPr>
            <a:r>
              <a:t/>
            </a: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Char char="•"/>
            </a:pPr>
            <a:r>
              <a:rPr b="0" lang="en" sz="1200">
                <a:solidFill>
                  <a:schemeClr val="dk1"/>
                </a:solidFill>
                <a:latin typeface="Calibri"/>
                <a:ea typeface="Calibri"/>
                <a:cs typeface="Calibri"/>
                <a:sym typeface="Calibri"/>
              </a:rPr>
              <a:t>What are some </a:t>
            </a:r>
            <a:r>
              <a:rPr lang="en" sz="1200">
                <a:solidFill>
                  <a:schemeClr val="dk1"/>
                </a:solidFill>
                <a:latin typeface="Calibri"/>
                <a:ea typeface="Calibri"/>
                <a:cs typeface="Calibri"/>
                <a:sym typeface="Calibri"/>
              </a:rPr>
              <a:t>future research priorities</a:t>
            </a:r>
            <a:r>
              <a:rPr b="0" lang="en" sz="1200">
                <a:solidFill>
                  <a:schemeClr val="dk1"/>
                </a:solidFill>
                <a:latin typeface="Calibri"/>
                <a:ea typeface="Calibri"/>
                <a:cs typeface="Calibri"/>
                <a:sym typeface="Calibri"/>
              </a:rPr>
              <a:t> which could advance our effective application of ED4C strategies? </a:t>
            </a:r>
            <a:endParaRPr b="0" sz="1200">
              <a:solidFill>
                <a:srgbClr val="000000"/>
              </a:solidFill>
              <a:latin typeface="Calibri"/>
              <a:ea typeface="Calibri"/>
              <a:cs typeface="Calibri"/>
              <a:sym typeface="Calibri"/>
            </a:endParaRPr>
          </a:p>
        </p:txBody>
      </p:sp>
      <p:sp>
        <p:nvSpPr>
          <p:cNvPr id="92" name="Google Shape;92;p6"/>
          <p:cNvSpPr txBox="1"/>
          <p:nvPr/>
        </p:nvSpPr>
        <p:spPr>
          <a:xfrm>
            <a:off x="0" y="0"/>
            <a:ext cx="8898900" cy="29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555555"/>
                </a:solidFill>
                <a:latin typeface="Helvetica Neue"/>
                <a:ea typeface="Helvetica Neue"/>
                <a:cs typeface="Helvetica Neue"/>
                <a:sym typeface="Helvetica Neue"/>
              </a:rPr>
              <a:t>1. Executive Summary</a:t>
            </a:r>
            <a:endParaRPr b="0" i="0" sz="1400" u="none" cap="none" strike="noStrike">
              <a:solidFill>
                <a:srgbClr val="000000"/>
              </a:solidFill>
              <a:latin typeface="Arial"/>
              <a:ea typeface="Arial"/>
              <a:cs typeface="Arial"/>
              <a:sym typeface="Arial"/>
            </a:endParaRPr>
          </a:p>
        </p:txBody>
      </p:sp>
      <p:pic>
        <p:nvPicPr>
          <p:cNvPr id="93" name="Google Shape;93;p6"/>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b13959dc0a_0_0"/>
          <p:cNvSpPr txBox="1"/>
          <p:nvPr>
            <p:ph idx="1" type="body"/>
          </p:nvPr>
        </p:nvSpPr>
        <p:spPr>
          <a:xfrm>
            <a:off x="540544" y="927281"/>
            <a:ext cx="8099700" cy="2514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93750"/>
              </a:lnSpc>
              <a:spcBef>
                <a:spcPts val="0"/>
              </a:spcBef>
              <a:spcAft>
                <a:spcPts val="0"/>
              </a:spcAft>
              <a:buSzPts val="2400"/>
              <a:buFont typeface="Arial Black"/>
              <a:buNone/>
            </a:pPr>
            <a:r>
              <a:t/>
            </a:r>
            <a:endParaRPr/>
          </a:p>
        </p:txBody>
      </p:sp>
      <p:sp>
        <p:nvSpPr>
          <p:cNvPr id="455" name="Google Shape;455;gb13959dc0a_0_0"/>
          <p:cNvSpPr txBox="1"/>
          <p:nvPr/>
        </p:nvSpPr>
        <p:spPr>
          <a:xfrm>
            <a:off x="426375" y="450353"/>
            <a:ext cx="8291100" cy="3930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B5394"/>
                </a:solidFill>
                <a:latin typeface="Calibri"/>
                <a:ea typeface="Calibri"/>
                <a:cs typeface="Calibri"/>
                <a:sym typeface="Calibri"/>
                <a:extLst>
                  <a:ext uri="http://customooxmlschemas.google.com/">
                    <go:slidesCustomData xmlns:go="http://customooxmlschemas.google.com/" textRoundtripDataId="12"/>
                  </a:ext>
                </a:extLst>
              </a:rPr>
              <a:t>Knowledge Gaps and Research Questions</a:t>
            </a:r>
            <a:endParaRPr b="0" i="0" sz="1200" u="none" cap="none" strike="noStrike">
              <a:solidFill>
                <a:srgbClr val="0B5394"/>
              </a:solidFill>
              <a:latin typeface="Calibri"/>
              <a:ea typeface="Calibri"/>
              <a:cs typeface="Calibri"/>
              <a:sym typeface="Calibri"/>
            </a:endParaRPr>
          </a:p>
        </p:txBody>
      </p:sp>
      <p:sp>
        <p:nvSpPr>
          <p:cNvPr id="456" name="Google Shape;456;gb13959dc0a_0_0"/>
          <p:cNvSpPr/>
          <p:nvPr/>
        </p:nvSpPr>
        <p:spPr>
          <a:xfrm>
            <a:off x="437513" y="1259194"/>
            <a:ext cx="906900" cy="2820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b13959dc0a_0_0"/>
          <p:cNvSpPr txBox="1"/>
          <p:nvPr/>
        </p:nvSpPr>
        <p:spPr>
          <a:xfrm>
            <a:off x="540544" y="1048406"/>
            <a:ext cx="8099700" cy="3660300"/>
          </a:xfrm>
          <a:prstGeom prst="rect">
            <a:avLst/>
          </a:prstGeom>
          <a:noFill/>
          <a:ln>
            <a:noFill/>
          </a:ln>
        </p:spPr>
        <p:txBody>
          <a:bodyPr anchorCtr="0" anchor="t" bIns="68575" lIns="68575" spcFirstLastPara="1" rIns="68575" wrap="square" tIns="68575">
            <a:noAutofit/>
          </a:bodyPr>
          <a:lstStyle/>
          <a:p>
            <a:pPr indent="0" lvl="0" marL="0" marR="0" rtl="0" algn="l">
              <a:lnSpc>
                <a:spcPct val="12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Governments </a:t>
            </a:r>
            <a:br>
              <a:rPr b="1" i="0" lang="en" sz="1200" u="none" cap="none" strike="noStrike">
                <a:solidFill>
                  <a:schemeClr val="dk1"/>
                </a:solidFill>
                <a:latin typeface="Calibri"/>
                <a:ea typeface="Calibri"/>
                <a:cs typeface="Calibri"/>
                <a:sym typeface="Calibri"/>
              </a:rPr>
            </a:br>
            <a:endParaRPr b="1"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are governments’ level of understanding of global agendas? </a:t>
            </a:r>
            <a:endParaRPr b="0" i="0" sz="1200" u="none" cap="none" strike="noStrike">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How have governments gone about aligning policies, programs, etc. across all jurisdictional levels? What makes governments recognize the importance of inter-ministry collaboration to the point they will do it? </a:t>
            </a:r>
            <a:endParaRPr b="0" i="0" sz="1200" u="none" cap="none" strike="noStrike">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How do you convince governments to embrace decentralized decision-making? </a:t>
            </a:r>
            <a:endParaRPr b="0" i="0" sz="12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Corporate Sector</a:t>
            </a:r>
            <a:br>
              <a:rPr b="1" i="0" lang="en" sz="1200" u="none" cap="none" strike="noStrike">
                <a:solidFill>
                  <a:schemeClr val="dk1"/>
                </a:solidFill>
                <a:latin typeface="Calibri"/>
                <a:ea typeface="Calibri"/>
                <a:cs typeface="Calibri"/>
                <a:sym typeface="Calibri"/>
              </a:rPr>
            </a:br>
            <a:endParaRPr b="1"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is the corporate sector’s level of understanding of ED agendas? </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are the barriers for the corporate sector’s commitment to / or engagement in ED agendas? </a:t>
            </a:r>
            <a:endParaRPr b="1" i="0" sz="1200" u="none" cap="none" strike="noStrike">
              <a:solidFill>
                <a:schemeClr val="dk1"/>
              </a:solidFill>
              <a:latin typeface="Calibri"/>
              <a:ea typeface="Calibri"/>
              <a:cs typeface="Calibri"/>
              <a:sym typeface="Calibri"/>
            </a:endParaRPr>
          </a:p>
        </p:txBody>
      </p:sp>
      <p:sp>
        <p:nvSpPr>
          <p:cNvPr id="458" name="Google Shape;458;gb13959dc0a_0_0"/>
          <p:cNvSpPr txBox="1"/>
          <p:nvPr>
            <p:ph idx="4294967295" type="title"/>
          </p:nvPr>
        </p:nvSpPr>
        <p:spPr>
          <a:xfrm>
            <a:off x="223200" y="2105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8. Knowledge Gaps and Priority Research Questions</a:t>
            </a:r>
            <a:endParaRPr b="0" i="1" sz="1000">
              <a:solidFill>
                <a:srgbClr val="555555"/>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b13959dc0a_0_8"/>
          <p:cNvSpPr/>
          <p:nvPr/>
        </p:nvSpPr>
        <p:spPr>
          <a:xfrm>
            <a:off x="431194" y="1170375"/>
            <a:ext cx="2484600" cy="4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b13959dc0a_0_8"/>
          <p:cNvSpPr txBox="1"/>
          <p:nvPr>
            <p:ph idx="1" type="body"/>
          </p:nvPr>
        </p:nvSpPr>
        <p:spPr>
          <a:xfrm>
            <a:off x="540544" y="927281"/>
            <a:ext cx="8099700" cy="2514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93750"/>
              </a:lnSpc>
              <a:spcBef>
                <a:spcPts val="0"/>
              </a:spcBef>
              <a:spcAft>
                <a:spcPts val="0"/>
              </a:spcAft>
              <a:buSzPts val="2400"/>
              <a:buFont typeface="Arial Black"/>
              <a:buNone/>
            </a:pPr>
            <a:r>
              <a:t/>
            </a:r>
            <a:endParaRPr/>
          </a:p>
        </p:txBody>
      </p:sp>
      <p:sp>
        <p:nvSpPr>
          <p:cNvPr id="465" name="Google Shape;465;gb13959dc0a_0_8"/>
          <p:cNvSpPr txBox="1"/>
          <p:nvPr/>
        </p:nvSpPr>
        <p:spPr>
          <a:xfrm>
            <a:off x="540544" y="1011488"/>
            <a:ext cx="8099700" cy="3854700"/>
          </a:xfrm>
          <a:prstGeom prst="rect">
            <a:avLst/>
          </a:prstGeom>
          <a:noFill/>
          <a:ln>
            <a:noFill/>
          </a:ln>
        </p:spPr>
        <p:txBody>
          <a:bodyPr anchorCtr="0" anchor="t" bIns="68575" lIns="68575" spcFirstLastPara="1" rIns="68575" wrap="square" tIns="68575">
            <a:noAutofit/>
          </a:bodyPr>
          <a:lstStyle/>
          <a:p>
            <a:pPr indent="0" lvl="0" marL="0" marR="0" rtl="0" algn="l">
              <a:lnSpc>
                <a:spcPct val="12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Environmental and Civil Society Organisations </a:t>
            </a:r>
            <a:br>
              <a:rPr b="1" i="0" lang="en" sz="1200" u="none" cap="none" strike="noStrike">
                <a:solidFill>
                  <a:schemeClr val="dk1"/>
                </a:solidFill>
                <a:latin typeface="Calibri"/>
                <a:ea typeface="Calibri"/>
                <a:cs typeface="Calibri"/>
                <a:sym typeface="Calibri"/>
              </a:rPr>
            </a:br>
            <a:endParaRPr b="1"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How do CSOs in other sectors see their connection to conservation? How have they leveraged ED agendas?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How well is the theory of change in our model received by stakeholders?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are pitfalls in using ED4C? (e.g., maladpative socio-political/cultural and conservation impacts)?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models exist for CSOs engaging corporations in ED4C agendas? Which ones are most effective and why? </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are CSOs current understanding of ED agendas and the socio-political context that influences a government's willingness and ability to increase and meet their global agenda commitments?</a:t>
            </a:r>
            <a:endParaRPr b="0" i="0" sz="1200" u="none" cap="none" strike="noStrike">
              <a:solidFill>
                <a:schemeClr val="dk1"/>
              </a:solidFill>
              <a:latin typeface="Calibri"/>
              <a:ea typeface="Calibri"/>
              <a:cs typeface="Calibri"/>
              <a:sym typeface="Calibri"/>
            </a:endParaRPr>
          </a:p>
        </p:txBody>
      </p:sp>
      <p:sp>
        <p:nvSpPr>
          <p:cNvPr id="466" name="Google Shape;466;gb13959dc0a_0_8"/>
          <p:cNvSpPr txBox="1"/>
          <p:nvPr/>
        </p:nvSpPr>
        <p:spPr>
          <a:xfrm>
            <a:off x="57150" y="152400"/>
            <a:ext cx="4627500" cy="336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8. Knowledge Gaps and Priority Research Questions</a:t>
            </a:r>
            <a:endParaRPr b="0" i="0" sz="1100" u="none" cap="none" strike="noStrike">
              <a:solidFill>
                <a:srgbClr val="000000"/>
              </a:solidFill>
              <a:latin typeface="Arial"/>
              <a:ea typeface="Arial"/>
              <a:cs typeface="Arial"/>
              <a:sym typeface="Arial"/>
            </a:endParaRPr>
          </a:p>
        </p:txBody>
      </p:sp>
      <p:sp>
        <p:nvSpPr>
          <p:cNvPr id="467" name="Google Shape;467;gb13959dc0a_0_8"/>
          <p:cNvSpPr txBox="1"/>
          <p:nvPr/>
        </p:nvSpPr>
        <p:spPr>
          <a:xfrm>
            <a:off x="426375" y="450353"/>
            <a:ext cx="8291100" cy="3930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B5394"/>
                </a:solidFill>
                <a:latin typeface="Calibri"/>
                <a:ea typeface="Calibri"/>
                <a:cs typeface="Calibri"/>
                <a:sym typeface="Calibri"/>
              </a:rPr>
              <a:t>Knowledge Gaps and Research Questions</a:t>
            </a:r>
            <a:endParaRPr b="0" i="0" sz="1200" u="none" cap="none" strike="noStrike">
              <a:solidFill>
                <a:srgbClr val="0B5394"/>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b178ee4de9_0_8"/>
          <p:cNvSpPr/>
          <p:nvPr/>
        </p:nvSpPr>
        <p:spPr>
          <a:xfrm>
            <a:off x="431194" y="1170375"/>
            <a:ext cx="2484600" cy="4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b178ee4de9_0_8"/>
          <p:cNvSpPr txBox="1"/>
          <p:nvPr>
            <p:ph idx="1" type="body"/>
          </p:nvPr>
        </p:nvSpPr>
        <p:spPr>
          <a:xfrm>
            <a:off x="540544" y="927281"/>
            <a:ext cx="8099700" cy="2514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93750"/>
              </a:lnSpc>
              <a:spcBef>
                <a:spcPts val="0"/>
              </a:spcBef>
              <a:spcAft>
                <a:spcPts val="0"/>
              </a:spcAft>
              <a:buSzPts val="2400"/>
              <a:buFont typeface="Arial Black"/>
              <a:buNone/>
            </a:pPr>
            <a:r>
              <a:t/>
            </a:r>
            <a:endParaRPr/>
          </a:p>
        </p:txBody>
      </p:sp>
      <p:sp>
        <p:nvSpPr>
          <p:cNvPr id="474" name="Google Shape;474;gb178ee4de9_0_8"/>
          <p:cNvSpPr txBox="1"/>
          <p:nvPr/>
        </p:nvSpPr>
        <p:spPr>
          <a:xfrm>
            <a:off x="540544" y="1011488"/>
            <a:ext cx="8099700" cy="3854700"/>
          </a:xfrm>
          <a:prstGeom prst="rect">
            <a:avLst/>
          </a:prstGeom>
          <a:noFill/>
          <a:ln>
            <a:noFill/>
          </a:ln>
        </p:spPr>
        <p:txBody>
          <a:bodyPr anchorCtr="0" anchor="t" bIns="68575" lIns="68575" spcFirstLastPara="1" rIns="68575" wrap="square" tIns="68575">
            <a:noAutofit/>
          </a:bodyPr>
          <a:lstStyle/>
          <a:p>
            <a:pPr indent="0" lvl="0" marL="0" marR="0" rtl="0" algn="l">
              <a:lnSpc>
                <a:spcPct val="125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Local Communities / Civil Society</a:t>
            </a:r>
            <a:br>
              <a:rPr b="1" i="0" lang="en" sz="1200" u="none" cap="none" strike="noStrike">
                <a:solidFill>
                  <a:schemeClr val="dk1"/>
                </a:solidFill>
                <a:latin typeface="Calibri"/>
                <a:ea typeface="Calibri"/>
                <a:cs typeface="Calibri"/>
                <a:sym typeface="Calibri"/>
              </a:rPr>
            </a:br>
            <a:endParaRPr b="1"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are the unintended effects of mainstreaming global agenda discourses and initiatives into local communities? (e.g., integration of Indigenous Communities into new institutional arrangements)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41300" lvl="0" marL="342900" marR="0" rtl="0" algn="l">
              <a:lnSpc>
                <a:spcPct val="12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What are the minimum social safeguards that should be in place for engaging communities in global agendas? </a:t>
            </a:r>
            <a:br>
              <a:rPr b="0" i="0" lang="en" sz="1200" u="none" cap="none" strike="noStrike">
                <a:solidFill>
                  <a:schemeClr val="dk1"/>
                </a:solidFill>
                <a:latin typeface="Calibri"/>
                <a:ea typeface="Calibri"/>
                <a:cs typeface="Calibri"/>
                <a:sym typeface="Calibri"/>
              </a:rPr>
            </a:br>
            <a:r>
              <a:rPr b="0" i="0" lang="en" sz="1200" u="none" cap="none" strike="noStrike">
                <a:solidFill>
                  <a:schemeClr val="dk1"/>
                </a:solidFill>
                <a:latin typeface="Calibri"/>
                <a:ea typeface="Calibri"/>
                <a:cs typeface="Calibri"/>
                <a:sym typeface="Calibri"/>
              </a:rPr>
              <a:t>(e.g., Free, Prior and Informed Consent, Rights-Based Approach)? </a:t>
            </a:r>
            <a:endParaRPr b="0" i="0" sz="1200" u="none" cap="none" strike="noStrike">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241300" lvl="0" marL="3429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How can gender/equity/diversity/inclusion/empowerment issues best be included at the local to national scales?</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41300" lvl="0" marL="342900" marR="0" rtl="0" algn="l">
              <a:lnSpc>
                <a:spcPct val="100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How can community-led conservation more effectively influence and drive global agendas/policy?</a:t>
            </a:r>
            <a:endParaRPr b="0" i="0" sz="1200" u="none" cap="none" strike="noStrike">
              <a:solidFill>
                <a:schemeClr val="dk1"/>
              </a:solidFill>
              <a:latin typeface="Calibri"/>
              <a:ea typeface="Calibri"/>
              <a:cs typeface="Calibri"/>
              <a:sym typeface="Calibri"/>
            </a:endParaRPr>
          </a:p>
        </p:txBody>
      </p:sp>
      <p:sp>
        <p:nvSpPr>
          <p:cNvPr id="475" name="Google Shape;475;gb178ee4de9_0_8"/>
          <p:cNvSpPr txBox="1"/>
          <p:nvPr/>
        </p:nvSpPr>
        <p:spPr>
          <a:xfrm>
            <a:off x="426375" y="450353"/>
            <a:ext cx="8291100" cy="3930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B5394"/>
                </a:solidFill>
                <a:latin typeface="Calibri"/>
                <a:ea typeface="Calibri"/>
                <a:cs typeface="Calibri"/>
                <a:sym typeface="Calibri"/>
              </a:rPr>
              <a:t>Knowledge Gaps and Research Questions</a:t>
            </a:r>
            <a:endParaRPr b="0" i="0" sz="1200" u="none" cap="none" strike="noStrike">
              <a:solidFill>
                <a:srgbClr val="0B5394"/>
              </a:solidFill>
              <a:latin typeface="Calibri"/>
              <a:ea typeface="Calibri"/>
              <a:cs typeface="Calibri"/>
              <a:sym typeface="Calibri"/>
            </a:endParaRPr>
          </a:p>
        </p:txBody>
      </p:sp>
      <p:sp>
        <p:nvSpPr>
          <p:cNvPr id="476" name="Google Shape;476;gb178ee4de9_0_8"/>
          <p:cNvSpPr txBox="1"/>
          <p:nvPr>
            <p:ph idx="4294967295" type="title"/>
          </p:nvPr>
        </p:nvSpPr>
        <p:spPr>
          <a:xfrm>
            <a:off x="223200" y="58100"/>
            <a:ext cx="86091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8. Knowledge Gaps and Priority Research Questions</a:t>
            </a:r>
            <a:endParaRPr b="0" i="1" sz="1000">
              <a:solidFill>
                <a:srgbClr val="555555"/>
              </a:solidFill>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8"/>
          <p:cNvSpPr txBox="1"/>
          <p:nvPr>
            <p:ph type="title"/>
          </p:nvPr>
        </p:nvSpPr>
        <p:spPr>
          <a:xfrm>
            <a:off x="106050" y="762000"/>
            <a:ext cx="3976800" cy="42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Global ED Agendas can provide a powerful legitimate mandate for conservation work and unlock substantial resources for conservation. They require skillful integration of human well-being considerations. </a:t>
            </a:r>
            <a:endParaRPr b="0" i="1" sz="1200">
              <a:solidFill>
                <a:srgbClr val="45818E"/>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i="1" sz="1200">
              <a:solidFill>
                <a:srgbClr val="45818E"/>
              </a:solidFill>
              <a:latin typeface="Calibri"/>
              <a:ea typeface="Calibri"/>
              <a:cs typeface="Calibri"/>
              <a:sym typeface="Calibri"/>
            </a:endParaRPr>
          </a:p>
          <a:p>
            <a:pPr indent="0" lvl="0" marL="0" rtl="0" algn="l">
              <a:lnSpc>
                <a:spcPct val="115000"/>
              </a:lnSpc>
              <a:spcBef>
                <a:spcPts val="0"/>
              </a:spcBef>
              <a:spcAft>
                <a:spcPts val="0"/>
              </a:spcAft>
              <a:buSzPts val="3000"/>
              <a:buNone/>
            </a:pPr>
            <a:r>
              <a:rPr b="0" lang="en" sz="1200">
                <a:solidFill>
                  <a:srgbClr val="555555"/>
                </a:solidFill>
                <a:latin typeface="Calibri"/>
                <a:ea typeface="Calibri"/>
                <a:cs typeface="Calibri"/>
                <a:sym typeface="Calibri"/>
              </a:rPr>
              <a:t>To be successful and durable, ED Agendas’ strategies need strong organizations to overcome barriers and help voices be heard, need capacity (technical, technological, human and financial), need supporting policy, institutions and governance mechanisms, and need transparency and accountability that informs and links all scales of action.</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rPr b="0" lang="en" sz="1200">
                <a:solidFill>
                  <a:srgbClr val="555555"/>
                </a:solidFill>
                <a:latin typeface="Calibri"/>
                <a:ea typeface="Calibri"/>
                <a:cs typeface="Calibri"/>
                <a:sym typeface="Calibri"/>
              </a:rPr>
              <a:t>Our work has begun to show when and how to use ED Agendas as a strategy for conservation at sub-national scale, and how to influence the design, implementation and monitoring of global and national agendas. However, we have gaps in our knowledge to fill to strengthen our evidence that using this strategy is worthwhile, and under what conditions it is most likely to lead to success.</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b="0" sz="1200">
              <a:solidFill>
                <a:srgbClr val="555555"/>
              </a:solidFill>
              <a:latin typeface="Calibri"/>
              <a:ea typeface="Calibri"/>
              <a:cs typeface="Calibri"/>
              <a:sym typeface="Calibri"/>
            </a:endParaRPr>
          </a:p>
          <a:p>
            <a:pPr indent="0" lvl="0" marL="0" rtl="0" algn="l">
              <a:lnSpc>
                <a:spcPct val="115000"/>
              </a:lnSpc>
              <a:spcBef>
                <a:spcPts val="0"/>
              </a:spcBef>
              <a:spcAft>
                <a:spcPts val="0"/>
              </a:spcAft>
              <a:buSzPts val="3000"/>
              <a:buNone/>
            </a:pPr>
            <a:r>
              <a:rPr b="0" lang="en" sz="1200">
                <a:solidFill>
                  <a:srgbClr val="555555"/>
                </a:solidFill>
                <a:latin typeface="Calibri"/>
                <a:ea typeface="Calibri"/>
                <a:cs typeface="Calibri"/>
                <a:sym typeface="Calibri"/>
              </a:rPr>
              <a:t>  </a:t>
            </a:r>
            <a:endParaRPr b="0" sz="1200">
              <a:solidFill>
                <a:srgbClr val="555555"/>
              </a:solidFill>
              <a:highlight>
                <a:srgbClr val="FFFF00"/>
              </a:highlight>
              <a:latin typeface="Calibri"/>
              <a:ea typeface="Calibri"/>
              <a:cs typeface="Calibri"/>
              <a:sym typeface="Calibri"/>
            </a:endParaRPr>
          </a:p>
          <a:p>
            <a:pPr indent="0" lvl="0" marL="0" rtl="0" algn="l">
              <a:lnSpc>
                <a:spcPct val="115000"/>
              </a:lnSpc>
              <a:spcBef>
                <a:spcPts val="600"/>
              </a:spcBef>
              <a:spcAft>
                <a:spcPts val="0"/>
              </a:spcAft>
              <a:buSzPts val="3000"/>
              <a:buNone/>
            </a:pPr>
            <a:r>
              <a:t/>
            </a:r>
            <a:endParaRPr sz="1100">
              <a:solidFill>
                <a:srgbClr val="555555"/>
              </a:solidFill>
            </a:endParaRPr>
          </a:p>
        </p:txBody>
      </p:sp>
      <p:sp>
        <p:nvSpPr>
          <p:cNvPr id="482" name="Google Shape;482;p28"/>
          <p:cNvSpPr txBox="1"/>
          <p:nvPr>
            <p:ph type="title"/>
          </p:nvPr>
        </p:nvSpPr>
        <p:spPr>
          <a:xfrm>
            <a:off x="371475" y="195825"/>
            <a:ext cx="4754100" cy="61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200">
                <a:solidFill>
                  <a:srgbClr val="0B5394"/>
                </a:solidFill>
                <a:latin typeface="Calibri"/>
                <a:ea typeface="Calibri"/>
                <a:cs typeface="Calibri"/>
                <a:sym typeface="Calibri"/>
              </a:rPr>
              <a:t>Conclusion </a:t>
            </a:r>
            <a:endParaRPr b="0" sz="1200">
              <a:solidFill>
                <a:srgbClr val="0B5394"/>
              </a:solidFill>
              <a:highlight>
                <a:srgbClr val="FFFF00"/>
              </a:highlight>
              <a:latin typeface="Calibri"/>
              <a:ea typeface="Calibri"/>
              <a:cs typeface="Calibri"/>
              <a:sym typeface="Calibri"/>
            </a:endParaRPr>
          </a:p>
        </p:txBody>
      </p:sp>
      <p:pic>
        <p:nvPicPr>
          <p:cNvPr id="483" name="Google Shape;483;p28"/>
          <p:cNvPicPr preferRelativeResize="0"/>
          <p:nvPr/>
        </p:nvPicPr>
        <p:blipFill rotWithShape="1">
          <a:blip r:embed="rId3">
            <a:alphaModFix/>
          </a:blip>
          <a:srcRect b="0" l="0" r="0" t="0"/>
          <a:stretch/>
        </p:blipFill>
        <p:spPr>
          <a:xfrm>
            <a:off x="4578525" y="1215525"/>
            <a:ext cx="4435925" cy="2495200"/>
          </a:xfrm>
          <a:prstGeom prst="rect">
            <a:avLst/>
          </a:prstGeom>
          <a:noFill/>
          <a:ln>
            <a:noFill/>
          </a:ln>
        </p:spPr>
      </p:pic>
      <p:sp>
        <p:nvSpPr>
          <p:cNvPr id="484" name="Google Shape;484;p28"/>
          <p:cNvSpPr txBox="1"/>
          <p:nvPr>
            <p:ph idx="4294967295" type="title"/>
          </p:nvPr>
        </p:nvSpPr>
        <p:spPr>
          <a:xfrm>
            <a:off x="275725" y="58100"/>
            <a:ext cx="87048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9. Conclusion and Recommendations</a:t>
            </a:r>
            <a:endParaRPr b="0" i="1" sz="1000">
              <a:solidFill>
                <a:srgbClr val="555555"/>
              </a:solidFill>
              <a:latin typeface="Helvetica Neue"/>
              <a:ea typeface="Helvetica Neue"/>
              <a:cs typeface="Helvetica Neue"/>
              <a:sym typeface="Helvetica Neue"/>
            </a:endParaRPr>
          </a:p>
        </p:txBody>
      </p:sp>
      <p:pic>
        <p:nvPicPr>
          <p:cNvPr id="485" name="Google Shape;485;p28"/>
          <p:cNvPicPr preferRelativeResize="0"/>
          <p:nvPr/>
        </p:nvPicPr>
        <p:blipFill rotWithShape="1">
          <a:blip r:embed="rId4">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b179641931_7_162"/>
          <p:cNvSpPr txBox="1"/>
          <p:nvPr>
            <p:ph idx="1" type="body"/>
          </p:nvPr>
        </p:nvSpPr>
        <p:spPr>
          <a:xfrm>
            <a:off x="540544" y="927281"/>
            <a:ext cx="8099700" cy="2514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Font typeface="Arial"/>
              <a:buNone/>
            </a:pPr>
            <a:r>
              <a:t/>
            </a:r>
            <a:endParaRPr sz="2000">
              <a:solidFill>
                <a:srgbClr val="000000"/>
              </a:solidFill>
              <a:latin typeface="Arial"/>
              <a:ea typeface="Arial"/>
              <a:cs typeface="Arial"/>
              <a:sym typeface="Arial"/>
            </a:endParaRPr>
          </a:p>
          <a:p>
            <a:pPr indent="0" lvl="0" marL="0" rtl="0" algn="l">
              <a:lnSpc>
                <a:spcPct val="93750"/>
              </a:lnSpc>
              <a:spcBef>
                <a:spcPts val="0"/>
              </a:spcBef>
              <a:spcAft>
                <a:spcPts val="0"/>
              </a:spcAft>
              <a:buSzPts val="2400"/>
              <a:buFont typeface="Arial Black"/>
              <a:buNone/>
            </a:pPr>
            <a:r>
              <a:t/>
            </a:r>
            <a:endParaRPr/>
          </a:p>
        </p:txBody>
      </p:sp>
      <p:sp>
        <p:nvSpPr>
          <p:cNvPr id="491" name="Google Shape;491;gb179641931_7_162"/>
          <p:cNvSpPr txBox="1"/>
          <p:nvPr/>
        </p:nvSpPr>
        <p:spPr>
          <a:xfrm>
            <a:off x="186774" y="1317725"/>
            <a:ext cx="3337500" cy="31734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80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241300" lvl="0" marL="342900" marR="0" rtl="0" algn="l">
              <a:lnSpc>
                <a:spcPct val="100000"/>
              </a:lnSpc>
              <a:spcBef>
                <a:spcPts val="800"/>
              </a:spcBef>
              <a:spcAft>
                <a:spcPts val="0"/>
              </a:spcAft>
              <a:buClr>
                <a:schemeClr val="dk1"/>
              </a:buClr>
              <a:buSzPts val="1200"/>
              <a:buFont typeface="Arial"/>
              <a:buChar char="●"/>
            </a:pPr>
            <a:r>
              <a:rPr b="1" i="0" lang="en" sz="1200" u="none" cap="none" strike="noStrike">
                <a:solidFill>
                  <a:schemeClr val="dk1"/>
                </a:solidFill>
                <a:latin typeface="Arial"/>
                <a:ea typeface="Arial"/>
                <a:cs typeface="Arial"/>
                <a:sym typeface="Arial"/>
              </a:rPr>
              <a:t>Focal group discussions</a:t>
            </a:r>
            <a:r>
              <a:rPr b="0" i="0" lang="en" sz="1200" u="none" cap="none" strike="noStrike">
                <a:solidFill>
                  <a:schemeClr val="dk1"/>
                </a:solidFill>
                <a:latin typeface="Arial"/>
                <a:ea typeface="Arial"/>
                <a:cs typeface="Arial"/>
                <a:sym typeface="Arial"/>
              </a:rPr>
              <a:t> on final product</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241300" lvl="0" marL="342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rial"/>
                <a:ea typeface="Arial"/>
                <a:cs typeface="Arial"/>
                <a:sym typeface="Arial"/>
              </a:rPr>
              <a:t>Undertake key research and </a:t>
            </a:r>
            <a:r>
              <a:rPr b="1" i="0" lang="en" sz="1200" u="none" cap="none" strike="noStrike">
                <a:solidFill>
                  <a:schemeClr val="dk1"/>
                </a:solidFill>
                <a:latin typeface="Arial"/>
                <a:ea typeface="Arial"/>
                <a:cs typeface="Arial"/>
                <a:sym typeface="Arial"/>
              </a:rPr>
              <a:t>strengthen evidence</a:t>
            </a:r>
            <a:endParaRPr b="1" i="0" sz="12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241300" lvl="0" marL="342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rial"/>
                <a:ea typeface="Arial"/>
                <a:cs typeface="Arial"/>
                <a:sym typeface="Arial"/>
              </a:rPr>
              <a:t>Document </a:t>
            </a:r>
            <a:r>
              <a:rPr b="1" i="0" lang="en" sz="1200" u="none" cap="none" strike="noStrike">
                <a:solidFill>
                  <a:schemeClr val="dk1"/>
                </a:solidFill>
                <a:latin typeface="Arial"/>
                <a:ea typeface="Arial"/>
                <a:cs typeface="Arial"/>
                <a:sym typeface="Arial"/>
              </a:rPr>
              <a:t>additional case studies</a:t>
            </a:r>
            <a:r>
              <a:rPr b="0" i="0" lang="en" sz="1200" u="none" cap="none" strike="noStrike">
                <a:solidFill>
                  <a:schemeClr val="dk1"/>
                </a:solidFill>
                <a:latin typeface="Arial"/>
                <a:ea typeface="Arial"/>
                <a:cs typeface="Arial"/>
                <a:sym typeface="Arial"/>
              </a:rPr>
              <a:t> as evidence</a:t>
            </a:r>
            <a:endParaRPr b="0" i="0" sz="12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241300" lvl="0" marL="342900" marR="0" rtl="0" algn="l">
              <a:lnSpc>
                <a:spcPct val="100000"/>
              </a:lnSpc>
              <a:spcBef>
                <a:spcPts val="0"/>
              </a:spcBef>
              <a:spcAft>
                <a:spcPts val="0"/>
              </a:spcAft>
              <a:buClr>
                <a:schemeClr val="dk1"/>
              </a:buClr>
              <a:buSzPts val="1200"/>
              <a:buFont typeface="Arial"/>
              <a:buChar char="●"/>
            </a:pPr>
            <a:r>
              <a:rPr b="1" i="0" lang="en" sz="1200" u="none" cap="none" strike="noStrike">
                <a:solidFill>
                  <a:schemeClr val="dk1"/>
                </a:solidFill>
                <a:latin typeface="Arial"/>
                <a:ea typeface="Arial"/>
                <a:cs typeface="Arial"/>
                <a:sym typeface="Arial"/>
              </a:rPr>
              <a:t>Publication</a:t>
            </a:r>
            <a:r>
              <a:rPr b="0" i="0" lang="en" sz="1200" u="none" cap="none" strike="noStrike">
                <a:solidFill>
                  <a:schemeClr val="dk1"/>
                </a:solidFill>
                <a:latin typeface="Arial"/>
                <a:ea typeface="Arial"/>
                <a:cs typeface="Arial"/>
                <a:sym typeface="Arial"/>
              </a:rPr>
              <a:t> of a journal article</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92" name="Google Shape;492;gb179641931_7_162"/>
          <p:cNvSpPr txBox="1"/>
          <p:nvPr/>
        </p:nvSpPr>
        <p:spPr>
          <a:xfrm>
            <a:off x="57150" y="0"/>
            <a:ext cx="4627500" cy="3369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chemeClr val="accent2"/>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3" name="Google Shape;493;gb179641931_7_162"/>
          <p:cNvSpPr txBox="1"/>
          <p:nvPr>
            <p:ph idx="4294967295" type="body"/>
          </p:nvPr>
        </p:nvSpPr>
        <p:spPr>
          <a:xfrm>
            <a:off x="316444" y="568294"/>
            <a:ext cx="8099700" cy="336900"/>
          </a:xfrm>
          <a:prstGeom prst="rect">
            <a:avLst/>
          </a:prstGeom>
          <a:noFill/>
          <a:ln>
            <a:noFill/>
          </a:ln>
        </p:spPr>
        <p:txBody>
          <a:bodyPr anchorCtr="0" anchor="b" bIns="0" lIns="0" spcFirstLastPara="1" rIns="0" wrap="square" tIns="0">
            <a:noAutofit/>
          </a:bodyPr>
          <a:lstStyle/>
          <a:p>
            <a:pPr indent="0" lvl="0" marL="0" rtl="0" algn="l">
              <a:lnSpc>
                <a:spcPct val="107142"/>
              </a:lnSpc>
              <a:spcBef>
                <a:spcPts val="0"/>
              </a:spcBef>
              <a:spcAft>
                <a:spcPts val="0"/>
              </a:spcAft>
              <a:buSzPts val="2100"/>
              <a:buFont typeface="Arial Black"/>
              <a:buNone/>
            </a:pPr>
            <a:r>
              <a:rPr b="1" lang="en" sz="1400"/>
              <a:t>Recommendations on Next Steps</a:t>
            </a:r>
            <a:endParaRPr b="1" sz="1400"/>
          </a:p>
        </p:txBody>
      </p:sp>
      <p:sp>
        <p:nvSpPr>
          <p:cNvPr id="494" name="Google Shape;494;gb179641931_7_162"/>
          <p:cNvSpPr/>
          <p:nvPr/>
        </p:nvSpPr>
        <p:spPr>
          <a:xfrm>
            <a:off x="316444" y="1043513"/>
            <a:ext cx="2484600" cy="4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5" name="Google Shape;495;gb179641931_7_162"/>
          <p:cNvPicPr preferRelativeResize="0"/>
          <p:nvPr/>
        </p:nvPicPr>
        <p:blipFill rotWithShape="1">
          <a:blip r:embed="rId3">
            <a:alphaModFix/>
          </a:blip>
          <a:srcRect b="0" l="0" r="0" t="0"/>
          <a:stretch/>
        </p:blipFill>
        <p:spPr>
          <a:xfrm>
            <a:off x="3869173" y="1372735"/>
            <a:ext cx="5141478" cy="2891925"/>
          </a:xfrm>
          <a:prstGeom prst="rect">
            <a:avLst/>
          </a:prstGeom>
          <a:noFill/>
          <a:ln>
            <a:noFill/>
          </a:ln>
        </p:spPr>
      </p:pic>
      <p:sp>
        <p:nvSpPr>
          <p:cNvPr id="496" name="Google Shape;496;gb179641931_7_162"/>
          <p:cNvSpPr txBox="1"/>
          <p:nvPr>
            <p:ph idx="4294967295" type="title"/>
          </p:nvPr>
        </p:nvSpPr>
        <p:spPr>
          <a:xfrm>
            <a:off x="275725" y="134300"/>
            <a:ext cx="87048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9. Conclusion and Recommendations</a:t>
            </a:r>
            <a:endParaRPr b="0" i="1" sz="1000">
              <a:solidFill>
                <a:srgbClr val="555555"/>
              </a:solidFill>
              <a:latin typeface="Helvetica Neue"/>
              <a:ea typeface="Helvetica Neue"/>
              <a:cs typeface="Helvetica Neue"/>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b179641931_7_106"/>
          <p:cNvSpPr txBox="1"/>
          <p:nvPr>
            <p:ph type="title"/>
          </p:nvPr>
        </p:nvSpPr>
        <p:spPr>
          <a:xfrm>
            <a:off x="224125" y="806825"/>
            <a:ext cx="3890700" cy="42381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libri"/>
              <a:buAutoNum type="arabicPeriod"/>
            </a:pPr>
            <a:r>
              <a:rPr b="0" lang="en" sz="1200">
                <a:solidFill>
                  <a:schemeClr val="dk1"/>
                </a:solidFill>
                <a:latin typeface="Calibri"/>
                <a:ea typeface="Calibri"/>
                <a:cs typeface="Calibri"/>
                <a:sym typeface="Calibri"/>
              </a:rPr>
              <a:t>Teaser Presentation Summarising Work </a:t>
            </a:r>
            <a:r>
              <a:rPr b="0" lang="en" sz="1200" u="sng">
                <a:solidFill>
                  <a:schemeClr val="hlink"/>
                </a:solidFill>
                <a:latin typeface="Calibri"/>
                <a:ea typeface="Calibri"/>
                <a:cs typeface="Calibri"/>
                <a:sym typeface="Calibri"/>
                <a:hlinkClick r:id="rId3"/>
              </a:rPr>
              <a:t>here </a:t>
            </a:r>
            <a:r>
              <a:rPr b="0" lang="en" sz="1200">
                <a:solidFill>
                  <a:schemeClr val="dk1"/>
                </a:solidFill>
                <a:latin typeface="Calibri"/>
                <a:ea typeface="Calibri"/>
                <a:cs typeface="Calibri"/>
                <a:sym typeface="Calibri"/>
              </a:rPr>
              <a:t>and </a:t>
            </a:r>
            <a:r>
              <a:rPr b="0" lang="en" sz="1200" u="sng">
                <a:solidFill>
                  <a:schemeClr val="hlink"/>
                </a:solidFill>
                <a:latin typeface="Calibri"/>
                <a:ea typeface="Calibri"/>
                <a:cs typeface="Calibri"/>
                <a:sym typeface="Calibri"/>
                <a:hlinkClick r:id="rId4"/>
              </a:rPr>
              <a:t>here</a:t>
            </a:r>
            <a:r>
              <a:rPr b="0" lang="en" sz="1200">
                <a:solidFill>
                  <a:schemeClr val="dk1"/>
                </a:solidFill>
                <a:latin typeface="Calibri"/>
                <a:ea typeface="Calibri"/>
                <a:cs typeface="Calibri"/>
                <a:sym typeface="Calibri"/>
              </a:rPr>
              <a:t> </a:t>
            </a:r>
            <a:br>
              <a:rPr b="0" lang="en" sz="1200">
                <a:solidFill>
                  <a:schemeClr val="dk1"/>
                </a:solidFill>
                <a:latin typeface="Calibri"/>
                <a:ea typeface="Calibri"/>
                <a:cs typeface="Calibri"/>
                <a:sym typeface="Calibri"/>
              </a:rPr>
            </a:b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AutoNum type="arabicPeriod"/>
            </a:pPr>
            <a:r>
              <a:rPr b="0" lang="en" sz="1200">
                <a:solidFill>
                  <a:schemeClr val="dk1"/>
                </a:solidFill>
                <a:latin typeface="Calibri"/>
                <a:ea typeface="Calibri"/>
                <a:cs typeface="Calibri"/>
                <a:sym typeface="Calibri"/>
              </a:rPr>
              <a:t>Situation Analysis and Theory of Change within Miradi Share </a:t>
            </a:r>
            <a:r>
              <a:rPr b="0" lang="en" sz="1200" u="sng">
                <a:solidFill>
                  <a:srgbClr val="0563C1"/>
                </a:solidFill>
                <a:latin typeface="Calibri"/>
                <a:ea typeface="Calibri"/>
                <a:cs typeface="Calibri"/>
                <a:sym typeface="Calibri"/>
                <a:hlinkClick r:id="rId5">
                  <a:extLst>
                    <a:ext uri="{A12FA001-AC4F-418D-AE19-62706E023703}">
                      <ahyp:hlinkClr val="tx"/>
                    </a:ext>
                  </a:extLst>
                </a:hlinkClick>
              </a:rPr>
              <a:t>here</a:t>
            </a:r>
            <a:r>
              <a:rPr b="0" lang="en" sz="1200">
                <a:solidFill>
                  <a:schemeClr val="dk1"/>
                </a:solidFill>
                <a:latin typeface="Calibri"/>
                <a:ea typeface="Calibri"/>
                <a:cs typeface="Calibri"/>
                <a:sym typeface="Calibri"/>
              </a:rPr>
              <a:t>.</a:t>
            </a:r>
            <a:br>
              <a:rPr b="0" lang="en" sz="1200">
                <a:solidFill>
                  <a:schemeClr val="dk1"/>
                </a:solidFill>
                <a:latin typeface="Calibri"/>
                <a:ea typeface="Calibri"/>
                <a:cs typeface="Calibri"/>
                <a:sym typeface="Calibri"/>
              </a:rPr>
            </a:b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AutoNum type="arabicPeriod"/>
            </a:pPr>
            <a:r>
              <a:rPr b="0" lang="en" sz="1200">
                <a:solidFill>
                  <a:schemeClr val="dk1"/>
                </a:solidFill>
                <a:latin typeface="Calibri"/>
                <a:ea typeface="Calibri"/>
                <a:cs typeface="Calibri"/>
                <a:sym typeface="Calibri"/>
              </a:rPr>
              <a:t>Environment &amp; Development Agendas - Learning Group Documents (reports, case-studies, surveys) </a:t>
            </a:r>
            <a:r>
              <a:rPr b="0" lang="en" sz="1200" u="sng">
                <a:solidFill>
                  <a:srgbClr val="0563C1"/>
                </a:solidFill>
                <a:latin typeface="Calibri"/>
                <a:ea typeface="Calibri"/>
                <a:cs typeface="Calibri"/>
                <a:sym typeface="Calibri"/>
                <a:hlinkClick r:id="rId6">
                  <a:extLst>
                    <a:ext uri="{A12FA001-AC4F-418D-AE19-62706E023703}">
                      <ahyp:hlinkClr val="tx"/>
                    </a:ext>
                  </a:extLst>
                </a:hlinkClick>
              </a:rPr>
              <a:t>here</a:t>
            </a:r>
            <a:r>
              <a:rPr b="0" lang="en" sz="1200">
                <a:solidFill>
                  <a:schemeClr val="dk1"/>
                </a:solidFill>
                <a:latin typeface="Calibri"/>
                <a:ea typeface="Calibri"/>
                <a:cs typeface="Calibri"/>
                <a:sym typeface="Calibri"/>
              </a:rPr>
              <a:t>.</a:t>
            </a:r>
            <a:br>
              <a:rPr b="0" lang="en" sz="1200">
                <a:solidFill>
                  <a:schemeClr val="dk1"/>
                </a:solidFill>
                <a:latin typeface="Calibri"/>
                <a:ea typeface="Calibri"/>
                <a:cs typeface="Calibri"/>
                <a:sym typeface="Calibri"/>
              </a:rPr>
            </a:br>
            <a:endParaRPr b="0"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AutoNum type="arabicPeriod"/>
            </a:pPr>
            <a:r>
              <a:rPr b="0" lang="en" sz="1200">
                <a:solidFill>
                  <a:schemeClr val="dk1"/>
                </a:solidFill>
                <a:latin typeface="Calibri"/>
                <a:ea typeface="Calibri"/>
                <a:cs typeface="Calibri"/>
                <a:sym typeface="Calibri"/>
              </a:rPr>
              <a:t>Supplementary Resources for Further Reading </a:t>
            </a:r>
            <a:r>
              <a:rPr b="0" lang="en" sz="1200" u="sng">
                <a:solidFill>
                  <a:srgbClr val="0563C1"/>
                </a:solidFill>
                <a:latin typeface="Calibri"/>
                <a:ea typeface="Calibri"/>
                <a:cs typeface="Calibri"/>
                <a:sym typeface="Calibri"/>
                <a:hlinkClick r:id="rId7">
                  <a:extLst>
                    <a:ext uri="{A12FA001-AC4F-418D-AE19-62706E023703}">
                      <ahyp:hlinkClr val="tx"/>
                    </a:ext>
                  </a:extLst>
                </a:hlinkClick>
              </a:rPr>
              <a:t>here</a:t>
            </a:r>
            <a:r>
              <a:rPr b="0" lang="en" sz="1200">
                <a:solidFill>
                  <a:schemeClr val="dk1"/>
                </a:solidFill>
                <a:latin typeface="Calibri"/>
                <a:ea typeface="Calibri"/>
                <a:cs typeface="Calibri"/>
                <a:sym typeface="Calibri"/>
              </a:rPr>
              <a:t>.</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p:txBody>
      </p:sp>
      <p:sp>
        <p:nvSpPr>
          <p:cNvPr id="502" name="Google Shape;502;gb179641931_7_106"/>
          <p:cNvSpPr txBox="1"/>
          <p:nvPr>
            <p:ph type="title"/>
          </p:nvPr>
        </p:nvSpPr>
        <p:spPr>
          <a:xfrm>
            <a:off x="224125" y="235325"/>
            <a:ext cx="4728600" cy="48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400">
                <a:solidFill>
                  <a:srgbClr val="0B5394"/>
                </a:solidFill>
                <a:latin typeface="Calibri"/>
                <a:ea typeface="Calibri"/>
                <a:cs typeface="Calibri"/>
                <a:sym typeface="Calibri"/>
              </a:rPr>
              <a:t>Annex A. Key Resources </a:t>
            </a:r>
            <a:endParaRPr sz="1400">
              <a:solidFill>
                <a:srgbClr val="0B5394"/>
              </a:solidFill>
              <a:highlight>
                <a:srgbClr val="FFFF00"/>
              </a:highlight>
              <a:latin typeface="Calibri"/>
              <a:ea typeface="Calibri"/>
              <a:cs typeface="Calibri"/>
              <a:sym typeface="Calibri"/>
            </a:endParaRPr>
          </a:p>
        </p:txBody>
      </p:sp>
      <p:sp>
        <p:nvSpPr>
          <p:cNvPr id="503" name="Google Shape;503;gb179641931_7_106"/>
          <p:cNvSpPr txBox="1"/>
          <p:nvPr>
            <p:ph idx="4294967295"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10</a:t>
            </a:r>
            <a:r>
              <a:rPr b="0" i="1" lang="en" sz="1000">
                <a:solidFill>
                  <a:srgbClr val="555555"/>
                </a:solidFill>
                <a:latin typeface="Helvetica Neue"/>
                <a:ea typeface="Helvetica Neue"/>
                <a:cs typeface="Helvetica Neue"/>
                <a:sym typeface="Helvetica Neue"/>
              </a:rPr>
              <a:t>. </a:t>
            </a:r>
            <a:r>
              <a:rPr i="1" lang="en" sz="1000">
                <a:solidFill>
                  <a:srgbClr val="555555"/>
                </a:solidFill>
                <a:latin typeface="Helvetica Neue"/>
                <a:ea typeface="Helvetica Neue"/>
                <a:cs typeface="Helvetica Neue"/>
                <a:sym typeface="Helvetica Neue"/>
              </a:rPr>
              <a:t>Annex A: Key Resources</a:t>
            </a:r>
            <a:endParaRPr b="0" i="1" sz="1000">
              <a:solidFill>
                <a:srgbClr val="555555"/>
              </a:solidFill>
              <a:latin typeface="Helvetica Neue"/>
              <a:ea typeface="Helvetica Neue"/>
              <a:cs typeface="Helvetica Neue"/>
              <a:sym typeface="Helvetica Neue"/>
            </a:endParaRPr>
          </a:p>
        </p:txBody>
      </p:sp>
      <p:pic>
        <p:nvPicPr>
          <p:cNvPr id="504" name="Google Shape;504;gb179641931_7_106"/>
          <p:cNvPicPr preferRelativeResize="0"/>
          <p:nvPr/>
        </p:nvPicPr>
        <p:blipFill rotWithShape="1">
          <a:blip r:embed="rId8">
            <a:alphaModFix/>
          </a:blip>
          <a:srcRect b="0" l="0" r="0" t="0"/>
          <a:stretch/>
        </p:blipFill>
        <p:spPr>
          <a:xfrm>
            <a:off x="4448175" y="1089024"/>
            <a:ext cx="4448173" cy="2965449"/>
          </a:xfrm>
          <a:prstGeom prst="rect">
            <a:avLst/>
          </a:prstGeom>
          <a:noFill/>
          <a:ln>
            <a:noFill/>
          </a:ln>
        </p:spPr>
      </p:pic>
      <p:pic>
        <p:nvPicPr>
          <p:cNvPr id="505" name="Google Shape;505;gb179641931_7_106"/>
          <p:cNvPicPr preferRelativeResize="0"/>
          <p:nvPr/>
        </p:nvPicPr>
        <p:blipFill rotWithShape="1">
          <a:blip r:embed="rId9">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1"/>
          <p:cNvSpPr txBox="1"/>
          <p:nvPr>
            <p:ph type="title"/>
          </p:nvPr>
        </p:nvSpPr>
        <p:spPr>
          <a:xfrm>
            <a:off x="224125" y="806825"/>
            <a:ext cx="8621400" cy="423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Cash, D., Clark, W.C., Alcock, F., Dickson, N.M., Eckley, N., Jäger, J. (2003). Salience, credibility, legitimacy and boundaries: linking research, assessment and decision making. John F. Kennedy School of Government, Harvard University, Faculty Research Working Papers Series 10.2139/ssrn.372280. Retrieved from: http://nrs.harvard.edu/urn-3:HUL.InstRepos:32067415</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Conservation Measures Partnership. 2016. Incorporating Social Aspects and Human Wellbeing in Biodiversity Conservation Projects, Version 2.0/</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u="sng">
                <a:solidFill>
                  <a:srgbClr val="000000"/>
                </a:solidFill>
                <a:latin typeface="Calibri"/>
                <a:ea typeface="Calibri"/>
                <a:cs typeface="Calibri"/>
                <a:sym typeface="Calibri"/>
                <a:hlinkClick r:id="rId3">
                  <a:extLst>
                    <a:ext uri="{A12FA001-AC4F-418D-AE19-62706E023703}">
                      <ahyp:hlinkClr val="tx"/>
                    </a:ext>
                  </a:extLst>
                </a:hlinkClick>
              </a:rPr>
              <a:t>https://cmp-openstandards.org/wp-content/uploads/2016/07/Incorporating-Social-Aspects-and-Human-Wellbeing-in-Biodiversity-Conservation-Projects-v.-2.0-July-2016.pdf</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Conservation Research Initiative. (2020). Biodiversity, Nature and the UN Sustainable Development Goals. </a:t>
            </a:r>
            <a:r>
              <a:rPr b="0" lang="en" sz="1200" u="sng">
                <a:solidFill>
                  <a:srgbClr val="000000"/>
                </a:solidFill>
                <a:latin typeface="Calibri"/>
                <a:ea typeface="Calibri"/>
                <a:cs typeface="Calibri"/>
                <a:sym typeface="Calibri"/>
                <a:hlinkClick r:id="rId4">
                  <a:extLst>
                    <a:ext uri="{A12FA001-AC4F-418D-AE19-62706E023703}">
                      <ahyp:hlinkClr val="tx"/>
                    </a:ext>
                  </a:extLst>
                </a:hlinkClick>
              </a:rPr>
              <a:t>https://www.conservation.cam.ac.uk/Key_Programmes/biodiversity-nature-and-the-un-sustainable-development-goals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Fisher, J. R. B., S. A. Wood, M. A. Bradford and T. R. Kelsey. 2020. Improving your impact: how to practice science that influunces environmental policy and management. Conservation Science and Practice 7(2): 1-14.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Foundations of Success. 2007. Using Results Chains to Improve Strategy Effectiveness: An FOS How-To Guide. Foundations of Success, Bethesda, Maryland, USA.</a:t>
            </a:r>
            <a:r>
              <a:rPr b="0" lang="en" sz="1200" u="sng">
                <a:solidFill>
                  <a:srgbClr val="000000"/>
                </a:solidFill>
                <a:latin typeface="Calibri"/>
                <a:ea typeface="Calibri"/>
                <a:cs typeface="Calibri"/>
                <a:sym typeface="Calibri"/>
                <a:hlinkClick r:id="rId5">
                  <a:extLst>
                    <a:ext uri="{A12FA001-AC4F-418D-AE19-62706E023703}">
                      <ahyp:hlinkClr val="tx"/>
                    </a:ext>
                  </a:extLst>
                </a:hlinkClick>
              </a:rPr>
              <a:t> https://fosonline.org/wp-content/uploads/2019/11/FOS_Results_Chain_Guide_2007-05.pdf</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Foundations of Success. 2009. Using Conceptual Models to Document a Situation Analysis: An FOS How-To Guide. Foundations of Success, Bethesda, Maryland, USA.</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p:txBody>
      </p:sp>
      <p:sp>
        <p:nvSpPr>
          <p:cNvPr id="511" name="Google Shape;511;p31"/>
          <p:cNvSpPr txBox="1"/>
          <p:nvPr>
            <p:ph type="title"/>
          </p:nvPr>
        </p:nvSpPr>
        <p:spPr>
          <a:xfrm>
            <a:off x="224125" y="235325"/>
            <a:ext cx="4728600" cy="48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200">
                <a:solidFill>
                  <a:srgbClr val="0B5394"/>
                </a:solidFill>
                <a:latin typeface="Calibri"/>
                <a:ea typeface="Calibri"/>
                <a:cs typeface="Calibri"/>
                <a:sym typeface="Calibri"/>
              </a:rPr>
              <a:t>Annex A. Key Resources </a:t>
            </a:r>
            <a:endParaRPr sz="1200">
              <a:solidFill>
                <a:srgbClr val="0B5394"/>
              </a:solidFill>
              <a:highlight>
                <a:srgbClr val="FFFF00"/>
              </a:highlight>
              <a:latin typeface="Calibri"/>
              <a:ea typeface="Calibri"/>
              <a:cs typeface="Calibri"/>
              <a:sym typeface="Calibri"/>
            </a:endParaRPr>
          </a:p>
        </p:txBody>
      </p:sp>
      <p:sp>
        <p:nvSpPr>
          <p:cNvPr id="512" name="Google Shape;512;p31"/>
          <p:cNvSpPr txBox="1"/>
          <p:nvPr>
            <p:ph idx="4294967295"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000">
                <a:solidFill>
                  <a:srgbClr val="555555"/>
                </a:solidFill>
                <a:latin typeface="Helvetica Neue"/>
                <a:ea typeface="Helvetica Neue"/>
                <a:cs typeface="Helvetica Neue"/>
                <a:sym typeface="Helvetica Neue"/>
              </a:rPr>
              <a:t>10</a:t>
            </a:r>
            <a:r>
              <a:rPr b="0" lang="en" sz="1000">
                <a:solidFill>
                  <a:srgbClr val="555555"/>
                </a:solidFill>
                <a:latin typeface="Helvetica Neue"/>
                <a:ea typeface="Helvetica Neue"/>
                <a:cs typeface="Helvetica Neue"/>
                <a:sym typeface="Helvetica Neue"/>
              </a:rPr>
              <a:t>. </a:t>
            </a:r>
            <a:r>
              <a:rPr lang="en" sz="1000">
                <a:solidFill>
                  <a:srgbClr val="555555"/>
                </a:solidFill>
                <a:latin typeface="Helvetica Neue"/>
                <a:ea typeface="Helvetica Neue"/>
                <a:cs typeface="Helvetica Neue"/>
                <a:sym typeface="Helvetica Neue"/>
              </a:rPr>
              <a:t>Annex A: Key Resources</a:t>
            </a:r>
            <a:endParaRPr b="0" sz="1000">
              <a:solidFill>
                <a:srgbClr val="555555"/>
              </a:solidFill>
              <a:latin typeface="Helvetica Neue"/>
              <a:ea typeface="Helvetica Neue"/>
              <a:cs typeface="Helvetica Neue"/>
              <a:sym typeface="Helvetica Neue"/>
            </a:endParaRPr>
          </a:p>
        </p:txBody>
      </p:sp>
      <p:pic>
        <p:nvPicPr>
          <p:cNvPr id="513" name="Google Shape;513;p31"/>
          <p:cNvPicPr preferRelativeResize="0"/>
          <p:nvPr/>
        </p:nvPicPr>
        <p:blipFill rotWithShape="1">
          <a:blip r:embed="rId6">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b179641931_7_1"/>
          <p:cNvSpPr txBox="1"/>
          <p:nvPr>
            <p:ph type="title"/>
          </p:nvPr>
        </p:nvSpPr>
        <p:spPr>
          <a:xfrm>
            <a:off x="224125" y="806825"/>
            <a:ext cx="8734500" cy="423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Gustafsson, Karin &amp; Lidskog, Rolf. (2018). Boundary organizations and environmental governance: Performance, institutional design, and conceptual development. Climate Risk Management. 19. 10.1016/j.crm.2017.11.001.</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rPr b="0" lang="en" sz="1200">
                <a:solidFill>
                  <a:srgbClr val="000000"/>
                </a:solidFill>
                <a:latin typeface="Calibri"/>
                <a:ea typeface="Calibri"/>
                <a:cs typeface="Calibri"/>
                <a:sym typeface="Calibri"/>
              </a:rPr>
              <a:t>Moilanen, A, J. Laitila, T. Vaahtoranta, L. V. Dicks, and W. J. Sutherland. 2014. Structured Analysis of conservation strategies applied to temporary conservation. Biological Conservation 170: 188-197.</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rPr b="0" lang="en" sz="1200">
                <a:solidFill>
                  <a:srgbClr val="000000"/>
                </a:solidFill>
                <a:latin typeface="Calibri"/>
                <a:ea typeface="Calibri"/>
                <a:cs typeface="Calibri"/>
                <a:sym typeface="Calibri"/>
              </a:rPr>
              <a:t>Ringler, C. (2015). SDGs fail to address interlinkages between goals and targets. Retrieved from: </a:t>
            </a:r>
            <a:r>
              <a:rPr b="0" lang="en" sz="1200" u="sng">
                <a:solidFill>
                  <a:srgbClr val="000000"/>
                </a:solidFill>
                <a:latin typeface="Calibri"/>
                <a:ea typeface="Calibri"/>
                <a:cs typeface="Calibri"/>
                <a:sym typeface="Calibri"/>
                <a:hlinkClick r:id="rId3">
                  <a:extLst>
                    <a:ext uri="{A12FA001-AC4F-418D-AE19-62706E023703}">
                      <ahyp:hlinkClr val="tx"/>
                    </a:ext>
                  </a:extLst>
                </a:hlinkClick>
              </a:rPr>
              <a:t>http://peoplefoodandnature.org/blog/sdgs-fail-to-address-interlinkages-between-goals-and-targets/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rPr b="0" lang="en" sz="1200">
                <a:solidFill>
                  <a:srgbClr val="000000"/>
                </a:solidFill>
                <a:latin typeface="Calibri"/>
                <a:ea typeface="Calibri"/>
                <a:cs typeface="Calibri"/>
                <a:sym typeface="Calibri"/>
              </a:rPr>
              <a:t>Secretariat of the Convention on Biological Diversity (SCBD) (2020) Global Biodiversity Outlook 5 – Summary for Policy Makers. Montréal.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Tulder, R. van (2018), Business &amp; The Sustainable Development Goals:  A Framework for Effective Corporate Involvement, Rotterdam School of Management,  Erasmus University, Rotterdam.</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000"/>
              <a:buFont typeface="Arial"/>
              <a:buNone/>
            </a:pPr>
            <a:r>
              <a:rPr b="0" lang="en" sz="1200">
                <a:solidFill>
                  <a:srgbClr val="000000"/>
                </a:solidFill>
                <a:latin typeface="Calibri"/>
                <a:ea typeface="Calibri"/>
                <a:cs typeface="Calibri"/>
                <a:sym typeface="Calibri"/>
              </a:rPr>
              <a:t>UN. Dept of Economic and Social Affairs. 2015. Transforming our World: the 2030 Agenda for Sustainable Development and the 17 Goals.</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Weichselgartner, J. and Kasperson, R.E. (2010) Barriers in the Science-Policy-Practice Interface: Toward a Knowledge Action-System in Global Environmental Change Research. Global Environmental Change, 20, 266-277.</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lang="en" sz="1200">
                <a:solidFill>
                  <a:srgbClr val="000000"/>
                </a:solidFill>
                <a:latin typeface="Calibri"/>
                <a:ea typeface="Calibri"/>
                <a:cs typeface="Calibri"/>
                <a:sym typeface="Calibri"/>
              </a:rPr>
              <a:t>Yiwen, Zeng &amp; Maxwell, Sean &amp; Runting, Rebecca &amp; Venter, Oscar &amp; Watson, James &amp; Carrasco, L Roman. (2020). Environmental destruction not avoided with the Sustainable Development Goals. Nature Sustainability. 3. 1-4. 10.1038/s41893-020-0555-0.</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p:txBody>
      </p:sp>
      <p:sp>
        <p:nvSpPr>
          <p:cNvPr id="519" name="Google Shape;519;gb179641931_7_1"/>
          <p:cNvSpPr txBox="1"/>
          <p:nvPr>
            <p:ph type="title"/>
          </p:nvPr>
        </p:nvSpPr>
        <p:spPr>
          <a:xfrm>
            <a:off x="224125" y="235325"/>
            <a:ext cx="4728600" cy="48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400">
                <a:solidFill>
                  <a:srgbClr val="0B5394"/>
                </a:solidFill>
                <a:latin typeface="Calibri"/>
                <a:ea typeface="Calibri"/>
                <a:cs typeface="Calibri"/>
                <a:sym typeface="Calibri"/>
              </a:rPr>
              <a:t>Annex A. Key Resources </a:t>
            </a:r>
            <a:endParaRPr sz="1400">
              <a:solidFill>
                <a:srgbClr val="0B5394"/>
              </a:solidFill>
              <a:highlight>
                <a:srgbClr val="FFFF00"/>
              </a:highlight>
              <a:latin typeface="Calibri"/>
              <a:ea typeface="Calibri"/>
              <a:cs typeface="Calibri"/>
              <a:sym typeface="Calibri"/>
            </a:endParaRPr>
          </a:p>
        </p:txBody>
      </p:sp>
      <p:sp>
        <p:nvSpPr>
          <p:cNvPr id="520" name="Google Shape;520;gb179641931_7_1"/>
          <p:cNvSpPr txBox="1"/>
          <p:nvPr>
            <p:ph idx="4294967295"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10</a:t>
            </a:r>
            <a:r>
              <a:rPr b="0" i="1" lang="en" sz="1000">
                <a:solidFill>
                  <a:srgbClr val="555555"/>
                </a:solidFill>
                <a:latin typeface="Helvetica Neue"/>
                <a:ea typeface="Helvetica Neue"/>
                <a:cs typeface="Helvetica Neue"/>
                <a:sym typeface="Helvetica Neue"/>
              </a:rPr>
              <a:t>. </a:t>
            </a:r>
            <a:r>
              <a:rPr i="1" lang="en" sz="1000">
                <a:solidFill>
                  <a:srgbClr val="555555"/>
                </a:solidFill>
                <a:latin typeface="Helvetica Neue"/>
                <a:ea typeface="Helvetica Neue"/>
                <a:cs typeface="Helvetica Neue"/>
                <a:sym typeface="Helvetica Neue"/>
              </a:rPr>
              <a:t>Annex A: Key Resources</a:t>
            </a:r>
            <a:endParaRPr b="0" i="1" sz="1000">
              <a:solidFill>
                <a:srgbClr val="555555"/>
              </a:solidFill>
              <a:latin typeface="Helvetica Neue"/>
              <a:ea typeface="Helvetica Neue"/>
              <a:cs typeface="Helvetica Neue"/>
              <a:sym typeface="Helvetica Neue"/>
            </a:endParaRPr>
          </a:p>
        </p:txBody>
      </p:sp>
      <p:pic>
        <p:nvPicPr>
          <p:cNvPr id="521" name="Google Shape;521;gb179641931_7_1"/>
          <p:cNvPicPr preferRelativeResize="0"/>
          <p:nvPr/>
        </p:nvPicPr>
        <p:blipFill rotWithShape="1">
          <a:blip r:embed="rId4">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32"/>
          <p:cNvPicPr preferRelativeResize="0"/>
          <p:nvPr/>
        </p:nvPicPr>
        <p:blipFill rotWithShape="1">
          <a:blip r:embed="rId3">
            <a:alphaModFix/>
          </a:blip>
          <a:srcRect b="0" l="35392" r="0" t="0"/>
          <a:stretch/>
        </p:blipFill>
        <p:spPr>
          <a:xfrm>
            <a:off x="5066588" y="0"/>
            <a:ext cx="4077424" cy="5143500"/>
          </a:xfrm>
          <a:prstGeom prst="rect">
            <a:avLst/>
          </a:prstGeom>
          <a:noFill/>
          <a:ln>
            <a:noFill/>
          </a:ln>
        </p:spPr>
      </p:pic>
      <p:sp>
        <p:nvSpPr>
          <p:cNvPr id="527" name="Google Shape;527;p32"/>
          <p:cNvSpPr txBox="1"/>
          <p:nvPr>
            <p:ph type="title"/>
          </p:nvPr>
        </p:nvSpPr>
        <p:spPr>
          <a:xfrm>
            <a:off x="270575" y="715275"/>
            <a:ext cx="4470900" cy="428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0" lang="en" sz="1200">
                <a:solidFill>
                  <a:schemeClr val="dk1"/>
                </a:solidFill>
                <a:latin typeface="Calibri"/>
                <a:ea typeface="Calibri"/>
                <a:cs typeface="Calibri"/>
                <a:sym typeface="Calibri"/>
              </a:rPr>
              <a:t>Case studies are meant to ground the conceptual work by providing preliminary evidence illustrating whether:</a:t>
            </a:r>
            <a:br>
              <a:rPr b="0" lang="en" sz="1200">
                <a:solidFill>
                  <a:schemeClr val="dk1"/>
                </a:solidFill>
                <a:latin typeface="Calibri"/>
                <a:ea typeface="Calibri"/>
                <a:cs typeface="Calibri"/>
                <a:sym typeface="Calibri"/>
              </a:rPr>
            </a:br>
            <a:endParaRPr b="0"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b="0" lang="en" sz="1200">
                <a:solidFill>
                  <a:schemeClr val="dk1"/>
                </a:solidFill>
                <a:latin typeface="Calibri"/>
                <a:ea typeface="Calibri"/>
                <a:cs typeface="Calibri"/>
                <a:sym typeface="Calibri"/>
              </a:rPr>
              <a:t>our situation assessment is representative of barriers and opportunities for action </a:t>
            </a:r>
            <a:br>
              <a:rPr b="0" lang="en" sz="1200">
                <a:solidFill>
                  <a:schemeClr val="dk1"/>
                </a:solidFill>
                <a:latin typeface="Calibri"/>
                <a:ea typeface="Calibri"/>
                <a:cs typeface="Calibri"/>
                <a:sym typeface="Calibri"/>
              </a:rPr>
            </a:br>
            <a:endParaRPr b="0"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b="0" lang="en" sz="1200">
                <a:solidFill>
                  <a:schemeClr val="dk1"/>
                </a:solidFill>
                <a:latin typeface="Calibri"/>
                <a:ea typeface="Calibri"/>
                <a:cs typeface="Calibri"/>
                <a:sym typeface="Calibri"/>
              </a:rPr>
              <a:t>our theory of change may play out as we propose. </a:t>
            </a:r>
            <a:endParaRPr b="0"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0"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0" lang="en" sz="1200">
                <a:solidFill>
                  <a:srgbClr val="262626"/>
                </a:solidFill>
                <a:latin typeface="Calibri"/>
                <a:ea typeface="Calibri"/>
                <a:cs typeface="Calibri"/>
                <a:sym typeface="Calibri"/>
              </a:rPr>
              <a:t>Three cases were reviewed, demonstrating the use of two global environment agendas: </a:t>
            </a:r>
            <a:endParaRPr b="0" sz="1200">
              <a:solidFill>
                <a:srgbClr val="262626"/>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0" sz="1200">
              <a:solidFill>
                <a:srgbClr val="262626"/>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Convention on Biological Diversity, Aichi Targets</a:t>
            </a:r>
            <a:endParaRPr b="0" sz="1200">
              <a:solidFill>
                <a:srgbClr val="000000"/>
              </a:solidFill>
              <a:latin typeface="Calibri"/>
              <a:ea typeface="Calibri"/>
              <a:cs typeface="Calibri"/>
              <a:sym typeface="Calibri"/>
            </a:endParaRPr>
          </a:p>
          <a:p>
            <a:pPr indent="0" lvl="0" marL="457200" rtl="0" algn="l">
              <a:lnSpc>
                <a:spcPct val="100000"/>
              </a:lnSpc>
              <a:spcBef>
                <a:spcPts val="0"/>
              </a:spcBef>
              <a:spcAft>
                <a:spcPts val="0"/>
              </a:spcAft>
              <a:buSzPts val="3000"/>
              <a:buNone/>
            </a:pPr>
            <a:r>
              <a:t/>
            </a:r>
            <a:endParaRPr b="0"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United Nations Framework Convention on Climate Change, Paris Agreement</a:t>
            </a:r>
            <a:endParaRPr sz="1200">
              <a:solidFill>
                <a:srgbClr val="0B5394"/>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200">
              <a:solidFill>
                <a:srgbClr val="0B5394"/>
              </a:solidFill>
              <a:latin typeface="Calibri"/>
              <a:ea typeface="Calibri"/>
              <a:cs typeface="Calibri"/>
              <a:sym typeface="Calibri"/>
            </a:endParaRPr>
          </a:p>
        </p:txBody>
      </p:sp>
      <p:sp>
        <p:nvSpPr>
          <p:cNvPr id="528" name="Google Shape;528;p32"/>
          <p:cNvSpPr txBox="1"/>
          <p:nvPr>
            <p:ph idx="4294967295"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11</a:t>
            </a:r>
            <a:r>
              <a:rPr b="0" i="1" lang="en" sz="1000">
                <a:solidFill>
                  <a:srgbClr val="555555"/>
                </a:solidFill>
                <a:latin typeface="Helvetica Neue"/>
                <a:ea typeface="Helvetica Neue"/>
                <a:cs typeface="Helvetica Neue"/>
                <a:sym typeface="Helvetica Neue"/>
              </a:rPr>
              <a:t>. </a:t>
            </a:r>
            <a:r>
              <a:rPr i="1" lang="en" sz="1000">
                <a:solidFill>
                  <a:srgbClr val="555555"/>
                </a:solidFill>
                <a:latin typeface="Helvetica Neue"/>
                <a:ea typeface="Helvetica Neue"/>
                <a:cs typeface="Helvetica Neue"/>
                <a:sym typeface="Helvetica Neue"/>
              </a:rPr>
              <a:t>Annex B: Case-Studies</a:t>
            </a:r>
            <a:endParaRPr b="0" i="1" sz="1000">
              <a:solidFill>
                <a:srgbClr val="555555"/>
              </a:solidFill>
              <a:latin typeface="Helvetica Neue"/>
              <a:ea typeface="Helvetica Neue"/>
              <a:cs typeface="Helvetica Neue"/>
              <a:sym typeface="Helvetica Neue"/>
            </a:endParaRPr>
          </a:p>
        </p:txBody>
      </p:sp>
      <p:sp>
        <p:nvSpPr>
          <p:cNvPr id="529" name="Google Shape;529;p32"/>
          <p:cNvSpPr txBox="1"/>
          <p:nvPr>
            <p:ph type="title"/>
          </p:nvPr>
        </p:nvSpPr>
        <p:spPr>
          <a:xfrm>
            <a:off x="236800" y="266000"/>
            <a:ext cx="4974600" cy="4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400">
                <a:solidFill>
                  <a:srgbClr val="0B5394"/>
                </a:solidFill>
                <a:latin typeface="Calibri"/>
                <a:ea typeface="Calibri"/>
                <a:cs typeface="Calibri"/>
                <a:sym typeface="Calibri"/>
              </a:rPr>
              <a:t>Annex B. Evidence from Specific Cases</a:t>
            </a:r>
            <a:endParaRPr b="0" sz="1400">
              <a:solidFill>
                <a:srgbClr val="0B5394"/>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b178ef6e7f_0_6"/>
          <p:cNvSpPr txBox="1"/>
          <p:nvPr>
            <p:ph idx="4294967295"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11</a:t>
            </a:r>
            <a:r>
              <a:rPr b="0" i="1" lang="en" sz="1000">
                <a:solidFill>
                  <a:srgbClr val="555555"/>
                </a:solidFill>
                <a:latin typeface="Helvetica Neue"/>
                <a:ea typeface="Helvetica Neue"/>
                <a:cs typeface="Helvetica Neue"/>
                <a:sym typeface="Helvetica Neue"/>
              </a:rPr>
              <a:t>. </a:t>
            </a:r>
            <a:r>
              <a:rPr i="1" lang="en" sz="1000">
                <a:solidFill>
                  <a:srgbClr val="555555"/>
                </a:solidFill>
                <a:latin typeface="Helvetica Neue"/>
                <a:ea typeface="Helvetica Neue"/>
                <a:cs typeface="Helvetica Neue"/>
                <a:sym typeface="Helvetica Neue"/>
              </a:rPr>
              <a:t>Annex B: Case-Studies</a:t>
            </a:r>
            <a:endParaRPr b="0" i="1" sz="1000">
              <a:solidFill>
                <a:srgbClr val="555555"/>
              </a:solidFill>
              <a:latin typeface="Helvetica Neue"/>
              <a:ea typeface="Helvetica Neue"/>
              <a:cs typeface="Helvetica Neue"/>
              <a:sym typeface="Helvetica Neue"/>
            </a:endParaRPr>
          </a:p>
        </p:txBody>
      </p:sp>
      <p:sp>
        <p:nvSpPr>
          <p:cNvPr id="535" name="Google Shape;535;gb178ef6e7f_0_6"/>
          <p:cNvSpPr txBox="1"/>
          <p:nvPr>
            <p:ph type="title"/>
          </p:nvPr>
        </p:nvSpPr>
        <p:spPr>
          <a:xfrm>
            <a:off x="236800" y="266000"/>
            <a:ext cx="4974600" cy="4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400">
                <a:solidFill>
                  <a:srgbClr val="0B5394"/>
                </a:solidFill>
                <a:latin typeface="Calibri"/>
                <a:ea typeface="Calibri"/>
                <a:cs typeface="Calibri"/>
                <a:sym typeface="Calibri"/>
              </a:rPr>
              <a:t>Annex B. Evidence from Specific Cases</a:t>
            </a:r>
            <a:endParaRPr b="0" sz="1400">
              <a:solidFill>
                <a:srgbClr val="0B5394"/>
              </a:solidFill>
              <a:latin typeface="Calibri"/>
              <a:ea typeface="Calibri"/>
              <a:cs typeface="Calibri"/>
              <a:sym typeface="Calibri"/>
            </a:endParaRPr>
          </a:p>
        </p:txBody>
      </p:sp>
      <p:pic>
        <p:nvPicPr>
          <p:cNvPr id="536" name="Google Shape;536;gb178ef6e7f_0_6"/>
          <p:cNvPicPr preferRelativeResize="0"/>
          <p:nvPr/>
        </p:nvPicPr>
        <p:blipFill rotWithShape="1">
          <a:blip r:embed="rId3">
            <a:alphaModFix/>
          </a:blip>
          <a:srcRect b="0" l="0" r="0" t="0"/>
          <a:stretch/>
        </p:blipFill>
        <p:spPr>
          <a:xfrm>
            <a:off x="5119700" y="1350172"/>
            <a:ext cx="2279325" cy="873725"/>
          </a:xfrm>
          <a:prstGeom prst="rect">
            <a:avLst/>
          </a:prstGeom>
          <a:noFill/>
          <a:ln>
            <a:noFill/>
          </a:ln>
        </p:spPr>
      </p:pic>
      <p:pic>
        <p:nvPicPr>
          <p:cNvPr id="537" name="Google Shape;537;gb178ef6e7f_0_6"/>
          <p:cNvPicPr preferRelativeResize="0"/>
          <p:nvPr/>
        </p:nvPicPr>
        <p:blipFill rotWithShape="1">
          <a:blip r:embed="rId4">
            <a:alphaModFix/>
          </a:blip>
          <a:srcRect b="0" l="0" r="0" t="0"/>
          <a:stretch/>
        </p:blipFill>
        <p:spPr>
          <a:xfrm>
            <a:off x="3687725" y="2223900"/>
            <a:ext cx="5291698" cy="2360975"/>
          </a:xfrm>
          <a:prstGeom prst="rect">
            <a:avLst/>
          </a:prstGeom>
          <a:noFill/>
          <a:ln>
            <a:noFill/>
          </a:ln>
        </p:spPr>
      </p:pic>
      <p:sp>
        <p:nvSpPr>
          <p:cNvPr id="538" name="Google Shape;538;gb178ef6e7f_0_6"/>
          <p:cNvSpPr txBox="1"/>
          <p:nvPr/>
        </p:nvSpPr>
        <p:spPr>
          <a:xfrm>
            <a:off x="341100" y="1350175"/>
            <a:ext cx="3000000" cy="320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Convention on Biological Diversity, Aichi Targets</a:t>
            </a:r>
            <a:br>
              <a:rPr b="1" i="0" lang="en" sz="1400" u="none" cap="none" strike="noStrike">
                <a:solidFill>
                  <a:srgbClr val="0B5394"/>
                </a:solidFill>
                <a:latin typeface="Calibri"/>
                <a:ea typeface="Calibri"/>
                <a:cs typeface="Calibri"/>
                <a:sym typeface="Calibri"/>
              </a:rPr>
            </a:br>
            <a:endParaRPr b="1" i="0" sz="14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Case Study 1</a:t>
            </a:r>
            <a:r>
              <a:rPr b="0" i="0" lang="en" sz="1200" u="none" cap="none" strike="noStrike">
                <a:solidFill>
                  <a:srgbClr val="000000"/>
                </a:solidFill>
                <a:latin typeface="Calibri"/>
                <a:ea typeface="Calibri"/>
                <a:cs typeface="Calibri"/>
                <a:sym typeface="Calibri"/>
              </a:rPr>
              <a:t>: Conservation of wetlands and contributing to achievement of Aichi biodiversity targets (5, 9, 14, 19) through the Mediterranean Wetlands Alliance</a:t>
            </a:r>
            <a:br>
              <a:rPr b="0" i="0" lang="en"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Case Study 2: </a:t>
            </a:r>
            <a:r>
              <a:rPr b="0" i="0" lang="en" sz="1200" u="none" cap="none" strike="noStrike">
                <a:solidFill>
                  <a:srgbClr val="000000"/>
                </a:solidFill>
                <a:latin typeface="Calibri"/>
                <a:ea typeface="Calibri"/>
                <a:cs typeface="Calibri"/>
                <a:sym typeface="Calibri"/>
              </a:rPr>
              <a:t>Progressing towards CBD Aichi target 11 in the Mediterranean Sea through the designation of Important Marine Mammal Areas (IMMAs)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9" name="Google Shape;539;gb178ef6e7f_0_6"/>
          <p:cNvPicPr preferRelativeResize="0"/>
          <p:nvPr/>
        </p:nvPicPr>
        <p:blipFill rotWithShape="1">
          <a:blip r:embed="rId5">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txBox="1"/>
          <p:nvPr>
            <p:ph type="title"/>
          </p:nvPr>
        </p:nvSpPr>
        <p:spPr>
          <a:xfrm>
            <a:off x="311700" y="342325"/>
            <a:ext cx="8749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Generic Theory of Change for Global Environment &amp; Development Agendas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The working group developed a ‘generic’ theory of change (TOC) to show how sub-national organizations can influence or leverage Global Environment &amp; Development Agendas. This is the high level version of the TOC.</a:t>
            </a:r>
            <a:endParaRPr b="0" i="1" sz="1200">
              <a:solidFill>
                <a:srgbClr val="45818E"/>
              </a:solidFill>
              <a:latin typeface="Calibri"/>
              <a:ea typeface="Calibri"/>
              <a:cs typeface="Calibri"/>
              <a:sym typeface="Calibri"/>
            </a:endParaRPr>
          </a:p>
        </p:txBody>
      </p:sp>
      <p:pic>
        <p:nvPicPr>
          <p:cNvPr id="99" name="Google Shape;99;p7"/>
          <p:cNvPicPr preferRelativeResize="0"/>
          <p:nvPr/>
        </p:nvPicPr>
        <p:blipFill rotWithShape="1">
          <a:blip r:embed="rId3">
            <a:alphaModFix/>
          </a:blip>
          <a:srcRect b="0" l="0" r="0" t="0"/>
          <a:stretch/>
        </p:blipFill>
        <p:spPr>
          <a:xfrm>
            <a:off x="202650" y="1309400"/>
            <a:ext cx="7672852" cy="3559175"/>
          </a:xfrm>
          <a:prstGeom prst="rect">
            <a:avLst/>
          </a:prstGeom>
          <a:noFill/>
          <a:ln>
            <a:noFill/>
          </a:ln>
        </p:spPr>
      </p:pic>
      <p:pic>
        <p:nvPicPr>
          <p:cNvPr id="100" name="Google Shape;100;p7"/>
          <p:cNvPicPr preferRelativeResize="0"/>
          <p:nvPr/>
        </p:nvPicPr>
        <p:blipFill rotWithShape="1">
          <a:blip r:embed="rId4">
            <a:alphaModFix/>
          </a:blip>
          <a:srcRect b="0" l="0" r="0" t="0"/>
          <a:stretch/>
        </p:blipFill>
        <p:spPr>
          <a:xfrm>
            <a:off x="7649275" y="4518650"/>
            <a:ext cx="1494725" cy="488375"/>
          </a:xfrm>
          <a:prstGeom prst="rect">
            <a:avLst/>
          </a:prstGeom>
          <a:noFill/>
          <a:ln>
            <a:noFill/>
          </a:ln>
        </p:spPr>
      </p:pic>
      <p:sp>
        <p:nvSpPr>
          <p:cNvPr id="101" name="Google Shape;101;p7"/>
          <p:cNvSpPr txBox="1"/>
          <p:nvPr/>
        </p:nvSpPr>
        <p:spPr>
          <a:xfrm>
            <a:off x="0" y="0"/>
            <a:ext cx="8898900" cy="29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rgbClr val="555555"/>
                </a:solidFill>
                <a:latin typeface="Helvetica Neue"/>
                <a:ea typeface="Helvetica Neue"/>
                <a:cs typeface="Helvetica Neue"/>
                <a:sym typeface="Helvetica Neue"/>
              </a:rPr>
              <a:t>1. Executive Summary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af0174346b_0_52"/>
          <p:cNvSpPr txBox="1"/>
          <p:nvPr>
            <p:ph idx="4294967295"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11</a:t>
            </a:r>
            <a:r>
              <a:rPr b="0" i="1" lang="en" sz="1000">
                <a:solidFill>
                  <a:srgbClr val="555555"/>
                </a:solidFill>
                <a:latin typeface="Helvetica Neue"/>
                <a:ea typeface="Helvetica Neue"/>
                <a:cs typeface="Helvetica Neue"/>
                <a:sym typeface="Helvetica Neue"/>
              </a:rPr>
              <a:t>. </a:t>
            </a:r>
            <a:r>
              <a:rPr i="1" lang="en" sz="1000">
                <a:solidFill>
                  <a:srgbClr val="555555"/>
                </a:solidFill>
                <a:latin typeface="Helvetica Neue"/>
                <a:ea typeface="Helvetica Neue"/>
                <a:cs typeface="Helvetica Neue"/>
                <a:sym typeface="Helvetica Neue"/>
              </a:rPr>
              <a:t>Annex B: Case-Studies</a:t>
            </a:r>
            <a:endParaRPr b="0" i="1" sz="1000">
              <a:solidFill>
                <a:srgbClr val="555555"/>
              </a:solidFill>
              <a:latin typeface="Helvetica Neue"/>
              <a:ea typeface="Helvetica Neue"/>
              <a:cs typeface="Helvetica Neue"/>
              <a:sym typeface="Helvetica Neue"/>
            </a:endParaRPr>
          </a:p>
        </p:txBody>
      </p:sp>
      <p:sp>
        <p:nvSpPr>
          <p:cNvPr id="545" name="Google Shape;545;gaf0174346b_0_52"/>
          <p:cNvSpPr txBox="1"/>
          <p:nvPr>
            <p:ph type="title"/>
          </p:nvPr>
        </p:nvSpPr>
        <p:spPr>
          <a:xfrm>
            <a:off x="236800" y="266000"/>
            <a:ext cx="4974600" cy="4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200">
                <a:solidFill>
                  <a:srgbClr val="0B5394"/>
                </a:solidFill>
                <a:latin typeface="Calibri"/>
                <a:ea typeface="Calibri"/>
                <a:cs typeface="Calibri"/>
                <a:sym typeface="Calibri"/>
              </a:rPr>
              <a:t>Annex B. Evidence from Specific Cases</a:t>
            </a:r>
            <a:endParaRPr b="0" sz="1200">
              <a:solidFill>
                <a:srgbClr val="0B5394"/>
              </a:solidFill>
              <a:latin typeface="Calibri"/>
              <a:ea typeface="Calibri"/>
              <a:cs typeface="Calibri"/>
              <a:sym typeface="Calibri"/>
            </a:endParaRPr>
          </a:p>
        </p:txBody>
      </p:sp>
      <p:pic>
        <p:nvPicPr>
          <p:cNvPr id="546" name="Google Shape;546;gaf0174346b_0_52"/>
          <p:cNvPicPr preferRelativeResize="0"/>
          <p:nvPr/>
        </p:nvPicPr>
        <p:blipFill rotWithShape="1">
          <a:blip r:embed="rId3">
            <a:alphaModFix/>
          </a:blip>
          <a:srcRect b="0" l="0" r="0" t="0"/>
          <a:stretch/>
        </p:blipFill>
        <p:spPr>
          <a:xfrm>
            <a:off x="633707" y="1168601"/>
            <a:ext cx="2705092" cy="824675"/>
          </a:xfrm>
          <a:prstGeom prst="rect">
            <a:avLst/>
          </a:prstGeom>
          <a:noFill/>
          <a:ln>
            <a:noFill/>
          </a:ln>
        </p:spPr>
      </p:pic>
      <p:pic>
        <p:nvPicPr>
          <p:cNvPr id="547" name="Google Shape;547;gaf0174346b_0_52"/>
          <p:cNvPicPr preferRelativeResize="0"/>
          <p:nvPr/>
        </p:nvPicPr>
        <p:blipFill rotWithShape="1">
          <a:blip r:embed="rId4">
            <a:alphaModFix/>
          </a:blip>
          <a:srcRect b="0" l="0" r="0" t="0"/>
          <a:stretch/>
        </p:blipFill>
        <p:spPr>
          <a:xfrm>
            <a:off x="5059324" y="204799"/>
            <a:ext cx="3362425" cy="4338625"/>
          </a:xfrm>
          <a:prstGeom prst="rect">
            <a:avLst/>
          </a:prstGeom>
          <a:noFill/>
          <a:ln>
            <a:noFill/>
          </a:ln>
        </p:spPr>
      </p:pic>
      <p:sp>
        <p:nvSpPr>
          <p:cNvPr id="548" name="Google Shape;548;gaf0174346b_0_52"/>
          <p:cNvSpPr txBox="1"/>
          <p:nvPr/>
        </p:nvSpPr>
        <p:spPr>
          <a:xfrm>
            <a:off x="310575" y="2519050"/>
            <a:ext cx="4032900" cy="171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United Nations Framework Convention on Climate Change, Paris Agreement</a:t>
            </a:r>
            <a:endParaRPr b="1" i="0" sz="14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Case Study 3: </a:t>
            </a:r>
            <a:r>
              <a:rPr b="0" i="0" lang="en" sz="1200" u="none" cap="none" strike="noStrike">
                <a:solidFill>
                  <a:srgbClr val="000000"/>
                </a:solidFill>
                <a:latin typeface="Calibri"/>
                <a:ea typeface="Calibri"/>
                <a:cs typeface="Calibri"/>
                <a:sym typeface="Calibri"/>
              </a:rPr>
              <a:t>Contributing to Peru’s national commitments to reducing greenhouse gas emissions through implementation of REDD+ Indigena Amazonica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9" name="Google Shape;549;gaf0174346b_0_52"/>
          <p:cNvPicPr preferRelativeResize="0"/>
          <p:nvPr/>
        </p:nvPicPr>
        <p:blipFill rotWithShape="1">
          <a:blip r:embed="rId5">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af19075a39_0_19"/>
          <p:cNvSpPr txBox="1"/>
          <p:nvPr>
            <p:ph idx="1" type="body"/>
          </p:nvPr>
        </p:nvSpPr>
        <p:spPr>
          <a:xfrm>
            <a:off x="406500" y="1389525"/>
            <a:ext cx="4248600" cy="343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Aim: </a:t>
            </a:r>
            <a:r>
              <a:rPr b="0" lang="en" sz="1200">
                <a:solidFill>
                  <a:srgbClr val="000000"/>
                </a:solidFill>
                <a:latin typeface="Calibri"/>
                <a:ea typeface="Calibri"/>
                <a:cs typeface="Calibri"/>
                <a:sym typeface="Calibri"/>
              </a:rPr>
              <a:t>conserve wetlands and contribute to achievement of Aichi biodiversity targets (5, 9, 14, 19) through training, experience sharing and advocacy</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Expected Results</a:t>
            </a:r>
            <a:endParaRPr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Enable m</a:t>
            </a:r>
            <a:r>
              <a:rPr b="0" lang="en" sz="1200">
                <a:solidFill>
                  <a:srgbClr val="000000"/>
                </a:solidFill>
                <a:latin typeface="Calibri"/>
                <a:ea typeface="Calibri"/>
                <a:cs typeface="Calibri"/>
                <a:sym typeface="Calibri"/>
              </a:rPr>
              <a:t>ulti-directional dialogue between Member states, re: available knowledge on model sites, experiences, best practices, etc.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Link local, national and regional stakeholders and initiatives through innovative, concrete joint actions on prioritised policy and strategic topics</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Build capacity of civil society to participate in wetland management and conservation activities</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Increase the public awareness of wetlands</a:t>
            </a:r>
            <a:endParaRPr b="0" sz="1200">
              <a:solidFill>
                <a:srgbClr val="000000"/>
              </a:solidFill>
              <a:latin typeface="Calibri"/>
              <a:ea typeface="Calibri"/>
              <a:cs typeface="Calibri"/>
              <a:sym typeface="Calibri"/>
            </a:endParaRPr>
          </a:p>
        </p:txBody>
      </p:sp>
      <p:sp>
        <p:nvSpPr>
          <p:cNvPr id="555" name="Google Shape;555;gaf19075a39_0_19"/>
          <p:cNvSpPr txBox="1"/>
          <p:nvPr>
            <p:ph idx="2" type="title"/>
          </p:nvPr>
        </p:nvSpPr>
        <p:spPr>
          <a:xfrm>
            <a:off x="113525" y="91725"/>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Calibri"/>
                <a:ea typeface="Calibri"/>
                <a:cs typeface="Calibri"/>
                <a:sym typeface="Calibri"/>
              </a:rPr>
              <a:t>11. Annex B: Case-Studies</a:t>
            </a:r>
            <a:endParaRPr b="0" sz="1000">
              <a:solidFill>
                <a:srgbClr val="555555"/>
              </a:solidFill>
              <a:latin typeface="Calibri"/>
              <a:ea typeface="Calibri"/>
              <a:cs typeface="Calibri"/>
              <a:sym typeface="Calibri"/>
            </a:endParaRPr>
          </a:p>
        </p:txBody>
      </p:sp>
      <p:sp>
        <p:nvSpPr>
          <p:cNvPr id="556" name="Google Shape;556;gaf19075a39_0_19"/>
          <p:cNvSpPr txBox="1"/>
          <p:nvPr>
            <p:ph idx="1" type="body"/>
          </p:nvPr>
        </p:nvSpPr>
        <p:spPr>
          <a:xfrm>
            <a:off x="4788000" y="1389525"/>
            <a:ext cx="4248600" cy="343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200">
                <a:solidFill>
                  <a:srgbClr val="0B5394"/>
                </a:solidFill>
                <a:highlight>
                  <a:schemeClr val="lt1"/>
                </a:highlight>
                <a:latin typeface="Calibri"/>
                <a:ea typeface="Calibri"/>
                <a:cs typeface="Calibri"/>
                <a:sym typeface="Calibri"/>
              </a:rPr>
              <a:t>What is the status of design and implementation?</a:t>
            </a:r>
            <a:r>
              <a:rPr b="0" lang="en" sz="1200">
                <a:solidFill>
                  <a:srgbClr val="0B5394"/>
                </a:solidFill>
                <a:highlight>
                  <a:schemeClr val="lt1"/>
                </a:highlight>
                <a:latin typeface="Calibri"/>
                <a:ea typeface="Calibri"/>
                <a:cs typeface="Calibri"/>
                <a:sym typeface="Calibri"/>
              </a:rPr>
              <a:t> </a:t>
            </a:r>
            <a:br>
              <a:rPr b="0" lang="en" sz="1200">
                <a:solidFill>
                  <a:srgbClr val="0B5394"/>
                </a:solidFill>
                <a:highlight>
                  <a:schemeClr val="lt1"/>
                </a:highlight>
                <a:latin typeface="Calibri"/>
                <a:ea typeface="Calibri"/>
                <a:cs typeface="Calibri"/>
                <a:sym typeface="Calibri"/>
              </a:rPr>
            </a:br>
            <a:endParaRPr b="0" sz="1200">
              <a:solidFill>
                <a:srgbClr val="0B5394"/>
              </a:solidFill>
              <a:highlight>
                <a:schemeClr val="lt1"/>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Project is in its 4</a:t>
            </a:r>
            <a:r>
              <a:rPr b="0" baseline="30000" lang="en" sz="1200">
                <a:solidFill>
                  <a:srgbClr val="000000"/>
                </a:solidFill>
                <a:latin typeface="Calibri"/>
                <a:ea typeface="Calibri"/>
                <a:cs typeface="Calibri"/>
                <a:sym typeface="Calibri"/>
              </a:rPr>
              <a:t>th</a:t>
            </a:r>
            <a:r>
              <a:rPr b="0" lang="en" sz="1200">
                <a:solidFill>
                  <a:srgbClr val="000000"/>
                </a:solidFill>
                <a:latin typeface="Calibri"/>
                <a:ea typeface="Calibri"/>
                <a:cs typeface="Calibri"/>
                <a:sym typeface="Calibri"/>
              </a:rPr>
              <a:t> year of implementation with participation of ca. 20 organizations from different Mediterranean countries </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Main focus to date has been the establishment of a red alert system and implementation of peer-to-peer training sessions. </a:t>
            </a:r>
            <a:endParaRPr b="0" sz="1200">
              <a:solidFill>
                <a:srgbClr val="000000"/>
              </a:solidFill>
              <a:latin typeface="Calibri"/>
              <a:ea typeface="Calibri"/>
              <a:cs typeface="Calibri"/>
              <a:sym typeface="Calibri"/>
            </a:endParaRPr>
          </a:p>
          <a:p>
            <a:pPr indent="-304800" lvl="1" marL="914400" rtl="0" algn="l">
              <a:lnSpc>
                <a:spcPct val="115000"/>
              </a:lnSpc>
              <a:spcBef>
                <a:spcPts val="160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Several “red alerts” have already been identified with a group advocacy response</a:t>
            </a:r>
            <a:endParaRPr sz="1200">
              <a:latin typeface="Calibri"/>
              <a:ea typeface="Calibri"/>
              <a:cs typeface="Calibri"/>
              <a:sym typeface="Calibri"/>
            </a:endParaRPr>
          </a:p>
          <a:p>
            <a:pPr indent="-304800" lvl="1" marL="914400" rtl="0" algn="l">
              <a:lnSpc>
                <a:spcPct val="115000"/>
              </a:lnSpc>
              <a:spcBef>
                <a:spcPts val="160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2-3 training sessions have been implemented per year ranging from communication to restoration and participative practices.  </a:t>
            </a:r>
            <a:endParaRPr b="0" sz="1200">
              <a:solidFill>
                <a:srgbClr val="000000"/>
              </a:solidFill>
              <a:latin typeface="Calibri"/>
              <a:ea typeface="Calibri"/>
              <a:cs typeface="Calibri"/>
              <a:sym typeface="Calibri"/>
            </a:endParaRPr>
          </a:p>
        </p:txBody>
      </p:sp>
      <p:sp>
        <p:nvSpPr>
          <p:cNvPr id="557" name="Google Shape;557;gaf19075a39_0_19"/>
          <p:cNvSpPr txBox="1"/>
          <p:nvPr>
            <p:ph type="title"/>
          </p:nvPr>
        </p:nvSpPr>
        <p:spPr>
          <a:xfrm>
            <a:off x="311700" y="364725"/>
            <a:ext cx="85206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Case Study 1: Mediterranean Wetlands Alliance</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Facilitated the the improvement of wetlands conservation across the entire Mediterranean Basin, by working through the </a:t>
            </a:r>
            <a:r>
              <a:rPr i="1" lang="en" sz="1200">
                <a:solidFill>
                  <a:srgbClr val="45818E"/>
                </a:solidFill>
                <a:latin typeface="Calibri"/>
                <a:ea typeface="Calibri"/>
                <a:cs typeface="Calibri"/>
                <a:sym typeface="Calibri"/>
              </a:rPr>
              <a:t>Convention on Biological Diversity Aichi Targets.</a:t>
            </a:r>
            <a:r>
              <a:rPr b="0" i="1" lang="en" sz="1200">
                <a:solidFill>
                  <a:srgbClr val="45818E"/>
                </a:solidFill>
                <a:latin typeface="Calibri"/>
                <a:ea typeface="Calibri"/>
                <a:cs typeface="Calibri"/>
                <a:sym typeface="Calibri"/>
              </a:rPr>
              <a:t> </a:t>
            </a:r>
            <a:endParaRPr sz="1200">
              <a:solidFill>
                <a:srgbClr val="0B5394"/>
              </a:solidFill>
              <a:latin typeface="Calibri"/>
              <a:ea typeface="Calibri"/>
              <a:cs typeface="Calibri"/>
              <a:sym typeface="Calibri"/>
            </a:endParaRPr>
          </a:p>
        </p:txBody>
      </p:sp>
      <p:pic>
        <p:nvPicPr>
          <p:cNvPr id="558" name="Google Shape;558;gaf19075a39_0_19"/>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b0b5d135a3_0_21"/>
          <p:cNvSpPr txBox="1"/>
          <p:nvPr>
            <p:ph idx="1" type="body"/>
          </p:nvPr>
        </p:nvSpPr>
        <p:spPr>
          <a:xfrm>
            <a:off x="204150" y="1367125"/>
            <a:ext cx="8595600" cy="384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What lessons and recommendations for designing and implementing the strategy have emerged from this case? </a:t>
            </a:r>
            <a:br>
              <a:rPr lang="en" sz="1200">
                <a:solidFill>
                  <a:srgbClr val="0B5394"/>
                </a:solidFill>
                <a:latin typeface="Calibri"/>
                <a:ea typeface="Calibri"/>
                <a:cs typeface="Calibri"/>
                <a:sym typeface="Calibri"/>
              </a:rPr>
            </a:br>
            <a:endParaRPr sz="1200">
              <a:solidFill>
                <a:srgbClr val="0B5394"/>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A common (concept and project management) language is needed between environmental and development organizations. Other language issues are difficult, therefore translation services are needed or training workshops divided by groups. </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A rotating governance structure had its limits, therefore the Tour du Valat took the lead role in coordinating and securing funding. They needed to manage members fluctuation through time and fund the first phase of the project. </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It was difficult to align perspectives of advocacy-oriented organizations with governmental bodies, therefore the institutional set-up designated civil society as direct partners and governments as invited participants. Both actors were relieved with the arrangement as it helped balance power relations and manage credibility and legitimacy of their participation.</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chemeClr val="dk1"/>
                </a:solidFill>
                <a:latin typeface="Calibri"/>
                <a:ea typeface="Calibri"/>
                <a:cs typeface="Calibri"/>
                <a:sym typeface="Calibri"/>
              </a:rPr>
              <a:t>Aichi targets provided common ground between the Alliance and the French Development Agency and led to funding support, but also let to the Alliance taking on some activities which which are outside of their ‘normal’ range.</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Different visions and approaches of partners is rich, allowing for interesting peer-to-peer training, but also creates conflicts, feeling of isolation and different implementation implications, and there is need for adaptive management. </a:t>
            </a:r>
            <a:endParaRPr b="0" sz="1200">
              <a:solidFill>
                <a:srgbClr val="000000"/>
              </a:solidFill>
              <a:latin typeface="Calibri"/>
              <a:ea typeface="Calibri"/>
              <a:cs typeface="Calibri"/>
              <a:sym typeface="Calibri"/>
            </a:endParaRPr>
          </a:p>
        </p:txBody>
      </p:sp>
      <p:sp>
        <p:nvSpPr>
          <p:cNvPr id="564" name="Google Shape;564;gb0b5d135a3_0_21"/>
          <p:cNvSpPr txBox="1"/>
          <p:nvPr>
            <p:ph idx="2" type="title"/>
          </p:nvPr>
        </p:nvSpPr>
        <p:spPr>
          <a:xfrm>
            <a:off x="113525" y="91725"/>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Calibri"/>
                <a:ea typeface="Calibri"/>
                <a:cs typeface="Calibri"/>
                <a:sym typeface="Calibri"/>
              </a:rPr>
              <a:t>11. Annex B: Case-Studies</a:t>
            </a:r>
            <a:endParaRPr b="0" sz="1000">
              <a:solidFill>
                <a:srgbClr val="555555"/>
              </a:solidFill>
              <a:latin typeface="Calibri"/>
              <a:ea typeface="Calibri"/>
              <a:cs typeface="Calibri"/>
              <a:sym typeface="Calibri"/>
            </a:endParaRPr>
          </a:p>
        </p:txBody>
      </p:sp>
      <p:sp>
        <p:nvSpPr>
          <p:cNvPr id="565" name="Google Shape;565;gb0b5d135a3_0_21"/>
          <p:cNvSpPr txBox="1"/>
          <p:nvPr>
            <p:ph type="title"/>
          </p:nvPr>
        </p:nvSpPr>
        <p:spPr>
          <a:xfrm>
            <a:off x="311700" y="364725"/>
            <a:ext cx="85206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Case Study 1: Mediterranean Wetlands Alliance</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Facilitated the the improvement of wetlands conservation across the entire Mediterranean Basin, by working through the </a:t>
            </a:r>
            <a:r>
              <a:rPr i="1" lang="en" sz="1200">
                <a:solidFill>
                  <a:srgbClr val="45818E"/>
                </a:solidFill>
                <a:latin typeface="Calibri"/>
                <a:ea typeface="Calibri"/>
                <a:cs typeface="Calibri"/>
                <a:sym typeface="Calibri"/>
              </a:rPr>
              <a:t>Convention on Biological Diversity Aichi Targets.</a:t>
            </a:r>
            <a:r>
              <a:rPr b="0" i="1" lang="en" sz="1200">
                <a:solidFill>
                  <a:srgbClr val="45818E"/>
                </a:solidFill>
                <a:latin typeface="Calibri"/>
                <a:ea typeface="Calibri"/>
                <a:cs typeface="Calibri"/>
                <a:sym typeface="Calibri"/>
              </a:rPr>
              <a:t> </a:t>
            </a:r>
            <a:endParaRPr sz="1200">
              <a:solidFill>
                <a:srgbClr val="0B5394"/>
              </a:solidFill>
              <a:latin typeface="Calibri"/>
              <a:ea typeface="Calibri"/>
              <a:cs typeface="Calibri"/>
              <a:sym typeface="Calibri"/>
            </a:endParaRPr>
          </a:p>
        </p:txBody>
      </p:sp>
      <p:pic>
        <p:nvPicPr>
          <p:cNvPr id="566" name="Google Shape;566;gb0b5d135a3_0_21"/>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b0b5d135a3_0_14"/>
          <p:cNvSpPr txBox="1"/>
          <p:nvPr>
            <p:ph idx="1" type="body"/>
          </p:nvPr>
        </p:nvSpPr>
        <p:spPr>
          <a:xfrm>
            <a:off x="406500" y="1389525"/>
            <a:ext cx="4248600" cy="343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Aim: </a:t>
            </a:r>
            <a:r>
              <a:rPr b="0" lang="en" sz="1200">
                <a:solidFill>
                  <a:srgbClr val="000000"/>
                </a:solidFill>
                <a:latin typeface="Calibri"/>
                <a:ea typeface="Calibri"/>
                <a:cs typeface="Calibri"/>
                <a:sym typeface="Calibri"/>
              </a:rPr>
              <a:t>to design and implement a process to designate </a:t>
            </a:r>
            <a:r>
              <a:rPr lang="en" sz="1200">
                <a:solidFill>
                  <a:srgbClr val="000000"/>
                </a:solidFill>
                <a:latin typeface="Calibri"/>
                <a:ea typeface="Calibri"/>
                <a:cs typeface="Calibri"/>
                <a:sym typeface="Calibri"/>
              </a:rPr>
              <a:t>Important Marine Mammal Areas (IMMAs)</a:t>
            </a:r>
            <a:r>
              <a:rPr b="0" lang="en" sz="1200">
                <a:solidFill>
                  <a:srgbClr val="000000"/>
                </a:solidFill>
                <a:latin typeface="Calibri"/>
                <a:ea typeface="Calibri"/>
                <a:cs typeface="Calibri"/>
                <a:sym typeface="Calibri"/>
              </a:rPr>
              <a:t> in the Mediterranean Sea by the IUCN Marine Mammal Protected Areas Task Force.</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rPr b="0" lang="en" sz="1200">
                <a:solidFill>
                  <a:srgbClr val="000000"/>
                </a:solidFill>
                <a:latin typeface="Calibri"/>
                <a:ea typeface="Calibri"/>
                <a:cs typeface="Calibri"/>
                <a:sym typeface="Calibri"/>
              </a:rPr>
              <a:t>IMMAs are discrete portions of habitat, important to marine mammal species, that should be considered within place-based conservation efforts, e.g., marine spatial planning and marine protected areas. Identification of IMMAs can accelerate a planning process for habitat protection.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Expected Results</a:t>
            </a:r>
            <a:endParaRPr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IMMAs are identified in the Mediterranean Sea</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Implementation of effective spatial protection measures is facilitated</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A global IMMA network is launched</a:t>
            </a:r>
            <a:endParaRPr b="0" sz="1200">
              <a:solidFill>
                <a:srgbClr val="000000"/>
              </a:solidFill>
              <a:highlight>
                <a:schemeClr val="lt1"/>
              </a:highlight>
              <a:latin typeface="Calibri"/>
              <a:ea typeface="Calibri"/>
              <a:cs typeface="Calibri"/>
              <a:sym typeface="Calibri"/>
            </a:endParaRPr>
          </a:p>
        </p:txBody>
      </p:sp>
      <p:sp>
        <p:nvSpPr>
          <p:cNvPr id="572" name="Google Shape;572;gb0b5d135a3_0_14"/>
          <p:cNvSpPr txBox="1"/>
          <p:nvPr>
            <p:ph idx="2" type="title"/>
          </p:nvPr>
        </p:nvSpPr>
        <p:spPr>
          <a:xfrm>
            <a:off x="113525" y="91725"/>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Calibri"/>
                <a:ea typeface="Calibri"/>
                <a:cs typeface="Calibri"/>
                <a:sym typeface="Calibri"/>
              </a:rPr>
              <a:t>11. Annex B: Case-Studies</a:t>
            </a:r>
            <a:endParaRPr b="0" sz="1000">
              <a:solidFill>
                <a:srgbClr val="555555"/>
              </a:solidFill>
              <a:latin typeface="Calibri"/>
              <a:ea typeface="Calibri"/>
              <a:cs typeface="Calibri"/>
              <a:sym typeface="Calibri"/>
            </a:endParaRPr>
          </a:p>
        </p:txBody>
      </p:sp>
      <p:sp>
        <p:nvSpPr>
          <p:cNvPr id="573" name="Google Shape;573;gb0b5d135a3_0_14"/>
          <p:cNvSpPr txBox="1"/>
          <p:nvPr>
            <p:ph idx="1" type="body"/>
          </p:nvPr>
        </p:nvSpPr>
        <p:spPr>
          <a:xfrm>
            <a:off x="4788000" y="1389525"/>
            <a:ext cx="4248600" cy="343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200">
                <a:solidFill>
                  <a:srgbClr val="0B5394"/>
                </a:solidFill>
                <a:highlight>
                  <a:schemeClr val="lt1"/>
                </a:highlight>
                <a:latin typeface="Calibri"/>
                <a:ea typeface="Calibri"/>
                <a:cs typeface="Calibri"/>
                <a:sym typeface="Calibri"/>
              </a:rPr>
              <a:t>What is the status of design and implementation?</a:t>
            </a:r>
            <a:r>
              <a:rPr b="0" lang="en" sz="1200">
                <a:solidFill>
                  <a:srgbClr val="0B5394"/>
                </a:solidFill>
                <a:highlight>
                  <a:schemeClr val="lt1"/>
                </a:highlight>
                <a:latin typeface="Calibri"/>
                <a:ea typeface="Calibri"/>
                <a:cs typeface="Calibri"/>
                <a:sym typeface="Calibri"/>
              </a:rPr>
              <a:t> </a:t>
            </a:r>
            <a:endParaRPr b="0" sz="1200">
              <a:solidFill>
                <a:srgbClr val="0B5394"/>
              </a:solidFill>
              <a:highlight>
                <a:schemeClr val="lt1"/>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IMMAs have been identified in the Mediterranean sea as planned and the pilot project is now closed.</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 initiative is continuing globally, triggering  identification of IMMAs in 5 other regional seas - 159 IMMAs, covering 15+ M km</a:t>
            </a:r>
            <a:r>
              <a:rPr b="0" baseline="30000" lang="en" sz="1200">
                <a:solidFill>
                  <a:srgbClr val="000000"/>
                </a:solidFill>
                <a:latin typeface="Calibri"/>
                <a:ea typeface="Calibri"/>
                <a:cs typeface="Calibri"/>
                <a:sym typeface="Calibri"/>
              </a:rPr>
              <a:t>2</a:t>
            </a:r>
            <a:r>
              <a:rPr b="0" lang="en" sz="1200">
                <a:solidFill>
                  <a:srgbClr val="000000"/>
                </a:solidFill>
                <a:latin typeface="Calibri"/>
                <a:ea typeface="Calibri"/>
                <a:cs typeface="Calibri"/>
                <a:sym typeface="Calibri"/>
              </a:rPr>
              <a:t> (4% of global waters).</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Examples of where IMMAs translated in effective conservation actions:</a:t>
            </a:r>
            <a:endParaRPr b="0" sz="1200">
              <a:solidFill>
                <a:srgbClr val="000000"/>
              </a:solidFill>
              <a:latin typeface="Calibri"/>
              <a:ea typeface="Calibri"/>
              <a:cs typeface="Calibri"/>
              <a:sym typeface="Calibri"/>
            </a:endParaRPr>
          </a:p>
          <a:p>
            <a:pPr indent="-304800" lvl="0" marL="9144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New MPAs declared in Bangladesh.</a:t>
            </a:r>
            <a:endParaRPr b="0" sz="1200">
              <a:solidFill>
                <a:srgbClr val="000000"/>
              </a:solidFill>
              <a:latin typeface="Calibri"/>
              <a:ea typeface="Calibri"/>
              <a:cs typeface="Calibri"/>
              <a:sym typeface="Calibri"/>
            </a:endParaRPr>
          </a:p>
          <a:p>
            <a:pPr indent="-304800" lvl="0" marL="9144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Oil &amp; gas projects relinquished in South Africa</a:t>
            </a:r>
            <a:endParaRPr b="0" sz="1200">
              <a:solidFill>
                <a:srgbClr val="000000"/>
              </a:solidFill>
              <a:latin typeface="Calibri"/>
              <a:ea typeface="Calibri"/>
              <a:cs typeface="Calibri"/>
              <a:sym typeface="Calibri"/>
            </a:endParaRPr>
          </a:p>
          <a:p>
            <a:pPr indent="-304800" lvl="0" marL="9144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Coastal plans put forward in Indonesia</a:t>
            </a:r>
            <a:endParaRPr b="0" sz="1200">
              <a:solidFill>
                <a:srgbClr val="000000"/>
              </a:solidFill>
              <a:latin typeface="Calibri"/>
              <a:ea typeface="Calibri"/>
              <a:cs typeface="Calibri"/>
              <a:sym typeface="Calibri"/>
            </a:endParaRPr>
          </a:p>
          <a:p>
            <a:pPr indent="-304800" lvl="0" marL="9144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Maritime traffic restrictions are under consideration globally.</a:t>
            </a:r>
            <a:endParaRPr b="0" sz="1200">
              <a:solidFill>
                <a:srgbClr val="000000"/>
              </a:solidFill>
              <a:latin typeface="Calibri"/>
              <a:ea typeface="Calibri"/>
              <a:cs typeface="Calibri"/>
              <a:sym typeface="Calibri"/>
            </a:endParaRPr>
          </a:p>
        </p:txBody>
      </p:sp>
      <p:sp>
        <p:nvSpPr>
          <p:cNvPr id="574" name="Google Shape;574;gb0b5d135a3_0_14"/>
          <p:cNvSpPr txBox="1"/>
          <p:nvPr>
            <p:ph type="title"/>
          </p:nvPr>
        </p:nvSpPr>
        <p:spPr>
          <a:xfrm>
            <a:off x="311700" y="364725"/>
            <a:ext cx="85206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Case Study 2: Designation of Important Marine Mammal Areas (IMMAs) in the Mediterranean Sea</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Facilitated the designation of IMMAs by working through the </a:t>
            </a:r>
            <a:r>
              <a:rPr i="1" lang="en" sz="1200">
                <a:solidFill>
                  <a:srgbClr val="45818E"/>
                </a:solidFill>
                <a:latin typeface="Calibri"/>
                <a:ea typeface="Calibri"/>
                <a:cs typeface="Calibri"/>
                <a:sym typeface="Calibri"/>
              </a:rPr>
              <a:t>Agreement for the Conservation of Cetaceans </a:t>
            </a:r>
            <a:r>
              <a:rPr b="0" i="1" lang="en" sz="1200">
                <a:solidFill>
                  <a:srgbClr val="45818E"/>
                </a:solidFill>
                <a:latin typeface="Calibri"/>
                <a:ea typeface="Calibri"/>
                <a:cs typeface="Calibri"/>
                <a:sym typeface="Calibri"/>
              </a:rPr>
              <a:t>of the Black Sea, Mediterranean sea and Contiguous Atlantic Area (ACCOBAMS), </a:t>
            </a:r>
            <a:r>
              <a:rPr i="1" lang="en" sz="1200">
                <a:solidFill>
                  <a:srgbClr val="45818E"/>
                </a:solidFill>
                <a:latin typeface="Calibri"/>
                <a:ea typeface="Calibri"/>
                <a:cs typeface="Calibri"/>
                <a:sym typeface="Calibri"/>
              </a:rPr>
              <a:t>Convention on Biological Diversity</a:t>
            </a:r>
            <a:r>
              <a:rPr b="0" i="1" lang="en" sz="1200">
                <a:solidFill>
                  <a:srgbClr val="45818E"/>
                </a:solidFill>
                <a:latin typeface="Calibri"/>
                <a:ea typeface="Calibri"/>
                <a:cs typeface="Calibri"/>
                <a:sym typeface="Calibri"/>
              </a:rPr>
              <a:t>'s Ecologically or Biologically Significant Areas (CBD EBSAs), the </a:t>
            </a:r>
            <a:r>
              <a:rPr i="1" lang="en" sz="1200">
                <a:solidFill>
                  <a:srgbClr val="45818E"/>
                </a:solidFill>
                <a:latin typeface="Calibri"/>
                <a:ea typeface="Calibri"/>
                <a:cs typeface="Calibri"/>
                <a:sym typeface="Calibri"/>
              </a:rPr>
              <a:t>IUCN Key Biodiversity Areas </a:t>
            </a:r>
            <a:r>
              <a:rPr b="0" i="1" lang="en" sz="1200">
                <a:solidFill>
                  <a:srgbClr val="45818E"/>
                </a:solidFill>
                <a:latin typeface="Calibri"/>
                <a:ea typeface="Calibri"/>
                <a:cs typeface="Calibri"/>
                <a:sym typeface="Calibri"/>
              </a:rPr>
              <a:t>(KBAs), and the </a:t>
            </a:r>
            <a:r>
              <a:rPr i="1" lang="en" sz="1200">
                <a:solidFill>
                  <a:srgbClr val="45818E"/>
                </a:solidFill>
                <a:latin typeface="Calibri"/>
                <a:ea typeface="Calibri"/>
                <a:cs typeface="Calibri"/>
                <a:sym typeface="Calibri"/>
              </a:rPr>
              <a:t>Convention on Migratory Species</a:t>
            </a:r>
            <a:r>
              <a:rPr b="0" i="1" lang="en" sz="1200">
                <a:solidFill>
                  <a:srgbClr val="45818E"/>
                </a:solidFill>
                <a:latin typeface="Calibri"/>
                <a:ea typeface="Calibri"/>
                <a:cs typeface="Calibri"/>
                <a:sym typeface="Calibri"/>
              </a:rPr>
              <a:t> (CMS).</a:t>
            </a:r>
            <a:endParaRPr b="0" i="1" sz="1200">
              <a:solidFill>
                <a:srgbClr val="45818E"/>
              </a:solidFill>
              <a:latin typeface="Calibri"/>
              <a:ea typeface="Calibri"/>
              <a:cs typeface="Calibri"/>
              <a:sym typeface="Calibri"/>
            </a:endParaRPr>
          </a:p>
        </p:txBody>
      </p:sp>
      <p:pic>
        <p:nvPicPr>
          <p:cNvPr id="575" name="Google Shape;575;gb0b5d135a3_0_14"/>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a5a7bb71b4_0_0"/>
          <p:cNvSpPr txBox="1"/>
          <p:nvPr>
            <p:ph idx="1" type="body"/>
          </p:nvPr>
        </p:nvSpPr>
        <p:spPr>
          <a:xfrm>
            <a:off x="204150" y="1367125"/>
            <a:ext cx="8595600" cy="358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What lessons and recommendations for designing and implementing the strategy have emerged from this case? </a:t>
            </a:r>
            <a:br>
              <a:rPr lang="en" sz="1200">
                <a:solidFill>
                  <a:srgbClr val="0B5394"/>
                </a:solidFill>
                <a:latin typeface="Calibri"/>
                <a:ea typeface="Calibri"/>
                <a:cs typeface="Calibri"/>
                <a:sym typeface="Calibri"/>
              </a:rPr>
            </a:br>
            <a:endParaRPr sz="1200">
              <a:solidFill>
                <a:srgbClr val="0B5394"/>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Ensure adequate consultation and participation of experts from member states (legitimacy, credibility)</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Ensure recognition by regional and national institutions and government authorities (legitimacy, relevance)</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Scale matters! Your project needs to be at a sufficiently large scale to make a meaningful progress towards meeting Aichi target 11 for marine protection and migratory species like Cetaceans</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In the Mediterranean Sea, the ACCOBAMS (Agreement for the Conservation of Cetaceans of the Black Sea, Mediterranean sea and Contiguous Atlantic Area) already designated “Critical Cetacean Areas”, a status recognised by member states. Developing an IMMA process in the Mediterranean without the recognition of ACCOBAMS would be a dead end for the process. Mediterranean IMMAs were also recognised by ACCOBAMS and its members.</a:t>
            </a:r>
            <a:endParaRPr b="0" sz="1200">
              <a:solidFill>
                <a:srgbClr val="000000"/>
              </a:solidFill>
              <a:latin typeface="Calibri"/>
              <a:ea typeface="Calibri"/>
              <a:cs typeface="Calibri"/>
              <a:sym typeface="Calibri"/>
            </a:endParaRPr>
          </a:p>
        </p:txBody>
      </p:sp>
      <p:sp>
        <p:nvSpPr>
          <p:cNvPr id="581" name="Google Shape;581;ga5a7bb71b4_0_0"/>
          <p:cNvSpPr txBox="1"/>
          <p:nvPr>
            <p:ph idx="2" type="title"/>
          </p:nvPr>
        </p:nvSpPr>
        <p:spPr>
          <a:xfrm>
            <a:off x="113525" y="91725"/>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Calibri"/>
                <a:ea typeface="Calibri"/>
                <a:cs typeface="Calibri"/>
                <a:sym typeface="Calibri"/>
              </a:rPr>
              <a:t>11. Annex B: Case-Studies</a:t>
            </a:r>
            <a:endParaRPr b="0" sz="1000">
              <a:solidFill>
                <a:srgbClr val="555555"/>
              </a:solidFill>
              <a:latin typeface="Calibri"/>
              <a:ea typeface="Calibri"/>
              <a:cs typeface="Calibri"/>
              <a:sym typeface="Calibri"/>
            </a:endParaRPr>
          </a:p>
        </p:txBody>
      </p:sp>
      <p:sp>
        <p:nvSpPr>
          <p:cNvPr id="582" name="Google Shape;582;ga5a7bb71b4_0_0"/>
          <p:cNvSpPr txBox="1"/>
          <p:nvPr>
            <p:ph type="title"/>
          </p:nvPr>
        </p:nvSpPr>
        <p:spPr>
          <a:xfrm>
            <a:off x="311700" y="364725"/>
            <a:ext cx="85206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Case Study 2: Designation of Important Marine Mammal Areas (IMMAs) in the Mediterranean Sea</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Facilitated the designation of IMMAs by working through the </a:t>
            </a:r>
            <a:r>
              <a:rPr i="1" lang="en" sz="1200">
                <a:solidFill>
                  <a:srgbClr val="45818E"/>
                </a:solidFill>
                <a:latin typeface="Calibri"/>
                <a:ea typeface="Calibri"/>
                <a:cs typeface="Calibri"/>
                <a:sym typeface="Calibri"/>
              </a:rPr>
              <a:t>Agreement for the Conservation of Cetaceans </a:t>
            </a:r>
            <a:r>
              <a:rPr b="0" i="1" lang="en" sz="1200">
                <a:solidFill>
                  <a:srgbClr val="45818E"/>
                </a:solidFill>
                <a:latin typeface="Calibri"/>
                <a:ea typeface="Calibri"/>
                <a:cs typeface="Calibri"/>
                <a:sym typeface="Calibri"/>
              </a:rPr>
              <a:t>of the Black Sea, Mediterranean sea and Contiguous Atlantic Area (ACCOBAMS), </a:t>
            </a:r>
            <a:r>
              <a:rPr i="1" lang="en" sz="1200">
                <a:solidFill>
                  <a:srgbClr val="45818E"/>
                </a:solidFill>
                <a:latin typeface="Calibri"/>
                <a:ea typeface="Calibri"/>
                <a:cs typeface="Calibri"/>
                <a:sym typeface="Calibri"/>
              </a:rPr>
              <a:t>Convention on Biological Diversity</a:t>
            </a:r>
            <a:r>
              <a:rPr b="0" i="1" lang="en" sz="1200">
                <a:solidFill>
                  <a:srgbClr val="45818E"/>
                </a:solidFill>
                <a:latin typeface="Calibri"/>
                <a:ea typeface="Calibri"/>
                <a:cs typeface="Calibri"/>
                <a:sym typeface="Calibri"/>
              </a:rPr>
              <a:t>'s Ecologically or Biologically Significant Areas (CBD EBSAs), the </a:t>
            </a:r>
            <a:r>
              <a:rPr i="1" lang="en" sz="1200">
                <a:solidFill>
                  <a:srgbClr val="45818E"/>
                </a:solidFill>
                <a:latin typeface="Calibri"/>
                <a:ea typeface="Calibri"/>
                <a:cs typeface="Calibri"/>
                <a:sym typeface="Calibri"/>
              </a:rPr>
              <a:t>IUCN Key Biodiversity Areas </a:t>
            </a:r>
            <a:r>
              <a:rPr b="0" i="1" lang="en" sz="1200">
                <a:solidFill>
                  <a:srgbClr val="45818E"/>
                </a:solidFill>
                <a:latin typeface="Calibri"/>
                <a:ea typeface="Calibri"/>
                <a:cs typeface="Calibri"/>
                <a:sym typeface="Calibri"/>
              </a:rPr>
              <a:t>(KBAs), and the </a:t>
            </a:r>
            <a:r>
              <a:rPr i="1" lang="en" sz="1200">
                <a:solidFill>
                  <a:srgbClr val="45818E"/>
                </a:solidFill>
                <a:latin typeface="Calibri"/>
                <a:ea typeface="Calibri"/>
                <a:cs typeface="Calibri"/>
                <a:sym typeface="Calibri"/>
              </a:rPr>
              <a:t>Convention on Migratory Species</a:t>
            </a:r>
            <a:r>
              <a:rPr b="0" i="1" lang="en" sz="1200">
                <a:solidFill>
                  <a:srgbClr val="45818E"/>
                </a:solidFill>
                <a:latin typeface="Calibri"/>
                <a:ea typeface="Calibri"/>
                <a:cs typeface="Calibri"/>
                <a:sym typeface="Calibri"/>
              </a:rPr>
              <a:t> (CMS).</a:t>
            </a:r>
            <a:endParaRPr b="0" i="1" sz="1200">
              <a:solidFill>
                <a:srgbClr val="45818E"/>
              </a:solidFill>
              <a:latin typeface="Calibri"/>
              <a:ea typeface="Calibri"/>
              <a:cs typeface="Calibri"/>
              <a:sym typeface="Calibri"/>
            </a:endParaRPr>
          </a:p>
        </p:txBody>
      </p:sp>
      <p:pic>
        <p:nvPicPr>
          <p:cNvPr id="583" name="Google Shape;583;ga5a7bb71b4_0_0"/>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b0b5d135a3_0_1"/>
          <p:cNvSpPr txBox="1"/>
          <p:nvPr>
            <p:ph idx="1" type="body"/>
          </p:nvPr>
        </p:nvSpPr>
        <p:spPr>
          <a:xfrm>
            <a:off x="406500" y="1389525"/>
            <a:ext cx="4248600" cy="343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Aim:</a:t>
            </a:r>
            <a:r>
              <a:rPr b="0" lang="en" sz="1200">
                <a:solidFill>
                  <a:srgbClr val="000000"/>
                </a:solidFill>
                <a:latin typeface="Calibri"/>
                <a:ea typeface="Calibri"/>
                <a:cs typeface="Calibri"/>
                <a:sym typeface="Calibri"/>
              </a:rPr>
              <a:t> To align the goals of a national protected area, Amarakaeri Communal Reserve, (articulated in the </a:t>
            </a:r>
            <a:r>
              <a:rPr b="0" lang="en" sz="1200">
                <a:solidFill>
                  <a:schemeClr val="dk1"/>
                </a:solidFill>
                <a:latin typeface="Calibri"/>
                <a:ea typeface="Calibri"/>
                <a:cs typeface="Calibri"/>
                <a:sym typeface="Calibri"/>
              </a:rPr>
              <a:t>Protected Area Master Plan</a:t>
            </a:r>
            <a:r>
              <a:rPr b="0" lang="en" sz="1200">
                <a:solidFill>
                  <a:srgbClr val="000000"/>
                </a:solidFill>
                <a:latin typeface="Calibri"/>
                <a:ea typeface="Calibri"/>
                <a:cs typeface="Calibri"/>
                <a:sym typeface="Calibri"/>
              </a:rPr>
              <a:t>) with those of Indigenous communities (articulated in community ‘L</a:t>
            </a:r>
            <a:r>
              <a:rPr b="0" lang="en" sz="1200">
                <a:solidFill>
                  <a:schemeClr val="dk1"/>
                </a:solidFill>
                <a:latin typeface="Calibri"/>
                <a:ea typeface="Calibri"/>
                <a:cs typeface="Calibri"/>
                <a:sym typeface="Calibri"/>
              </a:rPr>
              <a:t>ife Plans’) </a:t>
            </a:r>
            <a:r>
              <a:rPr b="0" lang="en" sz="1200">
                <a:solidFill>
                  <a:srgbClr val="000000"/>
                </a:solidFill>
                <a:latin typeface="Calibri"/>
                <a:ea typeface="Calibri"/>
                <a:cs typeface="Calibri"/>
                <a:sym typeface="Calibri"/>
              </a:rPr>
              <a:t>and Peru’s commitments under the Paris agreement using tripartite agreements between the state, Indigenous representatives, and Indigenous communities.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rPr lang="en" sz="1200">
                <a:solidFill>
                  <a:srgbClr val="000000"/>
                </a:solidFill>
                <a:latin typeface="Calibri"/>
                <a:ea typeface="Calibri"/>
                <a:cs typeface="Calibri"/>
                <a:sym typeface="Calibri"/>
              </a:rPr>
              <a:t>Expected Results</a:t>
            </a:r>
            <a:endParaRPr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Secure land rights of the 10 Indigenous communities</a:t>
            </a:r>
            <a:endParaRPr b="0" sz="1200">
              <a:solidFill>
                <a:srgbClr val="000000"/>
              </a:solidFill>
              <a:highlight>
                <a:schemeClr val="lt1"/>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Implementation of the Protected Area Master Plan and community Life Plans</a:t>
            </a:r>
            <a:endParaRPr b="0" sz="1200">
              <a:solidFill>
                <a:srgbClr val="000000"/>
              </a:solidFill>
              <a:highlight>
                <a:schemeClr val="lt1"/>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Establishment of governance, financial sustainability and inter-institutional agreements</a:t>
            </a:r>
            <a:endParaRPr b="0" sz="1200">
              <a:solidFill>
                <a:srgbClr val="000000"/>
              </a:solidFill>
              <a:highlight>
                <a:schemeClr val="lt1"/>
              </a:highlight>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Reduction in greenhouse gas emissions by avoiding deforestation of 563,000 hectares of tropical forests</a:t>
            </a:r>
            <a:endParaRPr b="0" sz="1200">
              <a:solidFill>
                <a:srgbClr val="000000"/>
              </a:solidFill>
              <a:latin typeface="Calibri"/>
              <a:ea typeface="Calibri"/>
              <a:cs typeface="Calibri"/>
              <a:sym typeface="Calibri"/>
            </a:endParaRPr>
          </a:p>
        </p:txBody>
      </p:sp>
      <p:sp>
        <p:nvSpPr>
          <p:cNvPr id="589" name="Google Shape;589;gb0b5d135a3_0_1"/>
          <p:cNvSpPr txBox="1"/>
          <p:nvPr>
            <p:ph idx="2" type="title"/>
          </p:nvPr>
        </p:nvSpPr>
        <p:spPr>
          <a:xfrm>
            <a:off x="113525" y="91725"/>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Calibri"/>
                <a:ea typeface="Calibri"/>
                <a:cs typeface="Calibri"/>
                <a:sym typeface="Calibri"/>
              </a:rPr>
              <a:t>11. Annex B: Case-Studies</a:t>
            </a:r>
            <a:endParaRPr b="0" sz="1000">
              <a:solidFill>
                <a:srgbClr val="555555"/>
              </a:solidFill>
              <a:latin typeface="Calibri"/>
              <a:ea typeface="Calibri"/>
              <a:cs typeface="Calibri"/>
              <a:sym typeface="Calibri"/>
            </a:endParaRPr>
          </a:p>
        </p:txBody>
      </p:sp>
      <p:sp>
        <p:nvSpPr>
          <p:cNvPr id="590" name="Google Shape;590;gb0b5d135a3_0_1"/>
          <p:cNvSpPr txBox="1"/>
          <p:nvPr>
            <p:ph idx="1" type="body"/>
          </p:nvPr>
        </p:nvSpPr>
        <p:spPr>
          <a:xfrm>
            <a:off x="4788000" y="1389525"/>
            <a:ext cx="4248600" cy="343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200">
                <a:solidFill>
                  <a:srgbClr val="0B5394"/>
                </a:solidFill>
                <a:highlight>
                  <a:schemeClr val="lt1"/>
                </a:highlight>
                <a:latin typeface="Calibri"/>
                <a:ea typeface="Calibri"/>
                <a:cs typeface="Calibri"/>
                <a:sym typeface="Calibri"/>
              </a:rPr>
              <a:t>What is the status of design and implementation?</a:t>
            </a:r>
            <a:r>
              <a:rPr b="0" lang="en" sz="1200">
                <a:solidFill>
                  <a:srgbClr val="0B5394"/>
                </a:solidFill>
                <a:highlight>
                  <a:schemeClr val="lt1"/>
                </a:highlight>
                <a:latin typeface="Calibri"/>
                <a:ea typeface="Calibri"/>
                <a:cs typeface="Calibri"/>
                <a:sym typeface="Calibri"/>
              </a:rPr>
              <a:t> </a:t>
            </a:r>
            <a:endParaRPr b="0" sz="1200">
              <a:solidFill>
                <a:srgbClr val="0B5394"/>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800"/>
              <a:buNone/>
            </a:pPr>
            <a:r>
              <a:t/>
            </a:r>
            <a:endParaRPr b="0" sz="1200">
              <a:solidFill>
                <a:srgbClr val="0B5394"/>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800"/>
              <a:buNone/>
            </a:pPr>
            <a:r>
              <a:rPr b="0" lang="en" sz="1200">
                <a:solidFill>
                  <a:srgbClr val="000000"/>
                </a:solidFill>
                <a:highlight>
                  <a:schemeClr val="lt1"/>
                </a:highlight>
                <a:latin typeface="Calibri"/>
                <a:ea typeface="Calibri"/>
                <a:cs typeface="Calibri"/>
                <a:sym typeface="Calibri"/>
              </a:rPr>
              <a:t>Master Plan is being implemented and reviewed every 5-years</a:t>
            </a:r>
            <a:endParaRPr b="0" sz="1200">
              <a:solidFill>
                <a:srgbClr val="000000"/>
              </a:solidFill>
              <a:highlight>
                <a:schemeClr val="lt1"/>
              </a:highlight>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Led by a group of Indigenous representatives in partnership with the National Park Service</a:t>
            </a:r>
            <a:endParaRPr b="0" sz="1200">
              <a:solidFill>
                <a:srgbClr val="000000"/>
              </a:solidFill>
              <a:highlight>
                <a:schemeClr val="lt1"/>
              </a:highlight>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Partnerships with NGOs who provide technical and financial support </a:t>
            </a:r>
            <a:endParaRPr b="0" sz="1200">
              <a:solidFill>
                <a:srgbClr val="000000"/>
              </a:solidFill>
              <a:highlight>
                <a:schemeClr val="lt1"/>
              </a:highlight>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highlight>
                  <a:schemeClr val="lt1"/>
                </a:highlight>
                <a:latin typeface="Calibri"/>
                <a:ea typeface="Calibri"/>
                <a:cs typeface="Calibri"/>
                <a:sym typeface="Calibri"/>
              </a:rPr>
              <a:t>Partnerships with each Indigenous community (via their Life Plans, which have their own conservation and development goals)</a:t>
            </a:r>
            <a:endParaRPr sz="1200">
              <a:solidFill>
                <a:srgbClr val="000000"/>
              </a:solidFill>
              <a:latin typeface="Calibri"/>
              <a:ea typeface="Calibri"/>
              <a:cs typeface="Calibri"/>
              <a:sym typeface="Calibri"/>
            </a:endParaRPr>
          </a:p>
          <a:p>
            <a:pPr indent="-304800" lvl="0" marL="457200" rtl="0" algn="l">
              <a:lnSpc>
                <a:spcPct val="100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Results documented as a contribution towards Peru’s 2010-2030 commitments under the Paris agreement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Now a model for the other 9 Communal Reserves in Peru</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p:txBody>
      </p:sp>
      <p:sp>
        <p:nvSpPr>
          <p:cNvPr id="591" name="Google Shape;591;gb0b5d135a3_0_1"/>
          <p:cNvSpPr txBox="1"/>
          <p:nvPr>
            <p:ph type="title"/>
          </p:nvPr>
        </p:nvSpPr>
        <p:spPr>
          <a:xfrm>
            <a:off x="311700" y="364725"/>
            <a:ext cx="85206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200"/>
              <a:buFont typeface="Arial"/>
              <a:buNone/>
            </a:pPr>
            <a:r>
              <a:rPr lang="en" sz="1200">
                <a:solidFill>
                  <a:srgbClr val="0B5394"/>
                </a:solidFill>
                <a:latin typeface="Calibri"/>
                <a:ea typeface="Calibri"/>
                <a:cs typeface="Calibri"/>
                <a:sym typeface="Calibri"/>
              </a:rPr>
              <a:t>Case Study 3: Amarakaeri Communal Reserve and REDD+ in Peru</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SzPts val="1800"/>
              <a:buNone/>
            </a:pPr>
            <a:r>
              <a:rPr b="0" i="1" lang="en" sz="1200">
                <a:solidFill>
                  <a:srgbClr val="45818E"/>
                </a:solidFill>
                <a:latin typeface="Calibri"/>
                <a:ea typeface="Calibri"/>
                <a:cs typeface="Calibri"/>
                <a:sym typeface="Calibri"/>
              </a:rPr>
              <a:t>Facilitated the implementation of </a:t>
            </a:r>
            <a:r>
              <a:rPr i="1" lang="en" sz="1200">
                <a:solidFill>
                  <a:srgbClr val="45818E"/>
                </a:solidFill>
                <a:latin typeface="Calibri"/>
                <a:ea typeface="Calibri"/>
                <a:cs typeface="Calibri"/>
                <a:sym typeface="Calibri"/>
              </a:rPr>
              <a:t>REDD+</a:t>
            </a:r>
            <a:r>
              <a:rPr b="0" i="1" lang="en" sz="1200">
                <a:solidFill>
                  <a:srgbClr val="45818E"/>
                </a:solidFill>
                <a:latin typeface="Calibri"/>
                <a:ea typeface="Calibri"/>
                <a:cs typeface="Calibri"/>
                <a:sym typeface="Calibri"/>
              </a:rPr>
              <a:t> Indigena Amazonica (RIA), an indigenous project for mitigation, adaptation and resilience to climate change, by working through the </a:t>
            </a:r>
            <a:r>
              <a:rPr i="1" lang="en" sz="1200">
                <a:solidFill>
                  <a:srgbClr val="45818E"/>
                </a:solidFill>
                <a:latin typeface="Calibri"/>
                <a:ea typeface="Calibri"/>
                <a:cs typeface="Calibri"/>
                <a:sym typeface="Calibri"/>
              </a:rPr>
              <a:t>UNFCCC Paris Agreement</a:t>
            </a:r>
            <a:r>
              <a:rPr b="0" i="1" lang="en" sz="1200">
                <a:solidFill>
                  <a:srgbClr val="45818E"/>
                </a:solidFill>
                <a:latin typeface="Calibri"/>
                <a:ea typeface="Calibri"/>
                <a:cs typeface="Calibri"/>
                <a:sym typeface="Calibri"/>
              </a:rPr>
              <a:t>. It supported national commitments to reducing greenhouse gas emissions and adapted the REDD+ mechanism to the Indigenous cosmovision and development priorities.</a:t>
            </a:r>
            <a:endParaRPr b="0" i="1" sz="1200">
              <a:solidFill>
                <a:srgbClr val="45818E"/>
              </a:solidFill>
              <a:latin typeface="Calibri"/>
              <a:ea typeface="Calibri"/>
              <a:cs typeface="Calibri"/>
              <a:sym typeface="Calibri"/>
            </a:endParaRPr>
          </a:p>
        </p:txBody>
      </p:sp>
      <p:pic>
        <p:nvPicPr>
          <p:cNvPr id="592" name="Google Shape;592;gb0b5d135a3_0_1"/>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b0b5d135a3_0_8"/>
          <p:cNvSpPr txBox="1"/>
          <p:nvPr>
            <p:ph idx="1" type="body"/>
          </p:nvPr>
        </p:nvSpPr>
        <p:spPr>
          <a:xfrm>
            <a:off x="204150" y="1367125"/>
            <a:ext cx="8595600" cy="358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What lessons and recommendations for designing and implementing the strategy have emerged from this case? </a:t>
            </a:r>
            <a:endParaRPr sz="1200">
              <a:solidFill>
                <a:srgbClr val="0B5394"/>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sz="1200">
              <a:solidFill>
                <a:srgbClr val="0B5394"/>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It benefits to be able to showcase the initiative at the global scale (e.g., the UNFCCC COPs) to gain momentum</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Supported should be secured from indigenous indigenous representatives, organizations and communities from inception</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It is difficult to progress from idea, to project to “proof of concept” (e.g., REDD+ with an Amazon Indigenous was a new concept)</a:t>
            </a:r>
            <a:br>
              <a:rPr b="0" lang="en" sz="1200">
                <a:solidFill>
                  <a:srgbClr val="000000"/>
                </a:solidFill>
                <a:latin typeface="Calibri"/>
                <a:ea typeface="Calibri"/>
                <a:cs typeface="Calibri"/>
                <a:sym typeface="Calibri"/>
              </a:rPr>
            </a:b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Build adequate capacity to fundraise and manage grants according to major donors requirements (e.g., USAID)</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Time and expertise is needed for coordination between the multiple stakeholders involved in forest management, protection and climate change mitigation and adaptation (national and regional government, Indigenous institutions, tec.) </a:t>
            </a:r>
            <a:endParaRPr b="0"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Partnerships are crucial to overcome technical difficulties: indigenous representatives needed support to implement project</a:t>
            </a:r>
            <a:endParaRPr b="0" sz="1200">
              <a:solidFill>
                <a:srgbClr val="000000"/>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rgbClr val="000000"/>
              </a:solidFill>
              <a:latin typeface="Calibri"/>
              <a:ea typeface="Calibri"/>
              <a:cs typeface="Calibri"/>
              <a:sym typeface="Calibri"/>
            </a:endParaRPr>
          </a:p>
          <a:p>
            <a:pPr indent="-304800" lvl="0" marL="457200" rtl="0" algn="l">
              <a:lnSpc>
                <a:spcPct val="115000"/>
              </a:lnSpc>
              <a:spcBef>
                <a:spcPts val="0"/>
              </a:spcBef>
              <a:spcAft>
                <a:spcPts val="0"/>
              </a:spcAft>
              <a:buClr>
                <a:srgbClr val="000000"/>
              </a:buClr>
              <a:buSzPts val="1200"/>
              <a:buFont typeface="Calibri"/>
              <a:buChar char="●"/>
            </a:pPr>
            <a:r>
              <a:rPr b="0" lang="en" sz="1200">
                <a:solidFill>
                  <a:srgbClr val="000000"/>
                </a:solidFill>
                <a:latin typeface="Calibri"/>
                <a:ea typeface="Calibri"/>
                <a:cs typeface="Calibri"/>
                <a:sym typeface="Calibri"/>
              </a:rPr>
              <a:t>The National Park Service as an implementation partner gave leverage to discuss and coordinate with other government entities</a:t>
            </a:r>
            <a:endParaRPr b="0" sz="1200">
              <a:solidFill>
                <a:srgbClr val="000000"/>
              </a:solidFill>
              <a:latin typeface="Calibri"/>
              <a:ea typeface="Calibri"/>
              <a:cs typeface="Calibri"/>
              <a:sym typeface="Calibri"/>
            </a:endParaRPr>
          </a:p>
        </p:txBody>
      </p:sp>
      <p:sp>
        <p:nvSpPr>
          <p:cNvPr id="598" name="Google Shape;598;gb0b5d135a3_0_8"/>
          <p:cNvSpPr txBox="1"/>
          <p:nvPr>
            <p:ph idx="2" type="title"/>
          </p:nvPr>
        </p:nvSpPr>
        <p:spPr>
          <a:xfrm>
            <a:off x="113525" y="91725"/>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Calibri"/>
                <a:ea typeface="Calibri"/>
                <a:cs typeface="Calibri"/>
                <a:sym typeface="Calibri"/>
              </a:rPr>
              <a:t>11. Annex B: Case-Studies</a:t>
            </a:r>
            <a:endParaRPr b="0" sz="1000">
              <a:solidFill>
                <a:srgbClr val="555555"/>
              </a:solidFill>
              <a:latin typeface="Calibri"/>
              <a:ea typeface="Calibri"/>
              <a:cs typeface="Calibri"/>
              <a:sym typeface="Calibri"/>
            </a:endParaRPr>
          </a:p>
        </p:txBody>
      </p:sp>
      <p:sp>
        <p:nvSpPr>
          <p:cNvPr id="599" name="Google Shape;599;gb0b5d135a3_0_8"/>
          <p:cNvSpPr txBox="1"/>
          <p:nvPr>
            <p:ph type="title"/>
          </p:nvPr>
        </p:nvSpPr>
        <p:spPr>
          <a:xfrm>
            <a:off x="311700" y="364725"/>
            <a:ext cx="85206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200"/>
              <a:buFont typeface="Arial"/>
              <a:buNone/>
            </a:pPr>
            <a:r>
              <a:rPr lang="en" sz="1200">
                <a:solidFill>
                  <a:srgbClr val="0B5394"/>
                </a:solidFill>
                <a:latin typeface="Calibri"/>
                <a:ea typeface="Calibri"/>
                <a:cs typeface="Calibri"/>
                <a:sym typeface="Calibri"/>
              </a:rPr>
              <a:t>Case Study 3: Amarakaeri Communal Reserve and REDD+ in Peru</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Facilitated the implementation of </a:t>
            </a:r>
            <a:r>
              <a:rPr i="1" lang="en" sz="1200">
                <a:solidFill>
                  <a:srgbClr val="45818E"/>
                </a:solidFill>
                <a:latin typeface="Calibri"/>
                <a:ea typeface="Calibri"/>
                <a:cs typeface="Calibri"/>
                <a:sym typeface="Calibri"/>
              </a:rPr>
              <a:t>REDD+</a:t>
            </a:r>
            <a:r>
              <a:rPr b="0" i="1" lang="en" sz="1200">
                <a:solidFill>
                  <a:srgbClr val="45818E"/>
                </a:solidFill>
                <a:latin typeface="Calibri"/>
                <a:ea typeface="Calibri"/>
                <a:cs typeface="Calibri"/>
                <a:sym typeface="Calibri"/>
              </a:rPr>
              <a:t> Indigena Amazonica (RIA), an indigenous project for mitigation, adaptation and resilience to climate change, by working through the </a:t>
            </a:r>
            <a:r>
              <a:rPr i="1" lang="en" sz="1200">
                <a:solidFill>
                  <a:srgbClr val="45818E"/>
                </a:solidFill>
                <a:latin typeface="Calibri"/>
                <a:ea typeface="Calibri"/>
                <a:cs typeface="Calibri"/>
                <a:sym typeface="Calibri"/>
              </a:rPr>
              <a:t>UNFCCC Paris Agreement</a:t>
            </a:r>
            <a:r>
              <a:rPr b="0" i="1" lang="en" sz="1200">
                <a:solidFill>
                  <a:srgbClr val="45818E"/>
                </a:solidFill>
                <a:latin typeface="Calibri"/>
                <a:ea typeface="Calibri"/>
                <a:cs typeface="Calibri"/>
                <a:sym typeface="Calibri"/>
              </a:rPr>
              <a:t>. It supported national commitments to reducing greenhouse gas emissions and adapted the REDD+ mechanism to the Indigenous cosmovision and development priorities.</a:t>
            </a:r>
            <a:endParaRPr b="0" i="1" sz="1200">
              <a:solidFill>
                <a:srgbClr val="45818E"/>
              </a:solidFill>
              <a:latin typeface="Calibri"/>
              <a:ea typeface="Calibri"/>
              <a:cs typeface="Calibri"/>
              <a:sym typeface="Calibri"/>
            </a:endParaRPr>
          </a:p>
        </p:txBody>
      </p:sp>
      <p:pic>
        <p:nvPicPr>
          <p:cNvPr id="600" name="Google Shape;600;gb0b5d135a3_0_8"/>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af0174346b_0_71"/>
          <p:cNvSpPr txBox="1"/>
          <p:nvPr>
            <p:ph type="title"/>
          </p:nvPr>
        </p:nvSpPr>
        <p:spPr>
          <a:xfrm>
            <a:off x="270575" y="818025"/>
            <a:ext cx="8037300" cy="418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rgbClr val="262626"/>
                </a:solidFill>
                <a:latin typeface="Calibri"/>
                <a:ea typeface="Calibri"/>
                <a:cs typeface="Calibri"/>
                <a:sym typeface="Calibri"/>
              </a:rPr>
              <a:t>Synthesis of findings:</a:t>
            </a:r>
            <a:endParaRPr sz="1200">
              <a:solidFill>
                <a:srgbClr val="262626"/>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solidFill>
                <a:srgbClr val="262626"/>
              </a:solidFill>
              <a:latin typeface="Calibri"/>
              <a:ea typeface="Calibri"/>
              <a:cs typeface="Calibri"/>
              <a:sym typeface="Calibri"/>
            </a:endParaRPr>
          </a:p>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Projects may need to achieve scale to justify alignment and meaningful contribution towards targets of ED agendas</a:t>
            </a:r>
            <a:br>
              <a:rPr b="0" lang="en" sz="1200">
                <a:solidFill>
                  <a:srgbClr val="262626"/>
                </a:solidFill>
                <a:latin typeface="Calibri"/>
                <a:ea typeface="Calibri"/>
                <a:cs typeface="Calibri"/>
                <a:sym typeface="Calibri"/>
              </a:rPr>
            </a:br>
            <a:endParaRPr b="0" sz="1200">
              <a:solidFill>
                <a:srgbClr val="262626"/>
              </a:solidFill>
              <a:latin typeface="Calibri"/>
              <a:ea typeface="Calibri"/>
              <a:cs typeface="Calibri"/>
              <a:sym typeface="Calibri"/>
            </a:endParaRPr>
          </a:p>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Partnerships will generally be necessary elements of projects in order to reach scale, overcome technical difficulties and build credibility and legitimacy. Therefore, there needs to strategic institutional design in order to:</a:t>
            </a:r>
            <a:endParaRPr b="0" sz="1200">
              <a:solidFill>
                <a:srgbClr val="262626"/>
              </a:solidFill>
              <a:latin typeface="Calibri"/>
              <a:ea typeface="Calibri"/>
              <a:cs typeface="Calibri"/>
              <a:sym typeface="Calibri"/>
            </a:endParaRPr>
          </a:p>
          <a:p>
            <a:pPr indent="-304800" lvl="1" marL="9144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balance power dynamics which may </a:t>
            </a:r>
            <a:r>
              <a:rPr lang="en" sz="1200">
                <a:solidFill>
                  <a:srgbClr val="262626"/>
                </a:solidFill>
                <a:latin typeface="Calibri"/>
                <a:ea typeface="Calibri"/>
                <a:cs typeface="Calibri"/>
                <a:sym typeface="Calibri"/>
              </a:rPr>
              <a:t>dissuade key stakeholders from participating   </a:t>
            </a:r>
            <a:endParaRPr sz="1200">
              <a:solidFill>
                <a:srgbClr val="262626"/>
              </a:solidFill>
              <a:latin typeface="Calibri"/>
              <a:ea typeface="Calibri"/>
              <a:cs typeface="Calibri"/>
              <a:sym typeface="Calibri"/>
            </a:endParaRPr>
          </a:p>
          <a:p>
            <a:pPr indent="-304800" lvl="1" marL="914400" rtl="0" algn="l">
              <a:lnSpc>
                <a:spcPct val="115000"/>
              </a:lnSpc>
              <a:spcBef>
                <a:spcPts val="0"/>
              </a:spcBef>
              <a:spcAft>
                <a:spcPts val="0"/>
              </a:spcAft>
              <a:buClr>
                <a:srgbClr val="262626"/>
              </a:buClr>
              <a:buSzPts val="1200"/>
              <a:buFont typeface="Calibri"/>
              <a:buChar char="○"/>
            </a:pPr>
            <a:r>
              <a:rPr lang="en" sz="1200">
                <a:solidFill>
                  <a:srgbClr val="262626"/>
                </a:solidFill>
                <a:latin typeface="Calibri"/>
                <a:ea typeface="Calibri"/>
                <a:cs typeface="Calibri"/>
                <a:sym typeface="Calibri"/>
              </a:rPr>
              <a:t>Help partners maintain their credibility and legitimacy with their constituencies, stakeholders and institutions</a:t>
            </a:r>
            <a:endParaRPr sz="1200">
              <a:solidFill>
                <a:srgbClr val="262626"/>
              </a:solidFill>
              <a:latin typeface="Calibri"/>
              <a:ea typeface="Calibri"/>
              <a:cs typeface="Calibri"/>
              <a:sym typeface="Calibri"/>
            </a:endParaRPr>
          </a:p>
          <a:p>
            <a:pPr indent="0" lvl="0" marL="0" rtl="0" algn="l">
              <a:lnSpc>
                <a:spcPct val="115000"/>
              </a:lnSpc>
              <a:spcBef>
                <a:spcPts val="0"/>
              </a:spcBef>
              <a:spcAft>
                <a:spcPts val="0"/>
              </a:spcAft>
              <a:buSzPts val="3000"/>
              <a:buNone/>
            </a:pPr>
            <a:r>
              <a:t/>
            </a:r>
            <a:endParaRPr sz="1200">
              <a:solidFill>
                <a:srgbClr val="262626"/>
              </a:solidFill>
              <a:latin typeface="Calibri"/>
              <a:ea typeface="Calibri"/>
              <a:cs typeface="Calibri"/>
              <a:sym typeface="Calibri"/>
            </a:endParaRPr>
          </a:p>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Organisations may have to adopt an interest in issues, roles and assignments (tasks) which are outside of their traditional focus and operations in order to establish and maintain effective partnerships </a:t>
            </a:r>
            <a:br>
              <a:rPr b="0" lang="en" sz="1200">
                <a:solidFill>
                  <a:srgbClr val="262626"/>
                </a:solidFill>
                <a:latin typeface="Calibri"/>
                <a:ea typeface="Calibri"/>
                <a:cs typeface="Calibri"/>
                <a:sym typeface="Calibri"/>
              </a:rPr>
            </a:br>
            <a:endParaRPr b="0" sz="1200">
              <a:solidFill>
                <a:srgbClr val="262626"/>
              </a:solidFill>
              <a:latin typeface="Calibri"/>
              <a:ea typeface="Calibri"/>
              <a:cs typeface="Calibri"/>
              <a:sym typeface="Calibri"/>
            </a:endParaRPr>
          </a:p>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Alignment with ED agendas allows access to key stakeholders and resources which could not have been possible with other conservation strategies; however, organisations need capacity to effectively manage these elements</a:t>
            </a:r>
            <a:endParaRPr b="0" sz="900">
              <a:solidFill>
                <a:srgbClr val="555555"/>
              </a:solidFill>
            </a:endParaRPr>
          </a:p>
        </p:txBody>
      </p:sp>
      <p:sp>
        <p:nvSpPr>
          <p:cNvPr id="606" name="Google Shape;606;gaf0174346b_0_71"/>
          <p:cNvSpPr txBox="1"/>
          <p:nvPr>
            <p:ph type="title"/>
          </p:nvPr>
        </p:nvSpPr>
        <p:spPr>
          <a:xfrm>
            <a:off x="236800" y="266000"/>
            <a:ext cx="8442300" cy="4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1200">
                <a:solidFill>
                  <a:srgbClr val="0B5394"/>
                </a:solidFill>
                <a:latin typeface="Calibri"/>
                <a:ea typeface="Calibri"/>
                <a:cs typeface="Calibri"/>
                <a:sym typeface="Calibri"/>
              </a:rPr>
              <a:t>Annex B. Synthesis of Findings from Featured Case Studies</a:t>
            </a:r>
            <a:endParaRPr b="0" sz="1200">
              <a:solidFill>
                <a:srgbClr val="0B5394"/>
              </a:solidFill>
              <a:latin typeface="Calibri"/>
              <a:ea typeface="Calibri"/>
              <a:cs typeface="Calibri"/>
              <a:sym typeface="Calibri"/>
            </a:endParaRPr>
          </a:p>
        </p:txBody>
      </p:sp>
      <p:sp>
        <p:nvSpPr>
          <p:cNvPr id="607" name="Google Shape;607;gaf0174346b_0_71"/>
          <p:cNvSpPr txBox="1"/>
          <p:nvPr>
            <p:ph idx="4294967295" type="title"/>
          </p:nvPr>
        </p:nvSpPr>
        <p:spPr>
          <a:xfrm>
            <a:off x="236800" y="58100"/>
            <a:ext cx="8595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i="1" lang="en" sz="1000">
                <a:solidFill>
                  <a:srgbClr val="555555"/>
                </a:solidFill>
                <a:latin typeface="Helvetica Neue"/>
                <a:ea typeface="Helvetica Neue"/>
                <a:cs typeface="Helvetica Neue"/>
                <a:sym typeface="Helvetica Neue"/>
              </a:rPr>
              <a:t>11</a:t>
            </a:r>
            <a:r>
              <a:rPr b="0" i="1" lang="en" sz="1000">
                <a:solidFill>
                  <a:srgbClr val="555555"/>
                </a:solidFill>
                <a:latin typeface="Helvetica Neue"/>
                <a:ea typeface="Helvetica Neue"/>
                <a:cs typeface="Helvetica Neue"/>
                <a:sym typeface="Helvetica Neue"/>
              </a:rPr>
              <a:t>. </a:t>
            </a:r>
            <a:r>
              <a:rPr i="1" lang="en" sz="1000">
                <a:solidFill>
                  <a:srgbClr val="555555"/>
                </a:solidFill>
                <a:latin typeface="Helvetica Neue"/>
                <a:ea typeface="Helvetica Neue"/>
                <a:cs typeface="Helvetica Neue"/>
                <a:sym typeface="Helvetica Neue"/>
              </a:rPr>
              <a:t>Annex B: Case-Studies</a:t>
            </a:r>
            <a:endParaRPr b="0" i="1" sz="1000">
              <a:solidFill>
                <a:srgbClr val="555555"/>
              </a:solidFill>
              <a:latin typeface="Helvetica Neue"/>
              <a:ea typeface="Helvetica Neue"/>
              <a:cs typeface="Helvetica Neue"/>
              <a:sym typeface="Helvetica Neue"/>
            </a:endParaRPr>
          </a:p>
        </p:txBody>
      </p:sp>
      <p:pic>
        <p:nvPicPr>
          <p:cNvPr id="608" name="Google Shape;608;gaf0174346b_0_71"/>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gb179641931_6_0"/>
          <p:cNvPicPr preferRelativeResize="0"/>
          <p:nvPr/>
        </p:nvPicPr>
        <p:blipFill rotWithShape="1">
          <a:blip r:embed="rId3">
            <a:alphaModFix/>
          </a:blip>
          <a:srcRect b="0" l="0" r="0" t="0"/>
          <a:stretch/>
        </p:blipFill>
        <p:spPr>
          <a:xfrm>
            <a:off x="0" y="4995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b179641931_7_488"/>
          <p:cNvSpPr/>
          <p:nvPr/>
        </p:nvSpPr>
        <p:spPr>
          <a:xfrm>
            <a:off x="423881" y="1077806"/>
            <a:ext cx="1238100" cy="601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07" name="Google Shape;107;gb179641931_7_488"/>
          <p:cNvGraphicFramePr/>
          <p:nvPr/>
        </p:nvGraphicFramePr>
        <p:xfrm>
          <a:off x="447300" y="1220513"/>
          <a:ext cx="3000000" cy="3000000"/>
        </p:xfrm>
        <a:graphic>
          <a:graphicData uri="http://schemas.openxmlformats.org/drawingml/2006/table">
            <a:tbl>
              <a:tblPr>
                <a:noFill/>
                <a:tableStyleId>{3A2080EE-7140-4E0F-8029-16ABFF87DE78}</a:tableStyleId>
              </a:tblPr>
              <a:tblGrid>
                <a:gridCol w="2195075"/>
                <a:gridCol w="287150"/>
                <a:gridCol w="5767175"/>
              </a:tblGrid>
              <a:tr h="1334900">
                <a:tc gridSpan="2">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0B5394"/>
                          </a:solidFill>
                        </a:rPr>
                        <a:t>Amarakaeri Communal Reserve </a:t>
                      </a:r>
                      <a:endParaRPr sz="1000" u="none" cap="none" strike="noStrike">
                        <a:solidFill>
                          <a:srgbClr val="0B5394"/>
                        </a:solidFill>
                      </a:endParaRPr>
                    </a:p>
                    <a:p>
                      <a:pPr indent="0" lvl="0" marL="0" marR="0" rtl="0" algn="l">
                        <a:lnSpc>
                          <a:spcPct val="100000"/>
                        </a:lnSpc>
                        <a:spcBef>
                          <a:spcPts val="0"/>
                        </a:spcBef>
                        <a:spcAft>
                          <a:spcPts val="0"/>
                        </a:spcAft>
                        <a:buClr>
                          <a:schemeClr val="dk1"/>
                        </a:buClr>
                        <a:buSzPts val="800"/>
                        <a:buFont typeface="Arial"/>
                        <a:buNone/>
                      </a:pPr>
                      <a:r>
                        <a:rPr lang="en" sz="1000" u="none" cap="none" strike="noStrike">
                          <a:solidFill>
                            <a:srgbClr val="0B5394"/>
                          </a:solidFill>
                        </a:rPr>
                        <a:t>&amp; REDD+ in Peru </a:t>
                      </a:r>
                      <a:endParaRPr sz="1000" u="none" cap="none" strike="noStrike">
                        <a:solidFill>
                          <a:srgbClr val="0B5394"/>
                        </a:solidFill>
                      </a:endParaRPr>
                    </a:p>
                    <a:p>
                      <a:pPr indent="0" lvl="0" marL="0" marR="0" rtl="0" algn="l">
                        <a:lnSpc>
                          <a:spcPct val="100000"/>
                        </a:lnSpc>
                        <a:spcBef>
                          <a:spcPts val="0"/>
                        </a:spcBef>
                        <a:spcAft>
                          <a:spcPts val="0"/>
                        </a:spcAft>
                        <a:buClr>
                          <a:schemeClr val="dk1"/>
                        </a:buClr>
                        <a:buSzPts val="800"/>
                        <a:buFont typeface="Arial"/>
                        <a:buNone/>
                      </a:pPr>
                      <a:r>
                        <a:rPr lang="en" sz="1000" u="none" cap="none" strike="noStrike">
                          <a:solidFill>
                            <a:schemeClr val="dk1"/>
                          </a:solidFill>
                        </a:rPr>
                        <a:t>Tamia Souto</a:t>
                      </a:r>
                      <a:endParaRPr sz="1000" u="none" cap="none" strike="noStrike">
                        <a:solidFill>
                          <a:schemeClr val="dk1"/>
                        </a:solidFill>
                      </a:endParaRPr>
                    </a:p>
                    <a:p>
                      <a:pPr indent="0" lvl="0" marL="0" marR="0" rtl="0" algn="l">
                        <a:lnSpc>
                          <a:spcPct val="100000"/>
                        </a:lnSpc>
                        <a:spcBef>
                          <a:spcPts val="0"/>
                        </a:spcBef>
                        <a:spcAft>
                          <a:spcPts val="0"/>
                        </a:spcAft>
                        <a:buClr>
                          <a:schemeClr val="dk1"/>
                        </a:buClr>
                        <a:buSzPts val="800"/>
                        <a:buFont typeface="Arial"/>
                        <a:buNone/>
                      </a:pPr>
                      <a:r>
                        <a:rPr lang="en" sz="1000" u="none" cap="none" strike="noStrike">
                          <a:solidFill>
                            <a:schemeClr val="dk1"/>
                          </a:solidFill>
                        </a:rPr>
                        <a:t>Independent Consultant</a:t>
                      </a:r>
                      <a:endParaRPr sz="1000" u="none" cap="none" strike="noStrike"/>
                    </a:p>
                  </a:txBody>
                  <a:tcPr marT="68575" marB="68575" marR="68575" marL="68575"/>
                </a:tc>
                <a:tc hMerge="1"/>
                <a:tc>
                  <a:txBody>
                    <a:bodyPr/>
                    <a:lstStyle/>
                    <a:p>
                      <a:pPr indent="0" lvl="0" marL="0" marR="0" rtl="0" algn="l">
                        <a:lnSpc>
                          <a:spcPct val="100000"/>
                        </a:lnSpc>
                        <a:spcBef>
                          <a:spcPts val="0"/>
                        </a:spcBef>
                        <a:spcAft>
                          <a:spcPts val="0"/>
                        </a:spcAft>
                        <a:buClr>
                          <a:srgbClr val="000000"/>
                        </a:buClr>
                        <a:buSzPts val="1000"/>
                        <a:buFont typeface="Arial"/>
                        <a:buNone/>
                      </a:pPr>
                      <a:r>
                        <a:rPr i="1" lang="en" sz="1000" u="none" cap="none" strike="noStrike">
                          <a:solidFill>
                            <a:srgbClr val="0B5394"/>
                          </a:solidFill>
                        </a:rPr>
                        <a:t>Leveraging UNFCCC Paris Agreement</a:t>
                      </a:r>
                      <a:endParaRPr i="1" sz="1000" u="none" cap="none" strike="noStrike">
                        <a:solidFill>
                          <a:srgbClr val="0B5394"/>
                        </a:solidFill>
                      </a:endParaRPr>
                    </a:p>
                    <a:p>
                      <a:pPr indent="-228600" lvl="0" marL="342900" marR="0" rtl="0" algn="l">
                        <a:lnSpc>
                          <a:spcPct val="115000"/>
                        </a:lnSpc>
                        <a:spcBef>
                          <a:spcPts val="0"/>
                        </a:spcBef>
                        <a:spcAft>
                          <a:spcPts val="0"/>
                        </a:spcAft>
                        <a:buClr>
                          <a:schemeClr val="dk1"/>
                        </a:buClr>
                        <a:buSzPts val="1000"/>
                        <a:buFont typeface="Arial"/>
                        <a:buChar char="●"/>
                      </a:pPr>
                      <a:r>
                        <a:rPr b="1" lang="en" sz="1000" u="none" cap="none" strike="noStrike">
                          <a:solidFill>
                            <a:schemeClr val="dk1"/>
                          </a:solidFill>
                        </a:rPr>
                        <a:t>Stakeholder engagement: </a:t>
                      </a:r>
                      <a:r>
                        <a:rPr lang="en" sz="1000" u="none" cap="none" strike="noStrike">
                          <a:solidFill>
                            <a:schemeClr val="dk1"/>
                          </a:solidFill>
                        </a:rPr>
                        <a:t>engage main actors from inception, partnerships crucial to overcome technical difficulties, strategic partnerships gives access to other influential actors, ensure time and skills for coordination activities</a:t>
                      </a:r>
                      <a:endParaRPr sz="1000" u="none" cap="none" strike="noStrike">
                        <a:solidFill>
                          <a:schemeClr val="dk1"/>
                        </a:solidFill>
                      </a:endParaRPr>
                    </a:p>
                    <a:p>
                      <a:pPr indent="-228600" lvl="0" marL="342900" marR="0" rtl="0" algn="l">
                        <a:lnSpc>
                          <a:spcPct val="115000"/>
                        </a:lnSpc>
                        <a:spcBef>
                          <a:spcPts val="0"/>
                        </a:spcBef>
                        <a:spcAft>
                          <a:spcPts val="0"/>
                        </a:spcAft>
                        <a:buClr>
                          <a:schemeClr val="dk1"/>
                        </a:buClr>
                        <a:buSzPts val="1000"/>
                        <a:buFont typeface="Arial"/>
                        <a:buChar char="●"/>
                      </a:pPr>
                      <a:r>
                        <a:rPr lang="en" sz="1000" u="none" cap="none" strike="noStrike">
                          <a:solidFill>
                            <a:schemeClr val="dk1"/>
                          </a:solidFill>
                        </a:rPr>
                        <a:t>Build </a:t>
                      </a:r>
                      <a:r>
                        <a:rPr b="1" lang="en" sz="1000" u="none" cap="none" strike="noStrike">
                          <a:solidFill>
                            <a:schemeClr val="dk1"/>
                          </a:solidFill>
                        </a:rPr>
                        <a:t>admin capacities </a:t>
                      </a:r>
                      <a:r>
                        <a:rPr lang="en" sz="1000" u="none" cap="none" strike="noStrike">
                          <a:solidFill>
                            <a:schemeClr val="dk1"/>
                          </a:solidFill>
                        </a:rPr>
                        <a:t>to manage requirements of major donors (e.g., USAID)</a:t>
                      </a:r>
                      <a:endParaRPr sz="1000" u="none" cap="none" strike="noStrike">
                        <a:solidFill>
                          <a:schemeClr val="dk1"/>
                        </a:solidFill>
                      </a:endParaRPr>
                    </a:p>
                    <a:p>
                      <a:pPr indent="-228600" lvl="0" marL="342900" marR="0" rtl="0" algn="l">
                        <a:lnSpc>
                          <a:spcPct val="115000"/>
                        </a:lnSpc>
                        <a:spcBef>
                          <a:spcPts val="0"/>
                        </a:spcBef>
                        <a:spcAft>
                          <a:spcPts val="0"/>
                        </a:spcAft>
                        <a:buClr>
                          <a:schemeClr val="dk1"/>
                        </a:buClr>
                        <a:buSzPts val="1000"/>
                        <a:buFont typeface="Arial"/>
                        <a:buChar char="●"/>
                      </a:pPr>
                      <a:r>
                        <a:rPr b="1" lang="en" sz="1000" u="none" cap="none" strike="noStrike">
                          <a:solidFill>
                            <a:schemeClr val="dk1"/>
                          </a:solidFill>
                        </a:rPr>
                        <a:t>Difficult to progress from idea</a:t>
                      </a:r>
                      <a:r>
                        <a:rPr lang="en" sz="1000" u="none" cap="none" strike="noStrike">
                          <a:solidFill>
                            <a:schemeClr val="dk1"/>
                          </a:solidFill>
                        </a:rPr>
                        <a:t> &gt;&gt; project &gt;&gt; “proof of concept”</a:t>
                      </a:r>
                      <a:endParaRPr sz="1000" u="none" cap="none" strike="noStrike">
                        <a:solidFill>
                          <a:schemeClr val="dk1"/>
                        </a:solidFill>
                      </a:endParaRPr>
                    </a:p>
                  </a:txBody>
                  <a:tcPr marT="68575" marB="68575" marR="68575" marL="68575"/>
                </a:tc>
              </a:tr>
              <a:tr h="1124950">
                <a:tc gridSpan="2">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0B5394"/>
                          </a:solidFill>
                        </a:rPr>
                        <a:t>Important Marine Mammal Areas in the Mediterranean Sea</a:t>
                      </a:r>
                      <a:endParaRPr sz="1000" u="none" cap="none" strike="noStrike">
                        <a:solidFill>
                          <a:srgbClr val="0B5394"/>
                        </a:solidFill>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t>Julien Semelin</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MAVA Foundation</a:t>
                      </a:r>
                      <a:endParaRPr sz="1000" u="none" cap="none" strike="noStrike"/>
                    </a:p>
                  </a:txBody>
                  <a:tcPr marT="68575" marB="68575" marR="68575" marL="68575"/>
                </a:tc>
                <a:tc hMerge="1"/>
                <a:tc>
                  <a:txBody>
                    <a:bodyPr/>
                    <a:lstStyle/>
                    <a:p>
                      <a:pPr indent="0" lvl="0" marL="0" marR="0" rtl="0" algn="l">
                        <a:lnSpc>
                          <a:spcPct val="100000"/>
                        </a:lnSpc>
                        <a:spcBef>
                          <a:spcPts val="0"/>
                        </a:spcBef>
                        <a:spcAft>
                          <a:spcPts val="0"/>
                        </a:spcAft>
                        <a:buClr>
                          <a:srgbClr val="000000"/>
                        </a:buClr>
                        <a:buSzPts val="1000"/>
                        <a:buFont typeface="Arial"/>
                        <a:buNone/>
                      </a:pPr>
                      <a:r>
                        <a:rPr i="1" lang="en" sz="1000" u="none" cap="none" strike="noStrike">
                          <a:solidFill>
                            <a:srgbClr val="0B5394"/>
                          </a:solidFill>
                        </a:rPr>
                        <a:t>Leveraging CBD, IUCN, CMS and Agreement for the Conservation of Cetaceans</a:t>
                      </a:r>
                      <a:endParaRPr i="1" sz="1000" u="none" cap="none" strike="noStrike">
                        <a:solidFill>
                          <a:srgbClr val="0B5394"/>
                        </a:solidFill>
                      </a:endParaRPr>
                    </a:p>
                    <a:p>
                      <a:pPr indent="-228600" lvl="0" marL="342900" marR="0" rtl="0" algn="l">
                        <a:lnSpc>
                          <a:spcPct val="100000"/>
                        </a:lnSpc>
                        <a:spcBef>
                          <a:spcPts val="0"/>
                        </a:spcBef>
                        <a:spcAft>
                          <a:spcPts val="0"/>
                        </a:spcAft>
                        <a:buClr>
                          <a:srgbClr val="000000"/>
                        </a:buClr>
                        <a:buSzPts val="1000"/>
                        <a:buFont typeface="Arial"/>
                        <a:buChar char="●"/>
                      </a:pPr>
                      <a:r>
                        <a:rPr b="1" lang="en" sz="1000" u="none" cap="none" strike="noStrike">
                          <a:solidFill>
                            <a:schemeClr val="dk1"/>
                          </a:solidFill>
                        </a:rPr>
                        <a:t>Participation of member state experts</a:t>
                      </a:r>
                      <a:r>
                        <a:rPr lang="en" sz="1000" u="none" cap="none" strike="noStrike">
                          <a:solidFill>
                            <a:schemeClr val="dk1"/>
                          </a:solidFill>
                        </a:rPr>
                        <a:t> and recognition by regional and national institutions and governments </a:t>
                      </a:r>
                      <a:endParaRPr sz="1000" u="none" cap="none" strike="noStrike">
                        <a:solidFill>
                          <a:schemeClr val="dk1"/>
                        </a:solidFill>
                      </a:endParaRPr>
                    </a:p>
                    <a:p>
                      <a:pPr indent="-228600" lvl="0" marL="342900" marR="0" rtl="0" algn="l">
                        <a:lnSpc>
                          <a:spcPct val="115000"/>
                        </a:lnSpc>
                        <a:spcBef>
                          <a:spcPts val="0"/>
                        </a:spcBef>
                        <a:spcAft>
                          <a:spcPts val="0"/>
                        </a:spcAft>
                        <a:buClr>
                          <a:schemeClr val="dk1"/>
                        </a:buClr>
                        <a:buSzPts val="1000"/>
                        <a:buFont typeface="Arial"/>
                        <a:buChar char="●"/>
                      </a:pPr>
                      <a:r>
                        <a:rPr lang="en" sz="1000" u="none" cap="none" strike="noStrike">
                          <a:solidFill>
                            <a:schemeClr val="dk1"/>
                          </a:solidFill>
                        </a:rPr>
                        <a:t>Project needs </a:t>
                      </a:r>
                      <a:r>
                        <a:rPr b="1" lang="en" sz="1000" u="none" cap="none" strike="noStrike">
                          <a:solidFill>
                            <a:schemeClr val="dk1"/>
                          </a:solidFill>
                        </a:rPr>
                        <a:t>sufficient scale</a:t>
                      </a:r>
                      <a:r>
                        <a:rPr lang="en" sz="1000" u="none" cap="none" strike="noStrike">
                          <a:solidFill>
                            <a:schemeClr val="dk1"/>
                          </a:solidFill>
                        </a:rPr>
                        <a:t> to demonstrate meaningful contribution to targets</a:t>
                      </a:r>
                      <a:endParaRPr sz="1000" u="none" cap="none" strike="noStrike">
                        <a:solidFill>
                          <a:schemeClr val="dk1"/>
                        </a:solidFill>
                      </a:endParaRPr>
                    </a:p>
                    <a:p>
                      <a:pPr indent="-228600" lvl="0" marL="342900" marR="0" rtl="0" algn="l">
                        <a:lnSpc>
                          <a:spcPct val="115000"/>
                        </a:lnSpc>
                        <a:spcBef>
                          <a:spcPts val="0"/>
                        </a:spcBef>
                        <a:spcAft>
                          <a:spcPts val="0"/>
                        </a:spcAft>
                        <a:buClr>
                          <a:schemeClr val="dk1"/>
                        </a:buClr>
                        <a:buSzPts val="1000"/>
                        <a:buFont typeface="Arial"/>
                        <a:buChar char="●"/>
                      </a:pPr>
                      <a:r>
                        <a:rPr b="1" lang="en" sz="1000" u="none" cap="none" strike="noStrike">
                          <a:solidFill>
                            <a:schemeClr val="dk1"/>
                          </a:solidFill>
                        </a:rPr>
                        <a:t>Leverage other legal agreements</a:t>
                      </a:r>
                      <a:r>
                        <a:rPr lang="en" sz="1000" u="none" cap="none" strike="noStrike">
                          <a:solidFill>
                            <a:schemeClr val="dk1"/>
                          </a:solidFill>
                        </a:rPr>
                        <a:t> to bolster relevance </a:t>
                      </a:r>
                      <a:endParaRPr i="1" sz="1000" u="none" cap="none" strike="noStrike"/>
                    </a:p>
                  </a:txBody>
                  <a:tcPr marT="68575" marB="68575" marR="68575" marL="68575"/>
                </a:tc>
              </a:tr>
              <a:tr h="1253600">
                <a:tc gridSpan="2">
                  <a:txBody>
                    <a:bodyPr/>
                    <a:lstStyle/>
                    <a:p>
                      <a:pPr indent="0" lvl="0" marL="0" marR="0" rtl="0" algn="l">
                        <a:lnSpc>
                          <a:spcPct val="100000"/>
                        </a:lnSpc>
                        <a:spcBef>
                          <a:spcPts val="0"/>
                        </a:spcBef>
                        <a:spcAft>
                          <a:spcPts val="0"/>
                        </a:spcAft>
                        <a:buClr>
                          <a:schemeClr val="dk1"/>
                        </a:buClr>
                        <a:buSzPts val="800"/>
                        <a:buFont typeface="Arial"/>
                        <a:buNone/>
                      </a:pPr>
                      <a:r>
                        <a:rPr lang="en" sz="1000" u="none" cap="none" strike="noStrike">
                          <a:solidFill>
                            <a:srgbClr val="0B5394"/>
                          </a:solidFill>
                        </a:rPr>
                        <a:t>Mediterranean Wetlands Alliance</a:t>
                      </a:r>
                      <a:endParaRPr sz="1000" u="none" cap="none" strike="noStrike">
                        <a:solidFill>
                          <a:srgbClr val="0B5394"/>
                        </a:solidFill>
                      </a:endParaRPr>
                    </a:p>
                    <a:p>
                      <a:pPr indent="0" lvl="0" marL="0" marR="0" rtl="0" algn="l">
                        <a:lnSpc>
                          <a:spcPct val="100000"/>
                        </a:lnSpc>
                        <a:spcBef>
                          <a:spcPts val="0"/>
                        </a:spcBef>
                        <a:spcAft>
                          <a:spcPts val="0"/>
                        </a:spcAft>
                        <a:buClr>
                          <a:schemeClr val="dk1"/>
                        </a:buClr>
                        <a:buSzPts val="800"/>
                        <a:buFont typeface="Arial"/>
                        <a:buNone/>
                      </a:pPr>
                      <a:r>
                        <a:rPr lang="en" sz="1000" u="none" cap="none" strike="noStrike">
                          <a:solidFill>
                            <a:schemeClr val="dk1"/>
                          </a:solidFill>
                        </a:rPr>
                        <a:t>Lisa Ernoul</a:t>
                      </a:r>
                      <a:endParaRPr sz="1000" u="none" cap="none" strike="noStrike">
                        <a:solidFill>
                          <a:schemeClr val="dk1"/>
                        </a:solidFill>
                      </a:endParaRPr>
                    </a:p>
                    <a:p>
                      <a:pPr indent="0" lvl="0" marL="0" marR="0" rtl="0" algn="l">
                        <a:lnSpc>
                          <a:spcPct val="100000"/>
                        </a:lnSpc>
                        <a:spcBef>
                          <a:spcPts val="0"/>
                        </a:spcBef>
                        <a:spcAft>
                          <a:spcPts val="0"/>
                        </a:spcAft>
                        <a:buClr>
                          <a:schemeClr val="dk1"/>
                        </a:buClr>
                        <a:buSzPts val="800"/>
                        <a:buFont typeface="Arial"/>
                        <a:buNone/>
                      </a:pPr>
                      <a:r>
                        <a:rPr lang="en" sz="1000" u="none" cap="none" strike="noStrike">
                          <a:solidFill>
                            <a:schemeClr val="dk1"/>
                          </a:solidFill>
                        </a:rPr>
                        <a:t>Tour du Valat</a:t>
                      </a:r>
                      <a:endParaRPr sz="1000" u="none" cap="none" strike="noStrike"/>
                    </a:p>
                  </a:txBody>
                  <a:tcPr marT="68575" marB="68575" marR="68575" marL="68575"/>
                </a:tc>
                <a:tc hMerge="1"/>
                <a:tc>
                  <a:txBody>
                    <a:bodyPr/>
                    <a:lstStyle/>
                    <a:p>
                      <a:pPr indent="0" lvl="0" marL="0" marR="0" rtl="0" algn="l">
                        <a:lnSpc>
                          <a:spcPct val="100000"/>
                        </a:lnSpc>
                        <a:spcBef>
                          <a:spcPts val="0"/>
                        </a:spcBef>
                        <a:spcAft>
                          <a:spcPts val="0"/>
                        </a:spcAft>
                        <a:buClr>
                          <a:srgbClr val="000000"/>
                        </a:buClr>
                        <a:buSzPts val="1000"/>
                        <a:buFont typeface="Arial"/>
                        <a:buNone/>
                      </a:pPr>
                      <a:r>
                        <a:rPr i="1" lang="en" sz="1000" u="none" cap="none" strike="noStrike">
                          <a:solidFill>
                            <a:srgbClr val="0B5394"/>
                          </a:solidFill>
                        </a:rPr>
                        <a:t>Leveraging CBD Aichi Targets</a:t>
                      </a:r>
                      <a:endParaRPr i="1" sz="1000" u="none" cap="none" strike="noStrike">
                        <a:solidFill>
                          <a:srgbClr val="0B5394"/>
                        </a:solidFill>
                      </a:endParaRPr>
                    </a:p>
                    <a:p>
                      <a:pPr indent="-228600" lvl="0" marL="342900" marR="0" rtl="0" algn="l">
                        <a:lnSpc>
                          <a:spcPct val="115000"/>
                        </a:lnSpc>
                        <a:spcBef>
                          <a:spcPts val="0"/>
                        </a:spcBef>
                        <a:spcAft>
                          <a:spcPts val="0"/>
                        </a:spcAft>
                        <a:buClr>
                          <a:schemeClr val="dk1"/>
                        </a:buClr>
                        <a:buSzPts val="1000"/>
                        <a:buFont typeface="Arial"/>
                        <a:buChar char="●"/>
                      </a:pPr>
                      <a:r>
                        <a:rPr b="1" lang="en" sz="1000" u="none" cap="none" strike="noStrike">
                          <a:solidFill>
                            <a:schemeClr val="dk1"/>
                          </a:solidFill>
                        </a:rPr>
                        <a:t>Aligning with Aichi targets </a:t>
                      </a:r>
                      <a:r>
                        <a:rPr lang="en" sz="1000" u="none" cap="none" strike="noStrike">
                          <a:solidFill>
                            <a:schemeClr val="dk1"/>
                          </a:solidFill>
                        </a:rPr>
                        <a:t>secured funding from national agencies, but required taking on non-conventional work</a:t>
                      </a:r>
                      <a:endParaRPr sz="1000" u="none" cap="none" strike="noStrike">
                        <a:solidFill>
                          <a:schemeClr val="dk1"/>
                        </a:solidFill>
                      </a:endParaRPr>
                    </a:p>
                    <a:p>
                      <a:pPr indent="-228600" lvl="0" marL="342900" marR="0" rtl="0" algn="l">
                        <a:lnSpc>
                          <a:spcPct val="115000"/>
                        </a:lnSpc>
                        <a:spcBef>
                          <a:spcPts val="0"/>
                        </a:spcBef>
                        <a:spcAft>
                          <a:spcPts val="0"/>
                        </a:spcAft>
                        <a:buClr>
                          <a:schemeClr val="dk1"/>
                        </a:buClr>
                        <a:buSzPts val="1000"/>
                        <a:buFont typeface="Arial"/>
                        <a:buChar char="●"/>
                      </a:pPr>
                      <a:r>
                        <a:rPr lang="en" sz="1000" u="none" cap="none" strike="noStrike">
                          <a:solidFill>
                            <a:schemeClr val="dk1"/>
                          </a:solidFill>
                        </a:rPr>
                        <a:t>Different visions and approaches of partners require </a:t>
                      </a:r>
                      <a:r>
                        <a:rPr b="1" lang="en" sz="1000" u="none" cap="none" strike="noStrike">
                          <a:solidFill>
                            <a:schemeClr val="dk1"/>
                          </a:solidFill>
                        </a:rPr>
                        <a:t>careful institutional design:</a:t>
                      </a:r>
                      <a:r>
                        <a:rPr lang="en" sz="1000" u="none" cap="none" strike="noStrike">
                          <a:solidFill>
                            <a:schemeClr val="dk1"/>
                          </a:solidFill>
                        </a:rPr>
                        <a:t> common (concept and project management) language, different membership statuses, and lead actor managing changes and conflicts</a:t>
                      </a:r>
                      <a:endParaRPr sz="1000" u="none" cap="none" strike="noStrike">
                        <a:solidFill>
                          <a:schemeClr val="dk1"/>
                        </a:solidFill>
                      </a:endParaRPr>
                    </a:p>
                    <a:p>
                      <a:pPr indent="-228600" lvl="0" marL="342900" marR="0" rtl="0" algn="l">
                        <a:lnSpc>
                          <a:spcPct val="115000"/>
                        </a:lnSpc>
                        <a:spcBef>
                          <a:spcPts val="0"/>
                        </a:spcBef>
                        <a:spcAft>
                          <a:spcPts val="0"/>
                        </a:spcAft>
                        <a:buClr>
                          <a:schemeClr val="dk1"/>
                        </a:buClr>
                        <a:buSzPts val="1000"/>
                        <a:buFont typeface="Arial"/>
                        <a:buChar char="●"/>
                      </a:pPr>
                      <a:r>
                        <a:rPr lang="en" sz="1000" u="none" cap="none" strike="noStrike">
                          <a:solidFill>
                            <a:schemeClr val="dk1"/>
                          </a:solidFill>
                        </a:rPr>
                        <a:t>Rich range of perspectives resulted in interesting </a:t>
                      </a:r>
                      <a:r>
                        <a:rPr b="1" lang="en" sz="1000" u="none" cap="none" strike="noStrike">
                          <a:solidFill>
                            <a:schemeClr val="dk1"/>
                          </a:solidFill>
                        </a:rPr>
                        <a:t>peer-to-peer learning</a:t>
                      </a:r>
                      <a:endParaRPr b="1" sz="1000" u="none" cap="none" strike="noStrike">
                        <a:solidFill>
                          <a:schemeClr val="dk1"/>
                        </a:solidFill>
                      </a:endParaRPr>
                    </a:p>
                  </a:txBody>
                  <a:tcPr marT="68575" marB="68575" marR="68575" marL="68575"/>
                </a:tc>
              </a:tr>
            </a:tbl>
          </a:graphicData>
        </a:graphic>
      </p:graphicFrame>
      <p:pic>
        <p:nvPicPr>
          <p:cNvPr id="108" name="Google Shape;108;gb179641931_7_488"/>
          <p:cNvPicPr preferRelativeResize="0"/>
          <p:nvPr/>
        </p:nvPicPr>
        <p:blipFill rotWithShape="1">
          <a:blip r:embed="rId3">
            <a:alphaModFix/>
          </a:blip>
          <a:srcRect b="0" l="0" r="0" t="0"/>
          <a:stretch/>
        </p:blipFill>
        <p:spPr>
          <a:xfrm>
            <a:off x="2054908" y="4071995"/>
            <a:ext cx="528094" cy="495092"/>
          </a:xfrm>
          <a:prstGeom prst="rect">
            <a:avLst/>
          </a:prstGeom>
          <a:noFill/>
          <a:ln>
            <a:noFill/>
          </a:ln>
        </p:spPr>
      </p:pic>
      <p:pic>
        <p:nvPicPr>
          <p:cNvPr id="109" name="Google Shape;109;gb179641931_7_488"/>
          <p:cNvPicPr preferRelativeResize="0"/>
          <p:nvPr/>
        </p:nvPicPr>
        <p:blipFill rotWithShape="1">
          <a:blip r:embed="rId4">
            <a:alphaModFix/>
          </a:blip>
          <a:srcRect b="0" l="0" r="0" t="0"/>
          <a:stretch/>
        </p:blipFill>
        <p:spPr>
          <a:xfrm>
            <a:off x="2054897" y="2814450"/>
            <a:ext cx="617220" cy="376354"/>
          </a:xfrm>
          <a:prstGeom prst="rect">
            <a:avLst/>
          </a:prstGeom>
          <a:noFill/>
          <a:ln>
            <a:noFill/>
          </a:ln>
        </p:spPr>
      </p:pic>
      <p:pic>
        <p:nvPicPr>
          <p:cNvPr id="110" name="Google Shape;110;gb179641931_7_488"/>
          <p:cNvPicPr preferRelativeResize="0"/>
          <p:nvPr/>
        </p:nvPicPr>
        <p:blipFill rotWithShape="1">
          <a:blip r:embed="rId5">
            <a:alphaModFix/>
          </a:blip>
          <a:srcRect b="0" l="0" r="0" t="0"/>
          <a:stretch/>
        </p:blipFill>
        <p:spPr>
          <a:xfrm>
            <a:off x="2192175" y="1636884"/>
            <a:ext cx="386987" cy="411479"/>
          </a:xfrm>
          <a:prstGeom prst="rect">
            <a:avLst/>
          </a:prstGeom>
          <a:noFill/>
          <a:ln>
            <a:noFill/>
          </a:ln>
        </p:spPr>
      </p:pic>
      <p:sp>
        <p:nvSpPr>
          <p:cNvPr id="111" name="Google Shape;111;gb179641931_7_488"/>
          <p:cNvSpPr txBox="1"/>
          <p:nvPr/>
        </p:nvSpPr>
        <p:spPr>
          <a:xfrm>
            <a:off x="0" y="0"/>
            <a:ext cx="8898900" cy="29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1" lang="en" sz="1000" u="none" cap="none" strike="noStrike">
                <a:solidFill>
                  <a:srgbClr val="555555"/>
                </a:solidFill>
                <a:latin typeface="Helvetica Neue"/>
                <a:ea typeface="Helvetica Neue"/>
                <a:cs typeface="Helvetica Neue"/>
                <a:sym typeface="Helvetica Neue"/>
              </a:rPr>
              <a:t>1. Executive Summary</a:t>
            </a:r>
            <a:endParaRPr b="0" i="1" sz="1400" u="none" cap="none" strike="noStrike">
              <a:solidFill>
                <a:srgbClr val="000000"/>
              </a:solidFill>
              <a:latin typeface="Arial"/>
              <a:ea typeface="Arial"/>
              <a:cs typeface="Arial"/>
              <a:sym typeface="Arial"/>
            </a:endParaRPr>
          </a:p>
        </p:txBody>
      </p:sp>
      <p:sp>
        <p:nvSpPr>
          <p:cNvPr id="112" name="Google Shape;112;gb179641931_7_488"/>
          <p:cNvSpPr txBox="1"/>
          <p:nvPr>
            <p:ph idx="4294967295" type="title"/>
          </p:nvPr>
        </p:nvSpPr>
        <p:spPr>
          <a:xfrm>
            <a:off x="258675" y="447675"/>
            <a:ext cx="8832300" cy="8097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rgbClr val="0B5394"/>
                </a:solidFill>
                <a:latin typeface="Calibri"/>
                <a:ea typeface="Calibri"/>
                <a:cs typeface="Calibri"/>
                <a:sym typeface="Calibri"/>
              </a:rPr>
              <a:t>Synthesis of Findings from Case-Studies </a:t>
            </a:r>
            <a:endParaRPr b="1"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We reviewed three case studies which leveraged ED agendas as conservation strategies. They were used to validate the TOC, understanding which elements are indeed likely to play out. They also illuminated key learning lessons (below) for on-going and future initiatives. </a:t>
            </a:r>
            <a:endParaRPr b="0" i="1" sz="1200">
              <a:solidFill>
                <a:srgbClr val="45818E"/>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b179641931_7_48"/>
          <p:cNvSpPr txBox="1"/>
          <p:nvPr>
            <p:ph type="title"/>
          </p:nvPr>
        </p:nvSpPr>
        <p:spPr>
          <a:xfrm>
            <a:off x="258675" y="295275"/>
            <a:ext cx="8832300" cy="8097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B5394"/>
                </a:solidFill>
                <a:latin typeface="Calibri"/>
                <a:ea typeface="Calibri"/>
                <a:cs typeface="Calibri"/>
                <a:sym typeface="Calibri"/>
              </a:rPr>
              <a:t>Synthesis of Findings from Case-Studies </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We reviewed three case studies which leveraged ED agendas as conservation strategies. They were used to validate the TOC, understanding which elements are indeed likely to play out. They also illuminated key learning lessons (below) for on-going and future initiatives. </a:t>
            </a:r>
            <a:endParaRPr b="0" i="1" sz="1200">
              <a:solidFill>
                <a:srgbClr val="45818E"/>
              </a:solidFill>
              <a:latin typeface="Calibri"/>
              <a:ea typeface="Calibri"/>
              <a:cs typeface="Calibri"/>
              <a:sym typeface="Calibri"/>
            </a:endParaRPr>
          </a:p>
        </p:txBody>
      </p:sp>
      <p:sp>
        <p:nvSpPr>
          <p:cNvPr id="118" name="Google Shape;118;gb179641931_7_48"/>
          <p:cNvSpPr txBox="1"/>
          <p:nvPr>
            <p:ph idx="1" type="body"/>
          </p:nvPr>
        </p:nvSpPr>
        <p:spPr>
          <a:xfrm>
            <a:off x="373050" y="1337500"/>
            <a:ext cx="8397900" cy="3615300"/>
          </a:xfrm>
          <a:prstGeom prst="rect">
            <a:avLst/>
          </a:prstGeom>
          <a:noFill/>
          <a:ln>
            <a:noFill/>
          </a:ln>
        </p:spPr>
        <p:txBody>
          <a:bodyPr anchorCtr="0" anchor="t" bIns="91425" lIns="91425" spcFirstLastPara="1" rIns="114250" wrap="square" tIns="91425">
            <a:noAutofit/>
          </a:bodyPr>
          <a:lstStyle/>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Projects may need to achieve scale to justify alignment and meaningful contribution towards targets of ED agendas</a:t>
            </a:r>
            <a:br>
              <a:rPr b="0" lang="en" sz="1200">
                <a:solidFill>
                  <a:srgbClr val="262626"/>
                </a:solidFill>
                <a:latin typeface="Calibri"/>
                <a:ea typeface="Calibri"/>
                <a:cs typeface="Calibri"/>
                <a:sym typeface="Calibri"/>
              </a:rPr>
            </a:br>
            <a:endParaRPr b="0" sz="1200">
              <a:solidFill>
                <a:srgbClr val="262626"/>
              </a:solidFill>
              <a:latin typeface="Calibri"/>
              <a:ea typeface="Calibri"/>
              <a:cs typeface="Calibri"/>
              <a:sym typeface="Calibri"/>
            </a:endParaRPr>
          </a:p>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Partnerships will generally be necessary elements of projects in order to reach scale, overcome technical difficulties and build credibility and legitimacy. Therefore, there needs to strategic institutional design in order to:</a:t>
            </a:r>
            <a:endParaRPr b="0" sz="1200">
              <a:solidFill>
                <a:srgbClr val="262626"/>
              </a:solidFill>
              <a:latin typeface="Calibri"/>
              <a:ea typeface="Calibri"/>
              <a:cs typeface="Calibri"/>
              <a:sym typeface="Calibri"/>
            </a:endParaRPr>
          </a:p>
          <a:p>
            <a:pPr indent="-304800" lvl="1" marL="914400" rtl="0" algn="l">
              <a:lnSpc>
                <a:spcPct val="115000"/>
              </a:lnSpc>
              <a:spcBef>
                <a:spcPts val="0"/>
              </a:spcBef>
              <a:spcAft>
                <a:spcPts val="0"/>
              </a:spcAft>
              <a:buClr>
                <a:srgbClr val="262626"/>
              </a:buClr>
              <a:buSzPts val="1200"/>
              <a:buFont typeface="Calibri"/>
              <a:buChar char="○"/>
            </a:pPr>
            <a:r>
              <a:rPr lang="en" sz="1200">
                <a:solidFill>
                  <a:srgbClr val="262626"/>
                </a:solidFill>
                <a:latin typeface="Calibri"/>
                <a:ea typeface="Calibri"/>
                <a:cs typeface="Calibri"/>
                <a:sym typeface="Calibri"/>
              </a:rPr>
              <a:t>balance power dynamics which may dissuade key stakeholders from participating   </a:t>
            </a:r>
            <a:endParaRPr sz="1200">
              <a:solidFill>
                <a:srgbClr val="262626"/>
              </a:solidFill>
              <a:latin typeface="Calibri"/>
              <a:ea typeface="Calibri"/>
              <a:cs typeface="Calibri"/>
              <a:sym typeface="Calibri"/>
            </a:endParaRPr>
          </a:p>
          <a:p>
            <a:pPr indent="-304800" lvl="1" marL="914400" rtl="0" algn="l">
              <a:lnSpc>
                <a:spcPct val="115000"/>
              </a:lnSpc>
              <a:spcBef>
                <a:spcPts val="0"/>
              </a:spcBef>
              <a:spcAft>
                <a:spcPts val="0"/>
              </a:spcAft>
              <a:buClr>
                <a:srgbClr val="262626"/>
              </a:buClr>
              <a:buSzPts val="1200"/>
              <a:buFont typeface="Calibri"/>
              <a:buChar char="○"/>
            </a:pPr>
            <a:r>
              <a:rPr lang="en" sz="1200">
                <a:solidFill>
                  <a:srgbClr val="262626"/>
                </a:solidFill>
                <a:latin typeface="Calibri"/>
                <a:ea typeface="Calibri"/>
                <a:cs typeface="Calibri"/>
                <a:sym typeface="Calibri"/>
              </a:rPr>
              <a:t>Help partners maintain their credibility and legitimacy with their constituencies, stakeholders and institutions</a:t>
            </a:r>
            <a:endParaRPr sz="1200">
              <a:solidFill>
                <a:srgbClr val="262626"/>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sz="1200">
              <a:solidFill>
                <a:srgbClr val="262626"/>
              </a:solidFill>
              <a:latin typeface="Calibri"/>
              <a:ea typeface="Calibri"/>
              <a:cs typeface="Calibri"/>
              <a:sym typeface="Calibri"/>
            </a:endParaRPr>
          </a:p>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Organisations may have to adopt an interest in issues, roles and assignments (tasks) which are outside of their traditional focus and operations in order to establish and maintain effective partnerships </a:t>
            </a:r>
            <a:br>
              <a:rPr b="0" lang="en" sz="1200">
                <a:solidFill>
                  <a:srgbClr val="262626"/>
                </a:solidFill>
                <a:latin typeface="Calibri"/>
                <a:ea typeface="Calibri"/>
                <a:cs typeface="Calibri"/>
                <a:sym typeface="Calibri"/>
              </a:rPr>
            </a:br>
            <a:endParaRPr b="0" sz="1200">
              <a:solidFill>
                <a:srgbClr val="262626"/>
              </a:solidFill>
              <a:latin typeface="Calibri"/>
              <a:ea typeface="Calibri"/>
              <a:cs typeface="Calibri"/>
              <a:sym typeface="Calibri"/>
            </a:endParaRPr>
          </a:p>
          <a:p>
            <a:pPr indent="-304800" lvl="0" marL="457200" rtl="0" algn="l">
              <a:lnSpc>
                <a:spcPct val="115000"/>
              </a:lnSpc>
              <a:spcBef>
                <a:spcPts val="0"/>
              </a:spcBef>
              <a:spcAft>
                <a:spcPts val="0"/>
              </a:spcAft>
              <a:buClr>
                <a:srgbClr val="262626"/>
              </a:buClr>
              <a:buSzPts val="1200"/>
              <a:buFont typeface="Calibri"/>
              <a:buChar char="●"/>
            </a:pPr>
            <a:r>
              <a:rPr b="0" lang="en" sz="1200">
                <a:solidFill>
                  <a:srgbClr val="262626"/>
                </a:solidFill>
                <a:latin typeface="Calibri"/>
                <a:ea typeface="Calibri"/>
                <a:cs typeface="Calibri"/>
                <a:sym typeface="Calibri"/>
              </a:rPr>
              <a:t>Alignment with ED agendas allows access to key stakeholders and resources which could not have been possible with other conservation strategies; however, organisations need ot </a:t>
            </a:r>
            <a:br>
              <a:rPr b="0" lang="en" sz="1200">
                <a:solidFill>
                  <a:srgbClr val="262626"/>
                </a:solidFill>
                <a:latin typeface="Calibri"/>
                <a:ea typeface="Calibri"/>
                <a:cs typeface="Calibri"/>
                <a:sym typeface="Calibri"/>
              </a:rPr>
            </a:br>
            <a:endParaRPr sz="1200">
              <a:solidFill>
                <a:srgbClr val="0B5394"/>
              </a:solidFill>
              <a:latin typeface="Calibri"/>
              <a:ea typeface="Calibri"/>
              <a:cs typeface="Calibri"/>
              <a:sym typeface="Calibri"/>
            </a:endParaRPr>
          </a:p>
        </p:txBody>
      </p:sp>
      <p:sp>
        <p:nvSpPr>
          <p:cNvPr id="119" name="Google Shape;119;gb179641931_7_48"/>
          <p:cNvSpPr txBox="1"/>
          <p:nvPr/>
        </p:nvSpPr>
        <p:spPr>
          <a:xfrm>
            <a:off x="0" y="0"/>
            <a:ext cx="8898900" cy="29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555555"/>
                </a:solidFill>
                <a:latin typeface="Helvetica Neue"/>
                <a:ea typeface="Helvetica Neue"/>
                <a:cs typeface="Helvetica Neue"/>
                <a:sym typeface="Helvetica Neue"/>
              </a:rPr>
              <a:t>1. Executive Summary</a:t>
            </a:r>
            <a:endParaRPr b="0" i="0" sz="1400" u="none" cap="none" strike="noStrike">
              <a:solidFill>
                <a:srgbClr val="000000"/>
              </a:solidFill>
              <a:latin typeface="Arial"/>
              <a:ea typeface="Arial"/>
              <a:cs typeface="Arial"/>
              <a:sym typeface="Arial"/>
            </a:endParaRPr>
          </a:p>
        </p:txBody>
      </p:sp>
      <p:pic>
        <p:nvPicPr>
          <p:cNvPr id="120" name="Google Shape;120;gb179641931_7_48"/>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8"/>
          <p:cNvSpPr txBox="1"/>
          <p:nvPr>
            <p:ph idx="1" type="body"/>
          </p:nvPr>
        </p:nvSpPr>
        <p:spPr>
          <a:xfrm>
            <a:off x="235500" y="1387825"/>
            <a:ext cx="8064900" cy="353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rgbClr val="0B5394"/>
                </a:solidFill>
                <a:latin typeface="Calibri"/>
                <a:ea typeface="Calibri"/>
                <a:cs typeface="Calibri"/>
                <a:sym typeface="Calibri"/>
              </a:rPr>
              <a:t>Under what conditions could an ED Agenda strategy be necessary and appropriate?</a:t>
            </a:r>
            <a:br>
              <a:rPr lang="en" sz="1200">
                <a:solidFill>
                  <a:srgbClr val="0B5394"/>
                </a:solidFill>
                <a:latin typeface="Calibri"/>
                <a:ea typeface="Calibri"/>
                <a:cs typeface="Calibri"/>
                <a:sym typeface="Calibri"/>
              </a:rPr>
            </a:br>
            <a:endParaRPr sz="1200">
              <a:solidFill>
                <a:srgbClr val="0B5394"/>
              </a:solidFill>
              <a:latin typeface="Calibri"/>
              <a:ea typeface="Calibri"/>
              <a:cs typeface="Calibri"/>
              <a:sym typeface="Calibri"/>
            </a:endParaRPr>
          </a:p>
          <a:p>
            <a:pPr indent="-304800" lvl="0" marL="457200" rtl="0" algn="l">
              <a:lnSpc>
                <a:spcPct val="115000"/>
              </a:lnSpc>
              <a:spcBef>
                <a:spcPts val="0"/>
              </a:spcBef>
              <a:spcAft>
                <a:spcPts val="0"/>
              </a:spcAft>
              <a:buClr>
                <a:srgbClr val="0B5394"/>
              </a:buClr>
              <a:buSzPts val="1200"/>
              <a:buFont typeface="Calibri"/>
              <a:buChar char="●"/>
            </a:pPr>
            <a:r>
              <a:rPr b="0" lang="en" sz="1200">
                <a:solidFill>
                  <a:schemeClr val="dk1"/>
                </a:solidFill>
                <a:latin typeface="Calibri"/>
                <a:ea typeface="Calibri"/>
                <a:cs typeface="Calibri"/>
                <a:sym typeface="Calibri"/>
              </a:rPr>
              <a:t>When the national government has made a (binding) commitment to an ED agenda and this high-level commitment can be used to persuade both national agencies and sub-national governments to adopt measures which they have been strongly reluctant in pursuing (e.g., gazettement of protected areas)</a:t>
            </a:r>
            <a:endParaRPr b="0"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rgbClr val="0B5394"/>
              </a:buClr>
              <a:buSzPts val="1200"/>
              <a:buFont typeface="Calibri"/>
              <a:buChar char="●"/>
            </a:pPr>
            <a:r>
              <a:rPr b="0" lang="en" sz="1200">
                <a:solidFill>
                  <a:schemeClr val="dk1"/>
                </a:solidFill>
                <a:latin typeface="Calibri"/>
                <a:ea typeface="Calibri"/>
                <a:cs typeface="Calibri"/>
                <a:sym typeface="Calibri"/>
              </a:rPr>
              <a:t>When leadership is required to align multiple agencies at multiple scales to adopt a common theory of change and a coordinated and coherent approach to biodiversity conservation and natural resource management, in order to have a longer-lasting and greater (collective) impact. </a:t>
            </a:r>
            <a:endParaRPr b="0"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800"/>
              <a:buNone/>
            </a:pPr>
            <a:r>
              <a:t/>
            </a:r>
            <a:endParaRPr b="0"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rgbClr val="0B5394"/>
              </a:buClr>
              <a:buSzPts val="1200"/>
              <a:buFont typeface="Calibri"/>
              <a:buChar char="●"/>
            </a:pPr>
            <a:r>
              <a:rPr b="0" lang="en" sz="1200">
                <a:solidFill>
                  <a:schemeClr val="dk1"/>
                </a:solidFill>
                <a:latin typeface="Calibri"/>
                <a:ea typeface="Calibri"/>
                <a:cs typeface="Calibri"/>
                <a:sym typeface="Calibri"/>
              </a:rPr>
              <a:t>When strong conservation or human well being achievements have been secured in a particular national or sub-national context, then ED agendas can help sustain them. This would avoid the use of resources to remediate (re)emerging problems and instead allocate them towards maintaining already effective solutions.</a:t>
            </a:r>
            <a:endParaRPr b="0"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800"/>
              <a:buNone/>
            </a:pPr>
            <a:r>
              <a:t/>
            </a:r>
            <a:endParaRPr sz="1200">
              <a:solidFill>
                <a:srgbClr val="0B5394"/>
              </a:solidFill>
              <a:latin typeface="Calibri"/>
              <a:ea typeface="Calibri"/>
              <a:cs typeface="Calibri"/>
              <a:sym typeface="Calibri"/>
            </a:endParaRPr>
          </a:p>
        </p:txBody>
      </p:sp>
      <p:sp>
        <p:nvSpPr>
          <p:cNvPr id="126" name="Google Shape;126;p8"/>
          <p:cNvSpPr txBox="1"/>
          <p:nvPr>
            <p:ph idx="2" type="title"/>
          </p:nvPr>
        </p:nvSpPr>
        <p:spPr>
          <a:xfrm>
            <a:off x="311700" y="134300"/>
            <a:ext cx="8520600" cy="2079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Clr>
                <a:schemeClr val="dk1"/>
              </a:buClr>
              <a:buSzPts val="1100"/>
              <a:buFont typeface="Arial"/>
              <a:buNone/>
            </a:pPr>
            <a:r>
              <a:rPr b="0" lang="en" sz="1000">
                <a:solidFill>
                  <a:srgbClr val="555555"/>
                </a:solidFill>
                <a:latin typeface="Helvetica Neue"/>
                <a:ea typeface="Helvetica Neue"/>
                <a:cs typeface="Helvetica Neue"/>
                <a:sym typeface="Helvetica Neue"/>
              </a:rPr>
              <a:t>1. Executive Summary </a:t>
            </a:r>
            <a:endParaRPr b="0" sz="1000">
              <a:solidFill>
                <a:srgbClr val="555555"/>
              </a:solidFill>
              <a:latin typeface="Helvetica Neue"/>
              <a:ea typeface="Helvetica Neue"/>
              <a:cs typeface="Helvetica Neue"/>
              <a:sym typeface="Helvetica Neue"/>
            </a:endParaRPr>
          </a:p>
        </p:txBody>
      </p:sp>
      <p:sp>
        <p:nvSpPr>
          <p:cNvPr id="127" name="Google Shape;127;p8"/>
          <p:cNvSpPr txBox="1"/>
          <p:nvPr>
            <p:ph type="title"/>
          </p:nvPr>
        </p:nvSpPr>
        <p:spPr>
          <a:xfrm>
            <a:off x="311700" y="342325"/>
            <a:ext cx="8665800" cy="792300"/>
          </a:xfrm>
          <a:prstGeom prst="rect">
            <a:avLst/>
          </a:prstGeom>
          <a:noFill/>
          <a:ln>
            <a:noFill/>
          </a:ln>
        </p:spPr>
        <p:txBody>
          <a:bodyPr anchorCtr="0" anchor="t" bIns="18275" lIns="91425" spcFirstLastPara="1" rIns="91425" wrap="square" tIns="18275">
            <a:noAutofit/>
          </a:bodyPr>
          <a:lstStyle/>
          <a:p>
            <a:pPr indent="0" lvl="0" marL="0" rtl="0" algn="l">
              <a:lnSpc>
                <a:spcPct val="100000"/>
              </a:lnSpc>
              <a:spcBef>
                <a:spcPts val="0"/>
              </a:spcBef>
              <a:spcAft>
                <a:spcPts val="0"/>
              </a:spcAft>
              <a:buSzPts val="1800"/>
              <a:buNone/>
            </a:pPr>
            <a:r>
              <a:rPr lang="en" sz="1200">
                <a:solidFill>
                  <a:srgbClr val="0B5394"/>
                </a:solidFill>
                <a:latin typeface="Calibri"/>
                <a:ea typeface="Calibri"/>
                <a:cs typeface="Calibri"/>
                <a:sym typeface="Calibri"/>
              </a:rPr>
              <a:t>Conclusions</a:t>
            </a:r>
            <a:endParaRPr sz="1200">
              <a:solidFill>
                <a:srgbClr val="0B539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0" i="1" lang="en" sz="1200">
                <a:solidFill>
                  <a:srgbClr val="45818E"/>
                </a:solidFill>
                <a:latin typeface="Calibri"/>
                <a:ea typeface="Calibri"/>
                <a:cs typeface="Calibri"/>
                <a:sym typeface="Calibri"/>
              </a:rPr>
              <a:t>Global/National ED Agendas can provide a powerful legitimate mandate and unlock substantial resources for conservation work. They require interdisciplinary teams for skillful integration of human well-being considerations, scaling to generate meaningful contributions to achievement of targets, and strategic partnerships for effective implementation and collective impact. </a:t>
            </a:r>
            <a:endParaRPr b="0" i="1" sz="1200">
              <a:solidFill>
                <a:srgbClr val="45818E"/>
              </a:solidFill>
              <a:latin typeface="Calibri"/>
              <a:ea typeface="Calibri"/>
              <a:cs typeface="Calibri"/>
              <a:sym typeface="Calibri"/>
            </a:endParaRPr>
          </a:p>
        </p:txBody>
      </p:sp>
      <p:pic>
        <p:nvPicPr>
          <p:cNvPr id="128" name="Google Shape;128;p8"/>
          <p:cNvPicPr preferRelativeResize="0"/>
          <p:nvPr/>
        </p:nvPicPr>
        <p:blipFill rotWithShape="1">
          <a:blip r:embed="rId3">
            <a:alphaModFix/>
          </a:blip>
          <a:srcRect b="0" l="0" r="0" t="0"/>
          <a:stretch/>
        </p:blipFill>
        <p:spPr>
          <a:xfrm>
            <a:off x="8688452" y="4765000"/>
            <a:ext cx="362898" cy="254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