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5143500" cx="9144000"/>
  <p:notesSz cx="6858000" cy="9144000"/>
  <p:embeddedFontLst>
    <p:embeddedFont>
      <p:font typeface="Nunito"/>
      <p:regular r:id="rId62"/>
      <p:bold r:id="rId63"/>
      <p:italic r:id="rId64"/>
      <p:boldItalic r:id="rId65"/>
    </p:embeddedFont>
    <p:embeddedFont>
      <p:font typeface="Helvetica Neue"/>
      <p:regular r:id="rId66"/>
      <p:bold r:id="rId67"/>
      <p:italic r:id="rId68"/>
      <p:boldItalic r:id="rId69"/>
    </p:embeddedFont>
    <p:embeddedFont>
      <p:font typeface="Arial Black"/>
      <p:regular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D2B5DA-F8C7-4E08-A4B6-3D4FC942BB9D}">
  <a:tblStyle styleId="{F7D2B5DA-F8C7-4E08-A4B6-3D4FC942BB9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B18A2EA-88C1-4FBF-ADF6-06231EFCA009}"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C7C58DD-85FC-49A0-BC8D-C990FF1223A1}"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ArialBlack-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Nunito-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Nunito-italic.fntdata"/><Relationship Id="rId63" Type="http://schemas.openxmlformats.org/officeDocument/2006/relationships/font" Target="fonts/Nunito-bold.fntdata"/><Relationship Id="rId22" Type="http://schemas.openxmlformats.org/officeDocument/2006/relationships/slide" Target="slides/slide17.xml"/><Relationship Id="rId66" Type="http://schemas.openxmlformats.org/officeDocument/2006/relationships/font" Target="fonts/HelveticaNeue-regular.fntdata"/><Relationship Id="rId21" Type="http://schemas.openxmlformats.org/officeDocument/2006/relationships/slide" Target="slides/slide16.xml"/><Relationship Id="rId65" Type="http://schemas.openxmlformats.org/officeDocument/2006/relationships/font" Target="fonts/Nunito-boldItalic.fntdata"/><Relationship Id="rId24" Type="http://schemas.openxmlformats.org/officeDocument/2006/relationships/slide" Target="slides/slide19.xml"/><Relationship Id="rId68" Type="http://schemas.openxmlformats.org/officeDocument/2006/relationships/font" Target="fonts/HelveticaNeue-italic.fntdata"/><Relationship Id="rId23" Type="http://schemas.openxmlformats.org/officeDocument/2006/relationships/slide" Target="slides/slide18.xml"/><Relationship Id="rId67" Type="http://schemas.openxmlformats.org/officeDocument/2006/relationships/font" Target="fonts/HelveticaNeue-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BsIeYG541LVVemXyWm1C2GwiKVKrrySoqKzg1K1oRcA/edit#gid=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aede20286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aede20286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7863f9164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7863f9164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b0020a553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b0020a553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ad8233ac5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ad8233ac5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ad8233ac5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ad8233ac5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786ffc6206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786ffc6206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b00cefe97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b00cefe97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786ffc6206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786ffc6206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b0f5f2432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b0f5f2432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b0020a553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b0020a553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Margaret Pyke Trust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b0f5f2432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b0f5f2432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aede2028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aede2028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b0f5f24321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b0f5f24321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b0f5f24321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b0f5f24321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b0f5f24321_0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b0f5f24321_0_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b0f5f24321_0_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b0f5f24321_0_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b0f5f24321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b0f5f24321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b0f5f24321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b0f5f24321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b0f5f24321_0_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b0f5f24321_0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b0f5f24321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b0f5f24321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b08c3defc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b08c3defc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ad8233ac5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ad8233ac5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solidFill>
                <a:schemeClr val="dk1"/>
              </a:solidFill>
            </a:endParaRPr>
          </a:p>
          <a:p>
            <a:pPr indent="0" lvl="0" marL="0" rtl="0" algn="l">
              <a:lnSpc>
                <a:spcPct val="114000"/>
              </a:lnSpc>
              <a:spcBef>
                <a:spcPts val="0"/>
              </a:spcBef>
              <a:spcAft>
                <a:spcPts val="0"/>
              </a:spcAft>
              <a:buClr>
                <a:schemeClr val="dk1"/>
              </a:buClr>
              <a:buSzPts val="1100"/>
              <a:buFont typeface="Arial"/>
              <a:buNone/>
            </a:pPr>
            <a:r>
              <a:rPr lang="en" sz="1000">
                <a:solidFill>
                  <a:schemeClr val="dk1"/>
                </a:solidFill>
              </a:rPr>
              <a:t>This definition was finalised over the period between the first convening and November 2020.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b0f5f2432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b0f5f2432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b0de744d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b0de744d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786ffc620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786ffc6206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bafee7899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bafee7899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84150" lvl="0" marL="28575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ultimate desired outcomes</a:t>
            </a:r>
            <a:r>
              <a:rPr lang="en">
                <a:solidFill>
                  <a:schemeClr val="dk1"/>
                </a:solidFill>
              </a:rPr>
              <a:t> (</a:t>
            </a:r>
            <a:r>
              <a:rPr i="1" lang="en">
                <a:solidFill>
                  <a:schemeClr val="dk1"/>
                </a:solidFill>
              </a:rPr>
              <a:t>green box</a:t>
            </a:r>
            <a:r>
              <a:rPr lang="en">
                <a:solidFill>
                  <a:schemeClr val="dk1"/>
                </a:solidFill>
              </a:rPr>
              <a:t>) are to achieve a reduction in direct </a:t>
            </a:r>
            <a:r>
              <a:rPr lang="en">
                <a:solidFill>
                  <a:schemeClr val="dk1"/>
                </a:solidFill>
              </a:rPr>
              <a:t>overharvesting of local natural resources </a:t>
            </a:r>
            <a:r>
              <a:rPr lang="en">
                <a:solidFill>
                  <a:schemeClr val="dk1"/>
                </a:solidFill>
              </a:rPr>
              <a:t>and major threats to biodiversity, as well as an improvement in human health &amp; related attributes of human wellbeing.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Moving to the left side of the diagram, a number of </a:t>
            </a:r>
            <a:r>
              <a:rPr b="1" lang="en">
                <a:solidFill>
                  <a:schemeClr val="dk1"/>
                </a:solidFill>
              </a:rPr>
              <a:t>enabling conditions</a:t>
            </a:r>
            <a:r>
              <a:rPr lang="en">
                <a:solidFill>
                  <a:schemeClr val="dk1"/>
                </a:solidFill>
              </a:rPr>
              <a:t> (</a:t>
            </a:r>
            <a:r>
              <a:rPr i="1" lang="en">
                <a:solidFill>
                  <a:schemeClr val="dk1"/>
                </a:solidFill>
              </a:rPr>
              <a:t>blue boxes with blue text</a:t>
            </a:r>
            <a:r>
              <a:rPr lang="en">
                <a:solidFill>
                  <a:schemeClr val="dk1"/>
                </a:solidFill>
              </a:rPr>
              <a:t>) need to be in place for this integrated approach to be relevant and effective. These include a direct linkage between human and environmental health; government, policy and funding support for the desired outcomes; expressed interest and needs by the community; and, the fact that influences from outside of the area of concern do not prevent the ability to achieve outcomes.</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The first two group boxes of </a:t>
            </a:r>
            <a:r>
              <a:rPr b="1" lang="en">
                <a:solidFill>
                  <a:schemeClr val="dk1"/>
                </a:solidFill>
              </a:rPr>
              <a:t>intermediate results</a:t>
            </a:r>
            <a:r>
              <a:rPr lang="en">
                <a:solidFill>
                  <a:schemeClr val="dk1"/>
                </a:solidFill>
              </a:rPr>
              <a:t> (</a:t>
            </a:r>
            <a:r>
              <a:rPr i="1" lang="en">
                <a:solidFill>
                  <a:schemeClr val="dk1"/>
                </a:solidFill>
              </a:rPr>
              <a:t>blue boxes with black text</a:t>
            </a:r>
            <a:r>
              <a:rPr lang="en">
                <a:solidFill>
                  <a:schemeClr val="dk1"/>
                </a:solidFill>
              </a:rPr>
              <a:t>) required for this approach to be effective include the establishment of an integrated partnership between health, conservation and other relevant partners. This partnership allows for the delivery of integrated messages and services that reach a wider and more targeted audience than would be possible through a single-sector approach.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intermediate results</a:t>
            </a:r>
            <a:r>
              <a:rPr lang="en">
                <a:solidFill>
                  <a:schemeClr val="dk1"/>
                </a:solidFill>
              </a:rPr>
              <a:t> that follow </a:t>
            </a:r>
            <a:r>
              <a:rPr lang="en">
                <a:solidFill>
                  <a:schemeClr val="dk1"/>
                </a:solidFill>
                <a:highlight>
                  <a:schemeClr val="lt1"/>
                </a:highlight>
              </a:rPr>
              <a:t>represent the different pathways that may lead to greater engagement in health, natural resource management, livelihood, and conservation actions than may be possible in non-integrated single-sector approaches. These pathways may include</a:t>
            </a:r>
            <a:r>
              <a:rPr lang="en">
                <a:solidFill>
                  <a:srgbClr val="3C4043"/>
                </a:solidFill>
                <a:highlight>
                  <a:schemeClr val="lt1"/>
                </a:highlight>
              </a:rPr>
              <a:t> </a:t>
            </a:r>
            <a:r>
              <a:rPr lang="en">
                <a:solidFill>
                  <a:schemeClr val="dk1"/>
                </a:solidFill>
              </a:rPr>
              <a:t>increased outreach, maximized time with community, improved health, and/or  improved knowledge and attitudes.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intermediate result</a:t>
            </a:r>
            <a:r>
              <a:rPr lang="en">
                <a:solidFill>
                  <a:schemeClr val="dk1"/>
                </a:solidFill>
              </a:rPr>
              <a:t> of greater engagement</a:t>
            </a:r>
            <a:r>
              <a:rPr lang="en">
                <a:solidFill>
                  <a:schemeClr val="dk1"/>
                </a:solidFill>
              </a:rPr>
              <a:t> is assumed to lead to greater adoption and continuation of desired behaviors leading to the ultimate outcomes. The dashed line indicates an important assumption that requires more evidence.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As </a:t>
            </a:r>
            <a:r>
              <a:rPr b="1" lang="en">
                <a:solidFill>
                  <a:schemeClr val="dk1"/>
                </a:solidFill>
              </a:rPr>
              <a:t>outcomes</a:t>
            </a:r>
            <a:r>
              <a:rPr lang="en">
                <a:solidFill>
                  <a:schemeClr val="dk1"/>
                </a:solidFill>
              </a:rPr>
              <a:t> are realized, improved community value of and ownership over desried behaviors creates a feedback loop that reinforces behavior change and leads to greater and sustained outcomes that benefit both people and the environment.</a:t>
            </a:r>
            <a:endParaRPr b="1" i="1" sz="10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7863f9164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7863f9164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7863f9164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7863f9164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84150" lvl="0" marL="285750" marR="0" rtl="0" algn="just">
              <a:spcBef>
                <a:spcPts val="400"/>
              </a:spcBef>
              <a:spcAft>
                <a:spcPts val="0"/>
              </a:spcAft>
              <a:buClr>
                <a:schemeClr val="dk1"/>
              </a:buClr>
              <a:buSzPts val="1100"/>
              <a:buAutoNum type="alphaLcPeriod"/>
            </a:pPr>
            <a:r>
              <a:rPr lang="en">
                <a:solidFill>
                  <a:schemeClr val="dk1"/>
                </a:solidFill>
              </a:rPr>
              <a:t>The main theory in this diagram is represented in the group boxes with black text. Group boxes with blue text are enabling conditions and those with green text are contributing results supported by other integrated strategies.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ultimate desired outcomes</a:t>
            </a:r>
            <a:r>
              <a:rPr lang="en">
                <a:solidFill>
                  <a:schemeClr val="dk1"/>
                </a:solidFill>
              </a:rPr>
              <a:t> (</a:t>
            </a:r>
            <a:r>
              <a:rPr i="1" lang="en">
                <a:solidFill>
                  <a:schemeClr val="dk1"/>
                </a:solidFill>
              </a:rPr>
              <a:t>green group box</a:t>
            </a:r>
            <a:r>
              <a:rPr lang="en">
                <a:solidFill>
                  <a:schemeClr val="dk1"/>
                </a:solidFill>
              </a:rPr>
              <a:t>) are to reduce threats to biodiversity, while ensuring that natural resources are sustainably managed, biodiversity is conserved, and ecosystem services are maintained. Simultaneously, this approach aims to improve human health, particularly reproductive health, and achieve more sustainable and resilient livelihoods for local people.</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Moving to the left side of the diagram, this integrated approach requires a number of </a:t>
            </a:r>
            <a:r>
              <a:rPr b="1" lang="en">
                <a:solidFill>
                  <a:schemeClr val="dk1"/>
                </a:solidFill>
              </a:rPr>
              <a:t>enabling conditions</a:t>
            </a:r>
            <a:r>
              <a:rPr lang="en">
                <a:solidFill>
                  <a:schemeClr val="dk1"/>
                </a:solidFill>
              </a:rPr>
              <a:t> (</a:t>
            </a:r>
            <a:r>
              <a:rPr i="1" lang="en">
                <a:solidFill>
                  <a:schemeClr val="dk1"/>
                </a:solidFill>
              </a:rPr>
              <a:t>blue boxes with blue text</a:t>
            </a:r>
            <a:r>
              <a:rPr lang="en">
                <a:solidFill>
                  <a:schemeClr val="dk1"/>
                </a:solidFill>
              </a:rPr>
              <a:t>) to be in place for it to be relevant and successful. There should be a direct linkage between human health and the health of the </a:t>
            </a:r>
            <a:r>
              <a:rPr lang="en">
                <a:solidFill>
                  <a:schemeClr val="dk1"/>
                </a:solidFill>
              </a:rPr>
              <a:t>environment</a:t>
            </a:r>
            <a:r>
              <a:rPr lang="en">
                <a:solidFill>
                  <a:schemeClr val="dk1"/>
                </a:solidFill>
              </a:rPr>
              <a:t>, i.e. communities are directly dependent on natural resources and the ecosystem services they provide. Baseline surveys and community needs assessments should reveal that human population growth threatens biodiversity and harms ecosystem services, negatively influencing human health and resiliency. These linkages need to be recognized by all of the relevant partners. Additionally, there should be an expressed need by the community for the delivery of reproductive and family planning services, as well as access to sustainable livelihood opportunities and extension services. Human population growth should not be driven by in-migration. Finally, government, policy and funding support for the desired outcomes should be secured.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The first </a:t>
            </a:r>
            <a:r>
              <a:rPr b="1" lang="en">
                <a:solidFill>
                  <a:schemeClr val="dk1"/>
                </a:solidFill>
              </a:rPr>
              <a:t>intermediate result</a:t>
            </a:r>
            <a:r>
              <a:rPr lang="en">
                <a:solidFill>
                  <a:schemeClr val="dk1"/>
                </a:solidFill>
              </a:rPr>
              <a:t> (</a:t>
            </a:r>
            <a:r>
              <a:rPr i="1" lang="en">
                <a:solidFill>
                  <a:schemeClr val="dk1"/>
                </a:solidFill>
              </a:rPr>
              <a:t>blue boxes with black text</a:t>
            </a:r>
            <a:r>
              <a:rPr lang="en">
                <a:solidFill>
                  <a:schemeClr val="dk1"/>
                </a:solidFill>
              </a:rPr>
              <a:t>) group box required for this approach to be effective includes the establishment of an integrated partnership between health, conservation and other relevant partners. This partnership allows for the delivery of integrated messages and services that reach a wider and more targeted audience than would be possible through a single-sector approach.</a:t>
            </a:r>
            <a:endParaRPr>
              <a:solidFill>
                <a:schemeClr val="dk1"/>
              </a:solidFill>
            </a:endParaRPr>
          </a:p>
          <a:p>
            <a:pPr indent="-107950" lvl="0" marL="177800" marR="0" rtl="0" algn="just">
              <a:spcBef>
                <a:spcPts val="400"/>
              </a:spcBef>
              <a:spcAft>
                <a:spcPts val="0"/>
              </a:spcAft>
              <a:buClr>
                <a:schemeClr val="dk1"/>
              </a:buClr>
              <a:buSzPts val="1100"/>
              <a:buAutoNum type="alphaLcPeriod"/>
            </a:pPr>
            <a:r>
              <a:rPr lang="en">
                <a:solidFill>
                  <a:schemeClr val="dk1"/>
                </a:solidFill>
              </a:rPr>
              <a:t>A critical initial stage in this integrated approach includes the </a:t>
            </a:r>
            <a:r>
              <a:rPr b="1" lang="en">
                <a:solidFill>
                  <a:schemeClr val="dk1"/>
                </a:solidFill>
              </a:rPr>
              <a:t>intermediate results</a:t>
            </a:r>
            <a:r>
              <a:rPr lang="en">
                <a:solidFill>
                  <a:schemeClr val="dk1"/>
                </a:solidFill>
              </a:rPr>
              <a:t> (</a:t>
            </a:r>
            <a:r>
              <a:rPr i="1" lang="en">
                <a:solidFill>
                  <a:schemeClr val="dk1"/>
                </a:solidFill>
              </a:rPr>
              <a:t>in three blue group boxes, one with black text </a:t>
            </a:r>
            <a:r>
              <a:rPr lang="en">
                <a:solidFill>
                  <a:schemeClr val="dk1"/>
                </a:solidFill>
              </a:rPr>
              <a:t>and </a:t>
            </a:r>
            <a:r>
              <a:rPr i="1" lang="en">
                <a:solidFill>
                  <a:schemeClr val="dk1"/>
                </a:solidFill>
              </a:rPr>
              <a:t>two with green text</a:t>
            </a:r>
            <a:r>
              <a:rPr lang="en">
                <a:solidFill>
                  <a:schemeClr val="dk1"/>
                </a:solidFill>
              </a:rPr>
              <a:t>) to remove barriers; barriers restricting access to health and family planning services, and equitable involvement in conservation initiatives, natural resource management, and sustainable livelihoods. </a:t>
            </a:r>
            <a:endParaRPr>
              <a:solidFill>
                <a:schemeClr val="dk1"/>
              </a:solidFill>
            </a:endParaRPr>
          </a:p>
          <a:p>
            <a:pPr indent="-107950" lvl="0" marL="177800" marR="0" rtl="0" algn="just">
              <a:spcBef>
                <a:spcPts val="400"/>
              </a:spcBef>
              <a:spcAft>
                <a:spcPts val="0"/>
              </a:spcAft>
              <a:buClr>
                <a:schemeClr val="dk1"/>
              </a:buClr>
              <a:buSzPts val="1100"/>
              <a:buAutoNum type="alphaLcPeriod"/>
            </a:pPr>
            <a:r>
              <a:rPr lang="en">
                <a:solidFill>
                  <a:schemeClr val="dk1"/>
                </a:solidFill>
              </a:rPr>
              <a:t>The supporting </a:t>
            </a:r>
            <a:r>
              <a:rPr b="1" lang="en">
                <a:solidFill>
                  <a:schemeClr val="dk1"/>
                </a:solidFill>
              </a:rPr>
              <a:t>strategies </a:t>
            </a:r>
            <a:r>
              <a:rPr lang="en">
                <a:solidFill>
                  <a:schemeClr val="dk1"/>
                </a:solidFill>
              </a:rPr>
              <a:t>(</a:t>
            </a:r>
            <a:r>
              <a:rPr i="1" lang="en">
                <a:solidFill>
                  <a:schemeClr val="dk1"/>
                </a:solidFill>
              </a:rPr>
              <a:t>yellow hexagons with green text</a:t>
            </a:r>
            <a:r>
              <a:rPr lang="en">
                <a:solidFill>
                  <a:schemeClr val="dk1"/>
                </a:solidFill>
              </a:rPr>
              <a:t>) of “Education, outreach and communication” and  “Gender equity and empowerment” help remove barriers and improve knowledge and appreciation of the linkages between population growth, human health, and the environment that sustains both human wellbeing as well as biodiversity.</a:t>
            </a:r>
            <a:endParaRPr>
              <a:solidFill>
                <a:schemeClr val="dk1"/>
              </a:solidFill>
            </a:endParaRPr>
          </a:p>
          <a:p>
            <a:pPr indent="-107950" lvl="0" marL="17780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intermediate results</a:t>
            </a:r>
            <a:r>
              <a:rPr lang="en">
                <a:solidFill>
                  <a:schemeClr val="dk1"/>
                </a:solidFill>
              </a:rPr>
              <a:t> (</a:t>
            </a:r>
            <a:r>
              <a:rPr i="1" lang="en">
                <a:solidFill>
                  <a:schemeClr val="dk1"/>
                </a:solidFill>
              </a:rPr>
              <a:t>blue boxes with black text</a:t>
            </a:r>
            <a:r>
              <a:rPr lang="en">
                <a:solidFill>
                  <a:schemeClr val="dk1"/>
                </a:solidFill>
              </a:rPr>
              <a:t>) describe how meeting the reproductive health and family planning needs of people leads to couples, women and girls choosing whether, when and how many children to have. This is expected to lead to healthier timing and spacing of pregnancies, which improves family health. Families, especially women will have more time and energy to engage in livelihood  and natural resource management opportunities. </a:t>
            </a:r>
            <a:endParaRPr>
              <a:solidFill>
                <a:schemeClr val="dk1"/>
              </a:solidFill>
            </a:endParaRPr>
          </a:p>
          <a:p>
            <a:pPr indent="-107950" lvl="0" marL="177800" marR="0" rtl="0" algn="just">
              <a:spcBef>
                <a:spcPts val="400"/>
              </a:spcBef>
              <a:spcAft>
                <a:spcPts val="0"/>
              </a:spcAft>
              <a:buClr>
                <a:schemeClr val="dk1"/>
              </a:buClr>
              <a:buSzPts val="1100"/>
              <a:buAutoNum type="alphaLcPeriod"/>
            </a:pPr>
            <a:r>
              <a:rPr lang="en">
                <a:solidFill>
                  <a:schemeClr val="dk1"/>
                </a:solidFill>
              </a:rPr>
              <a:t>Integrated supporting </a:t>
            </a:r>
            <a:r>
              <a:rPr b="1" lang="en">
                <a:solidFill>
                  <a:schemeClr val="dk1"/>
                </a:solidFill>
              </a:rPr>
              <a:t>strategies </a:t>
            </a:r>
            <a:r>
              <a:rPr lang="en">
                <a:solidFill>
                  <a:schemeClr val="dk1"/>
                </a:solidFill>
              </a:rPr>
              <a:t>(</a:t>
            </a:r>
            <a:r>
              <a:rPr i="1" lang="en">
                <a:solidFill>
                  <a:schemeClr val="dk1"/>
                </a:solidFill>
              </a:rPr>
              <a:t>yellow hexagons with green text</a:t>
            </a:r>
            <a:r>
              <a:rPr lang="en">
                <a:solidFill>
                  <a:schemeClr val="dk1"/>
                </a:solidFill>
              </a:rPr>
              <a:t>) engage community members in sustainable livelihoods and natural resource management such that the </a:t>
            </a:r>
            <a:r>
              <a:rPr b="1" lang="en">
                <a:solidFill>
                  <a:schemeClr val="dk1"/>
                </a:solidFill>
              </a:rPr>
              <a:t>undesired results</a:t>
            </a:r>
            <a:r>
              <a:rPr lang="en">
                <a:solidFill>
                  <a:schemeClr val="dk1"/>
                </a:solidFill>
              </a:rPr>
              <a:t> (</a:t>
            </a:r>
            <a:r>
              <a:rPr i="1" lang="en">
                <a:solidFill>
                  <a:schemeClr val="dk1"/>
                </a:solidFill>
              </a:rPr>
              <a:t>blue boxes with red text</a:t>
            </a:r>
            <a:r>
              <a:rPr lang="en">
                <a:solidFill>
                  <a:schemeClr val="dk1"/>
                </a:solidFill>
              </a:rPr>
              <a:t>) of investing more time and energy in unsustainable practices are not realized. </a:t>
            </a:r>
            <a:endParaRPr>
              <a:solidFill>
                <a:schemeClr val="dk1"/>
              </a:solidFill>
            </a:endParaRPr>
          </a:p>
          <a:p>
            <a:pPr indent="-107950" lvl="0" marL="177800" marR="0" rtl="0" algn="just">
              <a:spcBef>
                <a:spcPts val="400"/>
              </a:spcBef>
              <a:spcAft>
                <a:spcPts val="0"/>
              </a:spcAft>
              <a:buClr>
                <a:schemeClr val="dk1"/>
              </a:buClr>
              <a:buSzPts val="1100"/>
              <a:buAutoNum type="alphaLcPeriod"/>
            </a:pPr>
            <a:r>
              <a:rPr lang="en">
                <a:solidFill>
                  <a:schemeClr val="dk1"/>
                </a:solidFill>
              </a:rPr>
              <a:t>There is uncertainty (</a:t>
            </a:r>
            <a:r>
              <a:rPr i="1" lang="en">
                <a:solidFill>
                  <a:schemeClr val="dk1"/>
                </a:solidFill>
              </a:rPr>
              <a:t>dotted arrow</a:t>
            </a:r>
            <a:r>
              <a:rPr lang="en">
                <a:solidFill>
                  <a:schemeClr val="dk1"/>
                </a:solidFill>
              </a:rPr>
              <a:t>) about whether healthier families and healthier timing and spacing of pregnancies results in a long-term decline in the fertility rate. Additionally, a decline in the fertility rate may not result in reduced demand for natural resources.  </a:t>
            </a:r>
            <a:endParaRPr>
              <a:solidFill>
                <a:schemeClr val="dk1"/>
              </a:solidFill>
            </a:endParaRPr>
          </a:p>
          <a:p>
            <a:pPr indent="-107950" lvl="0" marL="177800" marR="0" rtl="0" algn="just">
              <a:spcBef>
                <a:spcPts val="400"/>
              </a:spcBef>
              <a:spcAft>
                <a:spcPts val="0"/>
              </a:spcAft>
              <a:buClr>
                <a:schemeClr val="dk1"/>
              </a:buClr>
              <a:buSzPts val="1100"/>
              <a:buAutoNum type="alphaLcPeriod"/>
            </a:pPr>
            <a:r>
              <a:rPr lang="en">
                <a:solidFill>
                  <a:schemeClr val="dk1"/>
                </a:solidFill>
              </a:rPr>
              <a:t>The integrated </a:t>
            </a:r>
            <a:r>
              <a:rPr b="1" lang="en">
                <a:solidFill>
                  <a:schemeClr val="dk1"/>
                </a:solidFill>
              </a:rPr>
              <a:t>strategies</a:t>
            </a:r>
            <a:r>
              <a:rPr lang="en">
                <a:solidFill>
                  <a:schemeClr val="dk1"/>
                </a:solidFill>
              </a:rPr>
              <a:t> (</a:t>
            </a:r>
            <a:r>
              <a:rPr i="1" lang="en">
                <a:solidFill>
                  <a:schemeClr val="dk1"/>
                </a:solidFill>
              </a:rPr>
              <a:t>yellow hexagons with green text</a:t>
            </a:r>
            <a:r>
              <a:rPr lang="en">
                <a:solidFill>
                  <a:schemeClr val="dk1"/>
                </a:solidFill>
              </a:rPr>
              <a:t>) necessary to achieve desired outcomes will be situation dependent and are not limited to the five illustrated.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7863f9164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7863f9164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7863f9164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7863f9164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309419" rtl="0" algn="l">
              <a:lnSpc>
                <a:spcPct val="114000"/>
              </a:lnSpc>
              <a:spcBef>
                <a:spcPts val="600"/>
              </a:spcBef>
              <a:spcAft>
                <a:spcPts val="0"/>
              </a:spcAft>
              <a:buNone/>
            </a:pPr>
            <a:r>
              <a:t/>
            </a:r>
            <a:endParaRPr>
              <a:solidFill>
                <a:schemeClr val="dk1"/>
              </a:solidFill>
            </a:endParaRPr>
          </a:p>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786ffc6206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786ffc6206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786ffc6206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786ffc6206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786ffc6206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786ffc6206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76caf6fd4763f59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76caf6fd4763f59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b00cefe97e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b00cefe97e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Value and Practice: Although more than 75% of respondents agreed that basic human health and family planning are critical to address to ensure biodiversity conservation outcomes, in practice the respondents reported that these needs were the least likely to be addressed directly or through partners.  </a:t>
            </a:r>
            <a:endParaRPr/>
          </a:p>
        </p:txBody>
      </p:sp>
      <p:sp>
        <p:nvSpPr>
          <p:cNvPr id="696" name="Google Shape;696;gb00cefe97e_0_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786ffc6206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786ffc6206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bb23492ce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bb23492ce2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bb23492ce2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786ffc6206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786ffc6206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b0020a553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b0020a553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b0f5f2432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b0f5f2432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84150" lvl="0" marL="28575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ultimate desired outcomes</a:t>
            </a:r>
            <a:r>
              <a:rPr lang="en">
                <a:solidFill>
                  <a:schemeClr val="dk1"/>
                </a:solidFill>
              </a:rPr>
              <a:t> (</a:t>
            </a:r>
            <a:r>
              <a:rPr i="1" lang="en">
                <a:solidFill>
                  <a:schemeClr val="dk1"/>
                </a:solidFill>
              </a:rPr>
              <a:t>green box</a:t>
            </a:r>
            <a:r>
              <a:rPr lang="en">
                <a:solidFill>
                  <a:schemeClr val="dk1"/>
                </a:solidFill>
              </a:rPr>
              <a:t>) of organizational adoption of PHE approaches are to have greater and more sustaining improvements to the status of biodiversity targets and human wellbeing where PHE is applied.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The </a:t>
            </a:r>
            <a:r>
              <a:rPr b="1" lang="en">
                <a:solidFill>
                  <a:schemeClr val="dk1"/>
                </a:solidFill>
              </a:rPr>
              <a:t>enabling condition</a:t>
            </a:r>
            <a:r>
              <a:rPr lang="en">
                <a:solidFill>
                  <a:schemeClr val="dk1"/>
                </a:solidFill>
              </a:rPr>
              <a:t> (</a:t>
            </a:r>
            <a:r>
              <a:rPr i="1" lang="en">
                <a:solidFill>
                  <a:schemeClr val="dk1"/>
                </a:solidFill>
              </a:rPr>
              <a:t>blue box with blue text</a:t>
            </a:r>
            <a:r>
              <a:rPr lang="en">
                <a:solidFill>
                  <a:schemeClr val="dk1"/>
                </a:solidFill>
              </a:rPr>
              <a:t>) is that PHE needs to be relevant to the organization. The organization needs to have priority work in places where the health of local people and biodiversity health are inextricably linked, such that biodiversity outcomes cannot be achieved or sustained without improved local community health and wellbeing.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Two group boxes </a:t>
            </a:r>
            <a:r>
              <a:rPr lang="en">
                <a:solidFill>
                  <a:schemeClr val="dk1"/>
                </a:solidFill>
              </a:rPr>
              <a:t>of </a:t>
            </a:r>
            <a:r>
              <a:rPr b="1" lang="en">
                <a:solidFill>
                  <a:schemeClr val="dk1"/>
                </a:solidFill>
              </a:rPr>
              <a:t>intermediate results</a:t>
            </a:r>
            <a:r>
              <a:rPr lang="en">
                <a:solidFill>
                  <a:schemeClr val="dk1"/>
                </a:solidFill>
              </a:rPr>
              <a:t> (</a:t>
            </a:r>
            <a:r>
              <a:rPr i="1" lang="en">
                <a:solidFill>
                  <a:schemeClr val="dk1"/>
                </a:solidFill>
              </a:rPr>
              <a:t>blue boxes with black text</a:t>
            </a:r>
            <a:r>
              <a:rPr lang="en">
                <a:solidFill>
                  <a:schemeClr val="dk1"/>
                </a:solidFill>
              </a:rPr>
              <a:t>) are required for this approach to be effective. The organization needs to have the internal knowledge, will and capacity to adopt PHE and the external funding and partners to support that adoption.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Internally,</a:t>
            </a:r>
            <a:r>
              <a:rPr lang="en">
                <a:solidFill>
                  <a:schemeClr val="dk1"/>
                </a:solidFill>
              </a:rPr>
              <a:t> an organization needs to know about PHE and understand how it can lead to greater and longer-term impacts. To effectively adopt PHE and connected it to the organization’s mission, an organization needs to have support at all levels from leadership through to field staff. Long-term integrated community-based approaches and staff dedicated to the approach with the skills, training, and guidance to work in partnership are required to design and implement an integrated multi-sectoral PHE project.</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Externally, an </a:t>
            </a:r>
            <a:r>
              <a:rPr lang="en">
                <a:solidFill>
                  <a:schemeClr val="dk1"/>
                </a:solidFill>
              </a:rPr>
              <a:t>organization needs access to able and willing partners. It needs a strong multi-sectoral partnership that works collaboratively to design, execute, and evaluate its integrated PHE approach.</a:t>
            </a:r>
            <a:r>
              <a:rPr lang="en">
                <a:solidFill>
                  <a:schemeClr val="dk1"/>
                </a:solidFill>
              </a:rPr>
              <a:t> An organization and its partners</a:t>
            </a:r>
            <a:r>
              <a:rPr lang="en">
                <a:solidFill>
                  <a:schemeClr val="dk1"/>
                </a:solidFill>
              </a:rPr>
              <a:t> need adequate funding to initiate the approach inclusively and equitably, to crosstrain implementing staff, and to sustain the approach over the long term. </a:t>
            </a:r>
            <a:endParaRPr>
              <a:solidFill>
                <a:schemeClr val="dk1"/>
              </a:solidFill>
            </a:endParaRPr>
          </a:p>
          <a:p>
            <a:pPr indent="-184150" lvl="0" marL="285750" marR="0" rtl="0" algn="just">
              <a:spcBef>
                <a:spcPts val="400"/>
              </a:spcBef>
              <a:spcAft>
                <a:spcPts val="0"/>
              </a:spcAft>
              <a:buClr>
                <a:schemeClr val="dk1"/>
              </a:buClr>
              <a:buSzPts val="1100"/>
              <a:buAutoNum type="alphaLcPeriod"/>
            </a:pPr>
            <a:r>
              <a:rPr lang="en">
                <a:solidFill>
                  <a:schemeClr val="dk1"/>
                </a:solidFill>
              </a:rPr>
              <a:t>If these requirements are in place, then the final </a:t>
            </a:r>
            <a:r>
              <a:rPr b="1" lang="en">
                <a:solidFill>
                  <a:schemeClr val="dk1"/>
                </a:solidFill>
              </a:rPr>
              <a:t>intermediate results</a:t>
            </a:r>
            <a:r>
              <a:rPr lang="en">
                <a:solidFill>
                  <a:schemeClr val="dk1"/>
                </a:solidFill>
              </a:rPr>
              <a:t> of the organization implementing PHE in its relevant projects and those projects yielding evidence of achieving greater and longer-lasting outcomes than was possible in the absence of a PHE approach can happen. As projects demonstrated impact, greater internal and external support for PHE adoption will be generated allowing the organization to expand adoption to other relevant projects.  </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bb23492ce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bb23492ce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b0f5f2432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b0f5f2432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b0f5f24321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b0f5f24321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b0f5f2432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b0f5f2432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b0f5f24321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b0f5f24321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b0020a553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b0020a553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b0f5f2432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b0f5f2432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7863f9164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7863f9164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bb867eea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bb867eea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b0f5f2432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b0f5f2432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b0020a553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b0020a553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b0f5f24321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b0f5f24321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a:t>
            </a:r>
            <a:r>
              <a:rPr lang="en">
                <a:solidFill>
                  <a:schemeClr val="dk1"/>
                </a:solidFill>
                <a:latin typeface="Calibri"/>
                <a:ea typeface="Calibri"/>
                <a:cs typeface="Calibri"/>
                <a:sym typeface="Calibri"/>
              </a:rPr>
              <a:t>NTRI/Roshni Lodhia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 list: </a:t>
            </a:r>
            <a:r>
              <a:rPr lang="en" u="sng">
                <a:solidFill>
                  <a:schemeClr val="hlink"/>
                </a:solidFill>
                <a:hlinkClick r:id="rId2"/>
              </a:rPr>
              <a:t>https://docs.google.com/spreadsheets/d/1BsIeYG541LVVemXyWm1C2GwiKVKrrySoqKzg1K1oRcA/edit#gid=0</a:t>
            </a:r>
            <a:r>
              <a:rPr lang="en">
                <a:solidFill>
                  <a:schemeClr val="dk1"/>
                </a:solidFill>
              </a:rPr>
              <a:t>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b0f5f24321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b0f5f24321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af74fdd6b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af74fdd6b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Margaret Pyke Trust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ad8233ac5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ad8233ac5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b1b83146b0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b1b83146b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descr="A small boat in a body of water&#10;&#10;Description automatically generated" id="9" name="Google Shape;9;p2"/>
          <p:cNvPicPr preferRelativeResize="0"/>
          <p:nvPr/>
        </p:nvPicPr>
        <p:blipFill rotWithShape="1">
          <a:blip r:embed="rId2">
            <a:alphaModFix/>
          </a:blip>
          <a:srcRect b="0" l="-7" r="0" t="0"/>
          <a:stretch/>
        </p:blipFill>
        <p:spPr>
          <a:xfrm>
            <a:off x="0" y="0"/>
            <a:ext cx="9143997" cy="5143502"/>
          </a:xfrm>
          <a:prstGeom prst="rect">
            <a:avLst/>
          </a:prstGeom>
          <a:noFill/>
          <a:ln>
            <a:noFill/>
          </a:ln>
        </p:spPr>
      </p:pic>
      <p:sp>
        <p:nvSpPr>
          <p:cNvPr id="10" name="Google Shape;10;p2"/>
          <p:cNvSpPr/>
          <p:nvPr/>
        </p:nvSpPr>
        <p:spPr>
          <a:xfrm>
            <a:off x="0" y="0"/>
            <a:ext cx="9144000" cy="5143500"/>
          </a:xfrm>
          <a:prstGeom prst="rect">
            <a:avLst/>
          </a:prstGeom>
          <a:solidFill>
            <a:schemeClr val="dk1">
              <a:alpha val="2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 name="Google Shape;11;p2"/>
          <p:cNvSpPr txBox="1"/>
          <p:nvPr>
            <p:ph type="ctrTitle"/>
          </p:nvPr>
        </p:nvSpPr>
        <p:spPr>
          <a:xfrm>
            <a:off x="540000" y="540000"/>
            <a:ext cx="8100000" cy="162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2400"/>
              <a:buFont typeface="Arial Black"/>
              <a:buNone/>
              <a:defRPr sz="2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 name="Google Shape;12;p2"/>
          <p:cNvSpPr txBox="1"/>
          <p:nvPr>
            <p:ph idx="1" type="subTitle"/>
          </p:nvPr>
        </p:nvSpPr>
        <p:spPr>
          <a:xfrm>
            <a:off x="540000" y="2430000"/>
            <a:ext cx="8100000" cy="1241700"/>
          </a:xfrm>
          <a:prstGeom prst="rect">
            <a:avLst/>
          </a:prstGeom>
          <a:noFill/>
          <a:ln>
            <a:noFill/>
          </a:ln>
        </p:spPr>
        <p:txBody>
          <a:bodyPr anchorCtr="0" anchor="t" bIns="0" lIns="0" spcFirstLastPara="1" rIns="0" wrap="square" tIns="0">
            <a:noAutofit/>
          </a:bodyPr>
          <a:lstStyle>
            <a:lvl1pPr lvl="0" algn="l">
              <a:lnSpc>
                <a:spcPct val="72222"/>
              </a:lnSpc>
              <a:spcBef>
                <a:spcPts val="0"/>
              </a:spcBef>
              <a:spcAft>
                <a:spcPts val="0"/>
              </a:spcAft>
              <a:buSzPts val="2700"/>
              <a:buNone/>
              <a:defRPr b="0" i="0" sz="2700">
                <a:solidFill>
                  <a:schemeClr val="lt1"/>
                </a:solidFill>
                <a:latin typeface="Arial"/>
                <a:ea typeface="Arial"/>
                <a:cs typeface="Arial"/>
                <a:sym typeface="Arial"/>
              </a:defRPr>
            </a:lvl1pPr>
            <a:lvl2pPr lvl="1" algn="ctr">
              <a:lnSpc>
                <a:spcPct val="100000"/>
              </a:lnSpc>
              <a:spcBef>
                <a:spcPts val="0"/>
              </a:spcBef>
              <a:spcAft>
                <a:spcPts val="0"/>
              </a:spcAft>
              <a:buSzPts val="1500"/>
              <a:buNone/>
              <a:defRPr sz="1500"/>
            </a:lvl2pPr>
            <a:lvl3pPr lvl="2" algn="ctr">
              <a:lnSpc>
                <a:spcPct val="100000"/>
              </a:lnSpc>
              <a:spcBef>
                <a:spcPts val="800"/>
              </a:spcBef>
              <a:spcAft>
                <a:spcPts val="0"/>
              </a:spcAft>
              <a:buSzPts val="1400"/>
              <a:buNone/>
              <a:defRPr sz="1400"/>
            </a:lvl3pPr>
            <a:lvl4pPr lvl="3" algn="ctr">
              <a:lnSpc>
                <a:spcPct val="100000"/>
              </a:lnSpc>
              <a:spcBef>
                <a:spcPts val="800"/>
              </a:spcBef>
              <a:spcAft>
                <a:spcPts val="0"/>
              </a:spcAft>
              <a:buSzPts val="1200"/>
              <a:buNone/>
              <a:defRPr sz="1200"/>
            </a:lvl4pPr>
            <a:lvl5pPr lvl="4" algn="ctr">
              <a:lnSpc>
                <a:spcPct val="150000"/>
              </a:lnSpc>
              <a:spcBef>
                <a:spcPts val="800"/>
              </a:spcBef>
              <a:spcAft>
                <a:spcPts val="0"/>
              </a:spcAft>
              <a:buSzPts val="1200"/>
              <a:buNone/>
              <a:defRPr sz="1200"/>
            </a:lvl5pPr>
            <a:lvl6pPr lvl="5" algn="ctr">
              <a:lnSpc>
                <a:spcPct val="90000"/>
              </a:lnSpc>
              <a:spcBef>
                <a:spcPts val="8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 name="Google Shape;13;p2"/>
          <p:cNvSpPr txBox="1"/>
          <p:nvPr>
            <p:ph idx="12" type="sldNum"/>
          </p:nvPr>
        </p:nvSpPr>
        <p:spPr>
          <a:xfrm>
            <a:off x="135000" y="4767262"/>
            <a:ext cx="394200" cy="2700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i="0" sz="1400" u="none" cap="none" strike="noStrike">
                <a:solidFill>
                  <a:schemeClr val="lt1"/>
                </a:solidFill>
                <a:latin typeface="Arial"/>
                <a:ea typeface="Arial"/>
                <a:cs typeface="Arial"/>
                <a:sym typeface="Arial"/>
              </a:defRPr>
            </a:lvl1pPr>
            <a:lvl2pPr indent="0" lvl="1" marL="0" marR="0" rtl="0" algn="l">
              <a:spcBef>
                <a:spcPts val="0"/>
              </a:spcBef>
              <a:buNone/>
              <a:defRPr b="0" i="0" sz="1400" u="none" cap="none" strike="noStrike">
                <a:solidFill>
                  <a:schemeClr val="lt1"/>
                </a:solidFill>
                <a:latin typeface="Arial"/>
                <a:ea typeface="Arial"/>
                <a:cs typeface="Arial"/>
                <a:sym typeface="Arial"/>
              </a:defRPr>
            </a:lvl2pPr>
            <a:lvl3pPr indent="0" lvl="2" marL="0" marR="0" rtl="0" algn="l">
              <a:spcBef>
                <a:spcPts val="0"/>
              </a:spcBef>
              <a:buNone/>
              <a:defRPr b="0" i="0" sz="1400" u="none" cap="none" strike="noStrike">
                <a:solidFill>
                  <a:schemeClr val="lt1"/>
                </a:solidFill>
                <a:latin typeface="Arial"/>
                <a:ea typeface="Arial"/>
                <a:cs typeface="Arial"/>
                <a:sym typeface="Arial"/>
              </a:defRPr>
            </a:lvl3pPr>
            <a:lvl4pPr indent="0" lvl="3" marL="0" marR="0" rtl="0" algn="l">
              <a:spcBef>
                <a:spcPts val="0"/>
              </a:spcBef>
              <a:buNone/>
              <a:defRPr b="0" i="0" sz="1400" u="none" cap="none" strike="noStrike">
                <a:solidFill>
                  <a:schemeClr val="lt1"/>
                </a:solidFill>
                <a:latin typeface="Arial"/>
                <a:ea typeface="Arial"/>
                <a:cs typeface="Arial"/>
                <a:sym typeface="Arial"/>
              </a:defRPr>
            </a:lvl4pPr>
            <a:lvl5pPr indent="0" lvl="4" marL="0" marR="0" rtl="0" algn="l">
              <a:spcBef>
                <a:spcPts val="0"/>
              </a:spcBef>
              <a:buNone/>
              <a:defRPr b="0" i="0" sz="1400" u="none" cap="none" strike="noStrike">
                <a:solidFill>
                  <a:schemeClr val="lt1"/>
                </a:solidFill>
                <a:latin typeface="Arial"/>
                <a:ea typeface="Arial"/>
                <a:cs typeface="Arial"/>
                <a:sym typeface="Arial"/>
              </a:defRPr>
            </a:lvl5pPr>
            <a:lvl6pPr indent="0" lvl="5" marL="0" marR="0" rtl="0" algn="l">
              <a:spcBef>
                <a:spcPts val="0"/>
              </a:spcBef>
              <a:buNone/>
              <a:defRPr b="0" i="0" sz="1400" u="none" cap="none" strike="noStrike">
                <a:solidFill>
                  <a:schemeClr val="lt1"/>
                </a:solidFill>
                <a:latin typeface="Arial"/>
                <a:ea typeface="Arial"/>
                <a:cs typeface="Arial"/>
                <a:sym typeface="Arial"/>
              </a:defRPr>
            </a:lvl6pPr>
            <a:lvl7pPr indent="0" lvl="6" marL="0" marR="0" rtl="0" algn="l">
              <a:spcBef>
                <a:spcPts val="0"/>
              </a:spcBef>
              <a:buNone/>
              <a:defRPr b="0" i="0" sz="1400" u="none" cap="none" strike="noStrike">
                <a:solidFill>
                  <a:schemeClr val="lt1"/>
                </a:solidFill>
                <a:latin typeface="Arial"/>
                <a:ea typeface="Arial"/>
                <a:cs typeface="Arial"/>
                <a:sym typeface="Arial"/>
              </a:defRPr>
            </a:lvl7pPr>
            <a:lvl8pPr indent="0" lvl="7" marL="0" marR="0" rtl="0" algn="l">
              <a:spcBef>
                <a:spcPts val="0"/>
              </a:spcBef>
              <a:buNone/>
              <a:defRPr b="0" i="0" sz="1400" u="none" cap="none" strike="noStrike">
                <a:solidFill>
                  <a:schemeClr val="lt1"/>
                </a:solidFill>
                <a:latin typeface="Arial"/>
                <a:ea typeface="Arial"/>
                <a:cs typeface="Arial"/>
                <a:sym typeface="Arial"/>
              </a:defRPr>
            </a:lvl8pPr>
            <a:lvl9pPr indent="0" lvl="8" marL="0" marR="0" rtl="0" algn="l">
              <a:spcBef>
                <a:spcPts val="0"/>
              </a:spcBef>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pic>
        <p:nvPicPr>
          <p:cNvPr id="14" name="Google Shape;14;p2"/>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p:cSld name="4_Title Only">
    <p:spTree>
      <p:nvGrpSpPr>
        <p:cNvPr id="65" name="Shape 65"/>
        <p:cNvGrpSpPr/>
        <p:nvPr/>
      </p:nvGrpSpPr>
      <p:grpSpPr>
        <a:xfrm>
          <a:off x="0" y="0"/>
          <a:ext cx="0" cy="0"/>
          <a:chOff x="0" y="0"/>
          <a:chExt cx="0" cy="0"/>
        </a:xfrm>
      </p:grpSpPr>
      <p:sp>
        <p:nvSpPr>
          <p:cNvPr id="66" name="Google Shape;66;p11"/>
          <p:cNvSpPr/>
          <p:nvPr/>
        </p:nvSpPr>
        <p:spPr>
          <a:xfrm>
            <a:off x="0" y="0"/>
            <a:ext cx="4572000" cy="51435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7" name="Google Shape;67;p11"/>
          <p:cNvSpPr/>
          <p:nvPr>
            <p:ph idx="2" type="chart"/>
          </p:nvPr>
        </p:nvSpPr>
        <p:spPr>
          <a:xfrm>
            <a:off x="4824000" y="674247"/>
            <a:ext cx="4050000" cy="3915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8" name="Google Shape;68;p11"/>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lt1"/>
              </a:buClr>
              <a:buSzPts val="1200"/>
              <a:buChar char="•"/>
              <a:defRPr sz="1200">
                <a:solidFill>
                  <a:schemeClr val="lt1"/>
                </a:solidFill>
              </a:defRPr>
            </a:lvl1pPr>
            <a:lvl2pPr indent="-304800" lvl="1" marL="914400" algn="l">
              <a:lnSpc>
                <a:spcPct val="125000"/>
              </a:lnSpc>
              <a:spcBef>
                <a:spcPts val="800"/>
              </a:spcBef>
              <a:spcAft>
                <a:spcPts val="0"/>
              </a:spcAft>
              <a:buClr>
                <a:schemeClr val="lt1"/>
              </a:buClr>
              <a:buSzPts val="1200"/>
              <a:buChar char="–"/>
              <a:defRPr sz="1200">
                <a:solidFill>
                  <a:schemeClr val="lt1"/>
                </a:solidFill>
              </a:defRPr>
            </a:lvl2pPr>
            <a:lvl3pPr indent="-304800" lvl="2" marL="1371600" algn="l">
              <a:lnSpc>
                <a:spcPct val="125000"/>
              </a:lnSpc>
              <a:spcBef>
                <a:spcPts val="800"/>
              </a:spcBef>
              <a:spcAft>
                <a:spcPts val="0"/>
              </a:spcAft>
              <a:buClr>
                <a:schemeClr val="lt1"/>
              </a:buClr>
              <a:buSzPts val="1200"/>
              <a:buChar char="•"/>
              <a:defRPr sz="1200">
                <a:solidFill>
                  <a:schemeClr val="lt1"/>
                </a:solidFill>
              </a:defRPr>
            </a:lvl3pPr>
            <a:lvl4pPr indent="-304800" lvl="3" marL="1828800" algn="l">
              <a:lnSpc>
                <a:spcPct val="125000"/>
              </a:lnSpc>
              <a:spcBef>
                <a:spcPts val="800"/>
              </a:spcBef>
              <a:spcAft>
                <a:spcPts val="0"/>
              </a:spcAft>
              <a:buClr>
                <a:schemeClr val="lt1"/>
              </a:buClr>
              <a:buSzPts val="1200"/>
              <a:buChar char="•"/>
              <a:defRPr sz="1200">
                <a:solidFill>
                  <a:schemeClr val="lt1"/>
                </a:solidFill>
              </a:defRPr>
            </a:lvl4pPr>
            <a:lvl5pPr indent="-304800" lvl="4" marL="2286000" algn="l">
              <a:lnSpc>
                <a:spcPct val="125000"/>
              </a:lnSpc>
              <a:spcBef>
                <a:spcPts val="800"/>
              </a:spcBef>
              <a:spcAft>
                <a:spcPts val="0"/>
              </a:spcAft>
              <a:buClr>
                <a:schemeClr val="lt1"/>
              </a:buClr>
              <a:buSzPts val="1200"/>
              <a:buChar char="•"/>
              <a:defRPr sz="1200">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9" name="Google Shape;69;p11"/>
          <p:cNvCxnSpPr/>
          <p:nvPr/>
        </p:nvCxnSpPr>
        <p:spPr>
          <a:xfrm>
            <a:off x="539999" y="432000"/>
            <a:ext cx="3780000" cy="0"/>
          </a:xfrm>
          <a:prstGeom prst="straightConnector1">
            <a:avLst/>
          </a:prstGeom>
          <a:noFill/>
          <a:ln cap="flat" cmpd="sng" w="9525">
            <a:solidFill>
              <a:srgbClr val="F2F2F2"/>
            </a:solidFill>
            <a:prstDash val="solid"/>
            <a:miter lim="800000"/>
            <a:headEnd len="sm" w="sm" type="none"/>
            <a:tailEnd len="sm" w="sm" type="none"/>
          </a:ln>
        </p:spPr>
      </p:cxnSp>
      <p:sp>
        <p:nvSpPr>
          <p:cNvPr id="70" name="Google Shape;70;p11"/>
          <p:cNvSpPr txBox="1"/>
          <p:nvPr>
            <p:ph idx="3" type="body"/>
          </p:nvPr>
        </p:nvSpPr>
        <p:spPr>
          <a:xfrm>
            <a:off x="540543" y="675000"/>
            <a:ext cx="37800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1" name="Google Shape;71;p11"/>
          <p:cNvCxnSpPr/>
          <p:nvPr/>
        </p:nvCxnSpPr>
        <p:spPr>
          <a:xfrm>
            <a:off x="540000" y="1431000"/>
            <a:ext cx="675000" cy="0"/>
          </a:xfrm>
          <a:prstGeom prst="straightConnector1">
            <a:avLst/>
          </a:prstGeom>
          <a:noFill/>
          <a:ln cap="flat" cmpd="sng" w="50800">
            <a:solidFill>
              <a:schemeClr val="lt1"/>
            </a:solidFill>
            <a:prstDash val="solid"/>
            <a:miter lim="800000"/>
            <a:headEnd len="sm" w="sm" type="none"/>
            <a:tailEnd len="sm" w="sm" type="none"/>
          </a:ln>
        </p:spPr>
      </p:cxnSp>
      <p:pic>
        <p:nvPicPr>
          <p:cNvPr id="72" name="Google Shape;72;p11"/>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73" name="Google Shape;73;p11"/>
          <p:cNvSpPr txBox="1"/>
          <p:nvPr>
            <p:ph idx="4"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lt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spTree>
      <p:nvGrpSpPr>
        <p:cNvPr id="74" name="Shape 74"/>
        <p:cNvGrpSpPr/>
        <p:nvPr/>
      </p:nvGrpSpPr>
      <p:grpSpPr>
        <a:xfrm>
          <a:off x="0" y="0"/>
          <a:ext cx="0" cy="0"/>
          <a:chOff x="0" y="0"/>
          <a:chExt cx="0" cy="0"/>
        </a:xfrm>
      </p:grpSpPr>
      <p:sp>
        <p:nvSpPr>
          <p:cNvPr id="75" name="Google Shape;75;p12"/>
          <p:cNvSpPr/>
          <p:nvPr/>
        </p:nvSpPr>
        <p:spPr>
          <a:xfrm>
            <a:off x="4753799" y="1620000"/>
            <a:ext cx="3885300" cy="2970000"/>
          </a:xfrm>
          <a:prstGeom prst="roundRect">
            <a:avLst>
              <a:gd fmla="val 4381" name="adj"/>
            </a:avLst>
          </a:prstGeom>
          <a:solidFill>
            <a:srgbClr val="D5EEF5"/>
          </a:solidFill>
          <a:ln cap="flat" cmpd="sng" w="19050">
            <a:solidFill>
              <a:schemeClr val="accent2"/>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 name="Google Shape;76;p12"/>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6"/>
              </a:buClr>
              <a:buSzPts val="1200"/>
              <a:buChar char="•"/>
              <a:defRPr sz="1200"/>
            </a:lvl1pPr>
            <a:lvl2pPr indent="-304800" lvl="1" marL="914400" algn="l">
              <a:lnSpc>
                <a:spcPct val="125000"/>
              </a:lnSpc>
              <a:spcBef>
                <a:spcPts val="800"/>
              </a:spcBef>
              <a:spcAft>
                <a:spcPts val="0"/>
              </a:spcAft>
              <a:buClr>
                <a:schemeClr val="accent6"/>
              </a:buClr>
              <a:buSzPts val="1200"/>
              <a:buChar char="–"/>
              <a:defRPr sz="1200"/>
            </a:lvl2pPr>
            <a:lvl3pPr indent="-304800" lvl="2" marL="1371600" algn="l">
              <a:lnSpc>
                <a:spcPct val="125000"/>
              </a:lnSpc>
              <a:spcBef>
                <a:spcPts val="800"/>
              </a:spcBef>
              <a:spcAft>
                <a:spcPts val="0"/>
              </a:spcAft>
              <a:buClr>
                <a:schemeClr val="accent6"/>
              </a:buClr>
              <a:buSzPts val="1200"/>
              <a:buChar char="•"/>
              <a:defRPr sz="1200"/>
            </a:lvl3pPr>
            <a:lvl4pPr indent="-304800" lvl="3" marL="1828800" algn="l">
              <a:lnSpc>
                <a:spcPct val="125000"/>
              </a:lnSpc>
              <a:spcBef>
                <a:spcPts val="800"/>
              </a:spcBef>
              <a:spcAft>
                <a:spcPts val="0"/>
              </a:spcAft>
              <a:buClr>
                <a:schemeClr val="accent6"/>
              </a:buClr>
              <a:buSzPts val="1200"/>
              <a:buChar char="•"/>
              <a:defRPr sz="1200"/>
            </a:lvl4pPr>
            <a:lvl5pPr indent="-304800" lvl="4" marL="2286000" algn="l">
              <a:lnSpc>
                <a:spcPct val="125000"/>
              </a:lnSpc>
              <a:spcBef>
                <a:spcPts val="800"/>
              </a:spcBef>
              <a:spcAft>
                <a:spcPts val="0"/>
              </a:spcAft>
              <a:buClr>
                <a:schemeClr val="accent6"/>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2"/>
          <p:cNvSpPr txBox="1"/>
          <p:nvPr>
            <p:ph idx="2" type="body"/>
          </p:nvPr>
        </p:nvSpPr>
        <p:spPr>
          <a:xfrm>
            <a:off x="4887000" y="2295000"/>
            <a:ext cx="3618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6"/>
              </a:buClr>
              <a:buSzPts val="1200"/>
              <a:buChar char="•"/>
              <a:defRPr sz="1200"/>
            </a:lvl1pPr>
            <a:lvl2pPr indent="-304800" lvl="1" marL="914400" algn="l">
              <a:lnSpc>
                <a:spcPct val="125000"/>
              </a:lnSpc>
              <a:spcBef>
                <a:spcPts val="800"/>
              </a:spcBef>
              <a:spcAft>
                <a:spcPts val="0"/>
              </a:spcAft>
              <a:buClr>
                <a:schemeClr val="accent6"/>
              </a:buClr>
              <a:buSzPts val="1200"/>
              <a:buChar char="–"/>
              <a:defRPr sz="1200"/>
            </a:lvl2pPr>
            <a:lvl3pPr indent="-304800" lvl="2" marL="1371600" algn="l">
              <a:lnSpc>
                <a:spcPct val="125000"/>
              </a:lnSpc>
              <a:spcBef>
                <a:spcPts val="800"/>
              </a:spcBef>
              <a:spcAft>
                <a:spcPts val="0"/>
              </a:spcAft>
              <a:buClr>
                <a:schemeClr val="accent6"/>
              </a:buClr>
              <a:buSzPts val="1200"/>
              <a:buChar char="•"/>
              <a:defRPr sz="1200"/>
            </a:lvl3pPr>
            <a:lvl4pPr indent="-304800" lvl="3" marL="1828800" algn="l">
              <a:lnSpc>
                <a:spcPct val="125000"/>
              </a:lnSpc>
              <a:spcBef>
                <a:spcPts val="800"/>
              </a:spcBef>
              <a:spcAft>
                <a:spcPts val="0"/>
              </a:spcAft>
              <a:buClr>
                <a:schemeClr val="accent6"/>
              </a:buClr>
              <a:buSzPts val="1200"/>
              <a:buChar char="•"/>
              <a:defRPr sz="1200"/>
            </a:lvl4pPr>
            <a:lvl5pPr indent="-304800" lvl="4" marL="2286000" algn="l">
              <a:lnSpc>
                <a:spcPct val="125000"/>
              </a:lnSpc>
              <a:spcBef>
                <a:spcPts val="800"/>
              </a:spcBef>
              <a:spcAft>
                <a:spcPts val="0"/>
              </a:spcAft>
              <a:buClr>
                <a:schemeClr val="accent6"/>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 name="Google Shape;78;p12"/>
          <p:cNvSpPr txBox="1"/>
          <p:nvPr>
            <p:ph idx="3" type="body"/>
          </p:nvPr>
        </p:nvSpPr>
        <p:spPr>
          <a:xfrm>
            <a:off x="4887000" y="1755000"/>
            <a:ext cx="3618000" cy="4590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SzPts val="1200"/>
              <a:buFont typeface="Arial"/>
              <a:buNone/>
              <a:defRPr b="0" i="0" sz="1200" cap="none">
                <a:solidFill>
                  <a:schemeClr val="accent6"/>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9" name="Google Shape;79;p12"/>
          <p:cNvCxnSpPr/>
          <p:nvPr/>
        </p:nvCxnSpPr>
        <p:spPr>
          <a:xfrm>
            <a:off x="539999" y="432000"/>
            <a:ext cx="8100000" cy="0"/>
          </a:xfrm>
          <a:prstGeom prst="straightConnector1">
            <a:avLst/>
          </a:prstGeom>
          <a:noFill/>
          <a:ln cap="flat" cmpd="sng" w="9525">
            <a:solidFill>
              <a:schemeClr val="accent6"/>
            </a:solidFill>
            <a:prstDash val="solid"/>
            <a:miter lim="800000"/>
            <a:headEnd len="sm" w="sm" type="none"/>
            <a:tailEnd len="sm" w="sm" type="none"/>
          </a:ln>
        </p:spPr>
      </p:cxnSp>
      <p:sp>
        <p:nvSpPr>
          <p:cNvPr id="80" name="Google Shape;80;p12"/>
          <p:cNvSpPr txBox="1"/>
          <p:nvPr>
            <p:ph idx="4"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1" name="Google Shape;81;p12"/>
          <p:cNvCxnSpPr/>
          <p:nvPr/>
        </p:nvCxnSpPr>
        <p:spPr>
          <a:xfrm>
            <a:off x="540000" y="1431000"/>
            <a:ext cx="675000" cy="0"/>
          </a:xfrm>
          <a:prstGeom prst="straightConnector1">
            <a:avLst/>
          </a:prstGeom>
          <a:noFill/>
          <a:ln cap="flat" cmpd="sng" w="50800">
            <a:solidFill>
              <a:schemeClr val="accent6"/>
            </a:solidFill>
            <a:prstDash val="solid"/>
            <a:miter lim="800000"/>
            <a:headEnd len="sm" w="sm" type="none"/>
            <a:tailEnd len="sm" w="sm" type="none"/>
          </a:ln>
        </p:spPr>
      </p:cxnSp>
      <p:pic>
        <p:nvPicPr>
          <p:cNvPr id="82" name="Google Shape;82;p12"/>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83" name="Google Shape;83;p12"/>
          <p:cNvSpPr txBox="1"/>
          <p:nvPr>
            <p:ph idx="5" type="body"/>
          </p:nvPr>
        </p:nvSpPr>
        <p:spPr>
          <a:xfrm>
            <a:off x="539999" y="222583"/>
            <a:ext cx="4833900" cy="209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84" name="Shape 84"/>
        <p:cNvGrpSpPr/>
        <p:nvPr/>
      </p:nvGrpSpPr>
      <p:grpSpPr>
        <a:xfrm>
          <a:off x="0" y="0"/>
          <a:ext cx="0" cy="0"/>
          <a:chOff x="0" y="0"/>
          <a:chExt cx="0" cy="0"/>
        </a:xfrm>
      </p:grpSpPr>
      <p:pic>
        <p:nvPicPr>
          <p:cNvPr id="85" name="Google Shape;85;p13"/>
          <p:cNvPicPr preferRelativeResize="0"/>
          <p:nvPr/>
        </p:nvPicPr>
        <p:blipFill rotWithShape="1">
          <a:blip r:embed="rId2">
            <a:alphaModFix/>
          </a:blip>
          <a:srcRect b="0" l="0" r="0" t="0"/>
          <a:stretch/>
        </p:blipFill>
        <p:spPr>
          <a:xfrm>
            <a:off x="0" y="0"/>
            <a:ext cx="9143999" cy="5143499"/>
          </a:xfrm>
          <a:prstGeom prst="rect">
            <a:avLst/>
          </a:prstGeom>
          <a:noFill/>
          <a:ln>
            <a:noFill/>
          </a:ln>
        </p:spPr>
      </p:pic>
      <p:sp>
        <p:nvSpPr>
          <p:cNvPr id="86" name="Google Shape;86;p13"/>
          <p:cNvSpPr txBox="1"/>
          <p:nvPr>
            <p:ph idx="1" type="body"/>
          </p:nvPr>
        </p:nvSpPr>
        <p:spPr>
          <a:xfrm>
            <a:off x="540000" y="2296175"/>
            <a:ext cx="43962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87" name="Google Shape;87;p13"/>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2Line_Plan_Title and Content">
  <p:cSld name="02_2Line_Plan_Title and Content">
    <p:spTree>
      <p:nvGrpSpPr>
        <p:cNvPr id="88" name="Shape 88"/>
        <p:cNvGrpSpPr/>
        <p:nvPr/>
      </p:nvGrpSpPr>
      <p:grpSpPr>
        <a:xfrm>
          <a:off x="0" y="0"/>
          <a:ext cx="0" cy="0"/>
          <a:chOff x="0" y="0"/>
          <a:chExt cx="0" cy="0"/>
        </a:xfrm>
      </p:grpSpPr>
      <p:cxnSp>
        <p:nvCxnSpPr>
          <p:cNvPr id="89" name="Google Shape;89;p14"/>
          <p:cNvCxnSpPr/>
          <p:nvPr/>
        </p:nvCxnSpPr>
        <p:spPr>
          <a:xfrm>
            <a:off x="539999" y="432000"/>
            <a:ext cx="8100000" cy="0"/>
          </a:xfrm>
          <a:prstGeom prst="straightConnector1">
            <a:avLst/>
          </a:prstGeom>
          <a:noFill/>
          <a:ln cap="flat" cmpd="sng" w="9525">
            <a:solidFill>
              <a:schemeClr val="accent2"/>
            </a:solidFill>
            <a:prstDash val="solid"/>
            <a:miter lim="800000"/>
            <a:headEnd len="sm" w="sm" type="none"/>
            <a:tailEnd len="sm" w="sm" type="none"/>
          </a:ln>
        </p:spPr>
      </p:cxnSp>
      <p:sp>
        <p:nvSpPr>
          <p:cNvPr id="90" name="Google Shape;90;p14"/>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91" name="Google Shape;91;p14"/>
          <p:cNvCxnSpPr/>
          <p:nvPr/>
        </p:nvCxnSpPr>
        <p:spPr>
          <a:xfrm>
            <a:off x="540000" y="1431000"/>
            <a:ext cx="675000" cy="0"/>
          </a:xfrm>
          <a:prstGeom prst="straightConnector1">
            <a:avLst/>
          </a:prstGeom>
          <a:noFill/>
          <a:ln cap="flat" cmpd="sng" w="50800">
            <a:solidFill>
              <a:schemeClr val="accent2"/>
            </a:solidFill>
            <a:prstDash val="solid"/>
            <a:miter lim="800000"/>
            <a:headEnd len="sm" w="sm" type="none"/>
            <a:tailEnd len="sm" w="sm" type="none"/>
          </a:ln>
        </p:spPr>
      </p:cxnSp>
      <p:sp>
        <p:nvSpPr>
          <p:cNvPr id="92" name="Google Shape;92;p14"/>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2"/>
              </a:buClr>
              <a:buSzPts val="2100"/>
              <a:buChar char="•"/>
              <a:defRPr sz="2100"/>
            </a:lvl1pPr>
            <a:lvl2pPr indent="-342900" lvl="1" marL="914400" algn="l">
              <a:lnSpc>
                <a:spcPct val="150000"/>
              </a:lnSpc>
              <a:spcBef>
                <a:spcPts val="800"/>
              </a:spcBef>
              <a:spcAft>
                <a:spcPts val="0"/>
              </a:spcAft>
              <a:buClr>
                <a:schemeClr val="accent2"/>
              </a:buClr>
              <a:buSzPts val="1800"/>
              <a:buChar char="–"/>
              <a:defRPr sz="1800"/>
            </a:lvl2pPr>
            <a:lvl3pPr indent="-342900" lvl="2" marL="1371600" algn="l">
              <a:lnSpc>
                <a:spcPct val="150000"/>
              </a:lnSpc>
              <a:spcBef>
                <a:spcPts val="800"/>
              </a:spcBef>
              <a:spcAft>
                <a:spcPts val="0"/>
              </a:spcAft>
              <a:buClr>
                <a:schemeClr val="accent2"/>
              </a:buClr>
              <a:buSzPts val="1800"/>
              <a:buChar char="•"/>
              <a:defRPr sz="1800"/>
            </a:lvl3pPr>
            <a:lvl4pPr indent="-304800" lvl="3" marL="1828800" algn="l">
              <a:lnSpc>
                <a:spcPct val="150000"/>
              </a:lnSpc>
              <a:spcBef>
                <a:spcPts val="800"/>
              </a:spcBef>
              <a:spcAft>
                <a:spcPts val="0"/>
              </a:spcAft>
              <a:buClr>
                <a:schemeClr val="accent2"/>
              </a:buClr>
              <a:buSzPts val="1200"/>
              <a:buChar char="•"/>
              <a:defRPr sz="1200"/>
            </a:lvl4pPr>
            <a:lvl5pPr indent="-304800" lvl="4" marL="2286000" algn="l">
              <a:lnSpc>
                <a:spcPct val="150000"/>
              </a:lnSpc>
              <a:spcBef>
                <a:spcPts val="800"/>
              </a:spcBef>
              <a:spcAft>
                <a:spcPts val="0"/>
              </a:spcAft>
              <a:buClr>
                <a:schemeClr val="accent2"/>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3" name="Google Shape;93;p14"/>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94" name="Google Shape;94;p14"/>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2"/>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1line_Plan_Title and Content">
  <p:cSld name="02_1line_Plan_Title and Content">
    <p:spTree>
      <p:nvGrpSpPr>
        <p:cNvPr id="95" name="Shape 95"/>
        <p:cNvGrpSpPr/>
        <p:nvPr/>
      </p:nvGrpSpPr>
      <p:grpSpPr>
        <a:xfrm>
          <a:off x="0" y="0"/>
          <a:ext cx="0" cy="0"/>
          <a:chOff x="0" y="0"/>
          <a:chExt cx="0" cy="0"/>
        </a:xfrm>
      </p:grpSpPr>
      <p:cxnSp>
        <p:nvCxnSpPr>
          <p:cNvPr id="96" name="Google Shape;96;p15"/>
          <p:cNvCxnSpPr/>
          <p:nvPr/>
        </p:nvCxnSpPr>
        <p:spPr>
          <a:xfrm>
            <a:off x="539999" y="432000"/>
            <a:ext cx="8100000" cy="0"/>
          </a:xfrm>
          <a:prstGeom prst="straightConnector1">
            <a:avLst/>
          </a:prstGeom>
          <a:noFill/>
          <a:ln cap="flat" cmpd="sng" w="9525">
            <a:solidFill>
              <a:schemeClr val="accent2"/>
            </a:solidFill>
            <a:prstDash val="solid"/>
            <a:miter lim="800000"/>
            <a:headEnd len="sm" w="sm" type="none"/>
            <a:tailEnd len="sm" w="sm" type="none"/>
          </a:ln>
        </p:spPr>
      </p:cxnSp>
      <p:sp>
        <p:nvSpPr>
          <p:cNvPr id="97" name="Google Shape;97;p15"/>
          <p:cNvSpPr txBox="1"/>
          <p:nvPr>
            <p:ph idx="1" type="body"/>
          </p:nvPr>
        </p:nvSpPr>
        <p:spPr>
          <a:xfrm>
            <a:off x="540544" y="675000"/>
            <a:ext cx="8099700" cy="2568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98" name="Google Shape;98;p15"/>
          <p:cNvCxnSpPr/>
          <p:nvPr/>
        </p:nvCxnSpPr>
        <p:spPr>
          <a:xfrm>
            <a:off x="540544" y="1013557"/>
            <a:ext cx="675000" cy="0"/>
          </a:xfrm>
          <a:prstGeom prst="straightConnector1">
            <a:avLst/>
          </a:prstGeom>
          <a:noFill/>
          <a:ln cap="flat" cmpd="sng" w="50800">
            <a:solidFill>
              <a:schemeClr val="accent2"/>
            </a:solidFill>
            <a:prstDash val="solid"/>
            <a:miter lim="800000"/>
            <a:headEnd len="sm" w="sm" type="none"/>
            <a:tailEnd len="sm" w="sm" type="none"/>
          </a:ln>
        </p:spPr>
      </p:cxnSp>
      <p:sp>
        <p:nvSpPr>
          <p:cNvPr id="99" name="Google Shape;99;p15"/>
          <p:cNvSpPr txBox="1"/>
          <p:nvPr>
            <p:ph idx="2" type="body"/>
          </p:nvPr>
        </p:nvSpPr>
        <p:spPr>
          <a:xfrm>
            <a:off x="540000" y="1174793"/>
            <a:ext cx="8100000" cy="34152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2"/>
              </a:buClr>
              <a:buSzPts val="2100"/>
              <a:buChar char="•"/>
              <a:defRPr sz="2100"/>
            </a:lvl1pPr>
            <a:lvl2pPr indent="-342900" lvl="1" marL="914400" algn="l">
              <a:lnSpc>
                <a:spcPct val="150000"/>
              </a:lnSpc>
              <a:spcBef>
                <a:spcPts val="800"/>
              </a:spcBef>
              <a:spcAft>
                <a:spcPts val="0"/>
              </a:spcAft>
              <a:buClr>
                <a:schemeClr val="accent2"/>
              </a:buClr>
              <a:buSzPts val="1800"/>
              <a:buChar char="–"/>
              <a:defRPr sz="1800"/>
            </a:lvl2pPr>
            <a:lvl3pPr indent="-342900" lvl="2" marL="1371600" algn="l">
              <a:lnSpc>
                <a:spcPct val="150000"/>
              </a:lnSpc>
              <a:spcBef>
                <a:spcPts val="800"/>
              </a:spcBef>
              <a:spcAft>
                <a:spcPts val="0"/>
              </a:spcAft>
              <a:buClr>
                <a:schemeClr val="accent2"/>
              </a:buClr>
              <a:buSzPts val="1800"/>
              <a:buChar char="•"/>
              <a:defRPr sz="1800"/>
            </a:lvl3pPr>
            <a:lvl4pPr indent="-304800" lvl="3" marL="1828800" algn="l">
              <a:lnSpc>
                <a:spcPct val="150000"/>
              </a:lnSpc>
              <a:spcBef>
                <a:spcPts val="800"/>
              </a:spcBef>
              <a:spcAft>
                <a:spcPts val="0"/>
              </a:spcAft>
              <a:buClr>
                <a:schemeClr val="accent2"/>
              </a:buClr>
              <a:buSzPts val="1200"/>
              <a:buChar char="•"/>
              <a:defRPr sz="1200"/>
            </a:lvl4pPr>
            <a:lvl5pPr indent="-304800" lvl="4" marL="2286000" algn="l">
              <a:lnSpc>
                <a:spcPct val="150000"/>
              </a:lnSpc>
              <a:spcBef>
                <a:spcPts val="800"/>
              </a:spcBef>
              <a:spcAft>
                <a:spcPts val="0"/>
              </a:spcAft>
              <a:buClr>
                <a:schemeClr val="accent2"/>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00" name="Google Shape;100;p15"/>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01" name="Google Shape;101;p15"/>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2"/>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spTree>
      <p:nvGrpSpPr>
        <p:cNvPr id="102" name="Shape 102"/>
        <p:cNvGrpSpPr/>
        <p:nvPr/>
      </p:nvGrpSpPr>
      <p:grpSpPr>
        <a:xfrm>
          <a:off x="0" y="0"/>
          <a:ext cx="0" cy="0"/>
          <a:chOff x="0" y="0"/>
          <a:chExt cx="0" cy="0"/>
        </a:xfrm>
      </p:grpSpPr>
      <p:sp>
        <p:nvSpPr>
          <p:cNvPr id="103" name="Google Shape;103;p16"/>
          <p:cNvSpPr/>
          <p:nvPr/>
        </p:nvSpPr>
        <p:spPr>
          <a:xfrm>
            <a:off x="0" y="0"/>
            <a:ext cx="4572000" cy="5217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104" name="Google Shape;104;p16"/>
          <p:cNvCxnSpPr/>
          <p:nvPr/>
        </p:nvCxnSpPr>
        <p:spPr>
          <a:xfrm>
            <a:off x="539998" y="431999"/>
            <a:ext cx="3780600" cy="0"/>
          </a:xfrm>
          <a:prstGeom prst="straightConnector1">
            <a:avLst/>
          </a:prstGeom>
          <a:noFill/>
          <a:ln cap="flat" cmpd="sng" w="9525">
            <a:solidFill>
              <a:srgbClr val="F2F2F2"/>
            </a:solidFill>
            <a:prstDash val="solid"/>
            <a:miter lim="800000"/>
            <a:headEnd len="sm" w="sm" type="none"/>
            <a:tailEnd len="sm" w="sm" type="none"/>
          </a:ln>
        </p:spPr>
      </p:cxnSp>
      <p:sp>
        <p:nvSpPr>
          <p:cNvPr id="105" name="Google Shape;105;p16"/>
          <p:cNvSpPr txBox="1"/>
          <p:nvPr>
            <p:ph idx="1" type="body"/>
          </p:nvPr>
        </p:nvSpPr>
        <p:spPr>
          <a:xfrm>
            <a:off x="540544" y="675000"/>
            <a:ext cx="37800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06" name="Google Shape;106;p16"/>
          <p:cNvCxnSpPr/>
          <p:nvPr/>
        </p:nvCxnSpPr>
        <p:spPr>
          <a:xfrm>
            <a:off x="540000" y="1431000"/>
            <a:ext cx="675000" cy="0"/>
          </a:xfrm>
          <a:prstGeom prst="straightConnector1">
            <a:avLst/>
          </a:prstGeom>
          <a:noFill/>
          <a:ln cap="flat" cmpd="sng" w="50800">
            <a:solidFill>
              <a:schemeClr val="lt1"/>
            </a:solidFill>
            <a:prstDash val="solid"/>
            <a:miter lim="800000"/>
            <a:headEnd len="sm" w="sm" type="none"/>
            <a:tailEnd len="sm" w="sm" type="none"/>
          </a:ln>
        </p:spPr>
      </p:cxnSp>
      <p:pic>
        <p:nvPicPr>
          <p:cNvPr id="107" name="Google Shape;107;p16"/>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08" name="Google Shape;108;p16"/>
          <p:cNvSpPr txBox="1"/>
          <p:nvPr>
            <p:ph idx="2"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lt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p16"/>
          <p:cNvSpPr txBox="1"/>
          <p:nvPr>
            <p:ph idx="3" type="body"/>
          </p:nvPr>
        </p:nvSpPr>
        <p:spPr>
          <a:xfrm>
            <a:off x="540544" y="1620441"/>
            <a:ext cx="3857700" cy="2969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solidFill>
                  <a:schemeClr val="lt1"/>
                </a:solidFill>
              </a:defRPr>
            </a:lvl1pPr>
            <a:lvl2pPr indent="-342900" lvl="1" marL="914400" algn="l">
              <a:lnSpc>
                <a:spcPct val="100000"/>
              </a:lnSpc>
              <a:spcBef>
                <a:spcPts val="800"/>
              </a:spcBef>
              <a:spcAft>
                <a:spcPts val="0"/>
              </a:spcAft>
              <a:buSzPts val="1800"/>
              <a:buChar char="–"/>
              <a:defRPr>
                <a:solidFill>
                  <a:schemeClr val="lt1"/>
                </a:solidFill>
              </a:defRPr>
            </a:lvl2pPr>
            <a:lvl3pPr indent="-342900" lvl="2" marL="1371600" algn="l">
              <a:lnSpc>
                <a:spcPct val="100000"/>
              </a:lnSpc>
              <a:spcBef>
                <a:spcPts val="800"/>
              </a:spcBef>
              <a:spcAft>
                <a:spcPts val="0"/>
              </a:spcAft>
              <a:buSzPts val="1800"/>
              <a:buChar char="•"/>
              <a:defRPr>
                <a:solidFill>
                  <a:schemeClr val="lt1"/>
                </a:solidFill>
              </a:defRPr>
            </a:lvl3pPr>
            <a:lvl4pPr indent="-304800" lvl="3" marL="1828800" algn="l">
              <a:lnSpc>
                <a:spcPct val="100000"/>
              </a:lnSpc>
              <a:spcBef>
                <a:spcPts val="800"/>
              </a:spcBef>
              <a:spcAft>
                <a:spcPts val="0"/>
              </a:spcAft>
              <a:buSzPts val="1200"/>
              <a:buChar char="•"/>
              <a:defRPr>
                <a:solidFill>
                  <a:schemeClr val="lt1"/>
                </a:solidFill>
              </a:defRPr>
            </a:lvl4pPr>
            <a:lvl5pPr indent="-304800" lvl="4" marL="2286000" algn="l">
              <a:lnSpc>
                <a:spcPct val="150000"/>
              </a:lnSpc>
              <a:spcBef>
                <a:spcPts val="800"/>
              </a:spcBef>
              <a:spcAft>
                <a:spcPts val="0"/>
              </a:spcAft>
              <a:buSzPts val="1200"/>
              <a:buChar char="•"/>
              <a:defRPr>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0" name="Google Shape;110;p16"/>
          <p:cNvSpPr txBox="1"/>
          <p:nvPr>
            <p:ph idx="4" type="body"/>
          </p:nvPr>
        </p:nvSpPr>
        <p:spPr>
          <a:xfrm>
            <a:off x="4677187" y="1614422"/>
            <a:ext cx="3857700" cy="2969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spTree>
      <p:nvGrpSpPr>
        <p:cNvPr id="111" name="Shape 111"/>
        <p:cNvGrpSpPr/>
        <p:nvPr/>
      </p:nvGrpSpPr>
      <p:grpSpPr>
        <a:xfrm>
          <a:off x="0" y="0"/>
          <a:ext cx="0" cy="0"/>
          <a:chOff x="0" y="0"/>
          <a:chExt cx="0" cy="0"/>
        </a:xfrm>
      </p:grpSpPr>
      <p:sp>
        <p:nvSpPr>
          <p:cNvPr id="112" name="Google Shape;112;p17"/>
          <p:cNvSpPr/>
          <p:nvPr/>
        </p:nvSpPr>
        <p:spPr>
          <a:xfrm>
            <a:off x="4753799" y="1620000"/>
            <a:ext cx="3885300" cy="2970000"/>
          </a:xfrm>
          <a:prstGeom prst="roundRect">
            <a:avLst>
              <a:gd fmla="val 4381" name="adj"/>
            </a:avLst>
          </a:prstGeom>
          <a:solidFill>
            <a:srgbClr val="CBE2F6"/>
          </a:solidFill>
          <a:ln cap="flat" cmpd="sng" w="19050">
            <a:solidFill>
              <a:schemeClr val="accent2"/>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3" name="Google Shape;113;p17"/>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2"/>
              </a:buClr>
              <a:buSzPts val="1200"/>
              <a:buChar char="•"/>
              <a:defRPr sz="1200"/>
            </a:lvl1pPr>
            <a:lvl2pPr indent="-304800" lvl="1" marL="914400" algn="l">
              <a:lnSpc>
                <a:spcPct val="125000"/>
              </a:lnSpc>
              <a:spcBef>
                <a:spcPts val="800"/>
              </a:spcBef>
              <a:spcAft>
                <a:spcPts val="0"/>
              </a:spcAft>
              <a:buClr>
                <a:schemeClr val="accent2"/>
              </a:buClr>
              <a:buSzPts val="1200"/>
              <a:buChar char="–"/>
              <a:defRPr sz="1200"/>
            </a:lvl2pPr>
            <a:lvl3pPr indent="-304800" lvl="2" marL="1371600" algn="l">
              <a:lnSpc>
                <a:spcPct val="125000"/>
              </a:lnSpc>
              <a:spcBef>
                <a:spcPts val="800"/>
              </a:spcBef>
              <a:spcAft>
                <a:spcPts val="0"/>
              </a:spcAft>
              <a:buClr>
                <a:schemeClr val="accent2"/>
              </a:buClr>
              <a:buSzPts val="1200"/>
              <a:buChar char="•"/>
              <a:defRPr sz="1200"/>
            </a:lvl3pPr>
            <a:lvl4pPr indent="-304800" lvl="3" marL="1828800" algn="l">
              <a:lnSpc>
                <a:spcPct val="125000"/>
              </a:lnSpc>
              <a:spcBef>
                <a:spcPts val="800"/>
              </a:spcBef>
              <a:spcAft>
                <a:spcPts val="0"/>
              </a:spcAft>
              <a:buClr>
                <a:schemeClr val="accent2"/>
              </a:buClr>
              <a:buSzPts val="1200"/>
              <a:buChar char="•"/>
              <a:defRPr sz="1200"/>
            </a:lvl4pPr>
            <a:lvl5pPr indent="-304800" lvl="4" marL="2286000" algn="l">
              <a:lnSpc>
                <a:spcPct val="125000"/>
              </a:lnSpc>
              <a:spcBef>
                <a:spcPts val="800"/>
              </a:spcBef>
              <a:spcAft>
                <a:spcPts val="0"/>
              </a:spcAft>
              <a:buClr>
                <a:schemeClr val="accent2"/>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17"/>
          <p:cNvSpPr txBox="1"/>
          <p:nvPr>
            <p:ph idx="2" type="body"/>
          </p:nvPr>
        </p:nvSpPr>
        <p:spPr>
          <a:xfrm>
            <a:off x="4887000" y="2295000"/>
            <a:ext cx="3618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SzPts val="1200"/>
              <a:buChar char="•"/>
              <a:defRPr sz="1200"/>
            </a:lvl1pPr>
            <a:lvl2pPr indent="-304800" lvl="1" marL="914400" algn="l">
              <a:lnSpc>
                <a:spcPct val="125000"/>
              </a:lnSpc>
              <a:spcBef>
                <a:spcPts val="800"/>
              </a:spcBef>
              <a:spcAft>
                <a:spcPts val="0"/>
              </a:spcAft>
              <a:buSzPts val="1200"/>
              <a:buChar char="–"/>
              <a:defRPr sz="1200"/>
            </a:lvl2pPr>
            <a:lvl3pPr indent="-304800" lvl="2" marL="1371600" algn="l">
              <a:lnSpc>
                <a:spcPct val="125000"/>
              </a:lnSpc>
              <a:spcBef>
                <a:spcPts val="800"/>
              </a:spcBef>
              <a:spcAft>
                <a:spcPts val="0"/>
              </a:spcAft>
              <a:buSzPts val="1200"/>
              <a:buChar char="•"/>
              <a:defRPr sz="1200"/>
            </a:lvl3pPr>
            <a:lvl4pPr indent="-304800" lvl="3" marL="1828800" algn="l">
              <a:lnSpc>
                <a:spcPct val="125000"/>
              </a:lnSpc>
              <a:spcBef>
                <a:spcPts val="800"/>
              </a:spcBef>
              <a:spcAft>
                <a:spcPts val="0"/>
              </a:spcAft>
              <a:buSzPts val="1200"/>
              <a:buChar char="•"/>
              <a:defRPr sz="1200"/>
            </a:lvl4pPr>
            <a:lvl5pPr indent="-304800" lvl="4" marL="2286000" algn="l">
              <a:lnSpc>
                <a:spcPct val="125000"/>
              </a:lnSpc>
              <a:spcBef>
                <a:spcPts val="800"/>
              </a:spcBef>
              <a:spcAft>
                <a:spcPts val="0"/>
              </a:spcAft>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17"/>
          <p:cNvSpPr txBox="1"/>
          <p:nvPr>
            <p:ph idx="3" type="body"/>
          </p:nvPr>
        </p:nvSpPr>
        <p:spPr>
          <a:xfrm>
            <a:off x="4887000" y="1755000"/>
            <a:ext cx="3618000" cy="4590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SzPts val="1200"/>
              <a:buFont typeface="Arial"/>
              <a:buNone/>
              <a:defRPr b="0" i="0" sz="1200" cap="none">
                <a:solidFill>
                  <a:schemeClr val="accent2"/>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16" name="Google Shape;116;p17"/>
          <p:cNvCxnSpPr/>
          <p:nvPr/>
        </p:nvCxnSpPr>
        <p:spPr>
          <a:xfrm>
            <a:off x="539999" y="432000"/>
            <a:ext cx="8100000" cy="0"/>
          </a:xfrm>
          <a:prstGeom prst="straightConnector1">
            <a:avLst/>
          </a:prstGeom>
          <a:noFill/>
          <a:ln cap="flat" cmpd="sng" w="9525">
            <a:solidFill>
              <a:schemeClr val="accent2"/>
            </a:solidFill>
            <a:prstDash val="solid"/>
            <a:miter lim="800000"/>
            <a:headEnd len="sm" w="sm" type="none"/>
            <a:tailEnd len="sm" w="sm" type="none"/>
          </a:ln>
        </p:spPr>
      </p:cxnSp>
      <p:sp>
        <p:nvSpPr>
          <p:cNvPr id="117" name="Google Shape;117;p17"/>
          <p:cNvSpPr txBox="1"/>
          <p:nvPr>
            <p:ph idx="4"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18" name="Google Shape;118;p17"/>
          <p:cNvCxnSpPr/>
          <p:nvPr/>
        </p:nvCxnSpPr>
        <p:spPr>
          <a:xfrm>
            <a:off x="540000" y="1431000"/>
            <a:ext cx="675000" cy="0"/>
          </a:xfrm>
          <a:prstGeom prst="straightConnector1">
            <a:avLst/>
          </a:prstGeom>
          <a:noFill/>
          <a:ln cap="flat" cmpd="sng" w="50800">
            <a:solidFill>
              <a:schemeClr val="accent2"/>
            </a:solidFill>
            <a:prstDash val="solid"/>
            <a:miter lim="800000"/>
            <a:headEnd len="sm" w="sm" type="none"/>
            <a:tailEnd len="sm" w="sm" type="none"/>
          </a:ln>
        </p:spPr>
      </p:cxnSp>
      <p:pic>
        <p:nvPicPr>
          <p:cNvPr id="119" name="Google Shape;119;p17"/>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20" name="Google Shape;120;p17"/>
          <p:cNvSpPr txBox="1"/>
          <p:nvPr>
            <p:ph idx="5"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21" name="Shape 121"/>
        <p:cNvGrpSpPr/>
        <p:nvPr/>
      </p:nvGrpSpPr>
      <p:grpSpPr>
        <a:xfrm>
          <a:off x="0" y="0"/>
          <a:ext cx="0" cy="0"/>
          <a:chOff x="0" y="0"/>
          <a:chExt cx="0" cy="0"/>
        </a:xfrm>
      </p:grpSpPr>
      <p:pic>
        <p:nvPicPr>
          <p:cNvPr descr="A person standing next to a body of water&#10;&#10;Description automatically generated" id="122" name="Google Shape;122;p18"/>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123" name="Google Shape;123;p18"/>
          <p:cNvSpPr txBox="1"/>
          <p:nvPr>
            <p:ph idx="1" type="body"/>
          </p:nvPr>
        </p:nvSpPr>
        <p:spPr>
          <a:xfrm>
            <a:off x="540000" y="2296175"/>
            <a:ext cx="43962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24" name="Google Shape;124;p18"/>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Implement_Title and Content">
  <p:cSld name="03_Implement_Title and Content">
    <p:spTree>
      <p:nvGrpSpPr>
        <p:cNvPr id="125" name="Shape 125"/>
        <p:cNvGrpSpPr/>
        <p:nvPr/>
      </p:nvGrpSpPr>
      <p:grpSpPr>
        <a:xfrm>
          <a:off x="0" y="0"/>
          <a:ext cx="0" cy="0"/>
          <a:chOff x="0" y="0"/>
          <a:chExt cx="0" cy="0"/>
        </a:xfrm>
      </p:grpSpPr>
      <p:cxnSp>
        <p:nvCxnSpPr>
          <p:cNvPr id="126" name="Google Shape;126;p19"/>
          <p:cNvCxnSpPr/>
          <p:nvPr/>
        </p:nvCxnSpPr>
        <p:spPr>
          <a:xfrm>
            <a:off x="539999" y="432000"/>
            <a:ext cx="8100000" cy="0"/>
          </a:xfrm>
          <a:prstGeom prst="straightConnector1">
            <a:avLst/>
          </a:prstGeom>
          <a:noFill/>
          <a:ln cap="flat" cmpd="sng" w="9525">
            <a:solidFill>
              <a:schemeClr val="accent3"/>
            </a:solidFill>
            <a:prstDash val="solid"/>
            <a:miter lim="800000"/>
            <a:headEnd len="sm" w="sm" type="none"/>
            <a:tailEnd len="sm" w="sm" type="none"/>
          </a:ln>
        </p:spPr>
      </p:cxnSp>
      <p:sp>
        <p:nvSpPr>
          <p:cNvPr id="127" name="Google Shape;127;p19"/>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28" name="Google Shape;128;p19"/>
          <p:cNvCxnSpPr/>
          <p:nvPr/>
        </p:nvCxnSpPr>
        <p:spPr>
          <a:xfrm>
            <a:off x="540000" y="1431000"/>
            <a:ext cx="675000" cy="0"/>
          </a:xfrm>
          <a:prstGeom prst="straightConnector1">
            <a:avLst/>
          </a:prstGeom>
          <a:noFill/>
          <a:ln cap="flat" cmpd="sng" w="50800">
            <a:solidFill>
              <a:schemeClr val="accent3"/>
            </a:solidFill>
            <a:prstDash val="solid"/>
            <a:miter lim="800000"/>
            <a:headEnd len="sm" w="sm" type="none"/>
            <a:tailEnd len="sm" w="sm" type="none"/>
          </a:ln>
        </p:spPr>
      </p:cxnSp>
      <p:sp>
        <p:nvSpPr>
          <p:cNvPr id="129" name="Google Shape;129;p19"/>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3"/>
              </a:buClr>
              <a:buSzPts val="2100"/>
              <a:buChar char="•"/>
              <a:defRPr sz="2100"/>
            </a:lvl1pPr>
            <a:lvl2pPr indent="-342900" lvl="1" marL="914400" algn="l">
              <a:lnSpc>
                <a:spcPct val="150000"/>
              </a:lnSpc>
              <a:spcBef>
                <a:spcPts val="800"/>
              </a:spcBef>
              <a:spcAft>
                <a:spcPts val="0"/>
              </a:spcAft>
              <a:buClr>
                <a:schemeClr val="accent3"/>
              </a:buClr>
              <a:buSzPts val="1800"/>
              <a:buChar char="–"/>
              <a:defRPr sz="1800"/>
            </a:lvl2pPr>
            <a:lvl3pPr indent="-342900" lvl="2" marL="1371600" algn="l">
              <a:lnSpc>
                <a:spcPct val="150000"/>
              </a:lnSpc>
              <a:spcBef>
                <a:spcPts val="800"/>
              </a:spcBef>
              <a:spcAft>
                <a:spcPts val="0"/>
              </a:spcAft>
              <a:buClr>
                <a:schemeClr val="accent3"/>
              </a:buClr>
              <a:buSzPts val="1800"/>
              <a:buChar char="•"/>
              <a:defRPr sz="1800"/>
            </a:lvl3pPr>
            <a:lvl4pPr indent="-304800" lvl="3" marL="1828800" algn="l">
              <a:lnSpc>
                <a:spcPct val="150000"/>
              </a:lnSpc>
              <a:spcBef>
                <a:spcPts val="800"/>
              </a:spcBef>
              <a:spcAft>
                <a:spcPts val="0"/>
              </a:spcAft>
              <a:buClr>
                <a:schemeClr val="accent3"/>
              </a:buClr>
              <a:buSzPts val="1200"/>
              <a:buChar char="•"/>
              <a:defRPr sz="1200"/>
            </a:lvl4pPr>
            <a:lvl5pPr indent="-304800" lvl="4" marL="2286000" algn="l">
              <a:lnSpc>
                <a:spcPct val="150000"/>
              </a:lnSpc>
              <a:spcBef>
                <a:spcPts val="800"/>
              </a:spcBef>
              <a:spcAft>
                <a:spcPts val="0"/>
              </a:spcAft>
              <a:buClr>
                <a:schemeClr val="accent3"/>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30" name="Google Shape;130;p19"/>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31" name="Google Shape;131;p19"/>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3"/>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1line_Implement_Title and Content">
  <p:cSld name="03_1line_Implement_Title and Content">
    <p:spTree>
      <p:nvGrpSpPr>
        <p:cNvPr id="132" name="Shape 132"/>
        <p:cNvGrpSpPr/>
        <p:nvPr/>
      </p:nvGrpSpPr>
      <p:grpSpPr>
        <a:xfrm>
          <a:off x="0" y="0"/>
          <a:ext cx="0" cy="0"/>
          <a:chOff x="0" y="0"/>
          <a:chExt cx="0" cy="0"/>
        </a:xfrm>
      </p:grpSpPr>
      <p:cxnSp>
        <p:nvCxnSpPr>
          <p:cNvPr id="133" name="Google Shape;133;p20"/>
          <p:cNvCxnSpPr/>
          <p:nvPr/>
        </p:nvCxnSpPr>
        <p:spPr>
          <a:xfrm>
            <a:off x="539999" y="432000"/>
            <a:ext cx="8100000" cy="0"/>
          </a:xfrm>
          <a:prstGeom prst="straightConnector1">
            <a:avLst/>
          </a:prstGeom>
          <a:noFill/>
          <a:ln cap="flat" cmpd="sng" w="9525">
            <a:solidFill>
              <a:schemeClr val="accent3"/>
            </a:solidFill>
            <a:prstDash val="solid"/>
            <a:miter lim="800000"/>
            <a:headEnd len="sm" w="sm" type="none"/>
            <a:tailEnd len="sm" w="sm" type="none"/>
          </a:ln>
        </p:spPr>
      </p:cxnSp>
      <p:sp>
        <p:nvSpPr>
          <p:cNvPr id="134" name="Google Shape;134;p20"/>
          <p:cNvSpPr txBox="1"/>
          <p:nvPr>
            <p:ph idx="1" type="body"/>
          </p:nvPr>
        </p:nvSpPr>
        <p:spPr>
          <a:xfrm>
            <a:off x="540544" y="675000"/>
            <a:ext cx="8099700" cy="2418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35" name="Google Shape;135;p20"/>
          <p:cNvCxnSpPr/>
          <p:nvPr/>
        </p:nvCxnSpPr>
        <p:spPr>
          <a:xfrm>
            <a:off x="540544" y="1013557"/>
            <a:ext cx="675000" cy="0"/>
          </a:xfrm>
          <a:prstGeom prst="straightConnector1">
            <a:avLst/>
          </a:prstGeom>
          <a:noFill/>
          <a:ln cap="flat" cmpd="sng" w="50800">
            <a:solidFill>
              <a:schemeClr val="accent3"/>
            </a:solidFill>
            <a:prstDash val="solid"/>
            <a:miter lim="800000"/>
            <a:headEnd len="sm" w="sm" type="none"/>
            <a:tailEnd len="sm" w="sm" type="none"/>
          </a:ln>
        </p:spPr>
      </p:cxnSp>
      <p:sp>
        <p:nvSpPr>
          <p:cNvPr id="136" name="Google Shape;136;p20"/>
          <p:cNvSpPr txBox="1"/>
          <p:nvPr>
            <p:ph idx="2" type="body"/>
          </p:nvPr>
        </p:nvSpPr>
        <p:spPr>
          <a:xfrm>
            <a:off x="540000" y="1110229"/>
            <a:ext cx="8100000" cy="34797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3"/>
              </a:buClr>
              <a:buSzPts val="2100"/>
              <a:buChar char="•"/>
              <a:defRPr sz="2100"/>
            </a:lvl1pPr>
            <a:lvl2pPr indent="-342900" lvl="1" marL="914400" algn="l">
              <a:lnSpc>
                <a:spcPct val="150000"/>
              </a:lnSpc>
              <a:spcBef>
                <a:spcPts val="800"/>
              </a:spcBef>
              <a:spcAft>
                <a:spcPts val="0"/>
              </a:spcAft>
              <a:buClr>
                <a:schemeClr val="accent3"/>
              </a:buClr>
              <a:buSzPts val="1800"/>
              <a:buChar char="–"/>
              <a:defRPr sz="1800"/>
            </a:lvl2pPr>
            <a:lvl3pPr indent="-342900" lvl="2" marL="1371600" algn="l">
              <a:lnSpc>
                <a:spcPct val="150000"/>
              </a:lnSpc>
              <a:spcBef>
                <a:spcPts val="800"/>
              </a:spcBef>
              <a:spcAft>
                <a:spcPts val="0"/>
              </a:spcAft>
              <a:buClr>
                <a:schemeClr val="accent3"/>
              </a:buClr>
              <a:buSzPts val="1800"/>
              <a:buChar char="•"/>
              <a:defRPr sz="1800"/>
            </a:lvl3pPr>
            <a:lvl4pPr indent="-304800" lvl="3" marL="1828800" algn="l">
              <a:lnSpc>
                <a:spcPct val="150000"/>
              </a:lnSpc>
              <a:spcBef>
                <a:spcPts val="800"/>
              </a:spcBef>
              <a:spcAft>
                <a:spcPts val="0"/>
              </a:spcAft>
              <a:buClr>
                <a:schemeClr val="accent3"/>
              </a:buClr>
              <a:buSzPts val="1200"/>
              <a:buChar char="•"/>
              <a:defRPr sz="1200"/>
            </a:lvl4pPr>
            <a:lvl5pPr indent="-304800" lvl="4" marL="2286000" algn="l">
              <a:lnSpc>
                <a:spcPct val="150000"/>
              </a:lnSpc>
              <a:spcBef>
                <a:spcPts val="800"/>
              </a:spcBef>
              <a:spcAft>
                <a:spcPts val="0"/>
              </a:spcAft>
              <a:buClr>
                <a:schemeClr val="accent3"/>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37" name="Google Shape;137;p20"/>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38" name="Google Shape;138;p20"/>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3"/>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lank">
  <p:cSld name="07_blank">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wo Content">
  <p:cSld name="9_Two Content">
    <p:spTree>
      <p:nvGrpSpPr>
        <p:cNvPr id="139" name="Shape 139"/>
        <p:cNvGrpSpPr/>
        <p:nvPr/>
      </p:nvGrpSpPr>
      <p:grpSpPr>
        <a:xfrm>
          <a:off x="0" y="0"/>
          <a:ext cx="0" cy="0"/>
          <a:chOff x="0" y="0"/>
          <a:chExt cx="0" cy="0"/>
        </a:xfrm>
      </p:grpSpPr>
      <p:sp>
        <p:nvSpPr>
          <p:cNvPr id="140" name="Google Shape;140;p21"/>
          <p:cNvSpPr/>
          <p:nvPr/>
        </p:nvSpPr>
        <p:spPr>
          <a:xfrm>
            <a:off x="0" y="0"/>
            <a:ext cx="4572000" cy="5217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141" name="Google Shape;141;p21"/>
          <p:cNvCxnSpPr/>
          <p:nvPr/>
        </p:nvCxnSpPr>
        <p:spPr>
          <a:xfrm>
            <a:off x="539998" y="431999"/>
            <a:ext cx="3780600" cy="0"/>
          </a:xfrm>
          <a:prstGeom prst="straightConnector1">
            <a:avLst/>
          </a:prstGeom>
          <a:noFill/>
          <a:ln cap="flat" cmpd="sng" w="9525">
            <a:solidFill>
              <a:srgbClr val="F2F2F2"/>
            </a:solidFill>
            <a:prstDash val="solid"/>
            <a:miter lim="800000"/>
            <a:headEnd len="sm" w="sm" type="none"/>
            <a:tailEnd len="sm" w="sm" type="none"/>
          </a:ln>
        </p:spPr>
      </p:cxnSp>
      <p:sp>
        <p:nvSpPr>
          <p:cNvPr id="142" name="Google Shape;142;p21"/>
          <p:cNvSpPr txBox="1"/>
          <p:nvPr>
            <p:ph idx="1" type="body"/>
          </p:nvPr>
        </p:nvSpPr>
        <p:spPr>
          <a:xfrm>
            <a:off x="540544" y="675000"/>
            <a:ext cx="37800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43" name="Google Shape;143;p21"/>
          <p:cNvCxnSpPr/>
          <p:nvPr/>
        </p:nvCxnSpPr>
        <p:spPr>
          <a:xfrm>
            <a:off x="540000" y="1431000"/>
            <a:ext cx="675000" cy="0"/>
          </a:xfrm>
          <a:prstGeom prst="straightConnector1">
            <a:avLst/>
          </a:prstGeom>
          <a:noFill/>
          <a:ln cap="flat" cmpd="sng" w="50800">
            <a:solidFill>
              <a:schemeClr val="lt1"/>
            </a:solidFill>
            <a:prstDash val="solid"/>
            <a:miter lim="800000"/>
            <a:headEnd len="sm" w="sm" type="none"/>
            <a:tailEnd len="sm" w="sm" type="none"/>
          </a:ln>
        </p:spPr>
      </p:cxnSp>
      <p:pic>
        <p:nvPicPr>
          <p:cNvPr id="144" name="Google Shape;144;p21"/>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45" name="Google Shape;145;p21"/>
          <p:cNvSpPr txBox="1"/>
          <p:nvPr>
            <p:ph idx="2"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lt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21"/>
          <p:cNvSpPr txBox="1"/>
          <p:nvPr>
            <p:ph idx="3" type="body"/>
          </p:nvPr>
        </p:nvSpPr>
        <p:spPr>
          <a:xfrm>
            <a:off x="540544" y="1620441"/>
            <a:ext cx="3857700" cy="2969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solidFill>
                  <a:schemeClr val="lt1"/>
                </a:solidFill>
              </a:defRPr>
            </a:lvl1pPr>
            <a:lvl2pPr indent="-342900" lvl="1" marL="914400" algn="l">
              <a:lnSpc>
                <a:spcPct val="100000"/>
              </a:lnSpc>
              <a:spcBef>
                <a:spcPts val="800"/>
              </a:spcBef>
              <a:spcAft>
                <a:spcPts val="0"/>
              </a:spcAft>
              <a:buSzPts val="1800"/>
              <a:buChar char="–"/>
              <a:defRPr>
                <a:solidFill>
                  <a:schemeClr val="lt1"/>
                </a:solidFill>
              </a:defRPr>
            </a:lvl2pPr>
            <a:lvl3pPr indent="-342900" lvl="2" marL="1371600" algn="l">
              <a:lnSpc>
                <a:spcPct val="100000"/>
              </a:lnSpc>
              <a:spcBef>
                <a:spcPts val="800"/>
              </a:spcBef>
              <a:spcAft>
                <a:spcPts val="0"/>
              </a:spcAft>
              <a:buSzPts val="1800"/>
              <a:buChar char="•"/>
              <a:defRPr>
                <a:solidFill>
                  <a:schemeClr val="lt1"/>
                </a:solidFill>
              </a:defRPr>
            </a:lvl3pPr>
            <a:lvl4pPr indent="-304800" lvl="3" marL="1828800" algn="l">
              <a:lnSpc>
                <a:spcPct val="100000"/>
              </a:lnSpc>
              <a:spcBef>
                <a:spcPts val="800"/>
              </a:spcBef>
              <a:spcAft>
                <a:spcPts val="0"/>
              </a:spcAft>
              <a:buSzPts val="1200"/>
              <a:buChar char="•"/>
              <a:defRPr>
                <a:solidFill>
                  <a:schemeClr val="lt1"/>
                </a:solidFill>
              </a:defRPr>
            </a:lvl4pPr>
            <a:lvl5pPr indent="-304800" lvl="4" marL="2286000" algn="l">
              <a:lnSpc>
                <a:spcPct val="150000"/>
              </a:lnSpc>
              <a:spcBef>
                <a:spcPts val="800"/>
              </a:spcBef>
              <a:spcAft>
                <a:spcPts val="0"/>
              </a:spcAft>
              <a:buSzPts val="1200"/>
              <a:buChar char="•"/>
              <a:defRPr>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7" name="Google Shape;147;p21"/>
          <p:cNvSpPr txBox="1"/>
          <p:nvPr>
            <p:ph idx="4" type="body"/>
          </p:nvPr>
        </p:nvSpPr>
        <p:spPr>
          <a:xfrm>
            <a:off x="4677187" y="1614422"/>
            <a:ext cx="3857700" cy="2969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spTree>
      <p:nvGrpSpPr>
        <p:cNvPr id="148" name="Shape 148"/>
        <p:cNvGrpSpPr/>
        <p:nvPr/>
      </p:nvGrpSpPr>
      <p:grpSpPr>
        <a:xfrm>
          <a:off x="0" y="0"/>
          <a:ext cx="0" cy="0"/>
          <a:chOff x="0" y="0"/>
          <a:chExt cx="0" cy="0"/>
        </a:xfrm>
      </p:grpSpPr>
      <p:sp>
        <p:nvSpPr>
          <p:cNvPr id="149" name="Google Shape;149;p22"/>
          <p:cNvSpPr/>
          <p:nvPr/>
        </p:nvSpPr>
        <p:spPr>
          <a:xfrm>
            <a:off x="4753799" y="1620000"/>
            <a:ext cx="3885300" cy="2970000"/>
          </a:xfrm>
          <a:prstGeom prst="roundRect">
            <a:avLst>
              <a:gd fmla="val 4381" name="adj"/>
            </a:avLst>
          </a:prstGeom>
          <a:solidFill>
            <a:srgbClr val="D2F1DF"/>
          </a:solidFill>
          <a:ln cap="flat" cmpd="sng" w="19050">
            <a:solidFill>
              <a:schemeClr val="accent2"/>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50" name="Google Shape;150;p22"/>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3"/>
              </a:buClr>
              <a:buSzPts val="1200"/>
              <a:buChar char="•"/>
              <a:defRPr sz="1200">
                <a:solidFill>
                  <a:schemeClr val="dk1"/>
                </a:solidFill>
              </a:defRPr>
            </a:lvl1pPr>
            <a:lvl2pPr indent="-304800" lvl="1" marL="914400" algn="l">
              <a:lnSpc>
                <a:spcPct val="125000"/>
              </a:lnSpc>
              <a:spcBef>
                <a:spcPts val="800"/>
              </a:spcBef>
              <a:spcAft>
                <a:spcPts val="0"/>
              </a:spcAft>
              <a:buClr>
                <a:schemeClr val="accent3"/>
              </a:buClr>
              <a:buSzPts val="1200"/>
              <a:buChar char="–"/>
              <a:defRPr sz="1200">
                <a:solidFill>
                  <a:schemeClr val="dk1"/>
                </a:solidFill>
              </a:defRPr>
            </a:lvl2pPr>
            <a:lvl3pPr indent="-304800" lvl="2" marL="1371600" algn="l">
              <a:lnSpc>
                <a:spcPct val="125000"/>
              </a:lnSpc>
              <a:spcBef>
                <a:spcPts val="800"/>
              </a:spcBef>
              <a:spcAft>
                <a:spcPts val="0"/>
              </a:spcAft>
              <a:buClr>
                <a:schemeClr val="accent3"/>
              </a:buClr>
              <a:buSzPts val="1200"/>
              <a:buChar char="•"/>
              <a:defRPr sz="1200">
                <a:solidFill>
                  <a:schemeClr val="dk1"/>
                </a:solidFill>
              </a:defRPr>
            </a:lvl3pPr>
            <a:lvl4pPr indent="-304800" lvl="3" marL="1828800" algn="l">
              <a:lnSpc>
                <a:spcPct val="125000"/>
              </a:lnSpc>
              <a:spcBef>
                <a:spcPts val="800"/>
              </a:spcBef>
              <a:spcAft>
                <a:spcPts val="0"/>
              </a:spcAft>
              <a:buClr>
                <a:schemeClr val="accent3"/>
              </a:buClr>
              <a:buSzPts val="1200"/>
              <a:buChar char="•"/>
              <a:defRPr sz="1200">
                <a:solidFill>
                  <a:schemeClr val="dk1"/>
                </a:solidFill>
              </a:defRPr>
            </a:lvl4pPr>
            <a:lvl5pPr indent="-304800" lvl="4" marL="2286000" algn="l">
              <a:lnSpc>
                <a:spcPct val="125000"/>
              </a:lnSpc>
              <a:spcBef>
                <a:spcPts val="800"/>
              </a:spcBef>
              <a:spcAft>
                <a:spcPts val="0"/>
              </a:spcAft>
              <a:buClr>
                <a:schemeClr val="accent3"/>
              </a:buClr>
              <a:buSzPts val="1200"/>
              <a:buChar char="•"/>
              <a:defRPr sz="1200">
                <a:solidFill>
                  <a:schemeClr val="dk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1" name="Google Shape;151;p22"/>
          <p:cNvSpPr txBox="1"/>
          <p:nvPr>
            <p:ph idx="2" type="body"/>
          </p:nvPr>
        </p:nvSpPr>
        <p:spPr>
          <a:xfrm>
            <a:off x="4887000" y="2295000"/>
            <a:ext cx="3618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3"/>
              </a:buClr>
              <a:buSzPts val="1200"/>
              <a:buChar char="•"/>
              <a:defRPr sz="1200"/>
            </a:lvl1pPr>
            <a:lvl2pPr indent="-304800" lvl="1" marL="914400" algn="l">
              <a:lnSpc>
                <a:spcPct val="125000"/>
              </a:lnSpc>
              <a:spcBef>
                <a:spcPts val="800"/>
              </a:spcBef>
              <a:spcAft>
                <a:spcPts val="0"/>
              </a:spcAft>
              <a:buClr>
                <a:schemeClr val="accent3"/>
              </a:buClr>
              <a:buSzPts val="1200"/>
              <a:buChar char="–"/>
              <a:defRPr sz="1200"/>
            </a:lvl2pPr>
            <a:lvl3pPr indent="-304800" lvl="2" marL="1371600" algn="l">
              <a:lnSpc>
                <a:spcPct val="125000"/>
              </a:lnSpc>
              <a:spcBef>
                <a:spcPts val="800"/>
              </a:spcBef>
              <a:spcAft>
                <a:spcPts val="0"/>
              </a:spcAft>
              <a:buClr>
                <a:schemeClr val="accent3"/>
              </a:buClr>
              <a:buSzPts val="1200"/>
              <a:buChar char="•"/>
              <a:defRPr sz="1200"/>
            </a:lvl3pPr>
            <a:lvl4pPr indent="-304800" lvl="3" marL="1828800" algn="l">
              <a:lnSpc>
                <a:spcPct val="125000"/>
              </a:lnSpc>
              <a:spcBef>
                <a:spcPts val="800"/>
              </a:spcBef>
              <a:spcAft>
                <a:spcPts val="0"/>
              </a:spcAft>
              <a:buClr>
                <a:schemeClr val="accent3"/>
              </a:buClr>
              <a:buSzPts val="1200"/>
              <a:buChar char="•"/>
              <a:defRPr sz="1200"/>
            </a:lvl4pPr>
            <a:lvl5pPr indent="-304800" lvl="4" marL="2286000" algn="l">
              <a:lnSpc>
                <a:spcPct val="125000"/>
              </a:lnSpc>
              <a:spcBef>
                <a:spcPts val="800"/>
              </a:spcBef>
              <a:spcAft>
                <a:spcPts val="0"/>
              </a:spcAft>
              <a:buClr>
                <a:schemeClr val="accent3"/>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22"/>
          <p:cNvSpPr txBox="1"/>
          <p:nvPr>
            <p:ph idx="3" type="body"/>
          </p:nvPr>
        </p:nvSpPr>
        <p:spPr>
          <a:xfrm>
            <a:off x="4887000" y="1755000"/>
            <a:ext cx="3618000" cy="4590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SzPts val="1200"/>
              <a:buFont typeface="Arial"/>
              <a:buNone/>
              <a:defRPr b="0" i="0" sz="1200" cap="none">
                <a:solidFill>
                  <a:schemeClr val="accent3"/>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53" name="Google Shape;153;p22"/>
          <p:cNvCxnSpPr/>
          <p:nvPr/>
        </p:nvCxnSpPr>
        <p:spPr>
          <a:xfrm>
            <a:off x="539999" y="432000"/>
            <a:ext cx="8100000" cy="0"/>
          </a:xfrm>
          <a:prstGeom prst="straightConnector1">
            <a:avLst/>
          </a:prstGeom>
          <a:noFill/>
          <a:ln cap="flat" cmpd="sng" w="9525">
            <a:solidFill>
              <a:schemeClr val="accent3"/>
            </a:solidFill>
            <a:prstDash val="solid"/>
            <a:miter lim="800000"/>
            <a:headEnd len="sm" w="sm" type="none"/>
            <a:tailEnd len="sm" w="sm" type="none"/>
          </a:ln>
        </p:spPr>
      </p:cxnSp>
      <p:sp>
        <p:nvSpPr>
          <p:cNvPr id="154" name="Google Shape;154;p22"/>
          <p:cNvSpPr txBox="1"/>
          <p:nvPr>
            <p:ph idx="4"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55" name="Google Shape;155;p22"/>
          <p:cNvCxnSpPr/>
          <p:nvPr/>
        </p:nvCxnSpPr>
        <p:spPr>
          <a:xfrm>
            <a:off x="540000" y="1431000"/>
            <a:ext cx="675000" cy="0"/>
          </a:xfrm>
          <a:prstGeom prst="straightConnector1">
            <a:avLst/>
          </a:prstGeom>
          <a:noFill/>
          <a:ln cap="flat" cmpd="sng" w="50800">
            <a:solidFill>
              <a:schemeClr val="accent3"/>
            </a:solidFill>
            <a:prstDash val="solid"/>
            <a:miter lim="800000"/>
            <a:headEnd len="sm" w="sm" type="none"/>
            <a:tailEnd len="sm" w="sm" type="none"/>
          </a:ln>
        </p:spPr>
      </p:cxnSp>
      <p:pic>
        <p:nvPicPr>
          <p:cNvPr id="156" name="Google Shape;156;p22"/>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57" name="Google Shape;157;p22"/>
          <p:cNvSpPr txBox="1"/>
          <p:nvPr>
            <p:ph idx="5"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158" name="Shape 158"/>
        <p:cNvGrpSpPr/>
        <p:nvPr/>
      </p:nvGrpSpPr>
      <p:grpSpPr>
        <a:xfrm>
          <a:off x="0" y="0"/>
          <a:ext cx="0" cy="0"/>
          <a:chOff x="0" y="0"/>
          <a:chExt cx="0" cy="0"/>
        </a:xfrm>
      </p:grpSpPr>
      <p:sp>
        <p:nvSpPr>
          <p:cNvPr id="159" name="Google Shape;159;p23"/>
          <p:cNvSpPr txBox="1"/>
          <p:nvPr>
            <p:ph idx="1" type="body"/>
          </p:nvPr>
        </p:nvSpPr>
        <p:spPr>
          <a:xfrm>
            <a:off x="540000" y="2296175"/>
            <a:ext cx="43962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60" name="Google Shape;160;p23"/>
          <p:cNvPicPr preferRelativeResize="0"/>
          <p:nvPr/>
        </p:nvPicPr>
        <p:blipFill rotWithShape="1">
          <a:blip r:embed="rId2">
            <a:alphaModFix/>
          </a:blip>
          <a:srcRect b="0" l="0" r="0" t="0"/>
          <a:stretch/>
        </p:blipFill>
        <p:spPr>
          <a:xfrm>
            <a:off x="7516090" y="4401597"/>
            <a:ext cx="1367606" cy="471074"/>
          </a:xfrm>
          <a:prstGeom prst="rect">
            <a:avLst/>
          </a:prstGeom>
          <a:noFill/>
          <a:ln>
            <a:noFill/>
          </a:ln>
        </p:spPr>
      </p:pic>
      <p:pic>
        <p:nvPicPr>
          <p:cNvPr descr="1a.png" id="161" name="Google Shape;161;p2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2Line_Analyze_Title and Content">
  <p:cSld name="04_2Line_Analyze_Title and Content">
    <p:spTree>
      <p:nvGrpSpPr>
        <p:cNvPr id="162" name="Shape 162"/>
        <p:cNvGrpSpPr/>
        <p:nvPr/>
      </p:nvGrpSpPr>
      <p:grpSpPr>
        <a:xfrm>
          <a:off x="0" y="0"/>
          <a:ext cx="0" cy="0"/>
          <a:chOff x="0" y="0"/>
          <a:chExt cx="0" cy="0"/>
        </a:xfrm>
      </p:grpSpPr>
      <p:cxnSp>
        <p:nvCxnSpPr>
          <p:cNvPr id="163" name="Google Shape;163;p24"/>
          <p:cNvCxnSpPr/>
          <p:nvPr/>
        </p:nvCxnSpPr>
        <p:spPr>
          <a:xfrm>
            <a:off x="539999" y="432000"/>
            <a:ext cx="8100000" cy="0"/>
          </a:xfrm>
          <a:prstGeom prst="straightConnector1">
            <a:avLst/>
          </a:prstGeom>
          <a:noFill/>
          <a:ln cap="flat" cmpd="sng" w="9525">
            <a:solidFill>
              <a:schemeClr val="accent4"/>
            </a:solidFill>
            <a:prstDash val="solid"/>
            <a:miter lim="800000"/>
            <a:headEnd len="sm" w="sm" type="none"/>
            <a:tailEnd len="sm" w="sm" type="none"/>
          </a:ln>
        </p:spPr>
      </p:cxnSp>
      <p:sp>
        <p:nvSpPr>
          <p:cNvPr id="164" name="Google Shape;164;p24"/>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65" name="Google Shape;165;p24"/>
          <p:cNvCxnSpPr/>
          <p:nvPr/>
        </p:nvCxnSpPr>
        <p:spPr>
          <a:xfrm>
            <a:off x="540000" y="1431000"/>
            <a:ext cx="675000" cy="0"/>
          </a:xfrm>
          <a:prstGeom prst="straightConnector1">
            <a:avLst/>
          </a:prstGeom>
          <a:noFill/>
          <a:ln cap="flat" cmpd="sng" w="50800">
            <a:solidFill>
              <a:schemeClr val="accent4"/>
            </a:solidFill>
            <a:prstDash val="solid"/>
            <a:miter lim="800000"/>
            <a:headEnd len="sm" w="sm" type="none"/>
            <a:tailEnd len="sm" w="sm" type="none"/>
          </a:ln>
        </p:spPr>
      </p:cxnSp>
      <p:sp>
        <p:nvSpPr>
          <p:cNvPr id="166" name="Google Shape;166;p24"/>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4"/>
              </a:buClr>
              <a:buSzPts val="2100"/>
              <a:buChar char="•"/>
              <a:defRPr sz="2100"/>
            </a:lvl1pPr>
            <a:lvl2pPr indent="-342900" lvl="1" marL="914400" algn="l">
              <a:lnSpc>
                <a:spcPct val="150000"/>
              </a:lnSpc>
              <a:spcBef>
                <a:spcPts val="800"/>
              </a:spcBef>
              <a:spcAft>
                <a:spcPts val="0"/>
              </a:spcAft>
              <a:buClr>
                <a:schemeClr val="accent4"/>
              </a:buClr>
              <a:buSzPts val="1800"/>
              <a:buChar char="–"/>
              <a:defRPr sz="1800"/>
            </a:lvl2pPr>
            <a:lvl3pPr indent="-342900" lvl="2" marL="1371600" algn="l">
              <a:lnSpc>
                <a:spcPct val="150000"/>
              </a:lnSpc>
              <a:spcBef>
                <a:spcPts val="800"/>
              </a:spcBef>
              <a:spcAft>
                <a:spcPts val="0"/>
              </a:spcAft>
              <a:buClr>
                <a:schemeClr val="accent4"/>
              </a:buClr>
              <a:buSzPts val="1800"/>
              <a:buChar char="•"/>
              <a:defRPr sz="1800"/>
            </a:lvl3pPr>
            <a:lvl4pPr indent="-304800" lvl="3" marL="1828800" algn="l">
              <a:lnSpc>
                <a:spcPct val="150000"/>
              </a:lnSpc>
              <a:spcBef>
                <a:spcPts val="800"/>
              </a:spcBef>
              <a:spcAft>
                <a:spcPts val="0"/>
              </a:spcAft>
              <a:buClr>
                <a:schemeClr val="accent4"/>
              </a:buClr>
              <a:buSzPts val="1200"/>
              <a:buChar char="•"/>
              <a:defRPr sz="1200"/>
            </a:lvl4pPr>
            <a:lvl5pPr indent="-304800" lvl="4" marL="2286000" algn="l">
              <a:lnSpc>
                <a:spcPct val="150000"/>
              </a:lnSpc>
              <a:spcBef>
                <a:spcPts val="800"/>
              </a:spcBef>
              <a:spcAft>
                <a:spcPts val="0"/>
              </a:spcAft>
              <a:buClr>
                <a:schemeClr val="accent4"/>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67" name="Google Shape;167;p24"/>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68" name="Google Shape;168;p24"/>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4"/>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1line_Analyze_Title and Content">
  <p:cSld name="04_1line_Analyze_Title and Content">
    <p:spTree>
      <p:nvGrpSpPr>
        <p:cNvPr id="169" name="Shape 169"/>
        <p:cNvGrpSpPr/>
        <p:nvPr/>
      </p:nvGrpSpPr>
      <p:grpSpPr>
        <a:xfrm>
          <a:off x="0" y="0"/>
          <a:ext cx="0" cy="0"/>
          <a:chOff x="0" y="0"/>
          <a:chExt cx="0" cy="0"/>
        </a:xfrm>
      </p:grpSpPr>
      <p:cxnSp>
        <p:nvCxnSpPr>
          <p:cNvPr id="170" name="Google Shape;170;p25"/>
          <p:cNvCxnSpPr/>
          <p:nvPr/>
        </p:nvCxnSpPr>
        <p:spPr>
          <a:xfrm>
            <a:off x="539999" y="432000"/>
            <a:ext cx="8100000" cy="0"/>
          </a:xfrm>
          <a:prstGeom prst="straightConnector1">
            <a:avLst/>
          </a:prstGeom>
          <a:noFill/>
          <a:ln cap="flat" cmpd="sng" w="9525">
            <a:solidFill>
              <a:schemeClr val="accent4"/>
            </a:solidFill>
            <a:prstDash val="solid"/>
            <a:miter lim="800000"/>
            <a:headEnd len="sm" w="sm" type="none"/>
            <a:tailEnd len="sm" w="sm" type="none"/>
          </a:ln>
        </p:spPr>
      </p:cxnSp>
      <p:sp>
        <p:nvSpPr>
          <p:cNvPr id="171" name="Google Shape;171;p25"/>
          <p:cNvSpPr txBox="1"/>
          <p:nvPr>
            <p:ph idx="1" type="body"/>
          </p:nvPr>
        </p:nvSpPr>
        <p:spPr>
          <a:xfrm>
            <a:off x="540544" y="675000"/>
            <a:ext cx="8099700" cy="2493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2" name="Google Shape;172;p25"/>
          <p:cNvCxnSpPr/>
          <p:nvPr/>
        </p:nvCxnSpPr>
        <p:spPr>
          <a:xfrm>
            <a:off x="539999" y="998648"/>
            <a:ext cx="675000" cy="0"/>
          </a:xfrm>
          <a:prstGeom prst="straightConnector1">
            <a:avLst/>
          </a:prstGeom>
          <a:noFill/>
          <a:ln cap="flat" cmpd="sng" w="50800">
            <a:solidFill>
              <a:schemeClr val="accent4"/>
            </a:solidFill>
            <a:prstDash val="solid"/>
            <a:miter lim="800000"/>
            <a:headEnd len="sm" w="sm" type="none"/>
            <a:tailEnd len="sm" w="sm" type="none"/>
          </a:ln>
        </p:spPr>
      </p:cxnSp>
      <p:sp>
        <p:nvSpPr>
          <p:cNvPr id="173" name="Google Shape;173;p25"/>
          <p:cNvSpPr txBox="1"/>
          <p:nvPr>
            <p:ph idx="2" type="body"/>
          </p:nvPr>
        </p:nvSpPr>
        <p:spPr>
          <a:xfrm>
            <a:off x="540000" y="1125606"/>
            <a:ext cx="8100000" cy="34794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4"/>
              </a:buClr>
              <a:buSzPts val="2100"/>
              <a:buChar char="•"/>
              <a:defRPr sz="2100"/>
            </a:lvl1pPr>
            <a:lvl2pPr indent="-342900" lvl="1" marL="914400" algn="l">
              <a:lnSpc>
                <a:spcPct val="150000"/>
              </a:lnSpc>
              <a:spcBef>
                <a:spcPts val="800"/>
              </a:spcBef>
              <a:spcAft>
                <a:spcPts val="0"/>
              </a:spcAft>
              <a:buClr>
                <a:schemeClr val="accent4"/>
              </a:buClr>
              <a:buSzPts val="1800"/>
              <a:buChar char="–"/>
              <a:defRPr sz="1800"/>
            </a:lvl2pPr>
            <a:lvl3pPr indent="-342900" lvl="2" marL="1371600" algn="l">
              <a:lnSpc>
                <a:spcPct val="150000"/>
              </a:lnSpc>
              <a:spcBef>
                <a:spcPts val="800"/>
              </a:spcBef>
              <a:spcAft>
                <a:spcPts val="0"/>
              </a:spcAft>
              <a:buClr>
                <a:schemeClr val="accent4"/>
              </a:buClr>
              <a:buSzPts val="1800"/>
              <a:buChar char="•"/>
              <a:defRPr sz="1800"/>
            </a:lvl3pPr>
            <a:lvl4pPr indent="-304800" lvl="3" marL="1828800" algn="l">
              <a:lnSpc>
                <a:spcPct val="150000"/>
              </a:lnSpc>
              <a:spcBef>
                <a:spcPts val="800"/>
              </a:spcBef>
              <a:spcAft>
                <a:spcPts val="0"/>
              </a:spcAft>
              <a:buClr>
                <a:schemeClr val="accent4"/>
              </a:buClr>
              <a:buSzPts val="1200"/>
              <a:buChar char="•"/>
              <a:defRPr sz="1200"/>
            </a:lvl4pPr>
            <a:lvl5pPr indent="-304800" lvl="4" marL="2286000" algn="l">
              <a:lnSpc>
                <a:spcPct val="150000"/>
              </a:lnSpc>
              <a:spcBef>
                <a:spcPts val="800"/>
              </a:spcBef>
              <a:spcAft>
                <a:spcPts val="0"/>
              </a:spcAft>
              <a:buClr>
                <a:schemeClr val="accent4"/>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74" name="Google Shape;174;p25"/>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75" name="Google Shape;175;p25"/>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4"/>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Only">
  <p:cSld name="5_Title Only">
    <p:spTree>
      <p:nvGrpSpPr>
        <p:cNvPr id="176" name="Shape 176"/>
        <p:cNvGrpSpPr/>
        <p:nvPr/>
      </p:nvGrpSpPr>
      <p:grpSpPr>
        <a:xfrm>
          <a:off x="0" y="0"/>
          <a:ext cx="0" cy="0"/>
          <a:chOff x="0" y="0"/>
          <a:chExt cx="0" cy="0"/>
        </a:xfrm>
      </p:grpSpPr>
      <p:sp>
        <p:nvSpPr>
          <p:cNvPr id="177" name="Google Shape;177;p26"/>
          <p:cNvSpPr/>
          <p:nvPr/>
        </p:nvSpPr>
        <p:spPr>
          <a:xfrm>
            <a:off x="0" y="0"/>
            <a:ext cx="45720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8" name="Google Shape;178;p26"/>
          <p:cNvSpPr/>
          <p:nvPr>
            <p:ph idx="2" type="chart"/>
          </p:nvPr>
        </p:nvSpPr>
        <p:spPr>
          <a:xfrm>
            <a:off x="4824000" y="674247"/>
            <a:ext cx="4050000" cy="3915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9" name="Google Shape;179;p26"/>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lt1"/>
              </a:buClr>
              <a:buSzPts val="1200"/>
              <a:buChar char="•"/>
              <a:defRPr sz="1200">
                <a:solidFill>
                  <a:schemeClr val="lt1"/>
                </a:solidFill>
              </a:defRPr>
            </a:lvl1pPr>
            <a:lvl2pPr indent="-304800" lvl="1" marL="914400" algn="l">
              <a:lnSpc>
                <a:spcPct val="125000"/>
              </a:lnSpc>
              <a:spcBef>
                <a:spcPts val="800"/>
              </a:spcBef>
              <a:spcAft>
                <a:spcPts val="0"/>
              </a:spcAft>
              <a:buClr>
                <a:schemeClr val="lt1"/>
              </a:buClr>
              <a:buSzPts val="1200"/>
              <a:buChar char="–"/>
              <a:defRPr sz="1200">
                <a:solidFill>
                  <a:schemeClr val="lt1"/>
                </a:solidFill>
              </a:defRPr>
            </a:lvl2pPr>
            <a:lvl3pPr indent="-304800" lvl="2" marL="1371600" algn="l">
              <a:lnSpc>
                <a:spcPct val="125000"/>
              </a:lnSpc>
              <a:spcBef>
                <a:spcPts val="800"/>
              </a:spcBef>
              <a:spcAft>
                <a:spcPts val="0"/>
              </a:spcAft>
              <a:buClr>
                <a:schemeClr val="lt1"/>
              </a:buClr>
              <a:buSzPts val="1200"/>
              <a:buChar char="•"/>
              <a:defRPr sz="1200">
                <a:solidFill>
                  <a:schemeClr val="lt1"/>
                </a:solidFill>
              </a:defRPr>
            </a:lvl3pPr>
            <a:lvl4pPr indent="-304800" lvl="3" marL="1828800" algn="l">
              <a:lnSpc>
                <a:spcPct val="125000"/>
              </a:lnSpc>
              <a:spcBef>
                <a:spcPts val="800"/>
              </a:spcBef>
              <a:spcAft>
                <a:spcPts val="0"/>
              </a:spcAft>
              <a:buClr>
                <a:schemeClr val="lt1"/>
              </a:buClr>
              <a:buSzPts val="1200"/>
              <a:buChar char="•"/>
              <a:defRPr sz="1200">
                <a:solidFill>
                  <a:schemeClr val="lt1"/>
                </a:solidFill>
              </a:defRPr>
            </a:lvl4pPr>
            <a:lvl5pPr indent="-304800" lvl="4" marL="2286000" algn="l">
              <a:lnSpc>
                <a:spcPct val="125000"/>
              </a:lnSpc>
              <a:spcBef>
                <a:spcPts val="800"/>
              </a:spcBef>
              <a:spcAft>
                <a:spcPts val="0"/>
              </a:spcAft>
              <a:buClr>
                <a:schemeClr val="lt1"/>
              </a:buClr>
              <a:buSzPts val="1200"/>
              <a:buChar char="•"/>
              <a:defRPr sz="1200">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80" name="Google Shape;180;p26"/>
          <p:cNvCxnSpPr/>
          <p:nvPr/>
        </p:nvCxnSpPr>
        <p:spPr>
          <a:xfrm>
            <a:off x="539999" y="432000"/>
            <a:ext cx="3780000" cy="0"/>
          </a:xfrm>
          <a:prstGeom prst="straightConnector1">
            <a:avLst/>
          </a:prstGeom>
          <a:noFill/>
          <a:ln cap="flat" cmpd="sng" w="9525">
            <a:solidFill>
              <a:srgbClr val="F2F2F2"/>
            </a:solidFill>
            <a:prstDash val="solid"/>
            <a:miter lim="800000"/>
            <a:headEnd len="sm" w="sm" type="none"/>
            <a:tailEnd len="sm" w="sm" type="none"/>
          </a:ln>
        </p:spPr>
      </p:cxnSp>
      <p:sp>
        <p:nvSpPr>
          <p:cNvPr id="181" name="Google Shape;181;p26"/>
          <p:cNvSpPr txBox="1"/>
          <p:nvPr>
            <p:ph idx="3" type="body"/>
          </p:nvPr>
        </p:nvSpPr>
        <p:spPr>
          <a:xfrm>
            <a:off x="540543" y="675000"/>
            <a:ext cx="37800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82" name="Google Shape;182;p26"/>
          <p:cNvCxnSpPr/>
          <p:nvPr/>
        </p:nvCxnSpPr>
        <p:spPr>
          <a:xfrm>
            <a:off x="540000" y="1431000"/>
            <a:ext cx="675000" cy="0"/>
          </a:xfrm>
          <a:prstGeom prst="straightConnector1">
            <a:avLst/>
          </a:prstGeom>
          <a:noFill/>
          <a:ln cap="flat" cmpd="sng" w="50800">
            <a:solidFill>
              <a:schemeClr val="lt1"/>
            </a:solidFill>
            <a:prstDash val="solid"/>
            <a:miter lim="800000"/>
            <a:headEnd len="sm" w="sm" type="none"/>
            <a:tailEnd len="sm" w="sm" type="none"/>
          </a:ln>
        </p:spPr>
      </p:cxnSp>
      <p:pic>
        <p:nvPicPr>
          <p:cNvPr id="183" name="Google Shape;183;p26"/>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84" name="Google Shape;184;p26"/>
          <p:cNvSpPr txBox="1"/>
          <p:nvPr>
            <p:ph idx="4"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lt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wo Content">
  <p:cSld name="8_Two Content">
    <p:spTree>
      <p:nvGrpSpPr>
        <p:cNvPr id="185" name="Shape 185"/>
        <p:cNvGrpSpPr/>
        <p:nvPr/>
      </p:nvGrpSpPr>
      <p:grpSpPr>
        <a:xfrm>
          <a:off x="0" y="0"/>
          <a:ext cx="0" cy="0"/>
          <a:chOff x="0" y="0"/>
          <a:chExt cx="0" cy="0"/>
        </a:xfrm>
      </p:grpSpPr>
      <p:sp>
        <p:nvSpPr>
          <p:cNvPr id="186" name="Google Shape;186;p27"/>
          <p:cNvSpPr/>
          <p:nvPr/>
        </p:nvSpPr>
        <p:spPr>
          <a:xfrm>
            <a:off x="4753799" y="1620000"/>
            <a:ext cx="3885300" cy="2970000"/>
          </a:xfrm>
          <a:prstGeom prst="roundRect">
            <a:avLst>
              <a:gd fmla="val 4381" name="adj"/>
            </a:avLst>
          </a:prstGeom>
          <a:solidFill>
            <a:srgbClr val="B9FEFC"/>
          </a:solidFill>
          <a:ln cap="flat" cmpd="sng" w="19050">
            <a:solidFill>
              <a:srgbClr val="DB8F1E"/>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87" name="Google Shape;187;p27"/>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4"/>
              </a:buClr>
              <a:buSzPts val="1200"/>
              <a:buFont typeface="Arial"/>
              <a:buChar char="•"/>
              <a:defRPr sz="1200"/>
            </a:lvl1pPr>
            <a:lvl2pPr indent="-304800" lvl="1" marL="914400" algn="l">
              <a:lnSpc>
                <a:spcPct val="125000"/>
              </a:lnSpc>
              <a:spcBef>
                <a:spcPts val="800"/>
              </a:spcBef>
              <a:spcAft>
                <a:spcPts val="0"/>
              </a:spcAft>
              <a:buClr>
                <a:schemeClr val="accent4"/>
              </a:buClr>
              <a:buSzPts val="1200"/>
              <a:buFont typeface="Arial"/>
              <a:buChar char="‒"/>
              <a:defRPr sz="1200"/>
            </a:lvl2pPr>
            <a:lvl3pPr indent="-304800" lvl="2" marL="1371600" algn="l">
              <a:lnSpc>
                <a:spcPct val="125000"/>
              </a:lnSpc>
              <a:spcBef>
                <a:spcPts val="800"/>
              </a:spcBef>
              <a:spcAft>
                <a:spcPts val="0"/>
              </a:spcAft>
              <a:buClr>
                <a:schemeClr val="accent4"/>
              </a:buClr>
              <a:buSzPts val="1200"/>
              <a:buFont typeface="Arial"/>
              <a:buChar char="•"/>
              <a:defRPr sz="1200"/>
            </a:lvl3pPr>
            <a:lvl4pPr indent="-304800" lvl="3" marL="1828800" algn="l">
              <a:lnSpc>
                <a:spcPct val="125000"/>
              </a:lnSpc>
              <a:spcBef>
                <a:spcPts val="800"/>
              </a:spcBef>
              <a:spcAft>
                <a:spcPts val="0"/>
              </a:spcAft>
              <a:buClr>
                <a:schemeClr val="accent4"/>
              </a:buClr>
              <a:buSzPts val="1200"/>
              <a:buFont typeface="Arial"/>
              <a:buChar char="•"/>
              <a:defRPr sz="1200"/>
            </a:lvl4pPr>
            <a:lvl5pPr indent="-304800" lvl="4" marL="2286000" algn="l">
              <a:lnSpc>
                <a:spcPct val="125000"/>
              </a:lnSpc>
              <a:spcBef>
                <a:spcPts val="800"/>
              </a:spcBef>
              <a:spcAft>
                <a:spcPts val="0"/>
              </a:spcAft>
              <a:buClr>
                <a:schemeClr val="accent4"/>
              </a:buClr>
              <a:buSzPts val="1200"/>
              <a:buFont typeface="Arial"/>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27"/>
          <p:cNvSpPr txBox="1"/>
          <p:nvPr>
            <p:ph idx="2" type="body"/>
          </p:nvPr>
        </p:nvSpPr>
        <p:spPr>
          <a:xfrm>
            <a:off x="4887000" y="2295000"/>
            <a:ext cx="3618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4"/>
              </a:buClr>
              <a:buSzPts val="1200"/>
              <a:buFont typeface="Arial"/>
              <a:buChar char="•"/>
              <a:defRPr sz="1200"/>
            </a:lvl1pPr>
            <a:lvl2pPr indent="-304800" lvl="1" marL="914400" algn="l">
              <a:lnSpc>
                <a:spcPct val="125000"/>
              </a:lnSpc>
              <a:spcBef>
                <a:spcPts val="800"/>
              </a:spcBef>
              <a:spcAft>
                <a:spcPts val="0"/>
              </a:spcAft>
              <a:buClr>
                <a:schemeClr val="accent4"/>
              </a:buClr>
              <a:buSzPts val="1200"/>
              <a:buFont typeface="Arial"/>
              <a:buChar char="‒"/>
              <a:defRPr sz="1200"/>
            </a:lvl2pPr>
            <a:lvl3pPr indent="-304800" lvl="2" marL="1371600" algn="l">
              <a:lnSpc>
                <a:spcPct val="125000"/>
              </a:lnSpc>
              <a:spcBef>
                <a:spcPts val="800"/>
              </a:spcBef>
              <a:spcAft>
                <a:spcPts val="0"/>
              </a:spcAft>
              <a:buClr>
                <a:schemeClr val="accent4"/>
              </a:buClr>
              <a:buSzPts val="1200"/>
              <a:buFont typeface="Arial"/>
              <a:buChar char="•"/>
              <a:defRPr sz="1200"/>
            </a:lvl3pPr>
            <a:lvl4pPr indent="-304800" lvl="3" marL="1828800" algn="l">
              <a:lnSpc>
                <a:spcPct val="125000"/>
              </a:lnSpc>
              <a:spcBef>
                <a:spcPts val="800"/>
              </a:spcBef>
              <a:spcAft>
                <a:spcPts val="0"/>
              </a:spcAft>
              <a:buClr>
                <a:schemeClr val="accent4"/>
              </a:buClr>
              <a:buSzPts val="1200"/>
              <a:buFont typeface="Arial"/>
              <a:buChar char="•"/>
              <a:defRPr sz="1200"/>
            </a:lvl4pPr>
            <a:lvl5pPr indent="-304800" lvl="4" marL="2286000" algn="l">
              <a:lnSpc>
                <a:spcPct val="125000"/>
              </a:lnSpc>
              <a:spcBef>
                <a:spcPts val="800"/>
              </a:spcBef>
              <a:spcAft>
                <a:spcPts val="0"/>
              </a:spcAft>
              <a:buClr>
                <a:schemeClr val="accent4"/>
              </a:buClr>
              <a:buSzPts val="1200"/>
              <a:buFont typeface="Arial"/>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9" name="Google Shape;189;p27"/>
          <p:cNvSpPr txBox="1"/>
          <p:nvPr>
            <p:ph idx="3" type="body"/>
          </p:nvPr>
        </p:nvSpPr>
        <p:spPr>
          <a:xfrm>
            <a:off x="4887000" y="1755000"/>
            <a:ext cx="3618000" cy="4590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SzPts val="1200"/>
              <a:buFont typeface="Arial"/>
              <a:buNone/>
              <a:defRPr b="0" i="0" sz="1200" cap="none">
                <a:solidFill>
                  <a:schemeClr val="accent4"/>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90" name="Google Shape;190;p27"/>
          <p:cNvCxnSpPr/>
          <p:nvPr/>
        </p:nvCxnSpPr>
        <p:spPr>
          <a:xfrm>
            <a:off x="539999" y="432000"/>
            <a:ext cx="8100000" cy="0"/>
          </a:xfrm>
          <a:prstGeom prst="straightConnector1">
            <a:avLst/>
          </a:prstGeom>
          <a:noFill/>
          <a:ln cap="flat" cmpd="sng" w="9525">
            <a:solidFill>
              <a:schemeClr val="accent4"/>
            </a:solidFill>
            <a:prstDash val="solid"/>
            <a:miter lim="800000"/>
            <a:headEnd len="sm" w="sm" type="none"/>
            <a:tailEnd len="sm" w="sm" type="none"/>
          </a:ln>
        </p:spPr>
      </p:cxnSp>
      <p:sp>
        <p:nvSpPr>
          <p:cNvPr id="191" name="Google Shape;191;p27"/>
          <p:cNvSpPr txBox="1"/>
          <p:nvPr>
            <p:ph idx="4"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92" name="Google Shape;192;p27"/>
          <p:cNvCxnSpPr/>
          <p:nvPr/>
        </p:nvCxnSpPr>
        <p:spPr>
          <a:xfrm>
            <a:off x="540000" y="1431000"/>
            <a:ext cx="675000" cy="0"/>
          </a:xfrm>
          <a:prstGeom prst="straightConnector1">
            <a:avLst/>
          </a:prstGeom>
          <a:noFill/>
          <a:ln cap="flat" cmpd="sng" w="50800">
            <a:solidFill>
              <a:schemeClr val="accent4"/>
            </a:solidFill>
            <a:prstDash val="solid"/>
            <a:miter lim="800000"/>
            <a:headEnd len="sm" w="sm" type="none"/>
            <a:tailEnd len="sm" w="sm" type="none"/>
          </a:ln>
        </p:spPr>
      </p:cxnSp>
      <p:pic>
        <p:nvPicPr>
          <p:cNvPr id="193" name="Google Shape;193;p27"/>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194" name="Google Shape;194;p27"/>
          <p:cNvSpPr txBox="1"/>
          <p:nvPr>
            <p:ph idx="5"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solidFill>
                  <a:schemeClr val="accent6"/>
                </a:solidFil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195" name="Shape 195"/>
        <p:cNvGrpSpPr/>
        <p:nvPr/>
      </p:nvGrpSpPr>
      <p:grpSpPr>
        <a:xfrm>
          <a:off x="0" y="0"/>
          <a:ext cx="0" cy="0"/>
          <a:chOff x="0" y="0"/>
          <a:chExt cx="0" cy="0"/>
        </a:xfrm>
      </p:grpSpPr>
      <p:pic>
        <p:nvPicPr>
          <p:cNvPr id="196" name="Google Shape;196;p28"/>
          <p:cNvPicPr preferRelativeResize="0"/>
          <p:nvPr/>
        </p:nvPicPr>
        <p:blipFill rotWithShape="1">
          <a:blip r:embed="rId2">
            <a:alphaModFix/>
          </a:blip>
          <a:srcRect b="0" l="0" r="0" t="0"/>
          <a:stretch/>
        </p:blipFill>
        <p:spPr>
          <a:xfrm>
            <a:off x="0" y="-422763"/>
            <a:ext cx="9144003" cy="5566264"/>
          </a:xfrm>
          <a:prstGeom prst="rect">
            <a:avLst/>
          </a:prstGeom>
          <a:noFill/>
          <a:ln>
            <a:noFill/>
          </a:ln>
        </p:spPr>
      </p:pic>
      <p:sp>
        <p:nvSpPr>
          <p:cNvPr id="197" name="Google Shape;197;p28"/>
          <p:cNvSpPr txBox="1"/>
          <p:nvPr>
            <p:ph idx="1" type="body"/>
          </p:nvPr>
        </p:nvSpPr>
        <p:spPr>
          <a:xfrm>
            <a:off x="540000" y="2296175"/>
            <a:ext cx="43962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198" name="Google Shape;198;p28"/>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2Line_Share_Title and Content">
  <p:cSld name="05_2Line_Share_Title and Content">
    <p:spTree>
      <p:nvGrpSpPr>
        <p:cNvPr id="199" name="Shape 199"/>
        <p:cNvGrpSpPr/>
        <p:nvPr/>
      </p:nvGrpSpPr>
      <p:grpSpPr>
        <a:xfrm>
          <a:off x="0" y="0"/>
          <a:ext cx="0" cy="0"/>
          <a:chOff x="0" y="0"/>
          <a:chExt cx="0" cy="0"/>
        </a:xfrm>
      </p:grpSpPr>
      <p:cxnSp>
        <p:nvCxnSpPr>
          <p:cNvPr id="200" name="Google Shape;200;p29"/>
          <p:cNvCxnSpPr/>
          <p:nvPr/>
        </p:nvCxnSpPr>
        <p:spPr>
          <a:xfrm>
            <a:off x="539999" y="432000"/>
            <a:ext cx="8100000" cy="0"/>
          </a:xfrm>
          <a:prstGeom prst="straightConnector1">
            <a:avLst/>
          </a:prstGeom>
          <a:noFill/>
          <a:ln cap="flat" cmpd="sng" w="9525">
            <a:solidFill>
              <a:schemeClr val="accent5"/>
            </a:solidFill>
            <a:prstDash val="solid"/>
            <a:miter lim="800000"/>
            <a:headEnd len="sm" w="sm" type="none"/>
            <a:tailEnd len="sm" w="sm" type="none"/>
          </a:ln>
        </p:spPr>
      </p:cxnSp>
      <p:sp>
        <p:nvSpPr>
          <p:cNvPr id="201" name="Google Shape;201;p29"/>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02" name="Google Shape;202;p29"/>
          <p:cNvCxnSpPr/>
          <p:nvPr/>
        </p:nvCxnSpPr>
        <p:spPr>
          <a:xfrm>
            <a:off x="540000" y="1431000"/>
            <a:ext cx="675000" cy="0"/>
          </a:xfrm>
          <a:prstGeom prst="straightConnector1">
            <a:avLst/>
          </a:prstGeom>
          <a:noFill/>
          <a:ln cap="flat" cmpd="sng" w="50800">
            <a:solidFill>
              <a:schemeClr val="accent5"/>
            </a:solidFill>
            <a:prstDash val="solid"/>
            <a:miter lim="800000"/>
            <a:headEnd len="sm" w="sm" type="none"/>
            <a:tailEnd len="sm" w="sm" type="none"/>
          </a:ln>
        </p:spPr>
      </p:cxnSp>
      <p:sp>
        <p:nvSpPr>
          <p:cNvPr id="203" name="Google Shape;203;p29"/>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5"/>
              </a:buClr>
              <a:buSzPts val="2100"/>
              <a:buChar char="•"/>
              <a:defRPr sz="2100"/>
            </a:lvl1pPr>
            <a:lvl2pPr indent="-342900" lvl="1" marL="914400" algn="l">
              <a:lnSpc>
                <a:spcPct val="150000"/>
              </a:lnSpc>
              <a:spcBef>
                <a:spcPts val="800"/>
              </a:spcBef>
              <a:spcAft>
                <a:spcPts val="0"/>
              </a:spcAft>
              <a:buClr>
                <a:schemeClr val="accent5"/>
              </a:buClr>
              <a:buSzPts val="1800"/>
              <a:buChar char="–"/>
              <a:defRPr sz="1800"/>
            </a:lvl2pPr>
            <a:lvl3pPr indent="-342900" lvl="2" marL="1371600" algn="l">
              <a:lnSpc>
                <a:spcPct val="150000"/>
              </a:lnSpc>
              <a:spcBef>
                <a:spcPts val="800"/>
              </a:spcBef>
              <a:spcAft>
                <a:spcPts val="0"/>
              </a:spcAft>
              <a:buClr>
                <a:schemeClr val="accent5"/>
              </a:buClr>
              <a:buSzPts val="1800"/>
              <a:buChar char="•"/>
              <a:defRPr sz="1800"/>
            </a:lvl3pPr>
            <a:lvl4pPr indent="-304800" lvl="3" marL="1828800" algn="l">
              <a:lnSpc>
                <a:spcPct val="150000"/>
              </a:lnSpc>
              <a:spcBef>
                <a:spcPts val="800"/>
              </a:spcBef>
              <a:spcAft>
                <a:spcPts val="0"/>
              </a:spcAft>
              <a:buClr>
                <a:schemeClr val="accent5"/>
              </a:buClr>
              <a:buSzPts val="1200"/>
              <a:buChar char="•"/>
              <a:defRPr sz="1200"/>
            </a:lvl4pPr>
            <a:lvl5pPr indent="-304800" lvl="4" marL="2286000" algn="l">
              <a:lnSpc>
                <a:spcPct val="150000"/>
              </a:lnSpc>
              <a:spcBef>
                <a:spcPts val="800"/>
              </a:spcBef>
              <a:spcAft>
                <a:spcPts val="0"/>
              </a:spcAft>
              <a:buClr>
                <a:schemeClr val="accent5"/>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04" name="Google Shape;204;p29"/>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05" name="Google Shape;205;p29"/>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5"/>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1line_Share_Title and Content">
  <p:cSld name="05_1line_Share_Title and Content">
    <p:spTree>
      <p:nvGrpSpPr>
        <p:cNvPr id="206" name="Shape 206"/>
        <p:cNvGrpSpPr/>
        <p:nvPr/>
      </p:nvGrpSpPr>
      <p:grpSpPr>
        <a:xfrm>
          <a:off x="0" y="0"/>
          <a:ext cx="0" cy="0"/>
          <a:chOff x="0" y="0"/>
          <a:chExt cx="0" cy="0"/>
        </a:xfrm>
      </p:grpSpPr>
      <p:cxnSp>
        <p:nvCxnSpPr>
          <p:cNvPr id="207" name="Google Shape;207;p30"/>
          <p:cNvCxnSpPr/>
          <p:nvPr/>
        </p:nvCxnSpPr>
        <p:spPr>
          <a:xfrm>
            <a:off x="539999" y="432000"/>
            <a:ext cx="8100000" cy="0"/>
          </a:xfrm>
          <a:prstGeom prst="straightConnector1">
            <a:avLst/>
          </a:prstGeom>
          <a:noFill/>
          <a:ln cap="flat" cmpd="sng" w="9525">
            <a:solidFill>
              <a:schemeClr val="accent5"/>
            </a:solidFill>
            <a:prstDash val="solid"/>
            <a:miter lim="800000"/>
            <a:headEnd len="sm" w="sm" type="none"/>
            <a:tailEnd len="sm" w="sm" type="none"/>
          </a:ln>
        </p:spPr>
      </p:cxnSp>
      <p:sp>
        <p:nvSpPr>
          <p:cNvPr id="208" name="Google Shape;208;p30"/>
          <p:cNvSpPr txBox="1"/>
          <p:nvPr>
            <p:ph idx="1" type="body"/>
          </p:nvPr>
        </p:nvSpPr>
        <p:spPr>
          <a:xfrm>
            <a:off x="540544" y="675000"/>
            <a:ext cx="8099700" cy="2793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09" name="Google Shape;209;p30"/>
          <p:cNvCxnSpPr/>
          <p:nvPr/>
        </p:nvCxnSpPr>
        <p:spPr>
          <a:xfrm>
            <a:off x="540544" y="1035920"/>
            <a:ext cx="675000" cy="0"/>
          </a:xfrm>
          <a:prstGeom prst="straightConnector1">
            <a:avLst/>
          </a:prstGeom>
          <a:noFill/>
          <a:ln cap="flat" cmpd="sng" w="50800">
            <a:solidFill>
              <a:schemeClr val="accent5"/>
            </a:solidFill>
            <a:prstDash val="solid"/>
            <a:miter lim="800000"/>
            <a:headEnd len="sm" w="sm" type="none"/>
            <a:tailEnd len="sm" w="sm" type="none"/>
          </a:ln>
        </p:spPr>
      </p:cxnSp>
      <p:sp>
        <p:nvSpPr>
          <p:cNvPr id="210" name="Google Shape;210;p30"/>
          <p:cNvSpPr txBox="1"/>
          <p:nvPr>
            <p:ph idx="2" type="body"/>
          </p:nvPr>
        </p:nvSpPr>
        <p:spPr>
          <a:xfrm>
            <a:off x="540000" y="1117684"/>
            <a:ext cx="8100000" cy="34722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5"/>
              </a:buClr>
              <a:buSzPts val="2100"/>
              <a:buChar char="•"/>
              <a:defRPr sz="2100"/>
            </a:lvl1pPr>
            <a:lvl2pPr indent="-342900" lvl="1" marL="914400" algn="l">
              <a:lnSpc>
                <a:spcPct val="150000"/>
              </a:lnSpc>
              <a:spcBef>
                <a:spcPts val="800"/>
              </a:spcBef>
              <a:spcAft>
                <a:spcPts val="0"/>
              </a:spcAft>
              <a:buClr>
                <a:schemeClr val="accent5"/>
              </a:buClr>
              <a:buSzPts val="1800"/>
              <a:buChar char="–"/>
              <a:defRPr sz="1800"/>
            </a:lvl2pPr>
            <a:lvl3pPr indent="-342900" lvl="2" marL="1371600" algn="l">
              <a:lnSpc>
                <a:spcPct val="150000"/>
              </a:lnSpc>
              <a:spcBef>
                <a:spcPts val="800"/>
              </a:spcBef>
              <a:spcAft>
                <a:spcPts val="0"/>
              </a:spcAft>
              <a:buClr>
                <a:schemeClr val="accent5"/>
              </a:buClr>
              <a:buSzPts val="1800"/>
              <a:buChar char="•"/>
              <a:defRPr sz="1800"/>
            </a:lvl3pPr>
            <a:lvl4pPr indent="-304800" lvl="3" marL="1828800" algn="l">
              <a:lnSpc>
                <a:spcPct val="150000"/>
              </a:lnSpc>
              <a:spcBef>
                <a:spcPts val="800"/>
              </a:spcBef>
              <a:spcAft>
                <a:spcPts val="0"/>
              </a:spcAft>
              <a:buClr>
                <a:schemeClr val="accent5"/>
              </a:buClr>
              <a:buSzPts val="1200"/>
              <a:buChar char="•"/>
              <a:defRPr sz="1200"/>
            </a:lvl4pPr>
            <a:lvl5pPr indent="-304800" lvl="4" marL="2286000" algn="l">
              <a:lnSpc>
                <a:spcPct val="150000"/>
              </a:lnSpc>
              <a:spcBef>
                <a:spcPts val="800"/>
              </a:spcBef>
              <a:spcAft>
                <a:spcPts val="0"/>
              </a:spcAft>
              <a:buClr>
                <a:schemeClr val="accent5"/>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11" name="Google Shape;211;p30"/>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12" name="Google Shape;212;p30"/>
          <p:cNvSpPr txBox="1"/>
          <p:nvPr>
            <p:ph idx="3" type="body"/>
          </p:nvPr>
        </p:nvSpPr>
        <p:spPr>
          <a:xfrm>
            <a:off x="540544" y="254738"/>
            <a:ext cx="63543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5"/>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7" name="Shape 17"/>
        <p:cNvGrpSpPr/>
        <p:nvPr/>
      </p:nvGrpSpPr>
      <p:grpSpPr>
        <a:xfrm>
          <a:off x="0" y="0"/>
          <a:ext cx="0" cy="0"/>
          <a:chOff x="0" y="0"/>
          <a:chExt cx="0" cy="0"/>
        </a:xfrm>
      </p:grpSpPr>
      <p:pic>
        <p:nvPicPr>
          <p:cNvPr descr="A person standing next to a tree&#10;&#10;Description automatically generated" id="18" name="Google Shape;18;p4"/>
          <p:cNvPicPr preferRelativeResize="0"/>
          <p:nvPr/>
        </p:nvPicPr>
        <p:blipFill rotWithShape="1">
          <a:blip r:embed="rId2">
            <a:alphaModFix/>
          </a:blip>
          <a:srcRect b="0" l="0" r="0" t="0"/>
          <a:stretch/>
        </p:blipFill>
        <p:spPr>
          <a:xfrm>
            <a:off x="0" y="0"/>
            <a:ext cx="9144001" cy="5143500"/>
          </a:xfrm>
          <a:prstGeom prst="rect">
            <a:avLst/>
          </a:prstGeom>
          <a:noFill/>
          <a:ln>
            <a:noFill/>
          </a:ln>
        </p:spPr>
      </p:pic>
      <p:sp>
        <p:nvSpPr>
          <p:cNvPr id="19" name="Google Shape;19;p4"/>
          <p:cNvSpPr txBox="1"/>
          <p:nvPr>
            <p:ph idx="1" type="body"/>
          </p:nvPr>
        </p:nvSpPr>
        <p:spPr>
          <a:xfrm>
            <a:off x="540000" y="2296175"/>
            <a:ext cx="43962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0" name="Google Shape;20;p4"/>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Only">
  <p:cSld name="6_Title Only">
    <p:spTree>
      <p:nvGrpSpPr>
        <p:cNvPr id="213" name="Shape 213"/>
        <p:cNvGrpSpPr/>
        <p:nvPr/>
      </p:nvGrpSpPr>
      <p:grpSpPr>
        <a:xfrm>
          <a:off x="0" y="0"/>
          <a:ext cx="0" cy="0"/>
          <a:chOff x="0" y="0"/>
          <a:chExt cx="0" cy="0"/>
        </a:xfrm>
      </p:grpSpPr>
      <p:sp>
        <p:nvSpPr>
          <p:cNvPr id="214" name="Google Shape;214;p31"/>
          <p:cNvSpPr/>
          <p:nvPr/>
        </p:nvSpPr>
        <p:spPr>
          <a:xfrm>
            <a:off x="0" y="0"/>
            <a:ext cx="4572000" cy="51435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15" name="Google Shape;215;p31"/>
          <p:cNvSpPr/>
          <p:nvPr>
            <p:ph idx="2" type="chart"/>
          </p:nvPr>
        </p:nvSpPr>
        <p:spPr>
          <a:xfrm>
            <a:off x="4824000" y="674247"/>
            <a:ext cx="4050000" cy="3915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6" name="Google Shape;216;p31"/>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lt1"/>
              </a:buClr>
              <a:buSzPts val="1200"/>
              <a:buChar char="•"/>
              <a:defRPr sz="1200">
                <a:solidFill>
                  <a:schemeClr val="lt1"/>
                </a:solidFill>
              </a:defRPr>
            </a:lvl1pPr>
            <a:lvl2pPr indent="-304800" lvl="1" marL="914400" algn="l">
              <a:lnSpc>
                <a:spcPct val="125000"/>
              </a:lnSpc>
              <a:spcBef>
                <a:spcPts val="800"/>
              </a:spcBef>
              <a:spcAft>
                <a:spcPts val="0"/>
              </a:spcAft>
              <a:buClr>
                <a:schemeClr val="lt1"/>
              </a:buClr>
              <a:buSzPts val="1200"/>
              <a:buChar char="–"/>
              <a:defRPr sz="1200">
                <a:solidFill>
                  <a:schemeClr val="lt1"/>
                </a:solidFill>
              </a:defRPr>
            </a:lvl2pPr>
            <a:lvl3pPr indent="-304800" lvl="2" marL="1371600" algn="l">
              <a:lnSpc>
                <a:spcPct val="125000"/>
              </a:lnSpc>
              <a:spcBef>
                <a:spcPts val="800"/>
              </a:spcBef>
              <a:spcAft>
                <a:spcPts val="0"/>
              </a:spcAft>
              <a:buClr>
                <a:schemeClr val="lt1"/>
              </a:buClr>
              <a:buSzPts val="1200"/>
              <a:buChar char="•"/>
              <a:defRPr sz="1200">
                <a:solidFill>
                  <a:schemeClr val="lt1"/>
                </a:solidFill>
              </a:defRPr>
            </a:lvl3pPr>
            <a:lvl4pPr indent="-304800" lvl="3" marL="1828800" algn="l">
              <a:lnSpc>
                <a:spcPct val="125000"/>
              </a:lnSpc>
              <a:spcBef>
                <a:spcPts val="800"/>
              </a:spcBef>
              <a:spcAft>
                <a:spcPts val="0"/>
              </a:spcAft>
              <a:buClr>
                <a:schemeClr val="lt1"/>
              </a:buClr>
              <a:buSzPts val="1200"/>
              <a:buChar char="•"/>
              <a:defRPr sz="1200">
                <a:solidFill>
                  <a:schemeClr val="lt1"/>
                </a:solidFill>
              </a:defRPr>
            </a:lvl4pPr>
            <a:lvl5pPr indent="-304800" lvl="4" marL="2286000" algn="l">
              <a:lnSpc>
                <a:spcPct val="125000"/>
              </a:lnSpc>
              <a:spcBef>
                <a:spcPts val="800"/>
              </a:spcBef>
              <a:spcAft>
                <a:spcPts val="0"/>
              </a:spcAft>
              <a:buClr>
                <a:schemeClr val="lt1"/>
              </a:buClr>
              <a:buSzPts val="1200"/>
              <a:buChar char="•"/>
              <a:defRPr sz="1200">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17" name="Google Shape;217;p31"/>
          <p:cNvCxnSpPr/>
          <p:nvPr/>
        </p:nvCxnSpPr>
        <p:spPr>
          <a:xfrm>
            <a:off x="539999" y="432000"/>
            <a:ext cx="3780000" cy="0"/>
          </a:xfrm>
          <a:prstGeom prst="straightConnector1">
            <a:avLst/>
          </a:prstGeom>
          <a:noFill/>
          <a:ln cap="flat" cmpd="sng" w="9525">
            <a:solidFill>
              <a:srgbClr val="F2F2F2"/>
            </a:solidFill>
            <a:prstDash val="solid"/>
            <a:miter lim="800000"/>
            <a:headEnd len="sm" w="sm" type="none"/>
            <a:tailEnd len="sm" w="sm" type="none"/>
          </a:ln>
        </p:spPr>
      </p:cxnSp>
      <p:sp>
        <p:nvSpPr>
          <p:cNvPr id="218" name="Google Shape;218;p31"/>
          <p:cNvSpPr txBox="1"/>
          <p:nvPr>
            <p:ph idx="3" type="body"/>
          </p:nvPr>
        </p:nvSpPr>
        <p:spPr>
          <a:xfrm>
            <a:off x="540543" y="675000"/>
            <a:ext cx="37800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19" name="Google Shape;219;p31"/>
          <p:cNvCxnSpPr/>
          <p:nvPr/>
        </p:nvCxnSpPr>
        <p:spPr>
          <a:xfrm>
            <a:off x="540000" y="1431000"/>
            <a:ext cx="675000" cy="0"/>
          </a:xfrm>
          <a:prstGeom prst="straightConnector1">
            <a:avLst/>
          </a:prstGeom>
          <a:noFill/>
          <a:ln cap="flat" cmpd="sng" w="50800">
            <a:solidFill>
              <a:schemeClr val="lt1"/>
            </a:solidFill>
            <a:prstDash val="solid"/>
            <a:miter lim="800000"/>
            <a:headEnd len="sm" w="sm" type="none"/>
            <a:tailEnd len="sm" w="sm" type="none"/>
          </a:ln>
        </p:spPr>
      </p:cxnSp>
      <p:pic>
        <p:nvPicPr>
          <p:cNvPr id="220" name="Google Shape;220;p31"/>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21" name="Google Shape;221;p31"/>
          <p:cNvSpPr txBox="1"/>
          <p:nvPr>
            <p:ph idx="4"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lt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wo Content">
  <p:cSld name="10_Two Content">
    <p:spTree>
      <p:nvGrpSpPr>
        <p:cNvPr id="222" name="Shape 222"/>
        <p:cNvGrpSpPr/>
        <p:nvPr/>
      </p:nvGrpSpPr>
      <p:grpSpPr>
        <a:xfrm>
          <a:off x="0" y="0"/>
          <a:ext cx="0" cy="0"/>
          <a:chOff x="0" y="0"/>
          <a:chExt cx="0" cy="0"/>
        </a:xfrm>
      </p:grpSpPr>
      <p:sp>
        <p:nvSpPr>
          <p:cNvPr id="223" name="Google Shape;223;p32"/>
          <p:cNvSpPr/>
          <p:nvPr/>
        </p:nvSpPr>
        <p:spPr>
          <a:xfrm>
            <a:off x="4753799" y="1620000"/>
            <a:ext cx="3885300" cy="2970000"/>
          </a:xfrm>
          <a:prstGeom prst="roundRect">
            <a:avLst>
              <a:gd fmla="val 4381" name="adj"/>
            </a:avLst>
          </a:prstGeom>
          <a:solidFill>
            <a:srgbClr val="FDF0C4"/>
          </a:solidFill>
          <a:ln cap="flat" cmpd="sng" w="19050">
            <a:solidFill>
              <a:srgbClr val="DB8F1E"/>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24" name="Google Shape;224;p32"/>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5"/>
              </a:buClr>
              <a:buSzPts val="1200"/>
              <a:buFont typeface="Arial"/>
              <a:buChar char="•"/>
              <a:defRPr sz="1200"/>
            </a:lvl1pPr>
            <a:lvl2pPr indent="-304800" lvl="1" marL="914400" algn="l">
              <a:lnSpc>
                <a:spcPct val="125000"/>
              </a:lnSpc>
              <a:spcBef>
                <a:spcPts val="800"/>
              </a:spcBef>
              <a:spcAft>
                <a:spcPts val="0"/>
              </a:spcAft>
              <a:buClr>
                <a:schemeClr val="accent5"/>
              </a:buClr>
              <a:buSzPts val="1200"/>
              <a:buFont typeface="Arial"/>
              <a:buChar char="‒"/>
              <a:defRPr sz="1200"/>
            </a:lvl2pPr>
            <a:lvl3pPr indent="-304800" lvl="2" marL="1371600" algn="l">
              <a:lnSpc>
                <a:spcPct val="125000"/>
              </a:lnSpc>
              <a:spcBef>
                <a:spcPts val="800"/>
              </a:spcBef>
              <a:spcAft>
                <a:spcPts val="0"/>
              </a:spcAft>
              <a:buClr>
                <a:schemeClr val="accent5"/>
              </a:buClr>
              <a:buSzPts val="1200"/>
              <a:buFont typeface="Arial"/>
              <a:buChar char="•"/>
              <a:defRPr sz="1200"/>
            </a:lvl3pPr>
            <a:lvl4pPr indent="-304800" lvl="3" marL="1828800" algn="l">
              <a:lnSpc>
                <a:spcPct val="125000"/>
              </a:lnSpc>
              <a:spcBef>
                <a:spcPts val="800"/>
              </a:spcBef>
              <a:spcAft>
                <a:spcPts val="0"/>
              </a:spcAft>
              <a:buClr>
                <a:schemeClr val="accent5"/>
              </a:buClr>
              <a:buSzPts val="1200"/>
              <a:buFont typeface="Arial"/>
              <a:buChar char="•"/>
              <a:defRPr sz="1200"/>
            </a:lvl4pPr>
            <a:lvl5pPr indent="-304800" lvl="4" marL="2286000" algn="l">
              <a:lnSpc>
                <a:spcPct val="125000"/>
              </a:lnSpc>
              <a:spcBef>
                <a:spcPts val="800"/>
              </a:spcBef>
              <a:spcAft>
                <a:spcPts val="0"/>
              </a:spcAft>
              <a:buClr>
                <a:schemeClr val="accent5"/>
              </a:buClr>
              <a:buSzPts val="1200"/>
              <a:buFont typeface="Arial"/>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5" name="Google Shape;225;p32"/>
          <p:cNvSpPr txBox="1"/>
          <p:nvPr>
            <p:ph idx="2" type="body"/>
          </p:nvPr>
        </p:nvSpPr>
        <p:spPr>
          <a:xfrm>
            <a:off x="4887000" y="2295000"/>
            <a:ext cx="3618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5"/>
              </a:buClr>
              <a:buSzPts val="1200"/>
              <a:buFont typeface="Arial"/>
              <a:buChar char="•"/>
              <a:defRPr sz="1200"/>
            </a:lvl1pPr>
            <a:lvl2pPr indent="-304800" lvl="1" marL="914400" algn="l">
              <a:lnSpc>
                <a:spcPct val="125000"/>
              </a:lnSpc>
              <a:spcBef>
                <a:spcPts val="800"/>
              </a:spcBef>
              <a:spcAft>
                <a:spcPts val="0"/>
              </a:spcAft>
              <a:buClr>
                <a:schemeClr val="accent5"/>
              </a:buClr>
              <a:buSzPts val="1200"/>
              <a:buFont typeface="Arial"/>
              <a:buChar char="‒"/>
              <a:defRPr sz="1200"/>
            </a:lvl2pPr>
            <a:lvl3pPr indent="-304800" lvl="2" marL="1371600" algn="l">
              <a:lnSpc>
                <a:spcPct val="125000"/>
              </a:lnSpc>
              <a:spcBef>
                <a:spcPts val="800"/>
              </a:spcBef>
              <a:spcAft>
                <a:spcPts val="0"/>
              </a:spcAft>
              <a:buClr>
                <a:schemeClr val="accent5"/>
              </a:buClr>
              <a:buSzPts val="1200"/>
              <a:buFont typeface="Arial"/>
              <a:buChar char="•"/>
              <a:defRPr sz="1200"/>
            </a:lvl3pPr>
            <a:lvl4pPr indent="-304800" lvl="3" marL="1828800" algn="l">
              <a:lnSpc>
                <a:spcPct val="125000"/>
              </a:lnSpc>
              <a:spcBef>
                <a:spcPts val="800"/>
              </a:spcBef>
              <a:spcAft>
                <a:spcPts val="0"/>
              </a:spcAft>
              <a:buClr>
                <a:schemeClr val="accent5"/>
              </a:buClr>
              <a:buSzPts val="1200"/>
              <a:buFont typeface="Arial"/>
              <a:buChar char="•"/>
              <a:defRPr sz="1200"/>
            </a:lvl4pPr>
            <a:lvl5pPr indent="-304800" lvl="4" marL="2286000" algn="l">
              <a:lnSpc>
                <a:spcPct val="125000"/>
              </a:lnSpc>
              <a:spcBef>
                <a:spcPts val="800"/>
              </a:spcBef>
              <a:spcAft>
                <a:spcPts val="0"/>
              </a:spcAft>
              <a:buClr>
                <a:schemeClr val="accent5"/>
              </a:buClr>
              <a:buSzPts val="1200"/>
              <a:buFont typeface="Arial"/>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 name="Google Shape;226;p32"/>
          <p:cNvSpPr txBox="1"/>
          <p:nvPr>
            <p:ph idx="3" type="body"/>
          </p:nvPr>
        </p:nvSpPr>
        <p:spPr>
          <a:xfrm>
            <a:off x="4887000" y="1755000"/>
            <a:ext cx="3618000" cy="4590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SzPts val="1200"/>
              <a:buFont typeface="Arial"/>
              <a:buNone/>
              <a:defRPr b="0" i="0" sz="1200" cap="none">
                <a:solidFill>
                  <a:schemeClr val="accent5"/>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27" name="Google Shape;227;p32"/>
          <p:cNvCxnSpPr/>
          <p:nvPr/>
        </p:nvCxnSpPr>
        <p:spPr>
          <a:xfrm>
            <a:off x="539999" y="432000"/>
            <a:ext cx="8100000" cy="0"/>
          </a:xfrm>
          <a:prstGeom prst="straightConnector1">
            <a:avLst/>
          </a:prstGeom>
          <a:noFill/>
          <a:ln cap="flat" cmpd="sng" w="9525">
            <a:solidFill>
              <a:schemeClr val="accent5"/>
            </a:solidFill>
            <a:prstDash val="solid"/>
            <a:miter lim="800000"/>
            <a:headEnd len="sm" w="sm" type="none"/>
            <a:tailEnd len="sm" w="sm" type="none"/>
          </a:ln>
        </p:spPr>
      </p:cxnSp>
      <p:sp>
        <p:nvSpPr>
          <p:cNvPr id="228" name="Google Shape;228;p32"/>
          <p:cNvSpPr txBox="1"/>
          <p:nvPr>
            <p:ph idx="4"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29" name="Google Shape;229;p32"/>
          <p:cNvCxnSpPr/>
          <p:nvPr/>
        </p:nvCxnSpPr>
        <p:spPr>
          <a:xfrm>
            <a:off x="540000" y="1431000"/>
            <a:ext cx="675000" cy="0"/>
          </a:xfrm>
          <a:prstGeom prst="straightConnector1">
            <a:avLst/>
          </a:prstGeom>
          <a:noFill/>
          <a:ln cap="flat" cmpd="sng" w="50800">
            <a:solidFill>
              <a:schemeClr val="accent5"/>
            </a:solidFill>
            <a:prstDash val="solid"/>
            <a:miter lim="800000"/>
            <a:headEnd len="sm" w="sm" type="none"/>
            <a:tailEnd len="sm" w="sm" type="none"/>
          </a:ln>
        </p:spPr>
      </p:cxnSp>
      <p:pic>
        <p:nvPicPr>
          <p:cNvPr id="230" name="Google Shape;230;p32"/>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31" name="Google Shape;231;p32"/>
          <p:cNvSpPr txBox="1"/>
          <p:nvPr>
            <p:ph idx="5"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solidFill>
                  <a:schemeClr val="accent5"/>
                </a:solidFil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232" name="Shape 232"/>
        <p:cNvGrpSpPr/>
        <p:nvPr/>
      </p:nvGrpSpPr>
      <p:grpSpPr>
        <a:xfrm>
          <a:off x="0" y="0"/>
          <a:ext cx="0" cy="0"/>
          <a:chOff x="0" y="0"/>
          <a:chExt cx="0" cy="0"/>
        </a:xfrm>
      </p:grpSpPr>
      <p:sp>
        <p:nvSpPr>
          <p:cNvPr id="233" name="Google Shape;233;p33"/>
          <p:cNvSpPr/>
          <p:nvPr>
            <p:ph idx="2" type="chart"/>
          </p:nvPr>
        </p:nvSpPr>
        <p:spPr>
          <a:xfrm>
            <a:off x="4050000" y="1154906"/>
            <a:ext cx="4590000" cy="3612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4" name="Google Shape;234;p33"/>
          <p:cNvSpPr txBox="1"/>
          <p:nvPr>
            <p:ph idx="1" type="body"/>
          </p:nvPr>
        </p:nvSpPr>
        <p:spPr>
          <a:xfrm>
            <a:off x="540544" y="675000"/>
            <a:ext cx="8099700" cy="24930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35" name="Google Shape;235;p33"/>
          <p:cNvCxnSpPr/>
          <p:nvPr/>
        </p:nvCxnSpPr>
        <p:spPr>
          <a:xfrm>
            <a:off x="540544" y="1021011"/>
            <a:ext cx="675000" cy="0"/>
          </a:xfrm>
          <a:prstGeom prst="straightConnector1">
            <a:avLst/>
          </a:prstGeom>
          <a:noFill/>
          <a:ln cap="flat" cmpd="sng" w="50800">
            <a:solidFill>
              <a:srgbClr val="35A9E1"/>
            </a:solidFill>
            <a:prstDash val="solid"/>
            <a:miter lim="800000"/>
            <a:headEnd len="sm" w="sm" type="none"/>
            <a:tailEnd len="sm" w="sm" type="none"/>
          </a:ln>
        </p:spPr>
      </p:cxnSp>
      <p:cxnSp>
        <p:nvCxnSpPr>
          <p:cNvPr id="236" name="Google Shape;236;p33"/>
          <p:cNvCxnSpPr/>
          <p:nvPr/>
        </p:nvCxnSpPr>
        <p:spPr>
          <a:xfrm>
            <a:off x="539999" y="432000"/>
            <a:ext cx="8100000" cy="0"/>
          </a:xfrm>
          <a:prstGeom prst="straightConnector1">
            <a:avLst/>
          </a:prstGeom>
          <a:noFill/>
          <a:ln cap="flat" cmpd="sng" w="9525">
            <a:solidFill>
              <a:schemeClr val="accent6"/>
            </a:solidFill>
            <a:prstDash val="solid"/>
            <a:miter lim="800000"/>
            <a:headEnd len="sm" w="sm" type="none"/>
            <a:tailEnd len="sm" w="sm" type="none"/>
          </a:ln>
        </p:spPr>
      </p:cxnSp>
      <p:pic>
        <p:nvPicPr>
          <p:cNvPr id="237" name="Google Shape;237;p33"/>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38" name="Google Shape;238;p33"/>
          <p:cNvSpPr txBox="1"/>
          <p:nvPr>
            <p:ph idx="3"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9" name="Google Shape;239;p33"/>
          <p:cNvSpPr txBox="1"/>
          <p:nvPr>
            <p:ph idx="4" type="body"/>
          </p:nvPr>
        </p:nvSpPr>
        <p:spPr>
          <a:xfrm>
            <a:off x="540544" y="1154906"/>
            <a:ext cx="3409800" cy="3612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_2Line_CMPgeneral_Title and Content">
  <p:cSld name="00_2Line_CMPgeneral_Title and Content">
    <p:spTree>
      <p:nvGrpSpPr>
        <p:cNvPr id="240" name="Shape 240"/>
        <p:cNvGrpSpPr/>
        <p:nvPr/>
      </p:nvGrpSpPr>
      <p:grpSpPr>
        <a:xfrm>
          <a:off x="0" y="0"/>
          <a:ext cx="0" cy="0"/>
          <a:chOff x="0" y="0"/>
          <a:chExt cx="0" cy="0"/>
        </a:xfrm>
      </p:grpSpPr>
      <p:cxnSp>
        <p:nvCxnSpPr>
          <p:cNvPr id="241" name="Google Shape;241;p34"/>
          <p:cNvCxnSpPr/>
          <p:nvPr/>
        </p:nvCxnSpPr>
        <p:spPr>
          <a:xfrm>
            <a:off x="539999" y="432000"/>
            <a:ext cx="8100000" cy="0"/>
          </a:xfrm>
          <a:prstGeom prst="straightConnector1">
            <a:avLst/>
          </a:prstGeom>
          <a:noFill/>
          <a:ln cap="flat" cmpd="sng" w="9525">
            <a:solidFill>
              <a:schemeClr val="accent6"/>
            </a:solidFill>
            <a:prstDash val="solid"/>
            <a:miter lim="800000"/>
            <a:headEnd len="sm" w="sm" type="none"/>
            <a:tailEnd len="sm" w="sm" type="none"/>
          </a:ln>
        </p:spPr>
      </p:cxnSp>
      <p:sp>
        <p:nvSpPr>
          <p:cNvPr id="242" name="Google Shape;242;p34"/>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43" name="Google Shape;243;p34"/>
          <p:cNvCxnSpPr/>
          <p:nvPr/>
        </p:nvCxnSpPr>
        <p:spPr>
          <a:xfrm>
            <a:off x="540000" y="1431000"/>
            <a:ext cx="675000" cy="0"/>
          </a:xfrm>
          <a:prstGeom prst="straightConnector1">
            <a:avLst/>
          </a:prstGeom>
          <a:noFill/>
          <a:ln cap="flat" cmpd="sng" w="50800">
            <a:solidFill>
              <a:schemeClr val="accent6"/>
            </a:solidFill>
            <a:prstDash val="solid"/>
            <a:miter lim="800000"/>
            <a:headEnd len="sm" w="sm" type="none"/>
            <a:tailEnd len="sm" w="sm" type="none"/>
          </a:ln>
        </p:spPr>
      </p:cxnSp>
      <p:sp>
        <p:nvSpPr>
          <p:cNvPr id="244" name="Google Shape;244;p34"/>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6"/>
              </a:buClr>
              <a:buSzPts val="2100"/>
              <a:buChar char="•"/>
              <a:defRPr sz="2100"/>
            </a:lvl1pPr>
            <a:lvl2pPr indent="-342900" lvl="1" marL="914400" algn="l">
              <a:lnSpc>
                <a:spcPct val="150000"/>
              </a:lnSpc>
              <a:spcBef>
                <a:spcPts val="800"/>
              </a:spcBef>
              <a:spcAft>
                <a:spcPts val="0"/>
              </a:spcAft>
              <a:buClr>
                <a:schemeClr val="accent6"/>
              </a:buClr>
              <a:buSzPts val="1800"/>
              <a:buChar char="–"/>
              <a:defRPr sz="1800"/>
            </a:lvl2pPr>
            <a:lvl3pPr indent="-342900" lvl="2" marL="1371600" algn="l">
              <a:lnSpc>
                <a:spcPct val="150000"/>
              </a:lnSpc>
              <a:spcBef>
                <a:spcPts val="800"/>
              </a:spcBef>
              <a:spcAft>
                <a:spcPts val="0"/>
              </a:spcAft>
              <a:buClr>
                <a:schemeClr val="accent6"/>
              </a:buClr>
              <a:buSzPts val="1800"/>
              <a:buChar char="•"/>
              <a:defRPr sz="1800"/>
            </a:lvl3pPr>
            <a:lvl4pPr indent="-304800" lvl="3" marL="1828800" algn="l">
              <a:lnSpc>
                <a:spcPct val="150000"/>
              </a:lnSpc>
              <a:spcBef>
                <a:spcPts val="800"/>
              </a:spcBef>
              <a:spcAft>
                <a:spcPts val="0"/>
              </a:spcAft>
              <a:buClr>
                <a:schemeClr val="accent6"/>
              </a:buClr>
              <a:buSzPts val="1200"/>
              <a:buChar char="•"/>
              <a:defRPr sz="1200"/>
            </a:lvl4pPr>
            <a:lvl5pPr indent="-304800" lvl="4" marL="2286000" algn="l">
              <a:lnSpc>
                <a:spcPct val="150000"/>
              </a:lnSpc>
              <a:spcBef>
                <a:spcPts val="800"/>
              </a:spcBef>
              <a:spcAft>
                <a:spcPts val="0"/>
              </a:spcAft>
              <a:buClr>
                <a:schemeClr val="accent6"/>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45" name="Google Shape;245;p34"/>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46" name="Google Shape;246;p34"/>
          <p:cNvSpPr txBox="1"/>
          <p:nvPr>
            <p:ph idx="3" type="body"/>
          </p:nvPr>
        </p:nvSpPr>
        <p:spPr>
          <a:xfrm>
            <a:off x="540544" y="254738"/>
            <a:ext cx="3597000" cy="126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accent6"/>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right - 2line headline">
  <p:cSld name="picture right - 2line headline">
    <p:spTree>
      <p:nvGrpSpPr>
        <p:cNvPr id="247" name="Shape 247"/>
        <p:cNvGrpSpPr/>
        <p:nvPr/>
      </p:nvGrpSpPr>
      <p:grpSpPr>
        <a:xfrm>
          <a:off x="0" y="0"/>
          <a:ext cx="0" cy="0"/>
          <a:chOff x="0" y="0"/>
          <a:chExt cx="0" cy="0"/>
        </a:xfrm>
      </p:grpSpPr>
      <p:sp>
        <p:nvSpPr>
          <p:cNvPr id="248" name="Google Shape;248;p35"/>
          <p:cNvSpPr/>
          <p:nvPr>
            <p:ph idx="2" type="pic"/>
          </p:nvPr>
        </p:nvSpPr>
        <p:spPr>
          <a:xfrm>
            <a:off x="5456268" y="0"/>
            <a:ext cx="3687600" cy="5143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cxnSp>
        <p:nvCxnSpPr>
          <p:cNvPr id="249" name="Google Shape;249;p35"/>
          <p:cNvCxnSpPr/>
          <p:nvPr/>
        </p:nvCxnSpPr>
        <p:spPr>
          <a:xfrm>
            <a:off x="539999" y="432000"/>
            <a:ext cx="4777500" cy="0"/>
          </a:xfrm>
          <a:prstGeom prst="straightConnector1">
            <a:avLst/>
          </a:prstGeom>
          <a:noFill/>
          <a:ln cap="flat" cmpd="sng" w="9525">
            <a:solidFill>
              <a:schemeClr val="accent6"/>
            </a:solidFill>
            <a:prstDash val="solid"/>
            <a:miter lim="800000"/>
            <a:headEnd len="sm" w="sm" type="none"/>
            <a:tailEnd len="sm" w="sm" type="none"/>
          </a:ln>
        </p:spPr>
      </p:cxnSp>
      <p:cxnSp>
        <p:nvCxnSpPr>
          <p:cNvPr id="250" name="Google Shape;250;p35"/>
          <p:cNvCxnSpPr/>
          <p:nvPr/>
        </p:nvCxnSpPr>
        <p:spPr>
          <a:xfrm>
            <a:off x="540000" y="1431000"/>
            <a:ext cx="675000" cy="0"/>
          </a:xfrm>
          <a:prstGeom prst="straightConnector1">
            <a:avLst/>
          </a:prstGeom>
          <a:noFill/>
          <a:ln cap="flat" cmpd="sng" w="50800">
            <a:solidFill>
              <a:srgbClr val="35A9E1"/>
            </a:solidFill>
            <a:prstDash val="solid"/>
            <a:miter lim="800000"/>
            <a:headEnd len="sm" w="sm" type="none"/>
            <a:tailEnd len="sm" w="sm" type="none"/>
          </a:ln>
        </p:spPr>
      </p:cxnSp>
      <p:sp>
        <p:nvSpPr>
          <p:cNvPr id="251" name="Google Shape;251;p35"/>
          <p:cNvSpPr txBox="1"/>
          <p:nvPr>
            <p:ph idx="1" type="body"/>
          </p:nvPr>
        </p:nvSpPr>
        <p:spPr>
          <a:xfrm>
            <a:off x="540544" y="675000"/>
            <a:ext cx="47775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52" name="Google Shape;252;p35"/>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53" name="Google Shape;253;p35"/>
          <p:cNvSpPr txBox="1"/>
          <p:nvPr>
            <p:ph idx="3"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 name="Google Shape;254;p35"/>
          <p:cNvSpPr txBox="1"/>
          <p:nvPr>
            <p:ph idx="4" type="body"/>
          </p:nvPr>
        </p:nvSpPr>
        <p:spPr>
          <a:xfrm>
            <a:off x="539999" y="1599936"/>
            <a:ext cx="4704300" cy="2996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right - 1 line headline">
  <p:cSld name="picture right - 1 line headline">
    <p:spTree>
      <p:nvGrpSpPr>
        <p:cNvPr id="255" name="Shape 255"/>
        <p:cNvGrpSpPr/>
        <p:nvPr/>
      </p:nvGrpSpPr>
      <p:grpSpPr>
        <a:xfrm>
          <a:off x="0" y="0"/>
          <a:ext cx="0" cy="0"/>
          <a:chOff x="0" y="0"/>
          <a:chExt cx="0" cy="0"/>
        </a:xfrm>
      </p:grpSpPr>
      <p:sp>
        <p:nvSpPr>
          <p:cNvPr id="256" name="Google Shape;256;p36"/>
          <p:cNvSpPr/>
          <p:nvPr>
            <p:ph idx="2" type="pic"/>
          </p:nvPr>
        </p:nvSpPr>
        <p:spPr>
          <a:xfrm>
            <a:off x="5456268" y="0"/>
            <a:ext cx="3687600" cy="5143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cxnSp>
        <p:nvCxnSpPr>
          <p:cNvPr id="257" name="Google Shape;257;p36"/>
          <p:cNvCxnSpPr/>
          <p:nvPr/>
        </p:nvCxnSpPr>
        <p:spPr>
          <a:xfrm>
            <a:off x="539999" y="432000"/>
            <a:ext cx="4777500" cy="0"/>
          </a:xfrm>
          <a:prstGeom prst="straightConnector1">
            <a:avLst/>
          </a:prstGeom>
          <a:noFill/>
          <a:ln cap="flat" cmpd="sng" w="9525">
            <a:solidFill>
              <a:schemeClr val="accent6"/>
            </a:solidFill>
            <a:prstDash val="solid"/>
            <a:miter lim="800000"/>
            <a:headEnd len="sm" w="sm" type="none"/>
            <a:tailEnd len="sm" w="sm" type="none"/>
          </a:ln>
        </p:spPr>
      </p:cxnSp>
      <p:cxnSp>
        <p:nvCxnSpPr>
          <p:cNvPr id="258" name="Google Shape;258;p36"/>
          <p:cNvCxnSpPr/>
          <p:nvPr/>
        </p:nvCxnSpPr>
        <p:spPr>
          <a:xfrm>
            <a:off x="540000" y="800100"/>
            <a:ext cx="675000" cy="0"/>
          </a:xfrm>
          <a:prstGeom prst="straightConnector1">
            <a:avLst/>
          </a:prstGeom>
          <a:noFill/>
          <a:ln cap="flat" cmpd="sng" w="50800">
            <a:solidFill>
              <a:srgbClr val="35A9E1"/>
            </a:solidFill>
            <a:prstDash val="solid"/>
            <a:miter lim="800000"/>
            <a:headEnd len="sm" w="sm" type="none"/>
            <a:tailEnd len="sm" w="sm" type="none"/>
          </a:ln>
        </p:spPr>
      </p:cxnSp>
      <p:sp>
        <p:nvSpPr>
          <p:cNvPr id="259" name="Google Shape;259;p36"/>
          <p:cNvSpPr txBox="1"/>
          <p:nvPr>
            <p:ph idx="1" type="body"/>
          </p:nvPr>
        </p:nvSpPr>
        <p:spPr>
          <a:xfrm>
            <a:off x="503372" y="534130"/>
            <a:ext cx="4777500" cy="26610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60" name="Google Shape;260;p36"/>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61" name="Google Shape;261;p36"/>
          <p:cNvSpPr txBox="1"/>
          <p:nvPr>
            <p:ph idx="3"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2" name="Google Shape;262;p36"/>
          <p:cNvSpPr txBox="1"/>
          <p:nvPr>
            <p:ph idx="4" type="body"/>
          </p:nvPr>
        </p:nvSpPr>
        <p:spPr>
          <a:xfrm>
            <a:off x="539999" y="902228"/>
            <a:ext cx="4704300" cy="3816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left - 1 line headline">
  <p:cSld name="1_picture left - 1 line headline">
    <p:spTree>
      <p:nvGrpSpPr>
        <p:cNvPr id="263" name="Shape 263"/>
        <p:cNvGrpSpPr/>
        <p:nvPr/>
      </p:nvGrpSpPr>
      <p:grpSpPr>
        <a:xfrm>
          <a:off x="0" y="0"/>
          <a:ext cx="0" cy="0"/>
          <a:chOff x="0" y="0"/>
          <a:chExt cx="0" cy="0"/>
        </a:xfrm>
      </p:grpSpPr>
      <p:sp>
        <p:nvSpPr>
          <p:cNvPr id="264" name="Google Shape;264;p37"/>
          <p:cNvSpPr/>
          <p:nvPr>
            <p:ph idx="2" type="pic"/>
          </p:nvPr>
        </p:nvSpPr>
        <p:spPr>
          <a:xfrm>
            <a:off x="-5562" y="0"/>
            <a:ext cx="3687600" cy="5143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cxnSp>
        <p:nvCxnSpPr>
          <p:cNvPr id="265" name="Google Shape;265;p37"/>
          <p:cNvCxnSpPr/>
          <p:nvPr/>
        </p:nvCxnSpPr>
        <p:spPr>
          <a:xfrm>
            <a:off x="4105535" y="517119"/>
            <a:ext cx="4777500" cy="0"/>
          </a:xfrm>
          <a:prstGeom prst="straightConnector1">
            <a:avLst/>
          </a:prstGeom>
          <a:noFill/>
          <a:ln cap="flat" cmpd="sng" w="9525">
            <a:solidFill>
              <a:schemeClr val="accent6"/>
            </a:solidFill>
            <a:prstDash val="solid"/>
            <a:miter lim="800000"/>
            <a:headEnd len="sm" w="sm" type="none"/>
            <a:tailEnd len="sm" w="sm" type="none"/>
          </a:ln>
        </p:spPr>
      </p:cxnSp>
      <p:cxnSp>
        <p:nvCxnSpPr>
          <p:cNvPr id="266" name="Google Shape;266;p37"/>
          <p:cNvCxnSpPr/>
          <p:nvPr/>
        </p:nvCxnSpPr>
        <p:spPr>
          <a:xfrm>
            <a:off x="4105536" y="885219"/>
            <a:ext cx="675000" cy="0"/>
          </a:xfrm>
          <a:prstGeom prst="straightConnector1">
            <a:avLst/>
          </a:prstGeom>
          <a:noFill/>
          <a:ln cap="flat" cmpd="sng" w="50800">
            <a:solidFill>
              <a:srgbClr val="35A9E1"/>
            </a:solidFill>
            <a:prstDash val="solid"/>
            <a:miter lim="800000"/>
            <a:headEnd len="sm" w="sm" type="none"/>
            <a:tailEnd len="sm" w="sm" type="none"/>
          </a:ln>
        </p:spPr>
      </p:cxnSp>
      <p:sp>
        <p:nvSpPr>
          <p:cNvPr id="267" name="Google Shape;267;p37"/>
          <p:cNvSpPr txBox="1"/>
          <p:nvPr>
            <p:ph idx="1" type="body"/>
          </p:nvPr>
        </p:nvSpPr>
        <p:spPr>
          <a:xfrm>
            <a:off x="4068908" y="619249"/>
            <a:ext cx="4777500" cy="266100"/>
          </a:xfrm>
          <a:prstGeom prst="rect">
            <a:avLst/>
          </a:prstGeom>
          <a:noFill/>
          <a:ln>
            <a:noFill/>
          </a:ln>
        </p:spPr>
        <p:txBody>
          <a:bodyPr anchorCtr="0" anchor="t"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68" name="Google Shape;268;p37"/>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69" name="Google Shape;269;p37"/>
          <p:cNvSpPr txBox="1"/>
          <p:nvPr>
            <p:ph idx="3" type="body"/>
          </p:nvPr>
        </p:nvSpPr>
        <p:spPr>
          <a:xfrm>
            <a:off x="4105535" y="307703"/>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0" name="Google Shape;270;p37"/>
          <p:cNvSpPr txBox="1"/>
          <p:nvPr>
            <p:ph idx="4" type="body"/>
          </p:nvPr>
        </p:nvSpPr>
        <p:spPr>
          <a:xfrm>
            <a:off x="4105535" y="987347"/>
            <a:ext cx="4704300" cy="38160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left - 2line headline">
  <p:cSld name="picture left - 2line headline">
    <p:spTree>
      <p:nvGrpSpPr>
        <p:cNvPr id="271" name="Shape 271"/>
        <p:cNvGrpSpPr/>
        <p:nvPr/>
      </p:nvGrpSpPr>
      <p:grpSpPr>
        <a:xfrm>
          <a:off x="0" y="0"/>
          <a:ext cx="0" cy="0"/>
          <a:chOff x="0" y="0"/>
          <a:chExt cx="0" cy="0"/>
        </a:xfrm>
      </p:grpSpPr>
      <p:cxnSp>
        <p:nvCxnSpPr>
          <p:cNvPr id="272" name="Google Shape;272;p38"/>
          <p:cNvCxnSpPr/>
          <p:nvPr/>
        </p:nvCxnSpPr>
        <p:spPr>
          <a:xfrm>
            <a:off x="3925037" y="432000"/>
            <a:ext cx="4777500" cy="0"/>
          </a:xfrm>
          <a:prstGeom prst="straightConnector1">
            <a:avLst/>
          </a:prstGeom>
          <a:noFill/>
          <a:ln cap="flat" cmpd="sng" w="9525">
            <a:solidFill>
              <a:schemeClr val="accent6"/>
            </a:solidFill>
            <a:prstDash val="solid"/>
            <a:miter lim="800000"/>
            <a:headEnd len="sm" w="sm" type="none"/>
            <a:tailEnd len="sm" w="sm" type="none"/>
          </a:ln>
        </p:spPr>
      </p:cxnSp>
      <p:cxnSp>
        <p:nvCxnSpPr>
          <p:cNvPr id="273" name="Google Shape;273;p38"/>
          <p:cNvCxnSpPr/>
          <p:nvPr/>
        </p:nvCxnSpPr>
        <p:spPr>
          <a:xfrm>
            <a:off x="3925038" y="1431000"/>
            <a:ext cx="675000" cy="0"/>
          </a:xfrm>
          <a:prstGeom prst="straightConnector1">
            <a:avLst/>
          </a:prstGeom>
          <a:noFill/>
          <a:ln cap="flat" cmpd="sng" w="50800">
            <a:solidFill>
              <a:srgbClr val="35A9E1"/>
            </a:solidFill>
            <a:prstDash val="solid"/>
            <a:miter lim="800000"/>
            <a:headEnd len="sm" w="sm" type="none"/>
            <a:tailEnd len="sm" w="sm" type="none"/>
          </a:ln>
        </p:spPr>
      </p:cxnSp>
      <p:sp>
        <p:nvSpPr>
          <p:cNvPr id="274" name="Google Shape;274;p38"/>
          <p:cNvSpPr txBox="1"/>
          <p:nvPr>
            <p:ph idx="1" type="body"/>
          </p:nvPr>
        </p:nvSpPr>
        <p:spPr>
          <a:xfrm>
            <a:off x="3925583" y="675000"/>
            <a:ext cx="47775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75" name="Google Shape;275;p38"/>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76" name="Google Shape;276;p38"/>
          <p:cNvSpPr txBox="1"/>
          <p:nvPr>
            <p:ph idx="2" type="body"/>
          </p:nvPr>
        </p:nvSpPr>
        <p:spPr>
          <a:xfrm>
            <a:off x="3925037" y="239990"/>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38"/>
          <p:cNvSpPr txBox="1"/>
          <p:nvPr>
            <p:ph idx="3" type="body"/>
          </p:nvPr>
        </p:nvSpPr>
        <p:spPr>
          <a:xfrm>
            <a:off x="3925491" y="1707356"/>
            <a:ext cx="4778100" cy="31968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38"/>
          <p:cNvSpPr/>
          <p:nvPr>
            <p:ph idx="4" type="pic"/>
          </p:nvPr>
        </p:nvSpPr>
        <p:spPr>
          <a:xfrm>
            <a:off x="0" y="0"/>
            <a:ext cx="3688800" cy="5143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lvl="1"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lvl="2"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lvl="3"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lvl="5"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79" name="Shape 279"/>
        <p:cNvGrpSpPr/>
        <p:nvPr/>
      </p:nvGrpSpPr>
      <p:grpSpPr>
        <a:xfrm>
          <a:off x="0" y="0"/>
          <a:ext cx="0" cy="0"/>
          <a:chOff x="0" y="0"/>
          <a:chExt cx="0" cy="0"/>
        </a:xfrm>
      </p:grpSpPr>
      <p:sp>
        <p:nvSpPr>
          <p:cNvPr id="280" name="Google Shape;280;p39"/>
          <p:cNvSpPr/>
          <p:nvPr/>
        </p:nvSpPr>
        <p:spPr>
          <a:xfrm>
            <a:off x="2940139" y="1620000"/>
            <a:ext cx="2377200" cy="3006000"/>
          </a:xfrm>
          <a:prstGeom prst="roundRect">
            <a:avLst>
              <a:gd fmla="val 4381" name="adj"/>
            </a:avLst>
          </a:prstGeom>
          <a:solidFill>
            <a:srgbClr val="CBE2F6"/>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oup of people sitting and looking at the camera&#10;&#10;Description automatically generated" id="281" name="Google Shape;281;p39"/>
          <p:cNvPicPr preferRelativeResize="0"/>
          <p:nvPr/>
        </p:nvPicPr>
        <p:blipFill rotWithShape="1">
          <a:blip r:embed="rId2">
            <a:alphaModFix/>
          </a:blip>
          <a:srcRect b="0" l="0" r="0" t="0"/>
          <a:stretch/>
        </p:blipFill>
        <p:spPr>
          <a:xfrm>
            <a:off x="5445578" y="0"/>
            <a:ext cx="3698422" cy="5143500"/>
          </a:xfrm>
          <a:prstGeom prst="rect">
            <a:avLst/>
          </a:prstGeom>
          <a:noFill/>
          <a:ln>
            <a:noFill/>
          </a:ln>
        </p:spPr>
      </p:pic>
      <p:cxnSp>
        <p:nvCxnSpPr>
          <p:cNvPr id="282" name="Google Shape;282;p39"/>
          <p:cNvCxnSpPr/>
          <p:nvPr/>
        </p:nvCxnSpPr>
        <p:spPr>
          <a:xfrm>
            <a:off x="539999" y="432000"/>
            <a:ext cx="4777500" cy="0"/>
          </a:xfrm>
          <a:prstGeom prst="straightConnector1">
            <a:avLst/>
          </a:prstGeom>
          <a:noFill/>
          <a:ln cap="flat" cmpd="sng" w="9525">
            <a:solidFill>
              <a:schemeClr val="accent6"/>
            </a:solidFill>
            <a:prstDash val="solid"/>
            <a:miter lim="800000"/>
            <a:headEnd len="sm" w="sm" type="none"/>
            <a:tailEnd len="sm" w="sm" type="none"/>
          </a:ln>
        </p:spPr>
      </p:cxnSp>
      <p:cxnSp>
        <p:nvCxnSpPr>
          <p:cNvPr id="283" name="Google Shape;283;p39"/>
          <p:cNvCxnSpPr/>
          <p:nvPr/>
        </p:nvCxnSpPr>
        <p:spPr>
          <a:xfrm>
            <a:off x="540000" y="1431000"/>
            <a:ext cx="675000" cy="0"/>
          </a:xfrm>
          <a:prstGeom prst="straightConnector1">
            <a:avLst/>
          </a:prstGeom>
          <a:noFill/>
          <a:ln cap="flat" cmpd="sng" w="50800">
            <a:solidFill>
              <a:srgbClr val="35A9E1"/>
            </a:solidFill>
            <a:prstDash val="solid"/>
            <a:miter lim="800000"/>
            <a:headEnd len="sm" w="sm" type="none"/>
            <a:tailEnd len="sm" w="sm" type="none"/>
          </a:ln>
        </p:spPr>
      </p:cxnSp>
      <p:sp>
        <p:nvSpPr>
          <p:cNvPr id="284" name="Google Shape;284;p39"/>
          <p:cNvSpPr txBox="1"/>
          <p:nvPr>
            <p:ph idx="1" type="body"/>
          </p:nvPr>
        </p:nvSpPr>
        <p:spPr>
          <a:xfrm>
            <a:off x="540544" y="675000"/>
            <a:ext cx="47775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39"/>
          <p:cNvSpPr txBox="1"/>
          <p:nvPr>
            <p:ph idx="2" type="body"/>
          </p:nvPr>
        </p:nvSpPr>
        <p:spPr>
          <a:xfrm>
            <a:off x="3073339" y="2295000"/>
            <a:ext cx="2106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SzPts val="1200"/>
              <a:buChar char="•"/>
              <a:defRPr sz="1200"/>
            </a:lvl1pPr>
            <a:lvl2pPr indent="-304800" lvl="1" marL="914400" algn="l">
              <a:lnSpc>
                <a:spcPct val="125000"/>
              </a:lnSpc>
              <a:spcBef>
                <a:spcPts val="800"/>
              </a:spcBef>
              <a:spcAft>
                <a:spcPts val="0"/>
              </a:spcAft>
              <a:buSzPts val="1200"/>
              <a:buChar char="–"/>
              <a:defRPr sz="1200"/>
            </a:lvl2pPr>
            <a:lvl3pPr indent="-304800" lvl="2" marL="1371600" algn="l">
              <a:lnSpc>
                <a:spcPct val="125000"/>
              </a:lnSpc>
              <a:spcBef>
                <a:spcPts val="800"/>
              </a:spcBef>
              <a:spcAft>
                <a:spcPts val="0"/>
              </a:spcAft>
              <a:buSzPts val="1200"/>
              <a:buChar char="•"/>
              <a:defRPr sz="1200"/>
            </a:lvl3pPr>
            <a:lvl4pPr indent="-304800" lvl="3" marL="1828800" algn="l">
              <a:lnSpc>
                <a:spcPct val="125000"/>
              </a:lnSpc>
              <a:spcBef>
                <a:spcPts val="800"/>
              </a:spcBef>
              <a:spcAft>
                <a:spcPts val="0"/>
              </a:spcAft>
              <a:buSzPts val="1200"/>
              <a:buChar char="•"/>
              <a:defRPr sz="1200"/>
            </a:lvl4pPr>
            <a:lvl5pPr indent="-304800" lvl="4" marL="2286000" algn="l">
              <a:lnSpc>
                <a:spcPct val="125000"/>
              </a:lnSpc>
              <a:spcBef>
                <a:spcPts val="800"/>
              </a:spcBef>
              <a:spcAft>
                <a:spcPts val="0"/>
              </a:spcAft>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39"/>
          <p:cNvSpPr txBox="1"/>
          <p:nvPr>
            <p:ph idx="3" type="body"/>
          </p:nvPr>
        </p:nvSpPr>
        <p:spPr>
          <a:xfrm>
            <a:off x="3073339" y="1755000"/>
            <a:ext cx="2106000" cy="459000"/>
          </a:xfrm>
          <a:prstGeom prst="rect">
            <a:avLst/>
          </a:prstGeom>
          <a:noFill/>
          <a:ln>
            <a:noFill/>
          </a:ln>
        </p:spPr>
        <p:txBody>
          <a:bodyPr anchorCtr="0" anchor="t" bIns="0" lIns="0" spcFirstLastPara="1" rIns="0" wrap="square" tIns="0">
            <a:noAutofit/>
          </a:bodyPr>
          <a:lstStyle>
            <a:lvl1pPr indent="-228600" lvl="0" marL="457200" algn="l">
              <a:lnSpc>
                <a:spcPct val="142857"/>
              </a:lnSpc>
              <a:spcBef>
                <a:spcPts val="0"/>
              </a:spcBef>
              <a:spcAft>
                <a:spcPts val="0"/>
              </a:spcAft>
              <a:buSzPts val="1100"/>
              <a:buFont typeface="Arial"/>
              <a:buNone/>
              <a:defRPr b="0" i="0" sz="1100" cap="none">
                <a:solidFill>
                  <a:schemeClr val="accent2"/>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87" name="Google Shape;287;p39"/>
          <p:cNvPicPr preferRelativeResize="0"/>
          <p:nvPr/>
        </p:nvPicPr>
        <p:blipFill rotWithShape="1">
          <a:blip r:embed="rId3">
            <a:alphaModFix/>
          </a:blip>
          <a:srcRect b="0" l="0" r="0" t="0"/>
          <a:stretch/>
        </p:blipFill>
        <p:spPr>
          <a:xfrm>
            <a:off x="8639999" y="4718200"/>
            <a:ext cx="299577" cy="283600"/>
          </a:xfrm>
          <a:prstGeom prst="rect">
            <a:avLst/>
          </a:prstGeom>
          <a:noFill/>
          <a:ln>
            <a:noFill/>
          </a:ln>
        </p:spPr>
      </p:pic>
      <p:sp>
        <p:nvSpPr>
          <p:cNvPr id="288" name="Google Shape;288;p39"/>
          <p:cNvSpPr txBox="1"/>
          <p:nvPr>
            <p:ph idx="4"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9" name="Google Shape;289;p39"/>
          <p:cNvSpPr txBox="1"/>
          <p:nvPr>
            <p:ph idx="5" type="body"/>
          </p:nvPr>
        </p:nvSpPr>
        <p:spPr>
          <a:xfrm>
            <a:off x="540544" y="1620441"/>
            <a:ext cx="2277600" cy="30051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90" name="Shape 290"/>
        <p:cNvGrpSpPr/>
        <p:nvPr/>
      </p:nvGrpSpPr>
      <p:grpSpPr>
        <a:xfrm>
          <a:off x="0" y="0"/>
          <a:ext cx="0" cy="0"/>
          <a:chOff x="0" y="0"/>
          <a:chExt cx="0" cy="0"/>
        </a:xfrm>
      </p:grpSpPr>
      <p:pic>
        <p:nvPicPr>
          <p:cNvPr descr="A person standing next to a tree&#10;&#10;Description automatically generated" id="291" name="Google Shape;291;p40"/>
          <p:cNvPicPr preferRelativeResize="0"/>
          <p:nvPr/>
        </p:nvPicPr>
        <p:blipFill rotWithShape="1">
          <a:blip r:embed="rId2">
            <a:alphaModFix/>
          </a:blip>
          <a:srcRect b="0" l="-17959" r="0" t="0"/>
          <a:stretch/>
        </p:blipFill>
        <p:spPr>
          <a:xfrm>
            <a:off x="-1" y="0"/>
            <a:ext cx="9144003" cy="5143500"/>
          </a:xfrm>
          <a:prstGeom prst="rect">
            <a:avLst/>
          </a:prstGeom>
          <a:noFill/>
          <a:ln>
            <a:noFill/>
          </a:ln>
        </p:spPr>
      </p:pic>
      <p:sp>
        <p:nvSpPr>
          <p:cNvPr id="292" name="Google Shape;292;p40"/>
          <p:cNvSpPr/>
          <p:nvPr/>
        </p:nvSpPr>
        <p:spPr>
          <a:xfrm flipH="1">
            <a:off x="-1" y="0"/>
            <a:ext cx="4572000" cy="5143500"/>
          </a:xfrm>
          <a:custGeom>
            <a:rect b="b" l="l" r="r" t="t"/>
            <a:pathLst>
              <a:path extrusionOk="0" h="6858000" w="6096000">
                <a:moveTo>
                  <a:pt x="6096000" y="0"/>
                </a:moveTo>
                <a:lnTo>
                  <a:pt x="934711" y="0"/>
                </a:lnTo>
                <a:lnTo>
                  <a:pt x="815960" y="206528"/>
                </a:lnTo>
                <a:cubicBezTo>
                  <a:pt x="295585" y="1164450"/>
                  <a:pt x="0" y="2262206"/>
                  <a:pt x="0" y="3429000"/>
                </a:cubicBezTo>
                <a:cubicBezTo>
                  <a:pt x="0" y="4595794"/>
                  <a:pt x="295585" y="5693550"/>
                  <a:pt x="815960" y="6651472"/>
                </a:cubicBezTo>
                <a:lnTo>
                  <a:pt x="934711" y="6858000"/>
                </a:lnTo>
                <a:lnTo>
                  <a:pt x="6096000" y="6858000"/>
                </a:lnTo>
                <a:lnTo>
                  <a:pt x="6096000" y="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 name="Google Shape;293;p40"/>
          <p:cNvSpPr txBox="1"/>
          <p:nvPr>
            <p:ph idx="1" type="body"/>
          </p:nvPr>
        </p:nvSpPr>
        <p:spPr>
          <a:xfrm>
            <a:off x="540000" y="2160000"/>
            <a:ext cx="38460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40"/>
          <p:cNvSpPr txBox="1"/>
          <p:nvPr>
            <p:ph idx="2" type="body"/>
          </p:nvPr>
        </p:nvSpPr>
        <p:spPr>
          <a:xfrm>
            <a:off x="540000" y="2835000"/>
            <a:ext cx="3856800" cy="3351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2100"/>
              <a:buFont typeface="Arial"/>
              <a:buNone/>
              <a:defRPr cap="none">
                <a:solidFill>
                  <a:schemeClr val="lt1"/>
                </a:solidFill>
              </a:defRPr>
            </a:lvl1pPr>
            <a:lvl2pPr indent="-228600" lvl="1" marL="914400" algn="l">
              <a:lnSpc>
                <a:spcPct val="100000"/>
              </a:lnSpc>
              <a:spcBef>
                <a:spcPts val="0"/>
              </a:spcBef>
              <a:spcAft>
                <a:spcPts val="0"/>
              </a:spcAft>
              <a:buSzPts val="1800"/>
              <a:buFont typeface="Arial"/>
              <a:buNone/>
              <a:defRPr>
                <a:solidFill>
                  <a:schemeClr val="lt1"/>
                </a:solidFill>
              </a:defRPr>
            </a:lvl2pPr>
            <a:lvl3pPr indent="-228600" lvl="2" marL="1371600" algn="l">
              <a:lnSpc>
                <a:spcPct val="100000"/>
              </a:lnSpc>
              <a:spcBef>
                <a:spcPts val="800"/>
              </a:spcBef>
              <a:spcAft>
                <a:spcPts val="0"/>
              </a:spcAft>
              <a:buSzPts val="1800"/>
              <a:buFont typeface="Arial"/>
              <a:buNone/>
              <a:defRPr>
                <a:solidFill>
                  <a:schemeClr val="lt1"/>
                </a:solidFill>
              </a:defRPr>
            </a:lvl3pPr>
            <a:lvl4pPr indent="-228600" lvl="3" marL="1828800" algn="l">
              <a:lnSpc>
                <a:spcPct val="100000"/>
              </a:lnSpc>
              <a:spcBef>
                <a:spcPts val="800"/>
              </a:spcBef>
              <a:spcAft>
                <a:spcPts val="0"/>
              </a:spcAft>
              <a:buSzPts val="1200"/>
              <a:buFont typeface="Arial"/>
              <a:buNone/>
              <a:defRPr>
                <a:solidFill>
                  <a:schemeClr val="lt1"/>
                </a:solidFill>
              </a:defRPr>
            </a:lvl4pPr>
            <a:lvl5pPr indent="-228600" lvl="4" marL="2286000" algn="l">
              <a:lnSpc>
                <a:spcPct val="150000"/>
              </a:lnSpc>
              <a:spcBef>
                <a:spcPts val="800"/>
              </a:spcBef>
              <a:spcAft>
                <a:spcPts val="0"/>
              </a:spcAft>
              <a:buSzPts val="1200"/>
              <a:buFont typeface="Arial"/>
              <a:buNone/>
              <a:defRPr>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95" name="Google Shape;295;p40"/>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1Line_Assess_Title and Content">
  <p:cSld name="01_1Line_Assess_Title and Content">
    <p:spTree>
      <p:nvGrpSpPr>
        <p:cNvPr id="21" name="Shape 21"/>
        <p:cNvGrpSpPr/>
        <p:nvPr/>
      </p:nvGrpSpPr>
      <p:grpSpPr>
        <a:xfrm>
          <a:off x="0" y="0"/>
          <a:ext cx="0" cy="0"/>
          <a:chOff x="0" y="0"/>
          <a:chExt cx="0" cy="0"/>
        </a:xfrm>
      </p:grpSpPr>
      <p:cxnSp>
        <p:nvCxnSpPr>
          <p:cNvPr id="22" name="Google Shape;22;p5"/>
          <p:cNvCxnSpPr/>
          <p:nvPr/>
        </p:nvCxnSpPr>
        <p:spPr>
          <a:xfrm>
            <a:off x="539999" y="432000"/>
            <a:ext cx="8100000" cy="0"/>
          </a:xfrm>
          <a:prstGeom prst="straightConnector1">
            <a:avLst/>
          </a:prstGeom>
          <a:noFill/>
          <a:ln cap="flat" cmpd="sng" w="9525">
            <a:solidFill>
              <a:schemeClr val="accent1"/>
            </a:solidFill>
            <a:prstDash val="solid"/>
            <a:miter lim="800000"/>
            <a:headEnd len="sm" w="sm" type="none"/>
            <a:tailEnd len="sm" w="sm" type="none"/>
          </a:ln>
        </p:spPr>
      </p:cxnSp>
      <p:sp>
        <p:nvSpPr>
          <p:cNvPr id="23" name="Google Shape;23;p5"/>
          <p:cNvSpPr txBox="1"/>
          <p:nvPr>
            <p:ph idx="1" type="body"/>
          </p:nvPr>
        </p:nvSpPr>
        <p:spPr>
          <a:xfrm>
            <a:off x="540544" y="675000"/>
            <a:ext cx="8099700" cy="2568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4" name="Google Shape;24;p5"/>
          <p:cNvCxnSpPr/>
          <p:nvPr/>
        </p:nvCxnSpPr>
        <p:spPr>
          <a:xfrm>
            <a:off x="540544" y="998648"/>
            <a:ext cx="675000" cy="0"/>
          </a:xfrm>
          <a:prstGeom prst="straightConnector1">
            <a:avLst/>
          </a:prstGeom>
          <a:noFill/>
          <a:ln cap="flat" cmpd="sng" w="50800">
            <a:solidFill>
              <a:schemeClr val="accent1"/>
            </a:solidFill>
            <a:prstDash val="solid"/>
            <a:miter lim="800000"/>
            <a:headEnd len="sm" w="sm" type="none"/>
            <a:tailEnd len="sm" w="sm" type="none"/>
          </a:ln>
        </p:spPr>
      </p:cxnSp>
      <p:sp>
        <p:nvSpPr>
          <p:cNvPr id="25" name="Google Shape;25;p5"/>
          <p:cNvSpPr txBox="1"/>
          <p:nvPr>
            <p:ph idx="2" type="body"/>
          </p:nvPr>
        </p:nvSpPr>
        <p:spPr>
          <a:xfrm>
            <a:off x="540000" y="1182247"/>
            <a:ext cx="8100000" cy="34152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1"/>
              </a:buClr>
              <a:buSzPts val="2100"/>
              <a:buChar char="•"/>
              <a:defRPr sz="2100"/>
            </a:lvl1pPr>
            <a:lvl2pPr indent="-342900" lvl="1" marL="914400" algn="l">
              <a:lnSpc>
                <a:spcPct val="150000"/>
              </a:lnSpc>
              <a:spcBef>
                <a:spcPts val="800"/>
              </a:spcBef>
              <a:spcAft>
                <a:spcPts val="0"/>
              </a:spcAft>
              <a:buClr>
                <a:schemeClr val="accent1"/>
              </a:buClr>
              <a:buSzPts val="1800"/>
              <a:buChar char="–"/>
              <a:defRPr sz="1800"/>
            </a:lvl2pPr>
            <a:lvl3pPr indent="-342900" lvl="2" marL="1371600" algn="l">
              <a:lnSpc>
                <a:spcPct val="150000"/>
              </a:lnSpc>
              <a:spcBef>
                <a:spcPts val="800"/>
              </a:spcBef>
              <a:spcAft>
                <a:spcPts val="0"/>
              </a:spcAft>
              <a:buClr>
                <a:schemeClr val="accent1"/>
              </a:buClr>
              <a:buSzPts val="1800"/>
              <a:buChar char="•"/>
              <a:defRPr sz="1800"/>
            </a:lvl3pPr>
            <a:lvl4pPr indent="-304800" lvl="3" marL="1828800" algn="l">
              <a:lnSpc>
                <a:spcPct val="150000"/>
              </a:lnSpc>
              <a:spcBef>
                <a:spcPts val="800"/>
              </a:spcBef>
              <a:spcAft>
                <a:spcPts val="0"/>
              </a:spcAft>
              <a:buClr>
                <a:schemeClr val="accent1"/>
              </a:buClr>
              <a:buSzPts val="1200"/>
              <a:buChar char="•"/>
              <a:defRPr sz="1200"/>
            </a:lvl4pPr>
            <a:lvl5pPr indent="-304800" lvl="4" marL="2286000" algn="l">
              <a:lnSpc>
                <a:spcPct val="150000"/>
              </a:lnSpc>
              <a:spcBef>
                <a:spcPts val="800"/>
              </a:spcBef>
              <a:spcAft>
                <a:spcPts val="0"/>
              </a:spcAft>
              <a:buClr>
                <a:schemeClr val="accent1"/>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6" name="Google Shape;26;p5"/>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27" name="Google Shape;27;p5"/>
          <p:cNvSpPr txBox="1"/>
          <p:nvPr>
            <p:ph idx="3"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296" name="Shape 296"/>
        <p:cNvGrpSpPr/>
        <p:nvPr/>
      </p:nvGrpSpPr>
      <p:grpSpPr>
        <a:xfrm>
          <a:off x="0" y="0"/>
          <a:ext cx="0" cy="0"/>
          <a:chOff x="0" y="0"/>
          <a:chExt cx="0" cy="0"/>
        </a:xfrm>
      </p:grpSpPr>
      <p:sp>
        <p:nvSpPr>
          <p:cNvPr id="297" name="Google Shape;297;p41"/>
          <p:cNvSpPr txBox="1"/>
          <p:nvPr>
            <p:ph idx="1" type="body"/>
          </p:nvPr>
        </p:nvSpPr>
        <p:spPr>
          <a:xfrm>
            <a:off x="540000" y="1620000"/>
            <a:ext cx="32400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6"/>
              </a:buClr>
              <a:buSzPts val="1200"/>
              <a:buChar char="•"/>
              <a:defRPr sz="1200"/>
            </a:lvl1pPr>
            <a:lvl2pPr indent="-304800" lvl="1" marL="914400" algn="l">
              <a:lnSpc>
                <a:spcPct val="125000"/>
              </a:lnSpc>
              <a:spcBef>
                <a:spcPts val="800"/>
              </a:spcBef>
              <a:spcAft>
                <a:spcPts val="0"/>
              </a:spcAft>
              <a:buClr>
                <a:schemeClr val="accent6"/>
              </a:buClr>
              <a:buSzPts val="1200"/>
              <a:buChar char="–"/>
              <a:defRPr sz="1200"/>
            </a:lvl2pPr>
            <a:lvl3pPr indent="-304800" lvl="2" marL="1371600" algn="l">
              <a:lnSpc>
                <a:spcPct val="125000"/>
              </a:lnSpc>
              <a:spcBef>
                <a:spcPts val="800"/>
              </a:spcBef>
              <a:spcAft>
                <a:spcPts val="0"/>
              </a:spcAft>
              <a:buClr>
                <a:schemeClr val="accent6"/>
              </a:buClr>
              <a:buSzPts val="1200"/>
              <a:buChar char="•"/>
              <a:defRPr sz="1200"/>
            </a:lvl3pPr>
            <a:lvl4pPr indent="-304800" lvl="3" marL="1828800" algn="l">
              <a:lnSpc>
                <a:spcPct val="125000"/>
              </a:lnSpc>
              <a:spcBef>
                <a:spcPts val="800"/>
              </a:spcBef>
              <a:spcAft>
                <a:spcPts val="0"/>
              </a:spcAft>
              <a:buClr>
                <a:schemeClr val="accent6"/>
              </a:buClr>
              <a:buSzPts val="1200"/>
              <a:buChar char="•"/>
              <a:defRPr sz="1200"/>
            </a:lvl4pPr>
            <a:lvl5pPr indent="-304800" lvl="4" marL="2286000" algn="l">
              <a:lnSpc>
                <a:spcPct val="125000"/>
              </a:lnSpc>
              <a:spcBef>
                <a:spcPts val="800"/>
              </a:spcBef>
              <a:spcAft>
                <a:spcPts val="0"/>
              </a:spcAft>
              <a:buClr>
                <a:schemeClr val="accent6"/>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8" name="Google Shape;298;p41"/>
          <p:cNvSpPr txBox="1"/>
          <p:nvPr>
            <p:ph idx="2"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99" name="Google Shape;299;p41"/>
          <p:cNvCxnSpPr/>
          <p:nvPr/>
        </p:nvCxnSpPr>
        <p:spPr>
          <a:xfrm>
            <a:off x="540000" y="1431000"/>
            <a:ext cx="675000" cy="0"/>
          </a:xfrm>
          <a:prstGeom prst="straightConnector1">
            <a:avLst/>
          </a:prstGeom>
          <a:noFill/>
          <a:ln cap="flat" cmpd="sng" w="50800">
            <a:solidFill>
              <a:srgbClr val="35A9E1"/>
            </a:solidFill>
            <a:prstDash val="solid"/>
            <a:miter lim="800000"/>
            <a:headEnd len="sm" w="sm" type="none"/>
            <a:tailEnd len="sm" w="sm" type="none"/>
          </a:ln>
        </p:spPr>
      </p:cxnSp>
      <p:cxnSp>
        <p:nvCxnSpPr>
          <p:cNvPr id="300" name="Google Shape;300;p41"/>
          <p:cNvCxnSpPr/>
          <p:nvPr/>
        </p:nvCxnSpPr>
        <p:spPr>
          <a:xfrm>
            <a:off x="539999" y="432000"/>
            <a:ext cx="8100000" cy="0"/>
          </a:xfrm>
          <a:prstGeom prst="straightConnector1">
            <a:avLst/>
          </a:prstGeom>
          <a:noFill/>
          <a:ln cap="flat" cmpd="sng" w="9525">
            <a:solidFill>
              <a:schemeClr val="accent6"/>
            </a:solidFill>
            <a:prstDash val="solid"/>
            <a:miter lim="800000"/>
            <a:headEnd len="sm" w="sm" type="none"/>
            <a:tailEnd len="sm" w="sm" type="none"/>
          </a:ln>
        </p:spPr>
      </p:cxnSp>
      <p:pic>
        <p:nvPicPr>
          <p:cNvPr id="301" name="Google Shape;301;p41"/>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302" name="Google Shape;302;p41"/>
          <p:cNvSpPr txBox="1"/>
          <p:nvPr>
            <p:ph idx="3"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dk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3" name="Shape 303"/>
        <p:cNvGrpSpPr/>
        <p:nvPr/>
      </p:nvGrpSpPr>
      <p:grpSpPr>
        <a:xfrm>
          <a:off x="0" y="0"/>
          <a:ext cx="0" cy="0"/>
          <a:chOff x="0" y="0"/>
          <a:chExt cx="0" cy="0"/>
        </a:xfrm>
      </p:grpSpPr>
      <p:sp>
        <p:nvSpPr>
          <p:cNvPr id="304" name="Google Shape;304;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305" name="Google Shape;305;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306" name="Google Shape;306;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1">
  <p:cSld name="TITLE_AND_BODY_1">
    <p:spTree>
      <p:nvGrpSpPr>
        <p:cNvPr id="307" name="Shape 307"/>
        <p:cNvGrpSpPr/>
        <p:nvPr/>
      </p:nvGrpSpPr>
      <p:grpSpPr>
        <a:xfrm>
          <a:off x="0" y="0"/>
          <a:ext cx="0" cy="0"/>
          <a:chOff x="0" y="0"/>
          <a:chExt cx="0" cy="0"/>
        </a:xfrm>
      </p:grpSpPr>
      <p:sp>
        <p:nvSpPr>
          <p:cNvPr id="308" name="Google Shape;308;p43"/>
          <p:cNvSpPr txBox="1"/>
          <p:nvPr>
            <p:ph type="title"/>
          </p:nvPr>
        </p:nvSpPr>
        <p:spPr>
          <a:xfrm>
            <a:off x="311700" y="342325"/>
            <a:ext cx="8520600" cy="792300"/>
          </a:xfrm>
          <a:prstGeom prst="rect">
            <a:avLst/>
          </a:prstGeom>
        </p:spPr>
        <p:txBody>
          <a:bodyPr anchorCtr="0" anchor="b" bIns="18275" lIns="91425" spcFirstLastPara="1" rIns="91425" wrap="square" tIns="18275">
            <a:noAutofit/>
          </a:bodyPr>
          <a:lstStyle>
            <a:lvl1pPr lvl="0" rtl="0">
              <a:spcBef>
                <a:spcPts val="0"/>
              </a:spcBef>
              <a:spcAft>
                <a:spcPts val="0"/>
              </a:spcAft>
              <a:buClr>
                <a:srgbClr val="4E6276"/>
              </a:buClr>
              <a:buSzPts val="1800"/>
              <a:buNone/>
              <a:defRPr b="1" sz="1800">
                <a:solidFill>
                  <a:srgbClr val="4E627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9" name="Google Shape;309;p43"/>
          <p:cNvSpPr txBox="1"/>
          <p:nvPr>
            <p:ph idx="1" type="body"/>
          </p:nvPr>
        </p:nvSpPr>
        <p:spPr>
          <a:xfrm>
            <a:off x="311700" y="1280160"/>
            <a:ext cx="8520600" cy="3302400"/>
          </a:xfrm>
          <a:prstGeom prst="rect">
            <a:avLst/>
          </a:prstGeom>
        </p:spPr>
        <p:txBody>
          <a:bodyPr anchorCtr="0" anchor="t" bIns="0" lIns="0" spcFirstLastPara="1" rIns="0" wrap="square" tIns="0">
            <a:noAutofit/>
          </a:bodyPr>
          <a:lstStyle>
            <a:lvl1pPr indent="-361950" lvl="0" marL="457200" rtl="0">
              <a:spcBef>
                <a:spcPts val="0"/>
              </a:spcBef>
              <a:spcAft>
                <a:spcPts val="0"/>
              </a:spcAft>
              <a:buClr>
                <a:srgbClr val="DD7500"/>
              </a:buClr>
              <a:buSzPts val="2100"/>
              <a:buChar char="●"/>
              <a:defRPr b="1">
                <a:solidFill>
                  <a:srgbClr val="DD7500"/>
                </a:solidFill>
              </a:defRPr>
            </a:lvl1pPr>
            <a:lvl2pPr indent="-342900" lvl="1" marL="914400" rtl="0">
              <a:spcBef>
                <a:spcPts val="800"/>
              </a:spcBef>
              <a:spcAft>
                <a:spcPts val="0"/>
              </a:spcAft>
              <a:buClr>
                <a:srgbClr val="000000"/>
              </a:buClr>
              <a:buSzPts val="1800"/>
              <a:buChar char="○"/>
              <a:defRPr>
                <a:solidFill>
                  <a:srgbClr val="000000"/>
                </a:solidFill>
              </a:defRPr>
            </a:lvl2pPr>
            <a:lvl3pPr indent="-342900" lvl="2" marL="1371600" rtl="0">
              <a:spcBef>
                <a:spcPts val="800"/>
              </a:spcBef>
              <a:spcAft>
                <a:spcPts val="0"/>
              </a:spcAft>
              <a:buSzPts val="1800"/>
              <a:buChar char="■"/>
              <a:defRPr/>
            </a:lvl3pPr>
            <a:lvl4pPr indent="-304800" lvl="3" marL="1828800" rtl="0">
              <a:spcBef>
                <a:spcPts val="800"/>
              </a:spcBef>
              <a:spcAft>
                <a:spcPts val="0"/>
              </a:spcAft>
              <a:buSzPts val="1200"/>
              <a:buChar char="●"/>
              <a:defRPr/>
            </a:lvl4pPr>
            <a:lvl5pPr indent="-304800" lvl="4" marL="2286000" rtl="0">
              <a:spcBef>
                <a:spcPts val="800"/>
              </a:spcBef>
              <a:spcAft>
                <a:spcPts val="0"/>
              </a:spcAft>
              <a:buSzPts val="1200"/>
              <a:buChar char="○"/>
              <a:defRPr/>
            </a:lvl5pPr>
            <a:lvl6pPr indent="-317500" lvl="5" marL="2743200" rtl="0">
              <a:spcBef>
                <a:spcPts val="8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10" name="Google Shape;31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2.png" id="311" name="Google Shape;311;p43"/>
          <p:cNvPicPr preferRelativeResize="0"/>
          <p:nvPr/>
        </p:nvPicPr>
        <p:blipFill rotWithShape="1">
          <a:blip r:embed="rId2">
            <a:alphaModFix/>
          </a:blip>
          <a:srcRect b="83181" l="0" r="0" t="0"/>
          <a:stretch/>
        </p:blipFill>
        <p:spPr>
          <a:xfrm>
            <a:off x="0" y="1188720"/>
            <a:ext cx="9144000" cy="24089"/>
          </a:xfrm>
          <a:prstGeom prst="rect">
            <a:avLst/>
          </a:prstGeom>
          <a:noFill/>
          <a:ln>
            <a:noFill/>
          </a:ln>
        </p:spPr>
      </p:pic>
      <p:sp>
        <p:nvSpPr>
          <p:cNvPr id="312" name="Google Shape;312;p43"/>
          <p:cNvSpPr txBox="1"/>
          <p:nvPr>
            <p:ph idx="2" type="title"/>
          </p:nvPr>
        </p:nvSpPr>
        <p:spPr>
          <a:xfrm>
            <a:off x="311700" y="0"/>
            <a:ext cx="8520600" cy="342300"/>
          </a:xfrm>
          <a:prstGeom prst="rect">
            <a:avLst/>
          </a:prstGeom>
        </p:spPr>
        <p:txBody>
          <a:bodyPr anchorCtr="0" anchor="b" bIns="18275" lIns="91425" spcFirstLastPara="1" rIns="91425" wrap="square" tIns="18275">
            <a:noAutofit/>
          </a:bodyPr>
          <a:lstStyle>
            <a:lvl1pPr lvl="0" rtl="0">
              <a:spcBef>
                <a:spcPts val="0"/>
              </a:spcBef>
              <a:spcAft>
                <a:spcPts val="0"/>
              </a:spcAft>
              <a:buClr>
                <a:srgbClr val="5A8D30"/>
              </a:buClr>
              <a:buSzPts val="1400"/>
              <a:buNone/>
              <a:defRPr b="1" i="1" sz="1400">
                <a:solidFill>
                  <a:srgbClr val="5A8D3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
    <p:spTree>
      <p:nvGrpSpPr>
        <p:cNvPr id="313" name="Shape 313"/>
        <p:cNvGrpSpPr/>
        <p:nvPr/>
      </p:nvGrpSpPr>
      <p:grpSpPr>
        <a:xfrm>
          <a:off x="0" y="0"/>
          <a:ext cx="0" cy="0"/>
          <a:chOff x="0" y="0"/>
          <a:chExt cx="0" cy="0"/>
        </a:xfrm>
      </p:grpSpPr>
      <p:sp>
        <p:nvSpPr>
          <p:cNvPr id="314" name="Google Shape;314;p44"/>
          <p:cNvSpPr txBox="1"/>
          <p:nvPr>
            <p:ph idx="1" type="body"/>
          </p:nvPr>
        </p:nvSpPr>
        <p:spPr>
          <a:xfrm>
            <a:off x="311700" y="1280160"/>
            <a:ext cx="8520600" cy="3302400"/>
          </a:xfrm>
          <a:prstGeom prst="rect">
            <a:avLst/>
          </a:prstGeom>
        </p:spPr>
        <p:txBody>
          <a:bodyPr anchorCtr="0" anchor="t" bIns="0" lIns="0" spcFirstLastPara="1" rIns="0" wrap="square" tIns="0">
            <a:noAutofit/>
          </a:bodyPr>
          <a:lstStyle>
            <a:lvl1pPr indent="-361950" lvl="0" marL="457200" rtl="0">
              <a:spcBef>
                <a:spcPts val="0"/>
              </a:spcBef>
              <a:spcAft>
                <a:spcPts val="0"/>
              </a:spcAft>
              <a:buClr>
                <a:srgbClr val="DD7500"/>
              </a:buClr>
              <a:buSzPts val="2100"/>
              <a:buChar char="●"/>
              <a:defRPr b="1">
                <a:solidFill>
                  <a:srgbClr val="DD7500"/>
                </a:solidFill>
              </a:defRPr>
            </a:lvl1pPr>
            <a:lvl2pPr indent="-342900" lvl="1" marL="914400" rtl="0">
              <a:spcBef>
                <a:spcPts val="800"/>
              </a:spcBef>
              <a:spcAft>
                <a:spcPts val="0"/>
              </a:spcAft>
              <a:buClr>
                <a:srgbClr val="000000"/>
              </a:buClr>
              <a:buSzPts val="1800"/>
              <a:buChar char="○"/>
              <a:defRPr>
                <a:solidFill>
                  <a:srgbClr val="000000"/>
                </a:solidFill>
              </a:defRPr>
            </a:lvl2pPr>
            <a:lvl3pPr indent="-342900" lvl="2" marL="1371600" rtl="0">
              <a:spcBef>
                <a:spcPts val="800"/>
              </a:spcBef>
              <a:spcAft>
                <a:spcPts val="0"/>
              </a:spcAft>
              <a:buSzPts val="1800"/>
              <a:buChar char="■"/>
              <a:defRPr/>
            </a:lvl3pPr>
            <a:lvl4pPr indent="-304800" lvl="3" marL="1828800" rtl="0">
              <a:spcBef>
                <a:spcPts val="800"/>
              </a:spcBef>
              <a:spcAft>
                <a:spcPts val="0"/>
              </a:spcAft>
              <a:buSzPts val="1200"/>
              <a:buChar char="●"/>
              <a:defRPr/>
            </a:lvl4pPr>
            <a:lvl5pPr indent="-304800" lvl="4" marL="2286000" rtl="0">
              <a:spcBef>
                <a:spcPts val="800"/>
              </a:spcBef>
              <a:spcAft>
                <a:spcPts val="0"/>
              </a:spcAft>
              <a:buSzPts val="1200"/>
              <a:buChar char="○"/>
              <a:defRPr/>
            </a:lvl5pPr>
            <a:lvl6pPr indent="-317500" lvl="5" marL="2743200" rtl="0">
              <a:spcBef>
                <a:spcPts val="8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15" name="Google Shape;315;p44"/>
          <p:cNvSpPr txBox="1"/>
          <p:nvPr>
            <p:ph type="title"/>
          </p:nvPr>
        </p:nvSpPr>
        <p:spPr>
          <a:xfrm>
            <a:off x="311700" y="342325"/>
            <a:ext cx="8520600" cy="792300"/>
          </a:xfrm>
          <a:prstGeom prst="rect">
            <a:avLst/>
          </a:prstGeom>
        </p:spPr>
        <p:txBody>
          <a:bodyPr anchorCtr="0" anchor="b" bIns="18275" lIns="91425" spcFirstLastPara="1" rIns="91425" wrap="square" tIns="18275">
            <a:noAutofit/>
          </a:bodyPr>
          <a:lstStyle>
            <a:lvl1pPr lvl="0" rtl="0">
              <a:spcBef>
                <a:spcPts val="0"/>
              </a:spcBef>
              <a:spcAft>
                <a:spcPts val="0"/>
              </a:spcAft>
              <a:buClr>
                <a:srgbClr val="4E6276"/>
              </a:buClr>
              <a:buSzPts val="1800"/>
              <a:buNone/>
              <a:defRPr b="1" sz="1800">
                <a:solidFill>
                  <a:srgbClr val="4E627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6" name="Google Shape;316;p44"/>
          <p:cNvSpPr txBox="1"/>
          <p:nvPr>
            <p:ph idx="2" type="title"/>
          </p:nvPr>
        </p:nvSpPr>
        <p:spPr>
          <a:xfrm>
            <a:off x="311700" y="0"/>
            <a:ext cx="8520600" cy="342300"/>
          </a:xfrm>
          <a:prstGeom prst="rect">
            <a:avLst/>
          </a:prstGeom>
        </p:spPr>
        <p:txBody>
          <a:bodyPr anchorCtr="0" anchor="b" bIns="18275" lIns="91425" spcFirstLastPara="1" rIns="91425" wrap="square" tIns="18275">
            <a:noAutofit/>
          </a:bodyPr>
          <a:lstStyle>
            <a:lvl1pPr lvl="0" rtl="0">
              <a:spcBef>
                <a:spcPts val="0"/>
              </a:spcBef>
              <a:spcAft>
                <a:spcPts val="0"/>
              </a:spcAft>
              <a:buClr>
                <a:srgbClr val="5A8D30"/>
              </a:buClr>
              <a:buSzPts val="1400"/>
              <a:buNone/>
              <a:defRPr b="1" i="1" sz="1400">
                <a:solidFill>
                  <a:srgbClr val="5A8D3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7" name="Shape 317"/>
        <p:cNvGrpSpPr/>
        <p:nvPr/>
      </p:nvGrpSpPr>
      <p:grpSpPr>
        <a:xfrm>
          <a:off x="0" y="0"/>
          <a:ext cx="0" cy="0"/>
          <a:chOff x="0" y="0"/>
          <a:chExt cx="0" cy="0"/>
        </a:xfrm>
      </p:grpSpPr>
      <p:sp>
        <p:nvSpPr>
          <p:cNvPr id="318" name="Google Shape;318;p45"/>
          <p:cNvSpPr txBox="1"/>
          <p:nvPr>
            <p:ph type="title"/>
          </p:nvPr>
        </p:nvSpPr>
        <p:spPr>
          <a:xfrm>
            <a:off x="540300" y="1998450"/>
            <a:ext cx="3631500" cy="841800"/>
          </a:xfrm>
          <a:prstGeom prst="rect">
            <a:avLst/>
          </a:prstGeom>
        </p:spPr>
        <p:txBody>
          <a:bodyPr anchorCtr="0" anchor="ctr" bIns="0" lIns="0" spcFirstLastPara="1" rIns="0" wrap="square" tIns="0">
            <a:noAutofit/>
          </a:bodyPr>
          <a:lstStyle>
            <a:lvl1pPr lvl="0" rtl="0" algn="ctr">
              <a:spcBef>
                <a:spcPts val="0"/>
              </a:spcBef>
              <a:spcAft>
                <a:spcPts val="0"/>
              </a:spcAft>
              <a:buClr>
                <a:srgbClr val="5A8D30"/>
              </a:buClr>
              <a:buSzPts val="3000"/>
              <a:buNone/>
              <a:defRPr b="1" sz="3000">
                <a:solidFill>
                  <a:srgbClr val="5A8D30"/>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9" name="Google Shape;31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hart">
  <p:cSld name="2_Chart">
    <p:spTree>
      <p:nvGrpSpPr>
        <p:cNvPr id="320" name="Shape 320"/>
        <p:cNvGrpSpPr/>
        <p:nvPr/>
      </p:nvGrpSpPr>
      <p:grpSpPr>
        <a:xfrm>
          <a:off x="0" y="0"/>
          <a:ext cx="0" cy="0"/>
          <a:chOff x="0" y="0"/>
          <a:chExt cx="0" cy="0"/>
        </a:xfrm>
      </p:grpSpPr>
      <p:sp>
        <p:nvSpPr>
          <p:cNvPr id="321" name="Google Shape;321;p46"/>
          <p:cNvSpPr txBox="1"/>
          <p:nvPr>
            <p:ph type="title"/>
          </p:nvPr>
        </p:nvSpPr>
        <p:spPr>
          <a:xfrm>
            <a:off x="204788" y="807371"/>
            <a:ext cx="8229600" cy="857400"/>
          </a:xfrm>
          <a:prstGeom prst="rect">
            <a:avLst/>
          </a:prstGeom>
          <a:noFill/>
          <a:ln>
            <a:noFill/>
          </a:ln>
        </p:spPr>
        <p:txBody>
          <a:bodyPr anchorCtr="0" anchor="ctr" bIns="45700" lIns="0" spcFirstLastPara="1" rIns="91425" wrap="square" tIns="45700">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2" name="Google Shape;322;p46"/>
          <p:cNvSpPr txBox="1"/>
          <p:nvPr>
            <p:ph idx="1" type="body"/>
          </p:nvPr>
        </p:nvSpPr>
        <p:spPr>
          <a:xfrm>
            <a:off x="125498" y="2009589"/>
            <a:ext cx="8229600" cy="533100"/>
          </a:xfrm>
          <a:prstGeom prst="rect">
            <a:avLst/>
          </a:prstGeom>
          <a:noFill/>
          <a:ln>
            <a:noFill/>
          </a:ln>
        </p:spPr>
        <p:txBody>
          <a:bodyPr anchorCtr="0" anchor="t" bIns="45700" lIns="0"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800"/>
              </a:spcBef>
              <a:spcAft>
                <a:spcPts val="0"/>
              </a:spcAft>
              <a:buClr>
                <a:schemeClr val="dk1"/>
              </a:buClr>
              <a:buSzPts val="1800"/>
              <a:buChar char="–"/>
              <a:defRPr/>
            </a:lvl2pPr>
            <a:lvl3pPr indent="-342900" lvl="2" marL="1371600" rtl="0" algn="l">
              <a:spcBef>
                <a:spcPts val="800"/>
              </a:spcBef>
              <a:spcAft>
                <a:spcPts val="0"/>
              </a:spcAft>
              <a:buClr>
                <a:schemeClr val="dk1"/>
              </a:buClr>
              <a:buSzPts val="1800"/>
              <a:buChar char="•"/>
              <a:defRPr/>
            </a:lvl3pPr>
            <a:lvl4pPr indent="-342900" lvl="3" marL="1828800" rtl="0" algn="l">
              <a:spcBef>
                <a:spcPts val="800"/>
              </a:spcBef>
              <a:spcAft>
                <a:spcPts val="0"/>
              </a:spcAft>
              <a:buClr>
                <a:schemeClr val="dk1"/>
              </a:buClr>
              <a:buSzPts val="1800"/>
              <a:buChar char="•"/>
              <a:defRPr/>
            </a:lvl4pPr>
            <a:lvl5pPr indent="-342900" lvl="4" marL="2286000" rtl="0" algn="l">
              <a:spcBef>
                <a:spcPts val="800"/>
              </a:spcBef>
              <a:spcAft>
                <a:spcPts val="0"/>
              </a:spcAft>
              <a:buClr>
                <a:schemeClr val="dk1"/>
              </a:buClr>
              <a:buSzPts val="1800"/>
              <a:buChar char="•"/>
              <a:defRPr/>
            </a:lvl5pPr>
            <a:lvl6pPr indent="-342900" lvl="5" marL="2743200" rtl="0" algn="l">
              <a:spcBef>
                <a:spcPts val="8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3" name="Google Shape;323;p46"/>
          <p:cNvSpPr txBox="1"/>
          <p:nvPr>
            <p:ph idx="12" type="sldNum"/>
          </p:nvPr>
        </p:nvSpPr>
        <p:spPr>
          <a:xfrm>
            <a:off x="8329705" y="4819820"/>
            <a:ext cx="663000" cy="27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rt">
  <p:cSld name="1_Chart">
    <p:spTree>
      <p:nvGrpSpPr>
        <p:cNvPr id="324" name="Shape 324"/>
        <p:cNvGrpSpPr/>
        <p:nvPr/>
      </p:nvGrpSpPr>
      <p:grpSpPr>
        <a:xfrm>
          <a:off x="0" y="0"/>
          <a:ext cx="0" cy="0"/>
          <a:chOff x="0" y="0"/>
          <a:chExt cx="0" cy="0"/>
        </a:xfrm>
      </p:grpSpPr>
      <p:sp>
        <p:nvSpPr>
          <p:cNvPr id="325" name="Google Shape;325;p47"/>
          <p:cNvSpPr txBox="1"/>
          <p:nvPr>
            <p:ph type="title"/>
          </p:nvPr>
        </p:nvSpPr>
        <p:spPr>
          <a:xfrm>
            <a:off x="204788" y="807371"/>
            <a:ext cx="8229600" cy="857400"/>
          </a:xfrm>
          <a:prstGeom prst="rect">
            <a:avLst/>
          </a:prstGeom>
          <a:noFill/>
          <a:ln>
            <a:noFill/>
          </a:ln>
        </p:spPr>
        <p:txBody>
          <a:bodyPr anchorCtr="0" anchor="ctr" bIns="45700" lIns="0" spcFirstLastPara="1" rIns="91425" wrap="square" tIns="45700">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6" name="Google Shape;326;p47"/>
          <p:cNvSpPr txBox="1"/>
          <p:nvPr>
            <p:ph idx="1" type="body"/>
          </p:nvPr>
        </p:nvSpPr>
        <p:spPr>
          <a:xfrm>
            <a:off x="125498" y="2009589"/>
            <a:ext cx="8229600" cy="533100"/>
          </a:xfrm>
          <a:prstGeom prst="rect">
            <a:avLst/>
          </a:prstGeom>
          <a:noFill/>
          <a:ln>
            <a:noFill/>
          </a:ln>
        </p:spPr>
        <p:txBody>
          <a:bodyPr anchorCtr="0" anchor="t" bIns="45700" lIns="0"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800"/>
              </a:spcBef>
              <a:spcAft>
                <a:spcPts val="0"/>
              </a:spcAft>
              <a:buClr>
                <a:schemeClr val="dk1"/>
              </a:buClr>
              <a:buSzPts val="1800"/>
              <a:buChar char="–"/>
              <a:defRPr/>
            </a:lvl2pPr>
            <a:lvl3pPr indent="-342900" lvl="2" marL="1371600" rtl="0" algn="l">
              <a:spcBef>
                <a:spcPts val="800"/>
              </a:spcBef>
              <a:spcAft>
                <a:spcPts val="0"/>
              </a:spcAft>
              <a:buClr>
                <a:schemeClr val="dk1"/>
              </a:buClr>
              <a:buSzPts val="1800"/>
              <a:buChar char="•"/>
              <a:defRPr/>
            </a:lvl3pPr>
            <a:lvl4pPr indent="-342900" lvl="3" marL="1828800" rtl="0" algn="l">
              <a:spcBef>
                <a:spcPts val="800"/>
              </a:spcBef>
              <a:spcAft>
                <a:spcPts val="0"/>
              </a:spcAft>
              <a:buClr>
                <a:schemeClr val="dk1"/>
              </a:buClr>
              <a:buSzPts val="1800"/>
              <a:buChar char="•"/>
              <a:defRPr/>
            </a:lvl4pPr>
            <a:lvl5pPr indent="-342900" lvl="4" marL="2286000" rtl="0" algn="l">
              <a:spcBef>
                <a:spcPts val="800"/>
              </a:spcBef>
              <a:spcAft>
                <a:spcPts val="0"/>
              </a:spcAft>
              <a:buClr>
                <a:schemeClr val="dk1"/>
              </a:buClr>
              <a:buSzPts val="1800"/>
              <a:buChar char="•"/>
              <a:defRPr/>
            </a:lvl5pPr>
            <a:lvl6pPr indent="-342900" lvl="5" marL="2743200" rtl="0" algn="l">
              <a:spcBef>
                <a:spcPts val="8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7" name="Google Shape;327;p47"/>
          <p:cNvSpPr txBox="1"/>
          <p:nvPr>
            <p:ph idx="12" type="sldNum"/>
          </p:nvPr>
        </p:nvSpPr>
        <p:spPr>
          <a:xfrm>
            <a:off x="8329705" y="4819820"/>
            <a:ext cx="663000" cy="27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hart">
  <p:cSld name="3_Chart">
    <p:spTree>
      <p:nvGrpSpPr>
        <p:cNvPr id="328" name="Shape 328"/>
        <p:cNvGrpSpPr/>
        <p:nvPr/>
      </p:nvGrpSpPr>
      <p:grpSpPr>
        <a:xfrm>
          <a:off x="0" y="0"/>
          <a:ext cx="0" cy="0"/>
          <a:chOff x="0" y="0"/>
          <a:chExt cx="0" cy="0"/>
        </a:xfrm>
      </p:grpSpPr>
      <p:sp>
        <p:nvSpPr>
          <p:cNvPr id="329" name="Google Shape;329;p48"/>
          <p:cNvSpPr txBox="1"/>
          <p:nvPr>
            <p:ph type="title"/>
          </p:nvPr>
        </p:nvSpPr>
        <p:spPr>
          <a:xfrm>
            <a:off x="204788" y="807371"/>
            <a:ext cx="8229600" cy="857400"/>
          </a:xfrm>
          <a:prstGeom prst="rect">
            <a:avLst/>
          </a:prstGeom>
          <a:noFill/>
          <a:ln>
            <a:noFill/>
          </a:ln>
        </p:spPr>
        <p:txBody>
          <a:bodyPr anchorCtr="0" anchor="ctr" bIns="45700" lIns="0" spcFirstLastPara="1" rIns="91425" wrap="square" tIns="45700">
            <a:noAutofit/>
          </a:bodyPr>
          <a:lstStyle>
            <a:lvl1pPr lvl="0" rtl="0" algn="l">
              <a:spcBef>
                <a:spcPts val="0"/>
              </a:spcBef>
              <a:spcAft>
                <a:spcPts val="0"/>
              </a:spcAft>
              <a:buClr>
                <a:schemeClr val="dk1"/>
              </a:buClr>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0" name="Google Shape;330;p48"/>
          <p:cNvSpPr txBox="1"/>
          <p:nvPr>
            <p:ph idx="1" type="body"/>
          </p:nvPr>
        </p:nvSpPr>
        <p:spPr>
          <a:xfrm>
            <a:off x="125498" y="2009589"/>
            <a:ext cx="8229600" cy="533100"/>
          </a:xfrm>
          <a:prstGeom prst="rect">
            <a:avLst/>
          </a:prstGeom>
          <a:noFill/>
          <a:ln>
            <a:noFill/>
          </a:ln>
        </p:spPr>
        <p:txBody>
          <a:bodyPr anchorCtr="0" anchor="t" bIns="45700" lIns="0" spcFirstLastPara="1" rIns="91425" wrap="square" tIns="45700">
            <a:noAutofit/>
          </a:bodyPr>
          <a:lstStyle>
            <a:lvl1pPr indent="-342900" lvl="0" marL="457200" rtl="0" algn="l">
              <a:spcBef>
                <a:spcPts val="360"/>
              </a:spcBef>
              <a:spcAft>
                <a:spcPts val="0"/>
              </a:spcAft>
              <a:buClr>
                <a:srgbClr val="7F7F7F"/>
              </a:buClr>
              <a:buSzPts val="1800"/>
              <a:buChar char="•"/>
              <a:defRPr/>
            </a:lvl1pPr>
            <a:lvl2pPr indent="-342900" lvl="1" marL="914400" rtl="0" algn="l">
              <a:spcBef>
                <a:spcPts val="800"/>
              </a:spcBef>
              <a:spcAft>
                <a:spcPts val="0"/>
              </a:spcAft>
              <a:buClr>
                <a:schemeClr val="dk1"/>
              </a:buClr>
              <a:buSzPts val="1800"/>
              <a:buChar char="–"/>
              <a:defRPr/>
            </a:lvl2pPr>
            <a:lvl3pPr indent="-342900" lvl="2" marL="1371600" rtl="0" algn="l">
              <a:spcBef>
                <a:spcPts val="800"/>
              </a:spcBef>
              <a:spcAft>
                <a:spcPts val="0"/>
              </a:spcAft>
              <a:buClr>
                <a:schemeClr val="dk1"/>
              </a:buClr>
              <a:buSzPts val="1800"/>
              <a:buChar char="•"/>
              <a:defRPr/>
            </a:lvl3pPr>
            <a:lvl4pPr indent="-342900" lvl="3" marL="1828800" rtl="0" algn="l">
              <a:spcBef>
                <a:spcPts val="800"/>
              </a:spcBef>
              <a:spcAft>
                <a:spcPts val="0"/>
              </a:spcAft>
              <a:buClr>
                <a:schemeClr val="dk1"/>
              </a:buClr>
              <a:buSzPts val="1800"/>
              <a:buChar char="•"/>
              <a:defRPr/>
            </a:lvl4pPr>
            <a:lvl5pPr indent="-342900" lvl="4" marL="2286000" rtl="0" algn="l">
              <a:spcBef>
                <a:spcPts val="800"/>
              </a:spcBef>
              <a:spcAft>
                <a:spcPts val="0"/>
              </a:spcAft>
              <a:buClr>
                <a:schemeClr val="dk1"/>
              </a:buClr>
              <a:buSzPts val="1800"/>
              <a:buChar char="•"/>
              <a:defRPr/>
            </a:lvl5pPr>
            <a:lvl6pPr indent="-342900" lvl="5" marL="2743200" rtl="0" algn="l">
              <a:spcBef>
                <a:spcPts val="80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1" name="Google Shape;331;p48"/>
          <p:cNvSpPr txBox="1"/>
          <p:nvPr>
            <p:ph idx="12" type="sldNum"/>
          </p:nvPr>
        </p:nvSpPr>
        <p:spPr>
          <a:xfrm>
            <a:off x="8329705" y="4819820"/>
            <a:ext cx="663000" cy="2745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cSld name="Chart">
    <p:spTree>
      <p:nvGrpSpPr>
        <p:cNvPr id="332" name="Shape 332"/>
        <p:cNvGrpSpPr/>
        <p:nvPr/>
      </p:nvGrpSpPr>
      <p:grpSpPr>
        <a:xfrm>
          <a:off x="0" y="0"/>
          <a:ext cx="0" cy="0"/>
          <a:chOff x="0" y="0"/>
          <a:chExt cx="0" cy="0"/>
        </a:xfrm>
      </p:grpSpPr>
      <p:sp>
        <p:nvSpPr>
          <p:cNvPr id="333" name="Google Shape;333;p49"/>
          <p:cNvSpPr txBox="1"/>
          <p:nvPr>
            <p:ph type="title"/>
          </p:nvPr>
        </p:nvSpPr>
        <p:spPr>
          <a:xfrm>
            <a:off x="115136" y="333381"/>
            <a:ext cx="8229600" cy="391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dk1"/>
              </a:buClr>
              <a:buSzPts val="1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4" name="Google Shape;334;p49"/>
          <p:cNvSpPr txBox="1"/>
          <p:nvPr>
            <p:ph idx="1" type="body"/>
          </p:nvPr>
        </p:nvSpPr>
        <p:spPr>
          <a:xfrm>
            <a:off x="115136" y="736649"/>
            <a:ext cx="5332500" cy="249000"/>
          </a:xfrm>
          <a:prstGeom prst="rect">
            <a:avLst/>
          </a:prstGeom>
          <a:noFill/>
          <a:ln>
            <a:noFill/>
          </a:ln>
        </p:spPr>
        <p:txBody>
          <a:bodyPr anchorCtr="0" anchor="t" bIns="45700" lIns="91425" spcFirstLastPara="1" rIns="91425" wrap="square" tIns="45700">
            <a:noAutofit/>
          </a:bodyPr>
          <a:lstStyle>
            <a:lvl1pPr indent="-228600" lvl="0" marL="457200" rtl="0" algn="l">
              <a:spcBef>
                <a:spcPts val="360"/>
              </a:spcBef>
              <a:spcAft>
                <a:spcPts val="0"/>
              </a:spcAft>
              <a:buClr>
                <a:schemeClr val="dk1"/>
              </a:buClr>
              <a:buSzPts val="1800"/>
              <a:buNone/>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5" name="Google Shape;335;p49"/>
          <p:cNvSpPr txBox="1"/>
          <p:nvPr>
            <p:ph idx="12" type="sldNum"/>
          </p:nvPr>
        </p:nvSpPr>
        <p:spPr>
          <a:xfrm>
            <a:off x="8367076" y="4815076"/>
            <a:ext cx="626100" cy="2745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1pPr>
            <a:lvl2pPr indent="0" lvl="1"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2pPr>
            <a:lvl3pPr indent="0" lvl="2"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3pPr>
            <a:lvl4pPr indent="0" lvl="3"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4pPr>
            <a:lvl5pPr indent="0" lvl="4"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5pPr>
            <a:lvl6pPr indent="0" lvl="5"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6pPr>
            <a:lvl7pPr indent="0" lvl="6"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7pPr>
            <a:lvl8pPr indent="0" lvl="7"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8pPr>
            <a:lvl9pPr indent="0" lvl="8" marL="0" marR="0" rtl="0" algn="r">
              <a:spcBef>
                <a:spcPts val="0"/>
              </a:spcBef>
              <a:spcAft>
                <a:spcPts val="0"/>
              </a:spcAft>
              <a:buClr>
                <a:schemeClr val="accent2"/>
              </a:buClr>
              <a:buSzPts val="1000"/>
              <a:buFont typeface="Arial"/>
              <a:buNone/>
              <a:defRPr b="0" i="0" sz="1000" u="none" cap="none" strike="noStrike">
                <a:solidFill>
                  <a:schemeClr val="accen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28" name="Shape 28"/>
        <p:cNvGrpSpPr/>
        <p:nvPr/>
      </p:nvGrpSpPr>
      <p:grpSpPr>
        <a:xfrm>
          <a:off x="0" y="0"/>
          <a:ext cx="0" cy="0"/>
          <a:chOff x="0" y="0"/>
          <a:chExt cx="0" cy="0"/>
        </a:xfrm>
      </p:grpSpPr>
      <p:sp>
        <p:nvSpPr>
          <p:cNvPr id="29" name="Google Shape;29;p6"/>
          <p:cNvSpPr/>
          <p:nvPr/>
        </p:nvSpPr>
        <p:spPr>
          <a:xfrm>
            <a:off x="0" y="0"/>
            <a:ext cx="4572000" cy="5217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30" name="Google Shape;30;p6"/>
          <p:cNvCxnSpPr/>
          <p:nvPr/>
        </p:nvCxnSpPr>
        <p:spPr>
          <a:xfrm>
            <a:off x="539998" y="431999"/>
            <a:ext cx="3780600" cy="0"/>
          </a:xfrm>
          <a:prstGeom prst="straightConnector1">
            <a:avLst/>
          </a:prstGeom>
          <a:noFill/>
          <a:ln cap="flat" cmpd="sng" w="9525">
            <a:solidFill>
              <a:srgbClr val="F2F2F2"/>
            </a:solidFill>
            <a:prstDash val="solid"/>
            <a:miter lim="800000"/>
            <a:headEnd len="sm" w="sm" type="none"/>
            <a:tailEnd len="sm" w="sm" type="none"/>
          </a:ln>
        </p:spPr>
      </p:cxnSp>
      <p:sp>
        <p:nvSpPr>
          <p:cNvPr id="31" name="Google Shape;31;p6"/>
          <p:cNvSpPr txBox="1"/>
          <p:nvPr>
            <p:ph idx="1" type="body"/>
          </p:nvPr>
        </p:nvSpPr>
        <p:spPr>
          <a:xfrm>
            <a:off x="540544" y="675000"/>
            <a:ext cx="37800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32" name="Google Shape;32;p6"/>
          <p:cNvCxnSpPr/>
          <p:nvPr/>
        </p:nvCxnSpPr>
        <p:spPr>
          <a:xfrm>
            <a:off x="540000" y="1431000"/>
            <a:ext cx="675000" cy="0"/>
          </a:xfrm>
          <a:prstGeom prst="straightConnector1">
            <a:avLst/>
          </a:prstGeom>
          <a:noFill/>
          <a:ln cap="flat" cmpd="sng" w="50800">
            <a:solidFill>
              <a:schemeClr val="lt1"/>
            </a:solidFill>
            <a:prstDash val="solid"/>
            <a:miter lim="800000"/>
            <a:headEnd len="sm" w="sm" type="none"/>
            <a:tailEnd len="sm" w="sm" type="none"/>
          </a:ln>
        </p:spPr>
      </p:cxnSp>
      <p:pic>
        <p:nvPicPr>
          <p:cNvPr id="33" name="Google Shape;33;p6"/>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34" name="Google Shape;34;p6"/>
          <p:cNvSpPr txBox="1"/>
          <p:nvPr>
            <p:ph idx="2" type="body"/>
          </p:nvPr>
        </p:nvSpPr>
        <p:spPr>
          <a:xfrm>
            <a:off x="539999" y="222584"/>
            <a:ext cx="4833900" cy="81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600"/>
              <a:buFont typeface="Arial"/>
              <a:buNone/>
              <a:defRPr b="0" sz="600">
                <a:solidFill>
                  <a:schemeClr val="lt1"/>
                </a:solidFill>
                <a:latin typeface="Arial"/>
                <a:ea typeface="Arial"/>
                <a:cs typeface="Arial"/>
                <a:sym typeface="Aria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 name="Google Shape;35;p6"/>
          <p:cNvSpPr txBox="1"/>
          <p:nvPr>
            <p:ph idx="3" type="body"/>
          </p:nvPr>
        </p:nvSpPr>
        <p:spPr>
          <a:xfrm>
            <a:off x="540544" y="1620441"/>
            <a:ext cx="3857700" cy="2969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solidFill>
                  <a:schemeClr val="lt1"/>
                </a:solidFill>
              </a:defRPr>
            </a:lvl1pPr>
            <a:lvl2pPr indent="-342900" lvl="1" marL="914400" algn="l">
              <a:lnSpc>
                <a:spcPct val="100000"/>
              </a:lnSpc>
              <a:spcBef>
                <a:spcPts val="800"/>
              </a:spcBef>
              <a:spcAft>
                <a:spcPts val="0"/>
              </a:spcAft>
              <a:buSzPts val="1800"/>
              <a:buChar char="–"/>
              <a:defRPr>
                <a:solidFill>
                  <a:schemeClr val="lt1"/>
                </a:solidFill>
              </a:defRPr>
            </a:lvl2pPr>
            <a:lvl3pPr indent="-342900" lvl="2" marL="1371600" algn="l">
              <a:lnSpc>
                <a:spcPct val="100000"/>
              </a:lnSpc>
              <a:spcBef>
                <a:spcPts val="800"/>
              </a:spcBef>
              <a:spcAft>
                <a:spcPts val="0"/>
              </a:spcAft>
              <a:buSzPts val="1800"/>
              <a:buChar char="•"/>
              <a:defRPr>
                <a:solidFill>
                  <a:schemeClr val="lt1"/>
                </a:solidFill>
              </a:defRPr>
            </a:lvl3pPr>
            <a:lvl4pPr indent="-304800" lvl="3" marL="1828800" algn="l">
              <a:lnSpc>
                <a:spcPct val="100000"/>
              </a:lnSpc>
              <a:spcBef>
                <a:spcPts val="800"/>
              </a:spcBef>
              <a:spcAft>
                <a:spcPts val="0"/>
              </a:spcAft>
              <a:buSzPts val="1200"/>
              <a:buChar char="•"/>
              <a:defRPr>
                <a:solidFill>
                  <a:schemeClr val="lt1"/>
                </a:solidFill>
              </a:defRPr>
            </a:lvl4pPr>
            <a:lvl5pPr indent="-304800" lvl="4" marL="2286000" algn="l">
              <a:lnSpc>
                <a:spcPct val="150000"/>
              </a:lnSpc>
              <a:spcBef>
                <a:spcPts val="800"/>
              </a:spcBef>
              <a:spcAft>
                <a:spcPts val="0"/>
              </a:spcAft>
              <a:buSzPts val="1200"/>
              <a:buChar char="•"/>
              <a:defRPr>
                <a:solidFill>
                  <a:schemeClr val="lt1"/>
                </a:solidFill>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 name="Google Shape;36;p6"/>
          <p:cNvSpPr txBox="1"/>
          <p:nvPr>
            <p:ph idx="4" type="body"/>
          </p:nvPr>
        </p:nvSpPr>
        <p:spPr>
          <a:xfrm>
            <a:off x="4677187" y="1614422"/>
            <a:ext cx="3857700" cy="2969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spTree>
      <p:nvGrpSpPr>
        <p:cNvPr id="37" name="Shape 37"/>
        <p:cNvGrpSpPr/>
        <p:nvPr/>
      </p:nvGrpSpPr>
      <p:grpSpPr>
        <a:xfrm>
          <a:off x="0" y="0"/>
          <a:ext cx="0" cy="0"/>
          <a:chOff x="0" y="0"/>
          <a:chExt cx="0" cy="0"/>
        </a:xfrm>
      </p:grpSpPr>
      <p:sp>
        <p:nvSpPr>
          <p:cNvPr id="38" name="Google Shape;38;p7"/>
          <p:cNvSpPr/>
          <p:nvPr/>
        </p:nvSpPr>
        <p:spPr>
          <a:xfrm>
            <a:off x="4753799" y="1620000"/>
            <a:ext cx="3885300" cy="2970000"/>
          </a:xfrm>
          <a:prstGeom prst="roundRect">
            <a:avLst>
              <a:gd fmla="val 4381" name="adj"/>
            </a:avLst>
          </a:prstGeom>
          <a:solidFill>
            <a:srgbClr val="F5E0C1"/>
          </a:solidFill>
          <a:ln cap="flat" cmpd="sng" w="19050">
            <a:solidFill>
              <a:srgbClr val="DB8F1E"/>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9" name="Google Shape;39;p7"/>
          <p:cNvSpPr txBox="1"/>
          <p:nvPr>
            <p:ph idx="1" type="body"/>
          </p:nvPr>
        </p:nvSpPr>
        <p:spPr>
          <a:xfrm>
            <a:off x="540000" y="1620000"/>
            <a:ext cx="3885300" cy="297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1"/>
              </a:buClr>
              <a:buSzPts val="1200"/>
              <a:buFont typeface="Arial"/>
              <a:buChar char="•"/>
              <a:defRPr sz="1200"/>
            </a:lvl1pPr>
            <a:lvl2pPr indent="-304800" lvl="1" marL="914400" algn="l">
              <a:lnSpc>
                <a:spcPct val="125000"/>
              </a:lnSpc>
              <a:spcBef>
                <a:spcPts val="800"/>
              </a:spcBef>
              <a:spcAft>
                <a:spcPts val="0"/>
              </a:spcAft>
              <a:buClr>
                <a:schemeClr val="accent1"/>
              </a:buClr>
              <a:buSzPts val="1200"/>
              <a:buFont typeface="Arial"/>
              <a:buChar char="‒"/>
              <a:defRPr sz="1200"/>
            </a:lvl2pPr>
            <a:lvl3pPr indent="-304800" lvl="2" marL="1371600" algn="l">
              <a:lnSpc>
                <a:spcPct val="125000"/>
              </a:lnSpc>
              <a:spcBef>
                <a:spcPts val="800"/>
              </a:spcBef>
              <a:spcAft>
                <a:spcPts val="0"/>
              </a:spcAft>
              <a:buClr>
                <a:schemeClr val="accent1"/>
              </a:buClr>
              <a:buSzPts val="1200"/>
              <a:buFont typeface="Arial"/>
              <a:buChar char="•"/>
              <a:defRPr sz="1200"/>
            </a:lvl3pPr>
            <a:lvl4pPr indent="-304800" lvl="3" marL="1828800" algn="l">
              <a:lnSpc>
                <a:spcPct val="125000"/>
              </a:lnSpc>
              <a:spcBef>
                <a:spcPts val="800"/>
              </a:spcBef>
              <a:spcAft>
                <a:spcPts val="0"/>
              </a:spcAft>
              <a:buClr>
                <a:schemeClr val="accent1"/>
              </a:buClr>
              <a:buSzPts val="1200"/>
              <a:buFont typeface="Arial"/>
              <a:buChar char="•"/>
              <a:defRPr sz="1200"/>
            </a:lvl4pPr>
            <a:lvl5pPr indent="-304800" lvl="4" marL="2286000" algn="l">
              <a:lnSpc>
                <a:spcPct val="125000"/>
              </a:lnSpc>
              <a:spcBef>
                <a:spcPts val="800"/>
              </a:spcBef>
              <a:spcAft>
                <a:spcPts val="0"/>
              </a:spcAft>
              <a:buClr>
                <a:schemeClr val="accent1"/>
              </a:buClr>
              <a:buSzPts val="1200"/>
              <a:buFont typeface="Arial"/>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7"/>
          <p:cNvSpPr txBox="1"/>
          <p:nvPr>
            <p:ph idx="2" type="body"/>
          </p:nvPr>
        </p:nvSpPr>
        <p:spPr>
          <a:xfrm>
            <a:off x="4887000" y="2295000"/>
            <a:ext cx="3618000" cy="2160000"/>
          </a:xfrm>
          <a:prstGeom prst="rect">
            <a:avLst/>
          </a:prstGeom>
          <a:noFill/>
          <a:ln>
            <a:noFill/>
          </a:ln>
        </p:spPr>
        <p:txBody>
          <a:bodyPr anchorCtr="0" anchor="t" bIns="0" lIns="0" spcFirstLastPara="1" rIns="0" wrap="square" tIns="0">
            <a:noAutofit/>
          </a:bodyPr>
          <a:lstStyle>
            <a:lvl1pPr indent="-304800" lvl="0" marL="457200" algn="l">
              <a:lnSpc>
                <a:spcPct val="125000"/>
              </a:lnSpc>
              <a:spcBef>
                <a:spcPts val="0"/>
              </a:spcBef>
              <a:spcAft>
                <a:spcPts val="0"/>
              </a:spcAft>
              <a:buClr>
                <a:schemeClr val="accent1"/>
              </a:buClr>
              <a:buSzPts val="1200"/>
              <a:buFont typeface="Arial"/>
              <a:buChar char="•"/>
              <a:defRPr sz="1200"/>
            </a:lvl1pPr>
            <a:lvl2pPr indent="-304800" lvl="1" marL="914400" algn="l">
              <a:lnSpc>
                <a:spcPct val="125000"/>
              </a:lnSpc>
              <a:spcBef>
                <a:spcPts val="800"/>
              </a:spcBef>
              <a:spcAft>
                <a:spcPts val="0"/>
              </a:spcAft>
              <a:buClr>
                <a:schemeClr val="accent1"/>
              </a:buClr>
              <a:buSzPts val="1200"/>
              <a:buFont typeface="Arial"/>
              <a:buChar char="‒"/>
              <a:defRPr sz="1200"/>
            </a:lvl2pPr>
            <a:lvl3pPr indent="-304800" lvl="2" marL="1371600" algn="l">
              <a:lnSpc>
                <a:spcPct val="125000"/>
              </a:lnSpc>
              <a:spcBef>
                <a:spcPts val="800"/>
              </a:spcBef>
              <a:spcAft>
                <a:spcPts val="0"/>
              </a:spcAft>
              <a:buClr>
                <a:schemeClr val="accent1"/>
              </a:buClr>
              <a:buSzPts val="1200"/>
              <a:buFont typeface="Arial"/>
              <a:buChar char="•"/>
              <a:defRPr sz="1200"/>
            </a:lvl3pPr>
            <a:lvl4pPr indent="-304800" lvl="3" marL="1828800" algn="l">
              <a:lnSpc>
                <a:spcPct val="125000"/>
              </a:lnSpc>
              <a:spcBef>
                <a:spcPts val="800"/>
              </a:spcBef>
              <a:spcAft>
                <a:spcPts val="0"/>
              </a:spcAft>
              <a:buClr>
                <a:schemeClr val="accent1"/>
              </a:buClr>
              <a:buSzPts val="1200"/>
              <a:buFont typeface="Arial"/>
              <a:buChar char="•"/>
              <a:defRPr sz="1200"/>
            </a:lvl4pPr>
            <a:lvl5pPr indent="-304800" lvl="4" marL="2286000" algn="l">
              <a:lnSpc>
                <a:spcPct val="125000"/>
              </a:lnSpc>
              <a:spcBef>
                <a:spcPts val="800"/>
              </a:spcBef>
              <a:spcAft>
                <a:spcPts val="0"/>
              </a:spcAft>
              <a:buClr>
                <a:schemeClr val="accent1"/>
              </a:buClr>
              <a:buSzPts val="1200"/>
              <a:buFont typeface="Arial"/>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7"/>
          <p:cNvSpPr txBox="1"/>
          <p:nvPr>
            <p:ph idx="3" type="body"/>
          </p:nvPr>
        </p:nvSpPr>
        <p:spPr>
          <a:xfrm>
            <a:off x="4887000" y="1755000"/>
            <a:ext cx="3618000" cy="4590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SzPts val="1200"/>
              <a:buFont typeface="Arial"/>
              <a:buNone/>
              <a:defRPr b="0" i="0" sz="1200" cap="none">
                <a:solidFill>
                  <a:schemeClr val="accent1"/>
                </a:solidFill>
                <a:latin typeface="Arial"/>
                <a:ea typeface="Arial"/>
                <a:cs typeface="Arial"/>
                <a:sym typeface="Arial"/>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42" name="Google Shape;42;p7"/>
          <p:cNvCxnSpPr/>
          <p:nvPr/>
        </p:nvCxnSpPr>
        <p:spPr>
          <a:xfrm>
            <a:off x="539999" y="432000"/>
            <a:ext cx="8100000" cy="0"/>
          </a:xfrm>
          <a:prstGeom prst="straightConnector1">
            <a:avLst/>
          </a:prstGeom>
          <a:noFill/>
          <a:ln cap="flat" cmpd="sng" w="9525">
            <a:solidFill>
              <a:schemeClr val="accent1"/>
            </a:solidFill>
            <a:prstDash val="solid"/>
            <a:miter lim="800000"/>
            <a:headEnd len="sm" w="sm" type="none"/>
            <a:tailEnd len="sm" w="sm" type="none"/>
          </a:ln>
        </p:spPr>
      </p:cxnSp>
      <p:sp>
        <p:nvSpPr>
          <p:cNvPr id="43" name="Google Shape;43;p7"/>
          <p:cNvSpPr txBox="1"/>
          <p:nvPr>
            <p:ph idx="4"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107142"/>
              </a:lnSpc>
              <a:spcBef>
                <a:spcPts val="0"/>
              </a:spcBef>
              <a:spcAft>
                <a:spcPts val="0"/>
              </a:spcAft>
              <a:buSzPts val="2100"/>
              <a:buFont typeface="Arial Black"/>
              <a:buNone/>
              <a:defRPr b="1" i="0" sz="21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44" name="Google Shape;44;p7"/>
          <p:cNvCxnSpPr/>
          <p:nvPr/>
        </p:nvCxnSpPr>
        <p:spPr>
          <a:xfrm>
            <a:off x="540000" y="1431000"/>
            <a:ext cx="675000" cy="0"/>
          </a:xfrm>
          <a:prstGeom prst="straightConnector1">
            <a:avLst/>
          </a:prstGeom>
          <a:noFill/>
          <a:ln cap="flat" cmpd="sng" w="50800">
            <a:solidFill>
              <a:schemeClr val="accent1"/>
            </a:solidFill>
            <a:prstDash val="solid"/>
            <a:miter lim="800000"/>
            <a:headEnd len="sm" w="sm" type="none"/>
            <a:tailEnd len="sm" w="sm" type="none"/>
          </a:ln>
        </p:spPr>
      </p:cxnSp>
      <p:pic>
        <p:nvPicPr>
          <p:cNvPr id="45" name="Google Shape;45;p7"/>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46" name="Google Shape;46;p7"/>
          <p:cNvSpPr txBox="1"/>
          <p:nvPr>
            <p:ph idx="5"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2Line_Assess_Title and Content">
  <p:cSld name="01_2Line_Assess_Title and Content">
    <p:spTree>
      <p:nvGrpSpPr>
        <p:cNvPr id="47" name="Shape 47"/>
        <p:cNvGrpSpPr/>
        <p:nvPr/>
      </p:nvGrpSpPr>
      <p:grpSpPr>
        <a:xfrm>
          <a:off x="0" y="0"/>
          <a:ext cx="0" cy="0"/>
          <a:chOff x="0" y="0"/>
          <a:chExt cx="0" cy="0"/>
        </a:xfrm>
      </p:grpSpPr>
      <p:cxnSp>
        <p:nvCxnSpPr>
          <p:cNvPr id="48" name="Google Shape;48;p8"/>
          <p:cNvCxnSpPr/>
          <p:nvPr/>
        </p:nvCxnSpPr>
        <p:spPr>
          <a:xfrm>
            <a:off x="539999" y="432000"/>
            <a:ext cx="8100000" cy="0"/>
          </a:xfrm>
          <a:prstGeom prst="straightConnector1">
            <a:avLst/>
          </a:prstGeom>
          <a:noFill/>
          <a:ln cap="flat" cmpd="sng" w="9525">
            <a:solidFill>
              <a:schemeClr val="accent1"/>
            </a:solidFill>
            <a:prstDash val="solid"/>
            <a:miter lim="800000"/>
            <a:headEnd len="sm" w="sm" type="none"/>
            <a:tailEnd len="sm" w="sm" type="none"/>
          </a:ln>
        </p:spPr>
      </p:cxnSp>
      <p:sp>
        <p:nvSpPr>
          <p:cNvPr id="49" name="Google Shape;49;p8"/>
          <p:cNvSpPr txBox="1"/>
          <p:nvPr>
            <p:ph idx="1" type="body"/>
          </p:nvPr>
        </p:nvSpPr>
        <p:spPr>
          <a:xfrm>
            <a:off x="540544" y="675000"/>
            <a:ext cx="8099700" cy="675000"/>
          </a:xfrm>
          <a:prstGeom prst="rect">
            <a:avLst/>
          </a:prstGeom>
          <a:noFill/>
          <a:ln>
            <a:noFill/>
          </a:ln>
        </p:spPr>
        <p:txBody>
          <a:bodyPr anchorCtr="0" anchor="b"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50" name="Google Shape;50;p8"/>
          <p:cNvCxnSpPr/>
          <p:nvPr/>
        </p:nvCxnSpPr>
        <p:spPr>
          <a:xfrm>
            <a:off x="540000" y="1431000"/>
            <a:ext cx="675000" cy="0"/>
          </a:xfrm>
          <a:prstGeom prst="straightConnector1">
            <a:avLst/>
          </a:prstGeom>
          <a:noFill/>
          <a:ln cap="flat" cmpd="sng" w="50800">
            <a:solidFill>
              <a:schemeClr val="accent1"/>
            </a:solidFill>
            <a:prstDash val="solid"/>
            <a:miter lim="800000"/>
            <a:headEnd len="sm" w="sm" type="none"/>
            <a:tailEnd len="sm" w="sm" type="none"/>
          </a:ln>
        </p:spPr>
      </p:cxnSp>
      <p:sp>
        <p:nvSpPr>
          <p:cNvPr id="51" name="Google Shape;51;p8"/>
          <p:cNvSpPr txBox="1"/>
          <p:nvPr>
            <p:ph idx="2" type="body"/>
          </p:nvPr>
        </p:nvSpPr>
        <p:spPr>
          <a:xfrm>
            <a:off x="540000" y="1620000"/>
            <a:ext cx="8100000" cy="2970000"/>
          </a:xfrm>
          <a:prstGeom prst="rect">
            <a:avLst/>
          </a:prstGeom>
          <a:noFill/>
          <a:ln>
            <a:noFill/>
          </a:ln>
        </p:spPr>
        <p:txBody>
          <a:bodyPr anchorCtr="0" anchor="t" bIns="0" lIns="0" spcFirstLastPara="1" rIns="0" wrap="square" tIns="0">
            <a:noAutofit/>
          </a:bodyPr>
          <a:lstStyle>
            <a:lvl1pPr indent="-361950" lvl="0" marL="457200" algn="l">
              <a:lnSpc>
                <a:spcPct val="150000"/>
              </a:lnSpc>
              <a:spcBef>
                <a:spcPts val="0"/>
              </a:spcBef>
              <a:spcAft>
                <a:spcPts val="0"/>
              </a:spcAft>
              <a:buClr>
                <a:schemeClr val="accent1"/>
              </a:buClr>
              <a:buSzPts val="2100"/>
              <a:buChar char="•"/>
              <a:defRPr sz="2100"/>
            </a:lvl1pPr>
            <a:lvl2pPr indent="-342900" lvl="1" marL="914400" algn="l">
              <a:lnSpc>
                <a:spcPct val="150000"/>
              </a:lnSpc>
              <a:spcBef>
                <a:spcPts val="800"/>
              </a:spcBef>
              <a:spcAft>
                <a:spcPts val="0"/>
              </a:spcAft>
              <a:buClr>
                <a:schemeClr val="accent1"/>
              </a:buClr>
              <a:buSzPts val="1800"/>
              <a:buChar char="–"/>
              <a:defRPr sz="1800"/>
            </a:lvl2pPr>
            <a:lvl3pPr indent="-342900" lvl="2" marL="1371600" algn="l">
              <a:lnSpc>
                <a:spcPct val="150000"/>
              </a:lnSpc>
              <a:spcBef>
                <a:spcPts val="800"/>
              </a:spcBef>
              <a:spcAft>
                <a:spcPts val="0"/>
              </a:spcAft>
              <a:buClr>
                <a:schemeClr val="accent1"/>
              </a:buClr>
              <a:buSzPts val="1800"/>
              <a:buChar char="•"/>
              <a:defRPr sz="1800"/>
            </a:lvl3pPr>
            <a:lvl4pPr indent="-304800" lvl="3" marL="1828800" algn="l">
              <a:lnSpc>
                <a:spcPct val="150000"/>
              </a:lnSpc>
              <a:spcBef>
                <a:spcPts val="800"/>
              </a:spcBef>
              <a:spcAft>
                <a:spcPts val="0"/>
              </a:spcAft>
              <a:buClr>
                <a:schemeClr val="accent1"/>
              </a:buClr>
              <a:buSzPts val="1200"/>
              <a:buChar char="•"/>
              <a:defRPr sz="1200"/>
            </a:lvl4pPr>
            <a:lvl5pPr indent="-304800" lvl="4" marL="2286000" algn="l">
              <a:lnSpc>
                <a:spcPct val="150000"/>
              </a:lnSpc>
              <a:spcBef>
                <a:spcPts val="800"/>
              </a:spcBef>
              <a:spcAft>
                <a:spcPts val="0"/>
              </a:spcAft>
              <a:buClr>
                <a:schemeClr val="accent1"/>
              </a:buClr>
              <a:buSzPts val="1200"/>
              <a:buChar char="•"/>
              <a:defRPr sz="1200"/>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2" name="Google Shape;52;p8"/>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53" name="Google Shape;53;p8"/>
          <p:cNvSpPr txBox="1"/>
          <p:nvPr>
            <p:ph idx="3"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4"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b="12544" l="14219" r="10557" t="17905"/>
          <a:stretch/>
        </p:blipFill>
        <p:spPr>
          <a:xfrm>
            <a:off x="-12032" y="-104361"/>
            <a:ext cx="9285239" cy="5723109"/>
          </a:xfrm>
          <a:prstGeom prst="rect">
            <a:avLst/>
          </a:prstGeom>
          <a:noFill/>
          <a:ln>
            <a:noFill/>
          </a:ln>
        </p:spPr>
      </p:pic>
      <p:sp>
        <p:nvSpPr>
          <p:cNvPr id="56" name="Google Shape;56;p9"/>
          <p:cNvSpPr txBox="1"/>
          <p:nvPr>
            <p:ph idx="1" type="body"/>
          </p:nvPr>
        </p:nvSpPr>
        <p:spPr>
          <a:xfrm>
            <a:off x="540000" y="2296175"/>
            <a:ext cx="4396200" cy="551100"/>
          </a:xfrm>
          <a:prstGeom prst="rect">
            <a:avLst/>
          </a:prstGeom>
          <a:noFill/>
          <a:ln>
            <a:noFill/>
          </a:ln>
        </p:spPr>
        <p:txBody>
          <a:bodyPr anchorCtr="0" anchor="ctr" bIns="0" lIns="0" spcFirstLastPara="1" rIns="0" wrap="square" tIns="0">
            <a:noAutofit/>
          </a:bodyPr>
          <a:lstStyle>
            <a:lvl1pPr indent="-228600" lvl="0" marL="457200" algn="l">
              <a:lnSpc>
                <a:spcPct val="114285"/>
              </a:lnSpc>
              <a:spcBef>
                <a:spcPts val="0"/>
              </a:spcBef>
              <a:spcAft>
                <a:spcPts val="0"/>
              </a:spcAft>
              <a:buSzPts val="2100"/>
              <a:buFont typeface="Arial Black"/>
              <a:buNone/>
              <a:defRPr b="1" i="0" sz="2100" cap="none">
                <a:solidFill>
                  <a:schemeClr val="lt1"/>
                </a:solidFill>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7" name="Google Shape;57;p9"/>
          <p:cNvPicPr preferRelativeResize="0"/>
          <p:nvPr/>
        </p:nvPicPr>
        <p:blipFill rotWithShape="1">
          <a:blip r:embed="rId3">
            <a:alphaModFix/>
          </a:blip>
          <a:srcRect b="0" l="0" r="0" t="0"/>
          <a:stretch/>
        </p:blipFill>
        <p:spPr>
          <a:xfrm>
            <a:off x="7516090" y="4401597"/>
            <a:ext cx="1367606" cy="4710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_1Line_CMPgeneral_Title and Content">
  <p:cSld name="00_1Line_CMPgeneral_Title and Content">
    <p:spTree>
      <p:nvGrpSpPr>
        <p:cNvPr id="58" name="Shape 58"/>
        <p:cNvGrpSpPr/>
        <p:nvPr/>
      </p:nvGrpSpPr>
      <p:grpSpPr>
        <a:xfrm>
          <a:off x="0" y="0"/>
          <a:ext cx="0" cy="0"/>
          <a:chOff x="0" y="0"/>
          <a:chExt cx="0" cy="0"/>
        </a:xfrm>
      </p:grpSpPr>
      <p:cxnSp>
        <p:nvCxnSpPr>
          <p:cNvPr id="59" name="Google Shape;59;p10"/>
          <p:cNvCxnSpPr/>
          <p:nvPr/>
        </p:nvCxnSpPr>
        <p:spPr>
          <a:xfrm>
            <a:off x="539999" y="432000"/>
            <a:ext cx="8100000" cy="0"/>
          </a:xfrm>
          <a:prstGeom prst="straightConnector1">
            <a:avLst/>
          </a:prstGeom>
          <a:noFill/>
          <a:ln cap="flat" cmpd="sng" w="9525">
            <a:solidFill>
              <a:schemeClr val="accent6"/>
            </a:solidFill>
            <a:prstDash val="solid"/>
            <a:miter lim="800000"/>
            <a:headEnd len="sm" w="sm" type="none"/>
            <a:tailEnd len="sm" w="sm" type="none"/>
          </a:ln>
        </p:spPr>
      </p:cxnSp>
      <p:sp>
        <p:nvSpPr>
          <p:cNvPr id="60" name="Google Shape;60;p10"/>
          <p:cNvSpPr txBox="1"/>
          <p:nvPr>
            <p:ph idx="1" type="body"/>
          </p:nvPr>
        </p:nvSpPr>
        <p:spPr>
          <a:xfrm>
            <a:off x="540544" y="675000"/>
            <a:ext cx="8099700" cy="277500"/>
          </a:xfrm>
          <a:prstGeom prst="rect">
            <a:avLst/>
          </a:prstGeom>
          <a:noFill/>
          <a:ln>
            <a:noFill/>
          </a:ln>
        </p:spPr>
        <p:txBody>
          <a:bodyPr anchorCtr="0" anchor="t" bIns="0" lIns="0" spcFirstLastPara="1" rIns="0" wrap="square" tIns="0">
            <a:noAutofit/>
          </a:bodyPr>
          <a:lstStyle>
            <a:lvl1pPr indent="-228600" lvl="0" marL="457200" algn="l">
              <a:lnSpc>
                <a:spcPct val="93750"/>
              </a:lnSpc>
              <a:spcBef>
                <a:spcPts val="0"/>
              </a:spcBef>
              <a:spcAft>
                <a:spcPts val="0"/>
              </a:spcAft>
              <a:buSzPts val="2400"/>
              <a:buFont typeface="Arial Black"/>
              <a:buNone/>
              <a:defRPr b="1" i="0" sz="2400" cap="none">
                <a:latin typeface="Arial Black"/>
                <a:ea typeface="Arial Black"/>
                <a:cs typeface="Arial Black"/>
                <a:sym typeface="Arial Black"/>
              </a:defRPr>
            </a:lvl1pPr>
            <a:lvl2pPr indent="-228600" lvl="1" marL="914400" algn="l">
              <a:lnSpc>
                <a:spcPct val="100000"/>
              </a:lnSpc>
              <a:spcBef>
                <a:spcPts val="0"/>
              </a:spcBef>
              <a:spcAft>
                <a:spcPts val="0"/>
              </a:spcAft>
              <a:buSzPts val="1800"/>
              <a:buFont typeface="Arial"/>
              <a:buNone/>
              <a:defRPr/>
            </a:lvl2pPr>
            <a:lvl3pPr indent="-228600" lvl="2" marL="1371600" algn="l">
              <a:lnSpc>
                <a:spcPct val="100000"/>
              </a:lnSpc>
              <a:spcBef>
                <a:spcPts val="800"/>
              </a:spcBef>
              <a:spcAft>
                <a:spcPts val="0"/>
              </a:spcAft>
              <a:buSzPts val="1800"/>
              <a:buFont typeface="Arial"/>
              <a:buNone/>
              <a:defRPr/>
            </a:lvl3pPr>
            <a:lvl4pPr indent="-228600" lvl="3" marL="1828800" algn="l">
              <a:lnSpc>
                <a:spcPct val="100000"/>
              </a:lnSpc>
              <a:spcBef>
                <a:spcPts val="800"/>
              </a:spcBef>
              <a:spcAft>
                <a:spcPts val="0"/>
              </a:spcAft>
              <a:buSzPts val="1200"/>
              <a:buFont typeface="Arial"/>
              <a:buNone/>
              <a:defRPr/>
            </a:lvl4pPr>
            <a:lvl5pPr indent="-228600" lvl="4" marL="2286000" algn="l">
              <a:lnSpc>
                <a:spcPct val="150000"/>
              </a:lnSpc>
              <a:spcBef>
                <a:spcPts val="800"/>
              </a:spcBef>
              <a:spcAft>
                <a:spcPts val="0"/>
              </a:spcAft>
              <a:buSzPts val="1200"/>
              <a:buFont typeface="Arial"/>
              <a:buNone/>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1" name="Google Shape;61;p10"/>
          <p:cNvCxnSpPr/>
          <p:nvPr/>
        </p:nvCxnSpPr>
        <p:spPr>
          <a:xfrm>
            <a:off x="540544" y="996992"/>
            <a:ext cx="675000" cy="0"/>
          </a:xfrm>
          <a:prstGeom prst="straightConnector1">
            <a:avLst/>
          </a:prstGeom>
          <a:noFill/>
          <a:ln cap="flat" cmpd="sng" w="50800">
            <a:solidFill>
              <a:schemeClr val="accent6"/>
            </a:solidFill>
            <a:prstDash val="solid"/>
            <a:miter lim="800000"/>
            <a:headEnd len="sm" w="sm" type="none"/>
            <a:tailEnd len="sm" w="sm" type="none"/>
          </a:ln>
        </p:spPr>
      </p:cxnSp>
      <p:sp>
        <p:nvSpPr>
          <p:cNvPr id="62" name="Google Shape;62;p10"/>
          <p:cNvSpPr txBox="1"/>
          <p:nvPr>
            <p:ph idx="2" type="body"/>
          </p:nvPr>
        </p:nvSpPr>
        <p:spPr>
          <a:xfrm>
            <a:off x="522000" y="1254374"/>
            <a:ext cx="8100000" cy="3394500"/>
          </a:xfrm>
          <a:prstGeom prst="rect">
            <a:avLst/>
          </a:prstGeom>
          <a:noFill/>
          <a:ln>
            <a:noFill/>
          </a:ln>
        </p:spPr>
        <p:txBody>
          <a:bodyPr anchorCtr="0" anchor="t" bIns="0" lIns="0" spcFirstLastPara="1" rIns="0" wrap="square" tIns="0">
            <a:noAutofit/>
          </a:bodyPr>
          <a:lstStyle>
            <a:lvl1pPr indent="-342900" lvl="0" marL="457200" algn="l">
              <a:spcBef>
                <a:spcPts val="0"/>
              </a:spcBef>
              <a:spcAft>
                <a:spcPts val="0"/>
              </a:spcAft>
              <a:buClr>
                <a:srgbClr val="DD7500"/>
              </a:buClr>
              <a:buSzPts val="1800"/>
              <a:buChar char="●"/>
              <a:defRPr sz="2100"/>
            </a:lvl1pPr>
            <a:lvl2pPr indent="-317500" lvl="1" marL="914400" algn="l">
              <a:lnSpc>
                <a:spcPct val="150000"/>
              </a:lnSpc>
              <a:spcBef>
                <a:spcPts val="0"/>
              </a:spcBef>
              <a:spcAft>
                <a:spcPts val="0"/>
              </a:spcAft>
              <a:buClr>
                <a:srgbClr val="000000"/>
              </a:buClr>
              <a:buSzPts val="1400"/>
              <a:buChar char="○"/>
              <a:defRPr sz="1800"/>
            </a:lvl2pPr>
            <a:lvl3pPr indent="-317500" lvl="2" marL="1371600" algn="l">
              <a:lnSpc>
                <a:spcPct val="150000"/>
              </a:lnSpc>
              <a:spcBef>
                <a:spcPts val="800"/>
              </a:spcBef>
              <a:spcAft>
                <a:spcPts val="0"/>
              </a:spcAft>
              <a:buClr>
                <a:srgbClr val="595959"/>
              </a:buClr>
              <a:buSzPts val="1400"/>
              <a:buChar char="■"/>
              <a:defRPr sz="1800"/>
            </a:lvl3pPr>
            <a:lvl4pPr indent="-317500" lvl="3" marL="1828800" algn="l">
              <a:lnSpc>
                <a:spcPct val="150000"/>
              </a:lnSpc>
              <a:spcBef>
                <a:spcPts val="800"/>
              </a:spcBef>
              <a:spcAft>
                <a:spcPts val="0"/>
              </a:spcAft>
              <a:buClr>
                <a:srgbClr val="595959"/>
              </a:buClr>
              <a:buSzPts val="1400"/>
              <a:buChar char="●"/>
              <a:defRPr sz="1200"/>
            </a:lvl4pPr>
            <a:lvl5pPr indent="-317500" lvl="4" marL="2286000" algn="l">
              <a:lnSpc>
                <a:spcPct val="150000"/>
              </a:lnSpc>
              <a:spcBef>
                <a:spcPts val="800"/>
              </a:spcBef>
              <a:spcAft>
                <a:spcPts val="0"/>
              </a:spcAft>
              <a:buClr>
                <a:srgbClr val="595959"/>
              </a:buClr>
              <a:buSzPts val="1400"/>
              <a:buChar char="○"/>
              <a:defRPr sz="1200"/>
            </a:lvl5pPr>
            <a:lvl6pPr indent="-317500" lvl="5" marL="2743200" algn="l">
              <a:lnSpc>
                <a:spcPct val="90000"/>
              </a:lnSpc>
              <a:spcBef>
                <a:spcPts val="800"/>
              </a:spcBef>
              <a:spcAft>
                <a:spcPts val="0"/>
              </a:spcAft>
              <a:buClr>
                <a:srgbClr val="595959"/>
              </a:buClr>
              <a:buSzPts val="1400"/>
              <a:buChar char="■"/>
              <a:defRPr/>
            </a:lvl6pPr>
            <a:lvl7pPr indent="-317500" lvl="6" marL="3200400" algn="l">
              <a:lnSpc>
                <a:spcPct val="90000"/>
              </a:lnSpc>
              <a:spcBef>
                <a:spcPts val="400"/>
              </a:spcBef>
              <a:spcAft>
                <a:spcPts val="0"/>
              </a:spcAft>
              <a:buClr>
                <a:srgbClr val="595959"/>
              </a:buClr>
              <a:buSzPts val="1400"/>
              <a:buChar char="●"/>
              <a:defRPr/>
            </a:lvl7pPr>
            <a:lvl8pPr indent="-317500" lvl="7" marL="3657600" algn="l">
              <a:lnSpc>
                <a:spcPct val="90000"/>
              </a:lnSpc>
              <a:spcBef>
                <a:spcPts val="400"/>
              </a:spcBef>
              <a:spcAft>
                <a:spcPts val="0"/>
              </a:spcAft>
              <a:buClr>
                <a:srgbClr val="595959"/>
              </a:buClr>
              <a:buSzPts val="1400"/>
              <a:buChar char="○"/>
              <a:defRPr/>
            </a:lvl8pPr>
            <a:lvl9pPr indent="-317500" lvl="8" marL="4114800" algn="l">
              <a:lnSpc>
                <a:spcPct val="90000"/>
              </a:lnSpc>
              <a:spcBef>
                <a:spcPts val="400"/>
              </a:spcBef>
              <a:spcAft>
                <a:spcPts val="0"/>
              </a:spcAft>
              <a:buClr>
                <a:srgbClr val="595959"/>
              </a:buClr>
              <a:buSzPts val="1400"/>
              <a:buChar char="■"/>
              <a:defRPr/>
            </a:lvl9pPr>
          </a:lstStyle>
          <a:p/>
        </p:txBody>
      </p:sp>
      <p:pic>
        <p:nvPicPr>
          <p:cNvPr id="63" name="Google Shape;63;p10"/>
          <p:cNvPicPr preferRelativeResize="0"/>
          <p:nvPr/>
        </p:nvPicPr>
        <p:blipFill rotWithShape="1">
          <a:blip r:embed="rId2">
            <a:alphaModFix/>
          </a:blip>
          <a:srcRect b="0" l="0" r="0" t="0"/>
          <a:stretch/>
        </p:blipFill>
        <p:spPr>
          <a:xfrm>
            <a:off x="8639999" y="4718200"/>
            <a:ext cx="299577" cy="283600"/>
          </a:xfrm>
          <a:prstGeom prst="rect">
            <a:avLst/>
          </a:prstGeom>
          <a:noFill/>
          <a:ln>
            <a:noFill/>
          </a:ln>
        </p:spPr>
      </p:pic>
      <p:sp>
        <p:nvSpPr>
          <p:cNvPr id="64" name="Google Shape;64;p10"/>
          <p:cNvSpPr txBox="1"/>
          <p:nvPr>
            <p:ph idx="3" type="body"/>
          </p:nvPr>
        </p:nvSpPr>
        <p:spPr>
          <a:xfrm>
            <a:off x="539998" y="222584"/>
            <a:ext cx="5472000" cy="182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0"/>
              </a:spcBef>
              <a:spcAft>
                <a:spcPts val="0"/>
              </a:spcAft>
              <a:buSzPts val="2100"/>
              <a:buChar char="•"/>
              <a:defRPr>
                <a:solidFill>
                  <a:srgbClr val="91BFE3"/>
                </a:solidFill>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50000"/>
              </a:lnSpc>
              <a:spcBef>
                <a:spcPts val="800"/>
              </a:spcBef>
              <a:spcAft>
                <a:spcPts val="0"/>
              </a:spcAft>
              <a:buSzPts val="1400"/>
              <a:buChar char="•"/>
              <a:defRPr/>
            </a:lvl5pPr>
            <a:lvl6pPr indent="-317500" lvl="5" marL="2743200" algn="l">
              <a:lnSpc>
                <a:spcPct val="90000"/>
              </a:lnSpc>
              <a:spcBef>
                <a:spcPts val="8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40000" y="405000"/>
            <a:ext cx="8100000" cy="540000"/>
          </a:xfrm>
          <a:prstGeom prst="rect">
            <a:avLst/>
          </a:prstGeom>
          <a:noFill/>
          <a:ln>
            <a:noFill/>
          </a:ln>
        </p:spPr>
        <p:txBody>
          <a:bodyPr anchorCtr="0" anchor="b" bIns="0" lIns="0" spcFirstLastPara="1" rIns="0" wrap="square" tIns="0">
            <a:noAutofit/>
          </a:bodyPr>
          <a:lstStyle>
            <a:lvl1pPr lvl="0" marR="0" rtl="0" algn="l">
              <a:lnSpc>
                <a:spcPct val="75000"/>
              </a:lnSpc>
              <a:spcBef>
                <a:spcPts val="0"/>
              </a:spcBef>
              <a:spcAft>
                <a:spcPts val="0"/>
              </a:spcAft>
              <a:buClr>
                <a:schemeClr val="dk1"/>
              </a:buClr>
              <a:buSzPts val="2400"/>
              <a:buFont typeface="Arial Black"/>
              <a:buNone/>
              <a:defRPr b="1" i="0" sz="2400" u="none" cap="none" strike="noStrike">
                <a:solidFill>
                  <a:schemeClr val="dk1"/>
                </a:solidFill>
                <a:latin typeface="Arial Black"/>
                <a:ea typeface="Arial Black"/>
                <a:cs typeface="Arial Black"/>
                <a:sym typeface="Arial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540000" y="1215000"/>
            <a:ext cx="8100000" cy="3375000"/>
          </a:xfrm>
          <a:prstGeom prst="rect">
            <a:avLst/>
          </a:prstGeom>
          <a:noFill/>
          <a:ln>
            <a:noFill/>
          </a:ln>
        </p:spPr>
        <p:txBody>
          <a:bodyPr anchorCtr="0" anchor="t" bIns="0" lIns="0" spcFirstLastPara="1" rIns="0" wrap="square" tIns="0">
            <a:noAutofit/>
          </a:bodyPr>
          <a:lstStyle>
            <a:lvl1pPr indent="-361950" lvl="0" marL="457200" marR="0" rtl="0" algn="l">
              <a:lnSpc>
                <a:spcPct val="100000"/>
              </a:lnSpc>
              <a:spcBef>
                <a:spcPts val="0"/>
              </a:spcBef>
              <a:spcAft>
                <a:spcPts val="0"/>
              </a:spcAft>
              <a:buClr>
                <a:schemeClr val="accent2"/>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00000"/>
              </a:lnSpc>
              <a:spcBef>
                <a:spcPts val="800"/>
              </a:spcBef>
              <a:spcAft>
                <a:spcPts val="0"/>
              </a:spcAft>
              <a:buClr>
                <a:schemeClr val="accent2"/>
              </a:buClr>
              <a:buSzPts val="1800"/>
              <a:buFont typeface="Arial"/>
              <a:buChar char="•"/>
              <a:defRPr b="0" i="0" sz="1800" u="none" cap="none" strike="noStrike">
                <a:solidFill>
                  <a:schemeClr val="dk1"/>
                </a:solidFill>
                <a:latin typeface="Arial"/>
                <a:ea typeface="Arial"/>
                <a:cs typeface="Arial"/>
                <a:sym typeface="Arial"/>
              </a:defRPr>
            </a:lvl3pPr>
            <a:lvl4pPr indent="-304800" lvl="3" marL="18288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50000"/>
              </a:lnSpc>
              <a:spcBef>
                <a:spcPts val="80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5pPr>
            <a:lvl6pPr indent="-317500" lvl="5" marL="2743200" marR="0" rtl="0" algn="l">
              <a:lnSpc>
                <a:spcPct val="9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cmp-openstandards.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4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slide" Target="/ppt/slides/slide4.xml"/><Relationship Id="rId4" Type="http://schemas.openxmlformats.org/officeDocument/2006/relationships/slide" Target="/ppt/slides/slide7.xml"/><Relationship Id="rId9" Type="http://schemas.openxmlformats.org/officeDocument/2006/relationships/slide" Target="/ppt/slides/slide12.xml"/><Relationship Id="rId5" Type="http://schemas.openxmlformats.org/officeDocument/2006/relationships/slide" Target="/ppt/slides/slide8.xml"/><Relationship Id="rId6" Type="http://schemas.openxmlformats.org/officeDocument/2006/relationships/slide" Target="/ppt/slides/slide9.xml"/><Relationship Id="rId7" Type="http://schemas.openxmlformats.org/officeDocument/2006/relationships/slide" Target="/ppt/slides/slide10.xml"/><Relationship Id="rId8" Type="http://schemas.openxmlformats.org/officeDocument/2006/relationships/slide" Target="/ppt/slides/slide12.xml"/><Relationship Id="rId20" Type="http://schemas.openxmlformats.org/officeDocument/2006/relationships/slide" Target="/ppt/slides/slide50.xml"/><Relationship Id="rId22" Type="http://schemas.openxmlformats.org/officeDocument/2006/relationships/slide" Target="/ppt/slides/slide54.xml"/><Relationship Id="rId21" Type="http://schemas.openxmlformats.org/officeDocument/2006/relationships/slide" Target="/ppt/slides/slide51.xml"/><Relationship Id="rId24" Type="http://schemas.openxmlformats.org/officeDocument/2006/relationships/slide" Target="/ppt/slides/slide56.xml"/><Relationship Id="rId23" Type="http://schemas.openxmlformats.org/officeDocument/2006/relationships/slide" Target="/ppt/slides/slide55.xml"/><Relationship Id="rId25" Type="http://schemas.openxmlformats.org/officeDocument/2006/relationships/image" Target="../media/image10.jpg"/><Relationship Id="rId11" Type="http://schemas.openxmlformats.org/officeDocument/2006/relationships/slide" Target="/ppt/slides/slide16.xml"/><Relationship Id="rId10" Type="http://schemas.openxmlformats.org/officeDocument/2006/relationships/slide" Target="/ppt/slides/slide15.xml"/><Relationship Id="rId13" Type="http://schemas.openxmlformats.org/officeDocument/2006/relationships/slide" Target="/ppt/slides/slide18.xml"/><Relationship Id="rId12" Type="http://schemas.openxmlformats.org/officeDocument/2006/relationships/slide" Target="/ppt/slides/slide17.xml"/><Relationship Id="rId15" Type="http://schemas.openxmlformats.org/officeDocument/2006/relationships/slide" Target="/ppt/slides/slide28.xml"/><Relationship Id="rId14" Type="http://schemas.openxmlformats.org/officeDocument/2006/relationships/slide" Target="/ppt/slides/slide19.xml"/><Relationship Id="rId17" Type="http://schemas.openxmlformats.org/officeDocument/2006/relationships/slide" Target="/ppt/slides/slide37.xml"/><Relationship Id="rId16" Type="http://schemas.openxmlformats.org/officeDocument/2006/relationships/slide" Target="/ppt/slides/slide30.xml"/><Relationship Id="rId19" Type="http://schemas.openxmlformats.org/officeDocument/2006/relationships/slide" Target="/ppt/slides/slide45.xml"/><Relationship Id="rId18" Type="http://schemas.openxmlformats.org/officeDocument/2006/relationships/slide" Target="/ppt/slides/slide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hyperlink" Target="https://www.surveymonkey.com/results/SM-7SSV2M6B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31.jpg"/><Relationship Id="rId5" Type="http://schemas.openxmlformats.org/officeDocument/2006/relationships/image" Target="../media/image29.jpg"/><Relationship Id="rId6" Type="http://schemas.openxmlformats.org/officeDocument/2006/relationships/image" Target="../media/image32.jpg"/><Relationship Id="rId7" Type="http://schemas.openxmlformats.org/officeDocument/2006/relationships/image" Target="../media/image35.jpg"/><Relationship Id="rId8"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30.jpg"/><Relationship Id="rId4" Type="http://schemas.openxmlformats.org/officeDocument/2006/relationships/image" Target="../media/image33.jpg"/><Relationship Id="rId9" Type="http://schemas.openxmlformats.org/officeDocument/2006/relationships/image" Target="../media/image38.jpg"/><Relationship Id="rId5" Type="http://schemas.openxmlformats.org/officeDocument/2006/relationships/image" Target="../media/image34.jpg"/><Relationship Id="rId6" Type="http://schemas.openxmlformats.org/officeDocument/2006/relationships/image" Target="../media/image36.jpg"/><Relationship Id="rId7" Type="http://schemas.openxmlformats.org/officeDocument/2006/relationships/image" Target="../media/image52.jpg"/><Relationship Id="rId8" Type="http://schemas.openxmlformats.org/officeDocument/2006/relationships/image" Target="../media/image37.jpg"/><Relationship Id="rId11" Type="http://schemas.openxmlformats.org/officeDocument/2006/relationships/image" Target="../media/image39.jpg"/><Relationship Id="rId10" Type="http://schemas.openxmlformats.org/officeDocument/2006/relationships/image" Target="../media/image62.jpg"/><Relationship Id="rId1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hyperlink" Target="https://www.surveymonkey.com/results/SM-JVVGVJMZ7/"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 Id="rId3"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image" Target="../media/image46.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57.jpg"/><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50.jpg"/><Relationship Id="rId4" Type="http://schemas.openxmlformats.org/officeDocument/2006/relationships/image" Target="../media/image48.jpg"/><Relationship Id="rId5" Type="http://schemas.openxmlformats.org/officeDocument/2006/relationships/image" Target="../media/image55.jpg"/><Relationship Id="rId6" Type="http://schemas.openxmlformats.org/officeDocument/2006/relationships/image" Target="../media/image53.jpg"/><Relationship Id="rId7"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5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6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hyperlink" Target="https://docs.google.com/spreadsheets/d/1BsIeYG541LVVemXyWm1C2GwiKVKrrySoqKzg1K1oRcA/edit?usp=sharing" TargetMode="External"/><Relationship Id="rId4" Type="http://schemas.openxmlformats.org/officeDocument/2006/relationships/hyperlink" Target="https://drive.google.com/drive/folders/1GeVeY9RF1iGWx4OCh9BA5tXAui9GYJXA?usp=sharing" TargetMode="External"/><Relationship Id="rId9" Type="http://schemas.openxmlformats.org/officeDocument/2006/relationships/hyperlink" Target="https://app.mural.co/t/savingcranes7419/m/savingcranes7419/1601837027067/685aacd7838dba0b4c283719130615f59e49b6ad" TargetMode="External"/><Relationship Id="rId5" Type="http://schemas.openxmlformats.org/officeDocument/2006/relationships/hyperlink" Target="https://www.surveymonkey.com/results/SM-7SSV2M6B7/" TargetMode="External"/><Relationship Id="rId6" Type="http://schemas.openxmlformats.org/officeDocument/2006/relationships/hyperlink" Target="https://www.surveymonkey.com/results/SM-7SSV2M6B7/" TargetMode="External"/><Relationship Id="rId7" Type="http://schemas.openxmlformats.org/officeDocument/2006/relationships/hyperlink" Target="https://app.mural.co/t/savingcranes7419/m/savingcranes7419/1598307148664/c7f511877bb67ee926edbc31993d19ae6b2873ef" TargetMode="External"/><Relationship Id="rId8" Type="http://schemas.openxmlformats.org/officeDocument/2006/relationships/hyperlink" Target="https://docs.google.com/document/d/1GpHzDF3UHUE-OPa0UrcFtDFQUwiAPZnFtxTalM0tt9A/edit?usp=sharing" TargetMode="External"/><Relationship Id="rId11" Type="http://schemas.openxmlformats.org/officeDocument/2006/relationships/hyperlink" Target="https://app.mural.co/t/savingcranes7419/m/savingcranes7419/1604764545428/4439e30460f8ddd70f94f1870ce20459fc473679" TargetMode="External"/><Relationship Id="rId10" Type="http://schemas.openxmlformats.org/officeDocument/2006/relationships/hyperlink" Target="https://docs.google.com/document/d/1rT36EqQy4GWUbTHsPvPi-yT7MHpiTsQ4V8lthffn22k/edit?usp=sharing" TargetMode="External"/><Relationship Id="rId13" Type="http://schemas.openxmlformats.org/officeDocument/2006/relationships/hyperlink" Target="https://drive.google.com/file/d/1T-KK4rCqdzH-1ODOlLMAb-v4hZGYUOdf/view?usp=sharing" TargetMode="External"/><Relationship Id="rId12" Type="http://schemas.openxmlformats.org/officeDocument/2006/relationships/hyperlink" Target="https://docs.google.com/document/d/1E0K4sR1MrGBbdWicElLGzUfwHdZDtJips0LAQoKkiSU/edit?usp=sharing" TargetMode="External"/><Relationship Id="rId15" Type="http://schemas.openxmlformats.org/officeDocument/2006/relationships/image" Target="../media/image60.jpg"/><Relationship Id="rId14" Type="http://schemas.openxmlformats.org/officeDocument/2006/relationships/hyperlink" Target="https://docs.google.com/spreadsheets/d/1GXxbOEoRIh88mYRSK7T9vD2Gpy6ao1BuX961bXR9e1k/edit?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0"/>
          <p:cNvPicPr preferRelativeResize="0"/>
          <p:nvPr/>
        </p:nvPicPr>
        <p:blipFill>
          <a:blip r:embed="rId3">
            <a:alphaModFix/>
          </a:blip>
          <a:stretch>
            <a:fillRect/>
          </a:stretch>
        </p:blipFill>
        <p:spPr>
          <a:xfrm>
            <a:off x="1" y="0"/>
            <a:ext cx="9144002" cy="5143500"/>
          </a:xfrm>
          <a:prstGeom prst="rect">
            <a:avLst/>
          </a:prstGeom>
          <a:noFill/>
          <a:ln>
            <a:noFill/>
          </a:ln>
        </p:spPr>
      </p:pic>
      <p:sp>
        <p:nvSpPr>
          <p:cNvPr id="341" name="Google Shape;341;p50"/>
          <p:cNvSpPr txBox="1"/>
          <p:nvPr>
            <p:ph type="ctrTitle"/>
          </p:nvPr>
        </p:nvSpPr>
        <p:spPr>
          <a:xfrm>
            <a:off x="670650" y="317700"/>
            <a:ext cx="8235000" cy="1095600"/>
          </a:xfrm>
          <a:prstGeom prst="rect">
            <a:avLst/>
          </a:prstGeom>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2900">
                <a:solidFill>
                  <a:srgbClr val="FFFFFF"/>
                </a:solidFill>
              </a:rPr>
              <a:t>Population, Health and Environment:</a:t>
            </a:r>
            <a:endParaRPr b="1" sz="2900">
              <a:solidFill>
                <a:srgbClr val="FFFFFF"/>
              </a:solidFill>
            </a:endParaRPr>
          </a:p>
          <a:p>
            <a:pPr indent="0" lvl="0" marL="0" rtl="0" algn="l">
              <a:spcBef>
                <a:spcPts val="600"/>
              </a:spcBef>
              <a:spcAft>
                <a:spcPts val="600"/>
              </a:spcAft>
              <a:buClr>
                <a:schemeClr val="dk1"/>
              </a:buClr>
              <a:buSzPts val="1100"/>
              <a:buFont typeface="Arial"/>
              <a:buNone/>
            </a:pPr>
            <a:r>
              <a:rPr lang="en" sz="2900">
                <a:solidFill>
                  <a:srgbClr val="FFFFFF"/>
                </a:solidFill>
              </a:rPr>
              <a:t>A</a:t>
            </a:r>
            <a:r>
              <a:rPr b="1" lang="en" sz="2900">
                <a:solidFill>
                  <a:srgbClr val="FFFFFF"/>
                </a:solidFill>
              </a:rPr>
              <a:t>n integrated approach to conservation </a:t>
            </a:r>
            <a:endParaRPr b="1" sz="2900">
              <a:solidFill>
                <a:srgbClr val="FFFFFF"/>
              </a:solidFill>
            </a:endParaRPr>
          </a:p>
        </p:txBody>
      </p:sp>
      <p:sp>
        <p:nvSpPr>
          <p:cNvPr id="342" name="Google Shape;342;p50"/>
          <p:cNvSpPr txBox="1"/>
          <p:nvPr>
            <p:ph idx="1" type="subTitle"/>
          </p:nvPr>
        </p:nvSpPr>
        <p:spPr>
          <a:xfrm>
            <a:off x="400800" y="2901475"/>
            <a:ext cx="8342400" cy="1250700"/>
          </a:xfrm>
          <a:prstGeom prst="rect">
            <a:avLst/>
          </a:prstGeom>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i="1" lang="en" sz="1900"/>
              <a:t>Definition, Theory of Change, Barriers to Adoption, and Recommendations</a:t>
            </a:r>
            <a:endParaRPr i="1" sz="1900"/>
          </a:p>
          <a:p>
            <a:pPr indent="0" lvl="0" marL="0" marR="0" rtl="0" algn="ctr">
              <a:lnSpc>
                <a:spcPct val="100000"/>
              </a:lnSpc>
              <a:spcBef>
                <a:spcPts val="0"/>
              </a:spcBef>
              <a:spcAft>
                <a:spcPts val="0"/>
              </a:spcAft>
              <a:buNone/>
            </a:pPr>
            <a:r>
              <a:t/>
            </a:r>
            <a:endParaRPr i="1" sz="1900"/>
          </a:p>
          <a:p>
            <a:pPr indent="0" lvl="0" marL="0" marR="0" rtl="0" algn="ctr">
              <a:lnSpc>
                <a:spcPct val="100000"/>
              </a:lnSpc>
              <a:spcBef>
                <a:spcPts val="0"/>
              </a:spcBef>
              <a:spcAft>
                <a:spcPts val="0"/>
              </a:spcAft>
              <a:buNone/>
            </a:pPr>
            <a:r>
              <a:rPr i="1" lang="en" sz="1900"/>
              <a:t>15 December 2020</a:t>
            </a:r>
            <a:endParaRPr i="1" sz="1300"/>
          </a:p>
          <a:p>
            <a:pPr indent="0" lvl="0" marL="0" rtl="0" algn="l">
              <a:spcBef>
                <a:spcPts val="0"/>
              </a:spcBef>
              <a:spcAft>
                <a:spcPts val="0"/>
              </a:spcAft>
              <a:buNone/>
            </a:pPr>
            <a:r>
              <a:t/>
            </a:r>
            <a:endParaRPr i="1" sz="900">
              <a:highlight>
                <a:srgbClr val="FFFF00"/>
              </a:highlight>
            </a:endParaRPr>
          </a:p>
        </p:txBody>
      </p:sp>
      <p:sp>
        <p:nvSpPr>
          <p:cNvPr id="343" name="Google Shape;343;p50"/>
          <p:cNvSpPr txBox="1"/>
          <p:nvPr>
            <p:ph idx="1" type="subTitle"/>
          </p:nvPr>
        </p:nvSpPr>
        <p:spPr>
          <a:xfrm>
            <a:off x="400800" y="4260000"/>
            <a:ext cx="8342400" cy="684900"/>
          </a:xfrm>
          <a:prstGeom prst="rect">
            <a:avLst/>
          </a:prstGeom>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600">
                <a:solidFill>
                  <a:schemeClr val="accent1"/>
                </a:solidFill>
              </a:rPr>
              <a:t>A Conservation Measures Partnership Learning Initiative</a:t>
            </a:r>
            <a:endParaRPr sz="1600">
              <a:solidFill>
                <a:schemeClr val="accent1"/>
              </a:solidFill>
            </a:endParaRPr>
          </a:p>
          <a:p>
            <a:pPr indent="0" lvl="0" marL="0" marR="0" rtl="0" algn="ctr">
              <a:lnSpc>
                <a:spcPct val="100000"/>
              </a:lnSpc>
              <a:spcBef>
                <a:spcPts val="0"/>
              </a:spcBef>
              <a:spcAft>
                <a:spcPts val="0"/>
              </a:spcAft>
              <a:buNone/>
            </a:pPr>
            <a:r>
              <a:rPr lang="en" sz="1600">
                <a:solidFill>
                  <a:schemeClr val="accent1"/>
                </a:solidFill>
              </a:rPr>
              <a:t>Supported by the Gordon and Betty Moore Foundation</a:t>
            </a:r>
            <a:endParaRPr sz="1600">
              <a:solidFill>
                <a:schemeClr val="accent1"/>
              </a:solidFill>
            </a:endParaRPr>
          </a:p>
          <a:p>
            <a:pPr indent="0" lvl="0" marL="0" rtl="0" algn="l">
              <a:spcBef>
                <a:spcPts val="0"/>
              </a:spcBef>
              <a:spcAft>
                <a:spcPts val="0"/>
              </a:spcAft>
              <a:buNone/>
            </a:pPr>
            <a:r>
              <a:t/>
            </a:r>
            <a:endParaRPr sz="600">
              <a:solidFill>
                <a:srgbClr val="274E13"/>
              </a:solidFill>
              <a:highlight>
                <a:srgbClr val="FFFF00"/>
              </a:highlight>
            </a:endParaRPr>
          </a:p>
        </p:txBody>
      </p:sp>
      <p:sp>
        <p:nvSpPr>
          <p:cNvPr id="344" name="Google Shape;344;p50"/>
          <p:cNvSpPr txBox="1"/>
          <p:nvPr/>
        </p:nvSpPr>
        <p:spPr>
          <a:xfrm>
            <a:off x="6603000" y="4826100"/>
            <a:ext cx="2541000" cy="317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9"/>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1.3 Introduction - This Report</a:t>
            </a:r>
            <a:endParaRPr/>
          </a:p>
        </p:txBody>
      </p:sp>
      <p:sp>
        <p:nvSpPr>
          <p:cNvPr id="410" name="Google Shape;410;p59"/>
          <p:cNvSpPr txBox="1"/>
          <p:nvPr>
            <p:ph idx="2" type="body"/>
          </p:nvPr>
        </p:nvSpPr>
        <p:spPr>
          <a:xfrm>
            <a:off x="518950" y="1205950"/>
            <a:ext cx="8255400" cy="3559200"/>
          </a:xfrm>
          <a:prstGeom prst="rect">
            <a:avLst/>
          </a:prstGeom>
        </p:spPr>
        <p:txBody>
          <a:bodyPr anchorCtr="0" anchor="t" bIns="0" lIns="0" spcFirstLastPara="1" rIns="0" wrap="square" tIns="0">
            <a:noAutofit/>
          </a:bodyPr>
          <a:lstStyle/>
          <a:p>
            <a:pPr indent="0" lvl="0" marL="0" rtl="0" algn="just">
              <a:lnSpc>
                <a:spcPct val="113000"/>
              </a:lnSpc>
              <a:spcBef>
                <a:spcPts val="0"/>
              </a:spcBef>
              <a:spcAft>
                <a:spcPts val="0"/>
              </a:spcAft>
              <a:buNone/>
            </a:pPr>
            <a:r>
              <a:rPr b="1" lang="en" sz="1200">
                <a:solidFill>
                  <a:srgbClr val="DF7500"/>
                </a:solidFill>
              </a:rPr>
              <a:t>Report Purpose</a:t>
            </a:r>
            <a:endParaRPr sz="1200">
              <a:solidFill>
                <a:srgbClr val="DF7500"/>
              </a:solidFill>
            </a:endParaRPr>
          </a:p>
          <a:p>
            <a:pPr indent="0" lvl="0" marL="0" rtl="0" algn="just">
              <a:lnSpc>
                <a:spcPct val="115000"/>
              </a:lnSpc>
              <a:spcBef>
                <a:spcPts val="0"/>
              </a:spcBef>
              <a:spcAft>
                <a:spcPts val="0"/>
              </a:spcAft>
              <a:buNone/>
            </a:pPr>
            <a:r>
              <a:rPr lang="en" sz="1100">
                <a:solidFill>
                  <a:srgbClr val="000000"/>
                </a:solidFill>
              </a:rPr>
              <a:t>The purpose of this report is to present key findings from</a:t>
            </a:r>
            <a:r>
              <a:rPr lang="en" sz="1100">
                <a:solidFill>
                  <a:srgbClr val="000000"/>
                </a:solidFill>
                <a:highlight>
                  <a:schemeClr val="lt1"/>
                </a:highlight>
              </a:rPr>
              <a:t> the CMP-Moore</a:t>
            </a:r>
            <a:r>
              <a:rPr lang="en" sz="1100">
                <a:highlight>
                  <a:schemeClr val="lt1"/>
                </a:highlight>
              </a:rPr>
              <a:t> </a:t>
            </a:r>
            <a:r>
              <a:rPr lang="en" sz="1100">
                <a:highlight>
                  <a:schemeClr val="lt1"/>
                </a:highlight>
              </a:rPr>
              <a:t>PHE</a:t>
            </a:r>
            <a:r>
              <a:rPr lang="en" sz="1100">
                <a:highlight>
                  <a:schemeClr val="lt1"/>
                </a:highlight>
              </a:rPr>
              <a:t> </a:t>
            </a:r>
            <a:r>
              <a:rPr lang="en" sz="1100">
                <a:solidFill>
                  <a:srgbClr val="000000"/>
                </a:solidFill>
                <a:highlight>
                  <a:schemeClr val="lt1"/>
                </a:highlight>
              </a:rPr>
              <a:t>Learning Initiative. In this report, we summarize the learning process, provide a</a:t>
            </a:r>
            <a:r>
              <a:rPr lang="en" sz="1100">
                <a:highlight>
                  <a:schemeClr val="lt1"/>
                </a:highlight>
              </a:rPr>
              <a:t> working definition of PHE, present two related Theories of Change, highlight important barriers to organizational adoption of PHE, and make recommendations for future action.   </a:t>
            </a:r>
            <a:endParaRPr sz="1100">
              <a:highlight>
                <a:schemeClr val="lt1"/>
              </a:highlight>
            </a:endParaRPr>
          </a:p>
          <a:p>
            <a:pPr indent="0" lvl="0" marL="0" rtl="0" algn="just">
              <a:lnSpc>
                <a:spcPct val="115000"/>
              </a:lnSpc>
              <a:spcBef>
                <a:spcPts val="0"/>
              </a:spcBef>
              <a:spcAft>
                <a:spcPts val="0"/>
              </a:spcAft>
              <a:buNone/>
            </a:pPr>
            <a:r>
              <a:t/>
            </a:r>
            <a:endParaRPr sz="1100">
              <a:solidFill>
                <a:srgbClr val="000000"/>
              </a:solidFill>
              <a:highlight>
                <a:schemeClr val="lt1"/>
              </a:highlight>
            </a:endParaRPr>
          </a:p>
          <a:p>
            <a:pPr indent="0" lvl="0" marL="0" rtl="0" algn="just">
              <a:lnSpc>
                <a:spcPct val="100000"/>
              </a:lnSpc>
              <a:spcBef>
                <a:spcPts val="0"/>
              </a:spcBef>
              <a:spcAft>
                <a:spcPts val="0"/>
              </a:spcAft>
              <a:buNone/>
            </a:pPr>
            <a:r>
              <a:rPr b="1" lang="en" sz="1200">
                <a:solidFill>
                  <a:srgbClr val="DF7500"/>
                </a:solidFill>
              </a:rPr>
              <a:t>Report Audiences</a:t>
            </a:r>
            <a:endParaRPr sz="1200"/>
          </a:p>
          <a:p>
            <a:pPr indent="0" lvl="0" marL="0" rtl="0" algn="just">
              <a:lnSpc>
                <a:spcPct val="100000"/>
              </a:lnSpc>
              <a:spcBef>
                <a:spcPts val="0"/>
              </a:spcBef>
              <a:spcAft>
                <a:spcPts val="0"/>
              </a:spcAft>
              <a:buNone/>
            </a:pPr>
            <a:r>
              <a:rPr lang="en" sz="1100"/>
              <a:t>People who we hope will use this report include: </a:t>
            </a:r>
            <a:endParaRPr b="1" sz="1100">
              <a:solidFill>
                <a:srgbClr val="DF7500"/>
              </a:solidFill>
            </a:endParaRPr>
          </a:p>
          <a:p>
            <a:pPr indent="-298450" lvl="0" marL="457200" rtl="0" algn="just">
              <a:lnSpc>
                <a:spcPct val="100000"/>
              </a:lnSpc>
              <a:spcBef>
                <a:spcPts val="0"/>
              </a:spcBef>
              <a:spcAft>
                <a:spcPts val="0"/>
              </a:spcAft>
              <a:buClr>
                <a:schemeClr val="dk1"/>
              </a:buClr>
              <a:buSzPts val="1100"/>
              <a:buFont typeface="Helvetica Neue"/>
              <a:buChar char="●"/>
            </a:pPr>
            <a:r>
              <a:rPr b="1" lang="en" sz="1100"/>
              <a:t>Conservation Organizations and Practitioners </a:t>
            </a:r>
            <a:r>
              <a:rPr lang="en" sz="1100"/>
              <a:t>who might be interested in applying PHE;</a:t>
            </a:r>
            <a:endParaRPr sz="1100"/>
          </a:p>
          <a:p>
            <a:pPr indent="-298450" lvl="0" marL="457200" rtl="0" algn="just">
              <a:lnSpc>
                <a:spcPct val="100000"/>
              </a:lnSpc>
              <a:spcBef>
                <a:spcPts val="0"/>
              </a:spcBef>
              <a:spcAft>
                <a:spcPts val="0"/>
              </a:spcAft>
              <a:buClr>
                <a:schemeClr val="dk1"/>
              </a:buClr>
              <a:buSzPts val="1100"/>
              <a:buFont typeface="Helvetica Neue"/>
              <a:buChar char="●"/>
            </a:pPr>
            <a:r>
              <a:rPr b="1" lang="en" sz="1100"/>
              <a:t>Population, Health and Environment Experts </a:t>
            </a:r>
            <a:r>
              <a:rPr lang="en" sz="1100"/>
              <a:t>who want to support greater adoption of PHE;</a:t>
            </a:r>
            <a:endParaRPr sz="1100"/>
          </a:p>
          <a:p>
            <a:pPr indent="-298450" lvl="0" marL="457200" rtl="0" algn="just">
              <a:spcBef>
                <a:spcPts val="0"/>
              </a:spcBef>
              <a:spcAft>
                <a:spcPts val="0"/>
              </a:spcAft>
              <a:buClr>
                <a:schemeClr val="dk1"/>
              </a:buClr>
              <a:buSzPts val="1100"/>
              <a:buFont typeface="Helvetica Neue"/>
              <a:buChar char="●"/>
            </a:pPr>
            <a:r>
              <a:rPr b="1" lang="en" sz="1100"/>
              <a:t>Health and Family Planning Experts </a:t>
            </a:r>
            <a:r>
              <a:rPr lang="en" sz="1100"/>
              <a:t>who might be interested in applying/advocating for PHE; and</a:t>
            </a:r>
            <a:endParaRPr sz="1100"/>
          </a:p>
          <a:p>
            <a:pPr indent="-298450" lvl="0" marL="457200" rtl="0" algn="just">
              <a:lnSpc>
                <a:spcPct val="100000"/>
              </a:lnSpc>
              <a:spcBef>
                <a:spcPts val="0"/>
              </a:spcBef>
              <a:spcAft>
                <a:spcPts val="0"/>
              </a:spcAft>
              <a:buClr>
                <a:schemeClr val="dk1"/>
              </a:buClr>
              <a:buSzPts val="1100"/>
              <a:buFont typeface="Helvetica Neue"/>
              <a:buChar char="●"/>
            </a:pPr>
            <a:r>
              <a:rPr b="1" lang="en" sz="1100"/>
              <a:t>Funders</a:t>
            </a:r>
            <a:r>
              <a:rPr lang="en" sz="1100"/>
              <a:t> who might want to promote and/or support PHE. </a:t>
            </a:r>
            <a:endParaRPr sz="1100"/>
          </a:p>
          <a:p>
            <a:pPr indent="0" lvl="0" marL="0" rtl="0" algn="just">
              <a:lnSpc>
                <a:spcPct val="100000"/>
              </a:lnSpc>
              <a:spcBef>
                <a:spcPts val="0"/>
              </a:spcBef>
              <a:spcAft>
                <a:spcPts val="0"/>
              </a:spcAft>
              <a:buNone/>
            </a:pPr>
            <a:r>
              <a:t/>
            </a:r>
            <a:endParaRPr sz="1100"/>
          </a:p>
          <a:p>
            <a:pPr indent="0" lvl="0" marL="0" rtl="0" algn="just">
              <a:lnSpc>
                <a:spcPct val="113000"/>
              </a:lnSpc>
              <a:spcBef>
                <a:spcPts val="0"/>
              </a:spcBef>
              <a:spcAft>
                <a:spcPts val="0"/>
              </a:spcAft>
              <a:buClr>
                <a:schemeClr val="dk1"/>
              </a:buClr>
              <a:buSzPts val="1100"/>
              <a:buFont typeface="Arial"/>
              <a:buNone/>
            </a:pPr>
            <a:r>
              <a:rPr b="1" lang="en" sz="1200">
                <a:solidFill>
                  <a:srgbClr val="DF7500"/>
                </a:solidFill>
              </a:rPr>
              <a:t>Report Format</a:t>
            </a:r>
            <a:endParaRPr sz="1200">
              <a:solidFill>
                <a:srgbClr val="DF7500"/>
              </a:solidFill>
            </a:endParaRPr>
          </a:p>
          <a:p>
            <a:pPr indent="0" lvl="0" marL="0" rtl="0" algn="just">
              <a:lnSpc>
                <a:spcPct val="113000"/>
              </a:lnSpc>
              <a:spcBef>
                <a:spcPts val="0"/>
              </a:spcBef>
              <a:spcAft>
                <a:spcPts val="0"/>
              </a:spcAft>
              <a:buClr>
                <a:schemeClr val="dk1"/>
              </a:buClr>
              <a:buSzPts val="1100"/>
              <a:buFont typeface="Arial"/>
              <a:buNone/>
            </a:pPr>
            <a:r>
              <a:rPr lang="en" sz="1100"/>
              <a:t>This is an annotated slide deck, design primarily for reading and collaboration versus presentation. It is organized in sections that are akin to chapters - Introduction, Methods, Results, Discussion, Conclusion - with slides containing detailed content. </a:t>
            </a:r>
            <a:r>
              <a:rPr lang="en" sz="1100">
                <a:highlight>
                  <a:schemeClr val="lt1"/>
                </a:highlight>
              </a:rPr>
              <a:t>The Annexes following the report provide more detail on the process, discussions, and data that lead to the report findings.</a:t>
            </a:r>
            <a:endParaRPr sz="1100"/>
          </a:p>
          <a:p>
            <a:pPr indent="0" lvl="0" marL="0" rtl="0" algn="l">
              <a:lnSpc>
                <a:spcPct val="115000"/>
              </a:lnSpc>
              <a:spcBef>
                <a:spcPts val="600"/>
              </a:spcBef>
              <a:spcAft>
                <a:spcPts val="0"/>
              </a:spcAft>
              <a:buNone/>
            </a:pPr>
            <a:r>
              <a:t/>
            </a:r>
            <a:endParaRPr sz="1200">
              <a:solidFill>
                <a:srgbClr val="000000"/>
              </a:solidFill>
              <a:highlight>
                <a:schemeClr val="lt1"/>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rgbClr val="000000"/>
              </a:solidFill>
            </a:endParaRPr>
          </a:p>
          <a:p>
            <a:pPr indent="0" lvl="0" marL="0" rtl="0" algn="l">
              <a:lnSpc>
                <a:spcPct val="100000"/>
              </a:lnSpc>
              <a:spcBef>
                <a:spcPts val="1200"/>
              </a:spcBef>
              <a:spcAft>
                <a:spcPts val="600"/>
              </a:spcAft>
              <a:buNone/>
            </a:pPr>
            <a:r>
              <a:t/>
            </a:r>
            <a:endParaRPr sz="1200"/>
          </a:p>
        </p:txBody>
      </p:sp>
      <p:sp>
        <p:nvSpPr>
          <p:cNvPr id="411" name="Google Shape;411;p59"/>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60"/>
          <p:cNvPicPr preferRelativeResize="0"/>
          <p:nvPr/>
        </p:nvPicPr>
        <p:blipFill>
          <a:blip r:embed="rId3">
            <a:alphaModFix/>
          </a:blip>
          <a:stretch>
            <a:fillRect/>
          </a:stretch>
        </p:blipFill>
        <p:spPr>
          <a:xfrm>
            <a:off x="0" y="0"/>
            <a:ext cx="9144002" cy="5143500"/>
          </a:xfrm>
          <a:prstGeom prst="rect">
            <a:avLst/>
          </a:prstGeom>
          <a:noFill/>
          <a:ln>
            <a:noFill/>
          </a:ln>
        </p:spPr>
      </p:pic>
      <p:sp>
        <p:nvSpPr>
          <p:cNvPr id="417" name="Google Shape;417;p60"/>
          <p:cNvSpPr txBox="1"/>
          <p:nvPr>
            <p:ph idx="1" type="body"/>
          </p:nvPr>
        </p:nvSpPr>
        <p:spPr>
          <a:xfrm>
            <a:off x="386925" y="3321825"/>
            <a:ext cx="4396200" cy="551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2. </a:t>
            </a:r>
            <a:r>
              <a:rPr lang="en"/>
              <a:t>Methods</a:t>
            </a:r>
            <a:endParaRPr/>
          </a:p>
        </p:txBody>
      </p:sp>
      <p:sp>
        <p:nvSpPr>
          <p:cNvPr id="418" name="Google Shape;418;p60"/>
          <p:cNvSpPr txBox="1"/>
          <p:nvPr>
            <p:ph idx="4294967295" type="body"/>
          </p:nvPr>
        </p:nvSpPr>
        <p:spPr>
          <a:xfrm>
            <a:off x="386925" y="3967800"/>
            <a:ext cx="3509400" cy="7377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a:solidFill>
                  <a:srgbClr val="FFFFFF"/>
                </a:solidFill>
              </a:rPr>
              <a:t>Process Used for Learning as a Community </a:t>
            </a:r>
            <a:endParaRPr>
              <a:solidFill>
                <a:srgbClr val="FFFFFF"/>
              </a:solidFill>
            </a:endParaRPr>
          </a:p>
        </p:txBody>
      </p:sp>
      <p:sp>
        <p:nvSpPr>
          <p:cNvPr id="419" name="Google Shape;419;p60"/>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1"/>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2.1 Methods - Overall Learning Process</a:t>
            </a:r>
            <a:endParaRPr/>
          </a:p>
        </p:txBody>
      </p:sp>
      <p:sp>
        <p:nvSpPr>
          <p:cNvPr id="425" name="Google Shape;425;p61"/>
          <p:cNvSpPr txBox="1"/>
          <p:nvPr>
            <p:ph idx="2" type="body"/>
          </p:nvPr>
        </p:nvSpPr>
        <p:spPr>
          <a:xfrm>
            <a:off x="522000" y="1254375"/>
            <a:ext cx="4476000" cy="3394500"/>
          </a:xfrm>
          <a:prstGeom prst="rect">
            <a:avLst/>
          </a:prstGeom>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lang="en" sz="1100"/>
              <a:t>The first phase of the learning process was to recruit interested individuals and to organize the collaborative structure that would help us achieve the desired learning objectives and products. </a:t>
            </a:r>
            <a:endParaRPr b="1" sz="1100">
              <a:solidFill>
                <a:srgbClr val="000000"/>
              </a:solidFill>
            </a:endParaRPr>
          </a:p>
          <a:p>
            <a:pPr indent="0" lvl="0" marL="0" rtl="0" algn="just">
              <a:spcBef>
                <a:spcPts val="0"/>
              </a:spcBef>
              <a:spcAft>
                <a:spcPts val="0"/>
              </a:spcAft>
              <a:buClr>
                <a:schemeClr val="dk1"/>
              </a:buClr>
              <a:buSzPts val="1100"/>
              <a:buFont typeface="Arial"/>
              <a:buNone/>
            </a:pPr>
            <a:r>
              <a:t/>
            </a:r>
            <a:endParaRPr b="1" sz="1200">
              <a:solidFill>
                <a:srgbClr val="DF7500"/>
              </a:solidFill>
            </a:endParaRPr>
          </a:p>
          <a:p>
            <a:pPr indent="0" lvl="0" marL="0" rtl="0" algn="just">
              <a:spcBef>
                <a:spcPts val="0"/>
              </a:spcBef>
              <a:spcAft>
                <a:spcPts val="0"/>
              </a:spcAft>
              <a:buClr>
                <a:schemeClr val="dk1"/>
              </a:buClr>
              <a:buSzPts val="1100"/>
              <a:buFont typeface="Arial"/>
              <a:buNone/>
            </a:pPr>
            <a:r>
              <a:rPr b="1" lang="en" sz="1200">
                <a:solidFill>
                  <a:srgbClr val="DF7500"/>
                </a:solidFill>
              </a:rPr>
              <a:t>Collaborative Learning Group</a:t>
            </a:r>
            <a:endParaRPr sz="1100"/>
          </a:p>
          <a:p>
            <a:pPr indent="0" lvl="0" marL="0" rtl="0" algn="just">
              <a:lnSpc>
                <a:spcPct val="100000"/>
              </a:lnSpc>
              <a:spcBef>
                <a:spcPts val="0"/>
              </a:spcBef>
              <a:spcAft>
                <a:spcPts val="0"/>
              </a:spcAft>
              <a:buNone/>
            </a:pPr>
            <a:r>
              <a:rPr lang="en" sz="1100"/>
              <a:t>From the outset, the plan for this Learning Initiative (as well as for the Holistic Approach and Broader Development-Environment Agenda Learning Initiatives) was to facilitate a collaborative learning process involving numerous individuals across CMP member organizations and beyond. Because PHE is by nature an approach that cuts across conservation, health and development sectors, we looked for </a:t>
            </a:r>
            <a:r>
              <a:rPr lang="en" sz="1100"/>
              <a:t>learning</a:t>
            </a:r>
            <a:r>
              <a:rPr lang="en" sz="1100"/>
              <a:t> group members both within and beyond CMP.  A call for interest was sent to CMP and CCNet; however, nearly all learning group members were recruited by directly contacting those already actively involved in the PHE sector and having them recruit colleagues active in PHE. </a:t>
            </a:r>
            <a:endParaRPr sz="1100"/>
          </a:p>
          <a:p>
            <a:pPr indent="0" lvl="0" marL="0" rtl="0" algn="just">
              <a:spcBef>
                <a:spcPts val="0"/>
              </a:spcBef>
              <a:spcAft>
                <a:spcPts val="0"/>
              </a:spcAft>
              <a:buNone/>
            </a:pPr>
            <a:r>
              <a:t/>
            </a:r>
            <a:endParaRPr sz="1100"/>
          </a:p>
          <a:p>
            <a:pPr indent="0" lvl="0" marL="0" rtl="0" algn="just">
              <a:spcBef>
                <a:spcPts val="0"/>
              </a:spcBef>
              <a:spcAft>
                <a:spcPts val="0"/>
              </a:spcAft>
              <a:buClr>
                <a:schemeClr val="dk1"/>
              </a:buClr>
              <a:buSzPts val="1100"/>
              <a:buFont typeface="Arial"/>
              <a:buNone/>
            </a:pPr>
            <a:r>
              <a:rPr lang="en" sz="1100"/>
              <a:t>The full list of active learning group members, organizational affiliations, and emails are listed in the table on the following slide.</a:t>
            </a:r>
            <a:endParaRPr sz="1100"/>
          </a:p>
          <a:p>
            <a:pPr indent="0" lvl="0" marL="0" rtl="0" algn="l">
              <a:lnSpc>
                <a:spcPct val="100000"/>
              </a:lnSpc>
              <a:spcBef>
                <a:spcPts val="0"/>
              </a:spcBef>
              <a:spcAft>
                <a:spcPts val="0"/>
              </a:spcAft>
              <a:buNone/>
            </a:pPr>
            <a:r>
              <a:t/>
            </a:r>
            <a:endParaRPr sz="1100"/>
          </a:p>
        </p:txBody>
      </p:sp>
      <p:sp>
        <p:nvSpPr>
          <p:cNvPr id="426" name="Google Shape;426;p61"/>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pic>
        <p:nvPicPr>
          <p:cNvPr id="427" name="Google Shape;427;p61"/>
          <p:cNvPicPr preferRelativeResize="0"/>
          <p:nvPr/>
        </p:nvPicPr>
        <p:blipFill>
          <a:blip r:embed="rId3">
            <a:alphaModFix/>
          </a:blip>
          <a:stretch>
            <a:fillRect/>
          </a:stretch>
        </p:blipFill>
        <p:spPr>
          <a:xfrm>
            <a:off x="5229900" y="2095175"/>
            <a:ext cx="3787901" cy="1712900"/>
          </a:xfrm>
          <a:prstGeom prst="rect">
            <a:avLst/>
          </a:prstGeom>
          <a:noFill/>
          <a:ln>
            <a:noFill/>
          </a:ln>
        </p:spPr>
      </p:pic>
      <p:sp>
        <p:nvSpPr>
          <p:cNvPr id="428" name="Google Shape;428;p61"/>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2"/>
          <p:cNvSpPr txBox="1"/>
          <p:nvPr>
            <p:ph type="title"/>
          </p:nvPr>
        </p:nvSpPr>
        <p:spPr>
          <a:xfrm>
            <a:off x="311700" y="342325"/>
            <a:ext cx="8520600" cy="336900"/>
          </a:xfrm>
          <a:prstGeom prst="rect">
            <a:avLst/>
          </a:prstGeom>
        </p:spPr>
        <p:txBody>
          <a:bodyPr anchorCtr="0" anchor="b" bIns="18275" lIns="91425" spcFirstLastPara="1" rIns="91425" wrap="square" tIns="18275">
            <a:noAutofit/>
          </a:bodyPr>
          <a:lstStyle/>
          <a:p>
            <a:pPr indent="0" lvl="0" marL="0" rtl="0" algn="l">
              <a:spcBef>
                <a:spcPts val="0"/>
              </a:spcBef>
              <a:spcAft>
                <a:spcPts val="0"/>
              </a:spcAft>
              <a:buNone/>
            </a:pPr>
            <a:r>
              <a:rPr lang="en" sz="1400">
                <a:solidFill>
                  <a:srgbClr val="DF7500"/>
                </a:solidFill>
                <a:latin typeface="Arial"/>
                <a:ea typeface="Arial"/>
                <a:cs typeface="Arial"/>
                <a:sym typeface="Arial"/>
              </a:rPr>
              <a:t>Learning Group Member</a:t>
            </a:r>
            <a:r>
              <a:rPr lang="en" sz="1400">
                <a:solidFill>
                  <a:srgbClr val="DF7500"/>
                </a:solidFill>
                <a:latin typeface="Arial"/>
                <a:ea typeface="Arial"/>
                <a:cs typeface="Arial"/>
                <a:sym typeface="Arial"/>
              </a:rPr>
              <a:t>s </a:t>
            </a:r>
            <a:endParaRPr sz="1400">
              <a:solidFill>
                <a:srgbClr val="DF7500"/>
              </a:solidFill>
              <a:latin typeface="Arial"/>
              <a:ea typeface="Arial"/>
              <a:cs typeface="Arial"/>
              <a:sym typeface="Arial"/>
            </a:endParaRPr>
          </a:p>
        </p:txBody>
      </p:sp>
      <p:sp>
        <p:nvSpPr>
          <p:cNvPr id="434" name="Google Shape;434;p62"/>
          <p:cNvSpPr txBox="1"/>
          <p:nvPr/>
        </p:nvSpPr>
        <p:spPr>
          <a:xfrm>
            <a:off x="470175" y="4692900"/>
            <a:ext cx="25563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4E6276"/>
                </a:solidFill>
                <a:latin typeface="Helvetica Neue"/>
                <a:ea typeface="Helvetica Neue"/>
                <a:cs typeface="Helvetica Neue"/>
                <a:sym typeface="Helvetica Neue"/>
              </a:rPr>
              <a:t>* CMP Member organizations</a:t>
            </a:r>
            <a:endParaRPr sz="1000">
              <a:solidFill>
                <a:srgbClr val="4E6276"/>
              </a:solidFill>
              <a:latin typeface="Helvetica Neue"/>
              <a:ea typeface="Helvetica Neue"/>
              <a:cs typeface="Helvetica Neue"/>
              <a:sym typeface="Helvetica Neue"/>
            </a:endParaRPr>
          </a:p>
          <a:p>
            <a:pPr indent="0" lvl="0" marL="0" rtl="0" algn="l">
              <a:spcBef>
                <a:spcPts val="0"/>
              </a:spcBef>
              <a:spcAft>
                <a:spcPts val="0"/>
              </a:spcAft>
              <a:buNone/>
            </a:pPr>
            <a:r>
              <a:rPr lang="en" sz="1000">
                <a:solidFill>
                  <a:srgbClr val="4E6276"/>
                </a:solidFill>
                <a:latin typeface="Helvetica Neue"/>
                <a:ea typeface="Helvetica Neue"/>
                <a:cs typeface="Helvetica Neue"/>
                <a:sym typeface="Helvetica Neue"/>
              </a:rPr>
              <a:t>** Facilitators/Lead Authors</a:t>
            </a:r>
            <a:endParaRPr sz="1000">
              <a:solidFill>
                <a:srgbClr val="4E6276"/>
              </a:solidFill>
              <a:latin typeface="Helvetica Neue"/>
              <a:ea typeface="Helvetica Neue"/>
              <a:cs typeface="Helvetica Neue"/>
              <a:sym typeface="Helvetica Neue"/>
            </a:endParaRPr>
          </a:p>
        </p:txBody>
      </p:sp>
      <p:graphicFrame>
        <p:nvGraphicFramePr>
          <p:cNvPr id="435" name="Google Shape;435;p62"/>
          <p:cNvGraphicFramePr/>
          <p:nvPr/>
        </p:nvGraphicFramePr>
        <p:xfrm>
          <a:off x="204850" y="738200"/>
          <a:ext cx="3000000" cy="3000000"/>
        </p:xfrm>
        <a:graphic>
          <a:graphicData uri="http://schemas.openxmlformats.org/drawingml/2006/table">
            <a:tbl>
              <a:tblPr>
                <a:noFill/>
                <a:tableStyleId>{F7D2B5DA-F8C7-4E08-A4B6-3D4FC942BB9D}</a:tableStyleId>
              </a:tblPr>
              <a:tblGrid>
                <a:gridCol w="1092075"/>
                <a:gridCol w="1688250"/>
                <a:gridCol w="1492700"/>
              </a:tblGrid>
              <a:tr h="200025">
                <a:tc>
                  <a:txBody>
                    <a:bodyPr/>
                    <a:lstStyle/>
                    <a:p>
                      <a:pPr indent="0" lvl="0" marL="0" rtl="0" algn="l">
                        <a:lnSpc>
                          <a:spcPct val="115000"/>
                        </a:lnSpc>
                        <a:spcBef>
                          <a:spcPts val="0"/>
                        </a:spcBef>
                        <a:spcAft>
                          <a:spcPts val="0"/>
                        </a:spcAft>
                        <a:buNone/>
                      </a:pPr>
                      <a:r>
                        <a:rPr b="1" lang="en" sz="900"/>
                        <a:t>Name</a:t>
                      </a:r>
                      <a:endParaRPr b="1"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900"/>
                        <a:t>Organization</a:t>
                      </a:r>
                      <a:endParaRPr b="1"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900"/>
                        <a:t>Email</a:t>
                      </a:r>
                      <a:endParaRPr b="1"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Ahmed Mohammed</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PHE Ethiopia Consortium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ahmedmoh95@yahoo.com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Ashleigh Baker</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Foundations of Success*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Ashleigh@fosonline.org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Carina Hirsch</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Margaret Pyke Trust</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carina@margaretpyke.org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Caroline Stem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CMP*; Foundations of Success*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caroline@fosonline.org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Cheryl Margoluis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Pathfinder International</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CMargoluis@pathfinder.org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Clive Mutunga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USAID*</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cmutungamuia@usaid.gov</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David Johnson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Margaret Pyke Trust</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david@margaretpyke.org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Dr. Yvette Ribaira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John Snow, Inc</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yvette_ribaira@mg.jsi.com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Elaine Rossi</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John Snow, Inc</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elaine_rossi@jsi.com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5275">
                <a:tc>
                  <a:txBody>
                    <a:bodyPr/>
                    <a:lstStyle/>
                    <a:p>
                      <a:pPr indent="0" lvl="0" marL="0" rtl="0" algn="l">
                        <a:lnSpc>
                          <a:spcPct val="115000"/>
                        </a:lnSpc>
                        <a:spcBef>
                          <a:spcPts val="0"/>
                        </a:spcBef>
                        <a:spcAft>
                          <a:spcPts val="0"/>
                        </a:spcAft>
                        <a:buNone/>
                      </a:pPr>
                      <a:r>
                        <a:rPr lang="en" sz="900"/>
                        <a:t>Gerhardea Marie Yvette Ribaira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John Snow, Inc</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yvette_ribaira@mg.jsi.com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Janet Edmond</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Conservation International*</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jedmond@conservation.org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5275">
                <a:tc>
                  <a:txBody>
                    <a:bodyPr/>
                    <a:lstStyle/>
                    <a:p>
                      <a:pPr indent="0" lvl="0" marL="0" rtl="0" algn="l">
                        <a:lnSpc>
                          <a:spcPct val="115000"/>
                        </a:lnSpc>
                        <a:spcBef>
                          <a:spcPts val="0"/>
                        </a:spcBef>
                        <a:spcAft>
                          <a:spcPts val="0"/>
                        </a:spcAft>
                        <a:buNone/>
                      </a:pPr>
                      <a:r>
                        <a:rPr lang="en" sz="900"/>
                        <a:t>Janine Barden-O'Fallon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USAID*</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bardenof@email.unc.edu</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Judy Oglethorpe</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WWF US*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judy.oglethorpe@wwfus.org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5275">
                <a:tc>
                  <a:txBody>
                    <a:bodyPr/>
                    <a:lstStyle/>
                    <a:p>
                      <a:pPr indent="0" lvl="0" marL="0" rtl="0" algn="l">
                        <a:lnSpc>
                          <a:spcPct val="115000"/>
                        </a:lnSpc>
                        <a:spcBef>
                          <a:spcPts val="0"/>
                        </a:spcBef>
                        <a:spcAft>
                          <a:spcPts val="0"/>
                        </a:spcAft>
                        <a:buNone/>
                      </a:pPr>
                      <a:r>
                        <a:rPr lang="en" sz="900"/>
                        <a:t>Kerryn Morrison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International Crane Foundatio</a:t>
                      </a:r>
                      <a:r>
                        <a:rPr lang="en" sz="900"/>
                        <a:t>n</a:t>
                      </a:r>
                      <a:r>
                        <a:rPr lang="en" sz="900"/>
                        <a:t>* Endangered Wildlife Trust</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kerrynm@ewt.org.za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Kristen Patterson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Population Reference Bureau</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kpatterson@prb.org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Laura Robson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Blue Ventures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laura@blueventures.org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aphicFrame>
        <p:nvGraphicFramePr>
          <p:cNvPr id="436" name="Google Shape;436;p62"/>
          <p:cNvGraphicFramePr/>
          <p:nvPr/>
        </p:nvGraphicFramePr>
        <p:xfrm>
          <a:off x="4539125" y="738188"/>
          <a:ext cx="3000000" cy="3000000"/>
        </p:xfrm>
        <a:graphic>
          <a:graphicData uri="http://schemas.openxmlformats.org/drawingml/2006/table">
            <a:tbl>
              <a:tblPr>
                <a:noFill/>
                <a:tableStyleId>{F7D2B5DA-F8C7-4E08-A4B6-3D4FC942BB9D}</a:tableStyleId>
              </a:tblPr>
              <a:tblGrid>
                <a:gridCol w="1065850"/>
                <a:gridCol w="1679500"/>
                <a:gridCol w="1676400"/>
              </a:tblGrid>
              <a:tr h="200025">
                <a:tc>
                  <a:txBody>
                    <a:bodyPr/>
                    <a:lstStyle/>
                    <a:p>
                      <a:pPr indent="0" lvl="0" marL="0" rtl="0" algn="l">
                        <a:lnSpc>
                          <a:spcPct val="115000"/>
                        </a:lnSpc>
                        <a:spcBef>
                          <a:spcPts val="0"/>
                        </a:spcBef>
                        <a:spcAft>
                          <a:spcPts val="0"/>
                        </a:spcAft>
                        <a:buNone/>
                      </a:pPr>
                      <a:r>
                        <a:rPr b="1" lang="en" sz="900"/>
                        <a:t>Name</a:t>
                      </a:r>
                      <a:endParaRPr b="1"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900"/>
                        <a:t>Organization</a:t>
                      </a:r>
                      <a:endParaRPr b="1"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900"/>
                        <a:t>Email</a:t>
                      </a:r>
                      <a:endParaRPr b="1"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Liz Creel</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John Snow, Inc</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ecreel@jsi.com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Lynne Gaffikin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Stanford University</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earthlg@gmail.com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5275">
                <a:tc>
                  <a:txBody>
                    <a:bodyPr/>
                    <a:lstStyle/>
                    <a:p>
                      <a:pPr indent="0" lvl="0" marL="0" rtl="0" algn="l">
                        <a:lnSpc>
                          <a:spcPct val="115000"/>
                        </a:lnSpc>
                        <a:spcBef>
                          <a:spcPts val="0"/>
                        </a:spcBef>
                        <a:spcAft>
                          <a:spcPts val="0"/>
                        </a:spcAft>
                        <a:buNone/>
                      </a:pPr>
                      <a:r>
                        <a:rPr lang="en" sz="900"/>
                        <a:t>Maria Corazon Guevara de la Paz</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coradlp2002@yahoo.com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Nagesh Teklu</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PHE Consortium Ethiopia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pheethiopia@gmail.com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Nathalie Simoneau</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WWF US*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Nathalie.Simoneau@wwfus.org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Pamela Onduso</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Pathfinder International</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ponduso@pathfinder.org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Sam Sellers</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USAID*</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ssellers@usaid.gov</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Sono Aibe</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sonoaibe8@gmail.com</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Spike Millington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International Crane Foundation*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spike@savingcranes.org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Stella Mercurio</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The Jane Goodall Institute*</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smercurio@janegoodall.org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Tess McLoud</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Population Reference Bureau</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tmcloud@prb.org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5275">
                <a:tc>
                  <a:txBody>
                    <a:bodyPr/>
                    <a:lstStyle/>
                    <a:p>
                      <a:pPr indent="0" lvl="0" marL="0" rtl="0" algn="l">
                        <a:lnSpc>
                          <a:spcPct val="115000"/>
                        </a:lnSpc>
                        <a:spcBef>
                          <a:spcPts val="0"/>
                        </a:spcBef>
                        <a:spcAft>
                          <a:spcPts val="0"/>
                        </a:spcAft>
                        <a:buNone/>
                      </a:pPr>
                      <a:r>
                        <a:rPr lang="en" sz="900"/>
                        <a:t>Claire Relton**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International Crane Foundation* </a:t>
                      </a:r>
                      <a:r>
                        <a:rPr lang="en" sz="900"/>
                        <a:t>Endangered Wildlife Trust</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clairer@ewt.org.za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5275">
                <a:tc>
                  <a:txBody>
                    <a:bodyPr/>
                    <a:lstStyle/>
                    <a:p>
                      <a:pPr indent="0" lvl="0" marL="0" rtl="0" algn="l">
                        <a:lnSpc>
                          <a:spcPct val="115000"/>
                        </a:lnSpc>
                        <a:spcBef>
                          <a:spcPts val="0"/>
                        </a:spcBef>
                        <a:spcAft>
                          <a:spcPts val="0"/>
                        </a:spcAft>
                        <a:buNone/>
                      </a:pPr>
                      <a:r>
                        <a:rPr lang="en" sz="900"/>
                        <a:t>Erica Cochrane**</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CMP; International Crane Foundation*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ecochrane@savingcranes.org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l">
                        <a:lnSpc>
                          <a:spcPct val="115000"/>
                        </a:lnSpc>
                        <a:spcBef>
                          <a:spcPts val="0"/>
                        </a:spcBef>
                        <a:spcAft>
                          <a:spcPts val="0"/>
                        </a:spcAft>
                        <a:buNone/>
                      </a:pPr>
                      <a:r>
                        <a:rPr lang="en" sz="900"/>
                        <a:t>Megan Murison**</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Endangered Wildlife Trust</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900"/>
                        <a:t>meganm@ewt.org.za</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00050">
                <a:tc>
                  <a:txBody>
                    <a:bodyPr/>
                    <a:lstStyle/>
                    <a:p>
                      <a:pPr indent="0" lvl="0" marL="0" rtl="0" algn="l">
                        <a:lnSpc>
                          <a:spcPct val="115000"/>
                        </a:lnSpc>
                        <a:spcBef>
                          <a:spcPts val="0"/>
                        </a:spcBef>
                        <a:spcAft>
                          <a:spcPts val="0"/>
                        </a:spcAft>
                        <a:buNone/>
                      </a:pPr>
                      <a:r>
                        <a:rPr lang="en" sz="900"/>
                        <a:t>Sarah Weber**</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CMP*</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t>sarah@conservationmeasures.org</a:t>
                      </a:r>
                      <a:endParaRPr sz="9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3"/>
          <p:cNvSpPr txBox="1"/>
          <p:nvPr>
            <p:ph idx="4294967295" type="body"/>
          </p:nvPr>
        </p:nvSpPr>
        <p:spPr>
          <a:xfrm>
            <a:off x="522000" y="563325"/>
            <a:ext cx="8100000" cy="39726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Clr>
                <a:schemeClr val="dk1"/>
              </a:buClr>
              <a:buSzPts val="1100"/>
              <a:buFont typeface="Arial"/>
              <a:buNone/>
            </a:pPr>
            <a:r>
              <a:rPr b="1" lang="en" sz="1200">
                <a:solidFill>
                  <a:srgbClr val="DF7500"/>
                </a:solidFill>
              </a:rPr>
              <a:t>Learning Convenings </a:t>
            </a:r>
            <a:endParaRPr b="1" sz="1200">
              <a:solidFill>
                <a:srgbClr val="DF7500"/>
              </a:solidFill>
            </a:endParaRPr>
          </a:p>
          <a:p>
            <a:pPr indent="0" lvl="0" marL="0" rtl="0" algn="just">
              <a:lnSpc>
                <a:spcPct val="100000"/>
              </a:lnSpc>
              <a:spcBef>
                <a:spcPts val="0"/>
              </a:spcBef>
              <a:spcAft>
                <a:spcPts val="0"/>
              </a:spcAft>
              <a:buNone/>
            </a:pPr>
            <a:r>
              <a:rPr lang="en" sz="1100"/>
              <a:t>A series of three online Convenings were organized where learning group members advanced the learning </a:t>
            </a:r>
            <a:r>
              <a:rPr lang="en" sz="1100"/>
              <a:t>objectives </a:t>
            </a:r>
            <a:r>
              <a:rPr lang="en" sz="1100"/>
              <a:t>as a community. Convening 1 in September focused on reviewing findings from the Key Informant Interviews (KIIs) and PHE Expert Survey, setting the learning objectives and desired final products, and establishing smaller work groups around particular products. Convening 2 in October focused on finalizing the larger CMP Learning Survey and reviewing two main TOCs. Convening 3 in November focused on reviewing findings from the CMP Learning Survey, finalizing a PHE definition for the conservation community, and developing a set of recommendations from the learning.  A total of 29 people participated in one or more of the Convenings with 19, 24, and 25 participants in each convening. Two learning initiative members were not able to join the Convenings and contributed their input offline as part of the homework leading up to and following from each Convening.  </a:t>
            </a:r>
            <a:endParaRPr sz="1100"/>
          </a:p>
          <a:p>
            <a:pPr indent="0" lvl="0" marL="0" rtl="0" algn="just">
              <a:lnSpc>
                <a:spcPct val="100000"/>
              </a:lnSpc>
              <a:spcBef>
                <a:spcPts val="0"/>
              </a:spcBef>
              <a:spcAft>
                <a:spcPts val="0"/>
              </a:spcAft>
              <a:buNone/>
            </a:pPr>
            <a:r>
              <a:t/>
            </a:r>
            <a:endParaRPr sz="1100"/>
          </a:p>
          <a:p>
            <a:pPr indent="0" lvl="0" marL="0" rtl="0" algn="just">
              <a:spcBef>
                <a:spcPts val="0"/>
              </a:spcBef>
              <a:spcAft>
                <a:spcPts val="0"/>
              </a:spcAft>
              <a:buNone/>
            </a:pPr>
            <a:r>
              <a:rPr b="1" lang="en" sz="1200">
                <a:solidFill>
                  <a:srgbClr val="DF7500"/>
                </a:solidFill>
              </a:rPr>
              <a:t>Work Groups</a:t>
            </a:r>
            <a:endParaRPr sz="1100"/>
          </a:p>
          <a:p>
            <a:pPr indent="0" lvl="0" marL="0" rtl="0" algn="just">
              <a:spcBef>
                <a:spcPts val="0"/>
              </a:spcBef>
              <a:spcAft>
                <a:spcPts val="0"/>
              </a:spcAft>
              <a:buNone/>
            </a:pPr>
            <a:r>
              <a:rPr lang="en" sz="1100"/>
              <a:t>The specific work products were advanced in smaller work groups outside of the Convenings.  In particular, the Definition, TOC and CMP Survey Work Groups spent significant time both in additional online meetings as well as offline providing input and advancing each product to bring to the larger learning group in the Convenings. </a:t>
            </a:r>
            <a:endParaRPr sz="1100"/>
          </a:p>
          <a:p>
            <a:pPr indent="0" lvl="0" marL="0" rtl="0" algn="just">
              <a:spcBef>
                <a:spcPts val="800"/>
              </a:spcBef>
              <a:spcAft>
                <a:spcPts val="0"/>
              </a:spcAft>
              <a:buNone/>
            </a:pPr>
            <a:r>
              <a:t/>
            </a:r>
            <a:endParaRPr sz="1100"/>
          </a:p>
          <a:p>
            <a:pPr indent="0" lvl="0" marL="0" rtl="0" algn="just">
              <a:spcBef>
                <a:spcPts val="0"/>
              </a:spcBef>
              <a:spcAft>
                <a:spcPts val="0"/>
              </a:spcAft>
              <a:buNone/>
            </a:pPr>
            <a:r>
              <a:rPr b="1" lang="en" sz="1200">
                <a:solidFill>
                  <a:srgbClr val="DF7500"/>
                </a:solidFill>
              </a:rPr>
              <a:t>Tools and Resources</a:t>
            </a:r>
            <a:endParaRPr sz="1100"/>
          </a:p>
          <a:p>
            <a:pPr indent="0" lvl="0" marL="0" rtl="0" algn="just">
              <a:spcBef>
                <a:spcPts val="0"/>
              </a:spcBef>
              <a:spcAft>
                <a:spcPts val="0"/>
              </a:spcAft>
              <a:buNone/>
            </a:pPr>
            <a:r>
              <a:rPr lang="en" sz="1100"/>
              <a:t>We used a variety of online tools and resources as part of the learning initiative. We used Zoom as our online meeting platform and MURAL as a collaborative workspace both during online meetings as well as offline collaboration. We used Survey Monkey as our main survey tool but also used Google Sheets to get feedback after each Convening.  Learning group members provided links to important existing PHE publications and resources. We organized all of the learning content and resources in a Google Drive folder, making use of google documents, google spreadsheets and google slides to keep us organized.</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4"/>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2.2 Methods - Identifying L</a:t>
            </a:r>
            <a:r>
              <a:rPr lang="en"/>
              <a:t>earning Needs </a:t>
            </a:r>
            <a:endParaRPr/>
          </a:p>
        </p:txBody>
      </p:sp>
      <p:sp>
        <p:nvSpPr>
          <p:cNvPr id="447" name="Google Shape;447;p64"/>
          <p:cNvSpPr txBox="1"/>
          <p:nvPr>
            <p:ph idx="2" type="body"/>
          </p:nvPr>
        </p:nvSpPr>
        <p:spPr>
          <a:xfrm>
            <a:off x="522000" y="1154475"/>
            <a:ext cx="8100000" cy="36129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lang="en" sz="1100"/>
              <a:t>The second phase included surveying members of the PHE community to better understand what knowledge already exists and what new learning was needed that was </a:t>
            </a:r>
            <a:r>
              <a:rPr lang="en" sz="1100"/>
              <a:t>not being filled by other efforts.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Clr>
                <a:schemeClr val="dk1"/>
              </a:buClr>
              <a:buSzPts val="1100"/>
              <a:buFont typeface="Arial"/>
              <a:buNone/>
            </a:pPr>
            <a:r>
              <a:rPr b="1" lang="en" sz="1200">
                <a:solidFill>
                  <a:srgbClr val="DF7500"/>
                </a:solidFill>
              </a:rPr>
              <a:t>Key Informant Interviews</a:t>
            </a:r>
            <a:endParaRPr b="1" sz="1200">
              <a:solidFill>
                <a:srgbClr val="DF7500"/>
              </a:solidFill>
            </a:endParaRPr>
          </a:p>
          <a:p>
            <a:pPr indent="0" lvl="0" marL="0" rtl="0" algn="just">
              <a:lnSpc>
                <a:spcPct val="100000"/>
              </a:lnSpc>
              <a:spcBef>
                <a:spcPts val="0"/>
              </a:spcBef>
              <a:spcAft>
                <a:spcPts val="0"/>
              </a:spcAft>
              <a:buNone/>
            </a:pPr>
            <a:r>
              <a:rPr lang="en" sz="1100"/>
              <a:t>Erica conducted eleven hour-long unstructured Key Informant Interviews (KIIs) with 16 individuals active in the PHE sector. The purpose of the interviews was to refine the learning initiative focus, recruit learning group members, identify important resources relevant to the learning, and identify others that should be involved or otherwise consulted. </a:t>
            </a:r>
            <a:r>
              <a:rPr lang="en" sz="1100"/>
              <a:t>Those</a:t>
            </a:r>
            <a:r>
              <a:rPr lang="en" sz="1100"/>
              <a:t> interviewed included the following (all but two of whom were members of the learning group): Ashleigh Baker, Cara Honzak (Pathfinder), Carina Hirsch, Caroline Stem, Cheryl Margolius, Clive Mutunga, David Johnson, Judy Oglethorpe, Kerryn Morrison, Kristen Patterson, Laura Robson, Negash Teklu, Nathalie Simoneau, Spike Millington, Stella Mercurio, </a:t>
            </a:r>
            <a:r>
              <a:rPr lang="en" sz="1100"/>
              <a:t>Vi</a:t>
            </a:r>
            <a:r>
              <a:rPr lang="en" sz="1100"/>
              <a:t>k Mohan (Blue Ventures</a:t>
            </a:r>
            <a:r>
              <a:rPr lang="en" sz="1100"/>
              <a:t>).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None/>
            </a:pPr>
            <a:r>
              <a:rPr b="1" lang="en" sz="1200">
                <a:solidFill>
                  <a:srgbClr val="DF7500"/>
                </a:solidFill>
              </a:rPr>
              <a:t>Pre-Convening Homework</a:t>
            </a:r>
            <a:endParaRPr sz="1200"/>
          </a:p>
          <a:p>
            <a:pPr indent="0" lvl="0" marL="0" rtl="0" algn="just">
              <a:lnSpc>
                <a:spcPct val="100000"/>
              </a:lnSpc>
              <a:spcBef>
                <a:spcPts val="0"/>
              </a:spcBef>
              <a:spcAft>
                <a:spcPts val="0"/>
              </a:spcAft>
              <a:buNone/>
            </a:pPr>
            <a:r>
              <a:rPr lang="en" sz="1100"/>
              <a:t>As part of the homework leading up to Convening 1, learning group members were asked to answer the question “If you could change one thing about how PHE is understood, supported, or implemented, what would it be”.</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None/>
            </a:pPr>
            <a:r>
              <a:rPr b="1" lang="en" sz="1200">
                <a:solidFill>
                  <a:srgbClr val="DF7500"/>
                </a:solidFill>
              </a:rPr>
              <a:t>PHE Expert Survey</a:t>
            </a:r>
            <a:endParaRPr sz="1200"/>
          </a:p>
          <a:p>
            <a:pPr indent="0" lvl="0" marL="0" rtl="0" algn="just">
              <a:lnSpc>
                <a:spcPct val="100000"/>
              </a:lnSpc>
              <a:spcBef>
                <a:spcPts val="0"/>
              </a:spcBef>
              <a:spcAft>
                <a:spcPts val="0"/>
              </a:spcAft>
              <a:buNone/>
            </a:pPr>
            <a:r>
              <a:rPr lang="en" sz="1100"/>
              <a:t>A survey titled </a:t>
            </a:r>
            <a:r>
              <a:rPr i="1" lang="en" sz="1100"/>
              <a:t>CMP PHE Learning Initiative Survey </a:t>
            </a:r>
            <a:r>
              <a:rPr lang="en" sz="1100"/>
              <a:t>was developed in Survey Monkey to better understand what those working in the PHE field believe would be most valuable to learn as part of this initiative. The survey was distributed to everyone who had been contacted during the KIIs and those who had expressed interest in being part of the learning initiative with a request to share the survey with others actively involved in PHE. Twenty-six people responded representing 19 different organizations and spanning four continents and nine countries. All but the four members of the learning facilitation team had more than five years of experience working in PHE and 60% had more than 10 years of experience.</a:t>
            </a:r>
            <a:endParaRPr sz="1100"/>
          </a:p>
        </p:txBody>
      </p:sp>
      <p:sp>
        <p:nvSpPr>
          <p:cNvPr id="448" name="Google Shape;448;p64"/>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5"/>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2.3 Methods - Clarifying PHE </a:t>
            </a:r>
            <a:endParaRPr/>
          </a:p>
        </p:txBody>
      </p:sp>
      <p:sp>
        <p:nvSpPr>
          <p:cNvPr id="454" name="Google Shape;454;p65"/>
          <p:cNvSpPr txBox="1"/>
          <p:nvPr>
            <p:ph idx="2" type="body"/>
          </p:nvPr>
        </p:nvSpPr>
        <p:spPr>
          <a:xfrm>
            <a:off x="522000" y="1254374"/>
            <a:ext cx="8100000" cy="3394500"/>
          </a:xfrm>
          <a:prstGeom prst="rect">
            <a:avLst/>
          </a:prstGeom>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lang="en" sz="1100"/>
              <a:t>The third phase of the learning process focused on using the expertise of the learning group to provide greater clarity to CMP and the wider conservation sector on what PHE is and its value. We specifically focused on the development of two main products.</a:t>
            </a:r>
            <a:endParaRPr b="1" sz="1000">
              <a:solidFill>
                <a:srgbClr val="000000"/>
              </a:solidFill>
            </a:endParaRPr>
          </a:p>
          <a:p>
            <a:pPr indent="0" lvl="0" marL="0" rtl="0" algn="just">
              <a:spcBef>
                <a:spcPts val="0"/>
              </a:spcBef>
              <a:spcAft>
                <a:spcPts val="0"/>
              </a:spcAft>
              <a:buClr>
                <a:schemeClr val="dk1"/>
              </a:buClr>
              <a:buSzPts val="1100"/>
              <a:buFont typeface="Arial"/>
              <a:buNone/>
            </a:pPr>
            <a:r>
              <a:t/>
            </a:r>
            <a:endParaRPr b="1" sz="1100">
              <a:solidFill>
                <a:srgbClr val="000000"/>
              </a:solidFill>
            </a:endParaRPr>
          </a:p>
          <a:p>
            <a:pPr indent="0" lvl="0" marL="0" rtl="0" algn="just">
              <a:spcBef>
                <a:spcPts val="0"/>
              </a:spcBef>
              <a:spcAft>
                <a:spcPts val="0"/>
              </a:spcAft>
              <a:buClr>
                <a:schemeClr val="dk1"/>
              </a:buClr>
              <a:buSzPts val="1100"/>
              <a:buFont typeface="Arial"/>
              <a:buNone/>
            </a:pPr>
            <a:r>
              <a:rPr b="1" lang="en" sz="1200">
                <a:solidFill>
                  <a:srgbClr val="DF7500"/>
                </a:solidFill>
              </a:rPr>
              <a:t>PHE Definition</a:t>
            </a:r>
            <a:endParaRPr b="1" sz="1200">
              <a:solidFill>
                <a:srgbClr val="DF7500"/>
              </a:solidFill>
            </a:endParaRPr>
          </a:p>
          <a:p>
            <a:pPr indent="0" lvl="0" marL="0" rtl="0" algn="just">
              <a:spcBef>
                <a:spcPts val="0"/>
              </a:spcBef>
              <a:spcAft>
                <a:spcPts val="0"/>
              </a:spcAft>
              <a:buClr>
                <a:schemeClr val="dk1"/>
              </a:buClr>
              <a:buSzPts val="1100"/>
              <a:buFont typeface="Arial"/>
              <a:buNone/>
            </a:pPr>
            <a:r>
              <a:rPr lang="en" sz="1100"/>
              <a:t>The Definition Work Group used input from the KIIs and the PHE Expert Survey to develop an initial draft that was vetted with the entire learning group during Convening 2. Input was then used to refine and develop a working definition specifically for the conservation sector. </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200">
                <a:solidFill>
                  <a:srgbClr val="DF7500"/>
                </a:solidFill>
              </a:rPr>
              <a:t>Theory of Change </a:t>
            </a:r>
            <a:endParaRPr b="1" sz="1200">
              <a:solidFill>
                <a:srgbClr val="DF7500"/>
              </a:solidFill>
            </a:endParaRPr>
          </a:p>
          <a:p>
            <a:pPr indent="0" lvl="0" marL="0" rtl="0" algn="just">
              <a:spcBef>
                <a:spcPts val="0"/>
              </a:spcBef>
              <a:spcAft>
                <a:spcPts val="0"/>
              </a:spcAft>
              <a:buClr>
                <a:schemeClr val="dk1"/>
              </a:buClr>
              <a:buSzPts val="1100"/>
              <a:buFont typeface="Arial"/>
              <a:buNone/>
            </a:pPr>
            <a:r>
              <a:rPr lang="en" sz="1100"/>
              <a:t>The TOC Work Group used input from the KIIs and PHE Expert Survey to sketch out initial draft TOCs. The TOCs were vetted in Convening 2. Input was then used to refine the TOCs and develop the associated narratives. They follow the principles laid out in the </a:t>
            </a:r>
            <a:r>
              <a:rPr i="1" lang="en" sz="1100" u="sng">
                <a:solidFill>
                  <a:schemeClr val="hlink"/>
                </a:solidFill>
                <a:hlinkClick r:id="rId3"/>
              </a:rPr>
              <a:t>Open Standards for the Practice of Conservation</a:t>
            </a:r>
            <a:r>
              <a:rPr lang="en" sz="1100"/>
              <a:t> (or Conservation Standards):</a:t>
            </a:r>
            <a:endParaRPr sz="1100"/>
          </a:p>
          <a:p>
            <a:pPr indent="-241300" lvl="0" marL="400050" rtl="0" algn="just">
              <a:spcBef>
                <a:spcPts val="0"/>
              </a:spcBef>
              <a:spcAft>
                <a:spcPts val="0"/>
              </a:spcAft>
              <a:buClr>
                <a:schemeClr val="dk1"/>
              </a:buClr>
              <a:buSzPts val="1100"/>
              <a:buChar char="●"/>
            </a:pPr>
            <a:r>
              <a:rPr lang="en" sz="1100"/>
              <a:t>A theory of change (TOC) diagram is a tool that clarifies assumptions about how </a:t>
            </a:r>
            <a:r>
              <a:rPr lang="en" sz="1100"/>
              <a:t>a given conservation </a:t>
            </a:r>
            <a:r>
              <a:rPr lang="en" sz="1100"/>
              <a:t>action</a:t>
            </a:r>
            <a:r>
              <a:rPr lang="en" sz="1100"/>
              <a:t> is expected to lead to desired outcomes.</a:t>
            </a:r>
            <a:r>
              <a:rPr lang="en" sz="1100"/>
              <a:t> The diagram maps out a series of causal relationships that link factors in an “if…then” fashion.</a:t>
            </a:r>
            <a:endParaRPr sz="1100"/>
          </a:p>
          <a:p>
            <a:pPr indent="-241300" lvl="0" marL="400050" rtl="0" algn="just">
              <a:spcBef>
                <a:spcPts val="0"/>
              </a:spcBef>
              <a:spcAft>
                <a:spcPts val="0"/>
              </a:spcAft>
              <a:buClr>
                <a:schemeClr val="dk1"/>
              </a:buClr>
              <a:buSzPts val="1100"/>
              <a:buChar char="●"/>
            </a:pPr>
            <a:r>
              <a:rPr lang="en" sz="1100"/>
              <a:t>It can also be used to show the enabling conditions under which the strategy might achieve results as well as complementary strategies that could be employed.</a:t>
            </a:r>
            <a:endParaRPr sz="1100"/>
          </a:p>
          <a:p>
            <a:pPr indent="-241300" lvl="0" marL="400050" rtl="0" algn="just">
              <a:spcBef>
                <a:spcPts val="0"/>
              </a:spcBef>
              <a:spcAft>
                <a:spcPts val="0"/>
              </a:spcAft>
              <a:buClr>
                <a:schemeClr val="dk1"/>
              </a:buClr>
              <a:buSzPts val="1100"/>
              <a:buChar char="●"/>
            </a:pPr>
            <a:r>
              <a:rPr lang="en" sz="1100"/>
              <a:t>If a generic TOC is then tested with evidence from real-world examples, the theory can be vetted and adaptively changed over time to incorporate lessons learned.</a:t>
            </a:r>
            <a:r>
              <a:rPr lang="en" sz="1100"/>
              <a:t> </a:t>
            </a:r>
            <a:endParaRPr sz="1200"/>
          </a:p>
        </p:txBody>
      </p:sp>
      <p:sp>
        <p:nvSpPr>
          <p:cNvPr id="455" name="Google Shape;455;p65"/>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6"/>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2.4 Methods - Identifying Barriers to Adoption </a:t>
            </a:r>
            <a:endParaRPr/>
          </a:p>
        </p:txBody>
      </p:sp>
      <p:sp>
        <p:nvSpPr>
          <p:cNvPr id="461" name="Google Shape;461;p66"/>
          <p:cNvSpPr txBox="1"/>
          <p:nvPr>
            <p:ph idx="2" type="body"/>
          </p:nvPr>
        </p:nvSpPr>
        <p:spPr>
          <a:xfrm>
            <a:off x="540400" y="1229350"/>
            <a:ext cx="8100000" cy="3476100"/>
          </a:xfrm>
          <a:prstGeom prst="rect">
            <a:avLst/>
          </a:prstGeom>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lang="en" sz="1100"/>
              <a:t>The fourth phase of the learning process focused on developing a better understanding of the barriers and potential solutions to those barriers to organizational adoption of PHE approaches. Although some of the methods used in Identifying Learning Needs asked about barriers and potential solutions to adoption, we were missing the voices of those who had not yet adopted PHE approaches. Given that the learning group was comprised of PHE experts active in the field, we recognized that we needed additional information from the conservation sector, and as such, designed and administered a CMP Learning Survey. </a:t>
            </a:r>
            <a:endParaRPr sz="9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200">
                <a:solidFill>
                  <a:srgbClr val="DF7500"/>
                </a:solidFill>
              </a:rPr>
              <a:t>CMP Learning Survey</a:t>
            </a:r>
            <a:endParaRPr b="1" sz="1200">
              <a:solidFill>
                <a:srgbClr val="DF7500"/>
              </a:solidFill>
            </a:endParaRPr>
          </a:p>
          <a:p>
            <a:pPr indent="0" lvl="0" marL="0" rtl="0" algn="just">
              <a:spcBef>
                <a:spcPts val="0"/>
              </a:spcBef>
              <a:spcAft>
                <a:spcPts val="0"/>
              </a:spcAft>
              <a:buClr>
                <a:schemeClr val="dk1"/>
              </a:buClr>
              <a:buSzPts val="1100"/>
              <a:buFont typeface="Arial"/>
              <a:buNone/>
            </a:pPr>
            <a:r>
              <a:rPr lang="en" sz="1100"/>
              <a:t>A survey titled </a:t>
            </a:r>
            <a:r>
              <a:rPr i="1" lang="en" sz="1100"/>
              <a:t>CMP Learning Survey – October 2020</a:t>
            </a:r>
            <a:r>
              <a:rPr lang="en" sz="1100"/>
              <a:t> was developed in Survey Monkey to better understand the conservation sector’s knowledge, value and experience with PHE approaches and the barriers to and factors that support organizational uptake of PHE approaches. The survey was distributed to the CMP contact list, the Conservation Coaches Network (CCNet)  listserv, and the members of this learning initiative with a request to all three groups to share the survey within their organizations and communities of practice. </a:t>
            </a:r>
            <a:endParaRPr sz="1200"/>
          </a:p>
          <a:p>
            <a:pPr indent="0" lvl="0" marL="0" rtl="0" algn="just">
              <a:spcBef>
                <a:spcPts val="0"/>
              </a:spcBef>
              <a:spcAft>
                <a:spcPts val="0"/>
              </a:spcAft>
              <a:buClr>
                <a:schemeClr val="dk1"/>
              </a:buClr>
              <a:buSzPts val="1100"/>
              <a:buFont typeface="Arial"/>
              <a:buNone/>
            </a:pPr>
            <a:r>
              <a:t/>
            </a:r>
            <a:endParaRPr b="1" sz="1100">
              <a:solidFill>
                <a:srgbClr val="000000"/>
              </a:solidFill>
            </a:endParaRPr>
          </a:p>
          <a:p>
            <a:pPr indent="0" lvl="0" marL="0" rtl="0" algn="just">
              <a:spcBef>
                <a:spcPts val="0"/>
              </a:spcBef>
              <a:spcAft>
                <a:spcPts val="0"/>
              </a:spcAft>
              <a:buClr>
                <a:schemeClr val="dk1"/>
              </a:buClr>
              <a:buSzPts val="1100"/>
              <a:buFont typeface="Arial"/>
              <a:buNone/>
            </a:pPr>
            <a:r>
              <a:rPr lang="en" sz="1100">
                <a:solidFill>
                  <a:srgbClr val="000000"/>
                </a:solidFill>
              </a:rPr>
              <a:t>A total of 234 people responded; however, only 175 responses are summarized. 59 were removed because they were incomplete or were irrelevant. Although respondents ranged from CEOs to field staff, more than half categorized their position as senior leader, advisor, director, or manager and are likely able to influence decisions within with their organization. Respondents came from (or support) organizations whose work/missions are at least partly focused on biodiversity conservation, including at least 42 respondents from 14 CMP member organizations.  Although there was a good geographic spread in both where respondents and organizations were based and where their work was focused, more than 50% of the organizations were based in North America.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marR="0" rtl="0" algn="l">
              <a:spcBef>
                <a:spcPts val="400"/>
              </a:spcBef>
              <a:spcAft>
                <a:spcPts val="0"/>
              </a:spcAft>
              <a:buNone/>
            </a:pPr>
            <a:r>
              <a:t/>
            </a:r>
            <a:endParaRPr b="1" sz="1300">
              <a:solidFill>
                <a:srgbClr val="DD7500"/>
              </a:solidFill>
            </a:endParaRPr>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t/>
            </a:r>
            <a:endParaRPr sz="1200"/>
          </a:p>
          <a:p>
            <a:pPr indent="0" lvl="0" marL="0" rtl="0" algn="l">
              <a:lnSpc>
                <a:spcPct val="100000"/>
              </a:lnSpc>
              <a:spcBef>
                <a:spcPts val="600"/>
              </a:spcBef>
              <a:spcAft>
                <a:spcPts val="600"/>
              </a:spcAft>
              <a:buNone/>
            </a:pPr>
            <a:r>
              <a:t/>
            </a:r>
            <a:endParaRPr sz="1200"/>
          </a:p>
        </p:txBody>
      </p:sp>
      <p:sp>
        <p:nvSpPr>
          <p:cNvPr id="462" name="Google Shape;462;p66"/>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67"/>
          <p:cNvPicPr preferRelativeResize="0"/>
          <p:nvPr/>
        </p:nvPicPr>
        <p:blipFill>
          <a:blip r:embed="rId3">
            <a:alphaModFix/>
          </a:blip>
          <a:stretch>
            <a:fillRect/>
          </a:stretch>
        </p:blipFill>
        <p:spPr>
          <a:xfrm>
            <a:off x="0" y="0"/>
            <a:ext cx="9144001" cy="5143499"/>
          </a:xfrm>
          <a:prstGeom prst="rect">
            <a:avLst/>
          </a:prstGeom>
          <a:noFill/>
          <a:ln>
            <a:noFill/>
          </a:ln>
        </p:spPr>
      </p:pic>
      <p:sp>
        <p:nvSpPr>
          <p:cNvPr id="468" name="Google Shape;468;p67"/>
          <p:cNvSpPr txBox="1"/>
          <p:nvPr>
            <p:ph idx="1" type="body"/>
          </p:nvPr>
        </p:nvSpPr>
        <p:spPr>
          <a:xfrm>
            <a:off x="233850" y="2529525"/>
            <a:ext cx="4396200" cy="551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3. </a:t>
            </a:r>
            <a:r>
              <a:rPr lang="en"/>
              <a:t>Results</a:t>
            </a:r>
            <a:endParaRPr/>
          </a:p>
        </p:txBody>
      </p:sp>
      <p:sp>
        <p:nvSpPr>
          <p:cNvPr id="469" name="Google Shape;469;p67"/>
          <p:cNvSpPr txBox="1"/>
          <p:nvPr>
            <p:ph idx="4294967295" type="body"/>
          </p:nvPr>
        </p:nvSpPr>
        <p:spPr>
          <a:xfrm>
            <a:off x="233850" y="3004425"/>
            <a:ext cx="3856800" cy="3351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a:solidFill>
                  <a:srgbClr val="FFFFFF"/>
                </a:solidFill>
              </a:rPr>
              <a:t>Summary of Needs, Definition, Theory of Change, and Barriers to Adoption</a:t>
            </a:r>
            <a:endParaRPr>
              <a:solidFill>
                <a:srgbClr val="FFFFFF"/>
              </a:solidFill>
            </a:endParaRPr>
          </a:p>
        </p:txBody>
      </p:sp>
      <p:sp>
        <p:nvSpPr>
          <p:cNvPr id="470" name="Google Shape;470;p67"/>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Margaret Pyke Trust</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8"/>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3.1 Results - PHE Learning Needs </a:t>
            </a:r>
            <a:endParaRPr sz="1500"/>
          </a:p>
          <a:p>
            <a:pPr indent="0" lvl="0" marL="0" rtl="0" algn="l">
              <a:spcBef>
                <a:spcPts val="0"/>
              </a:spcBef>
              <a:spcAft>
                <a:spcPts val="0"/>
              </a:spcAft>
              <a:buNone/>
            </a:pPr>
            <a:r>
              <a:t/>
            </a:r>
            <a:endParaRPr/>
          </a:p>
        </p:txBody>
      </p:sp>
      <p:sp>
        <p:nvSpPr>
          <p:cNvPr id="476" name="Google Shape;476;p68"/>
          <p:cNvSpPr txBox="1"/>
          <p:nvPr>
            <p:ph idx="2" type="body"/>
          </p:nvPr>
        </p:nvSpPr>
        <p:spPr>
          <a:xfrm>
            <a:off x="522000" y="1254375"/>
            <a:ext cx="7916700" cy="3728400"/>
          </a:xfrm>
          <a:prstGeom prst="rect">
            <a:avLst/>
          </a:prstGeom>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lang="en" sz="1100">
                <a:solidFill>
                  <a:srgbClr val="000000"/>
                </a:solidFill>
              </a:rPr>
              <a:t>Results from the</a:t>
            </a:r>
            <a:r>
              <a:rPr lang="en" sz="1100">
                <a:solidFill>
                  <a:srgbClr val="000000"/>
                </a:solidFill>
              </a:rPr>
              <a:t> KIIs, Pre-Convening Homework, and PHE Expert Survey are briefly summarized in the following slides. In brief, these results brought forward where there is agreement, where clarity is lacking, and where knowledge is lacking. </a:t>
            </a:r>
            <a:endParaRPr sz="1100">
              <a:solidFill>
                <a:srgbClr val="000000"/>
              </a:solidFill>
            </a:endParaRPr>
          </a:p>
          <a:p>
            <a:pPr indent="0" lvl="0" marL="0" rtl="0" algn="just">
              <a:spcBef>
                <a:spcPts val="0"/>
              </a:spcBef>
              <a:spcAft>
                <a:spcPts val="0"/>
              </a:spcAft>
              <a:buClr>
                <a:schemeClr val="dk1"/>
              </a:buClr>
              <a:buSzPts val="1100"/>
              <a:buFont typeface="Arial"/>
              <a:buNone/>
            </a:pPr>
            <a:r>
              <a:t/>
            </a:r>
            <a:endParaRPr b="1" sz="1200">
              <a:solidFill>
                <a:srgbClr val="DD7500"/>
              </a:solidFill>
            </a:endParaRPr>
          </a:p>
          <a:p>
            <a:pPr indent="0" lvl="0" marL="0" rtl="0" algn="just">
              <a:spcBef>
                <a:spcPts val="0"/>
              </a:spcBef>
              <a:spcAft>
                <a:spcPts val="0"/>
              </a:spcAft>
              <a:buClr>
                <a:schemeClr val="dk1"/>
              </a:buClr>
              <a:buSzPts val="1100"/>
              <a:buFont typeface="Arial"/>
              <a:buNone/>
            </a:pPr>
            <a:r>
              <a:rPr b="1" lang="en" sz="1200">
                <a:solidFill>
                  <a:srgbClr val="DD7500"/>
                </a:solidFill>
              </a:rPr>
              <a:t>Agreement</a:t>
            </a:r>
            <a:r>
              <a:rPr lang="en" sz="1100"/>
              <a:t> </a:t>
            </a:r>
            <a:endParaRPr sz="1100"/>
          </a:p>
          <a:p>
            <a:pPr indent="0" lvl="0" marL="0" rtl="0" algn="just">
              <a:spcBef>
                <a:spcPts val="0"/>
              </a:spcBef>
              <a:spcAft>
                <a:spcPts val="0"/>
              </a:spcAft>
              <a:buClr>
                <a:schemeClr val="dk1"/>
              </a:buClr>
              <a:buSzPts val="1100"/>
              <a:buFont typeface="Arial"/>
              <a:buNone/>
            </a:pPr>
            <a:r>
              <a:rPr lang="en" sz="1100"/>
              <a:t>There was broad agreement that PHE is a valuable approach to biodiversity conservation in certain situations and that the learning group would like to see greater uptake of PHE across the conservation sector. There was also agreement on the anticipated benefits of PHE and under what situations PHE is likely to be appropriate. </a:t>
            </a:r>
            <a:endParaRPr sz="1100"/>
          </a:p>
          <a:p>
            <a:pPr indent="0" lvl="0" marL="0" rtl="0" algn="just">
              <a:spcBef>
                <a:spcPts val="0"/>
              </a:spcBef>
              <a:spcAft>
                <a:spcPts val="0"/>
              </a:spcAft>
              <a:buClr>
                <a:schemeClr val="dk1"/>
              </a:buClr>
              <a:buSzPts val="1100"/>
              <a:buFont typeface="Arial"/>
              <a:buNone/>
            </a:pPr>
            <a:r>
              <a:t/>
            </a:r>
            <a:endParaRPr b="1" sz="1100">
              <a:solidFill>
                <a:srgbClr val="DD7500"/>
              </a:solidFill>
            </a:endParaRPr>
          </a:p>
          <a:p>
            <a:pPr indent="0" lvl="0" marL="0" rtl="0" algn="just">
              <a:spcBef>
                <a:spcPts val="0"/>
              </a:spcBef>
              <a:spcAft>
                <a:spcPts val="0"/>
              </a:spcAft>
              <a:buClr>
                <a:schemeClr val="dk1"/>
              </a:buClr>
              <a:buSzPts val="1100"/>
              <a:buFont typeface="Arial"/>
              <a:buNone/>
            </a:pPr>
            <a:r>
              <a:rPr b="1" lang="en" sz="1200">
                <a:solidFill>
                  <a:srgbClr val="DD7500"/>
                </a:solidFill>
              </a:rPr>
              <a:t>Lack of Clarity</a:t>
            </a:r>
            <a:r>
              <a:rPr lang="en" sz="1100"/>
              <a:t> </a:t>
            </a:r>
            <a:endParaRPr sz="1100"/>
          </a:p>
          <a:p>
            <a:pPr indent="0" lvl="0" marL="0" rtl="0" algn="just">
              <a:spcBef>
                <a:spcPts val="0"/>
              </a:spcBef>
              <a:spcAft>
                <a:spcPts val="0"/>
              </a:spcAft>
              <a:buClr>
                <a:schemeClr val="dk1"/>
              </a:buClr>
              <a:buSzPts val="1100"/>
              <a:buFont typeface="Arial"/>
              <a:buNone/>
            </a:pPr>
            <a:r>
              <a:rPr lang="en" sz="1100"/>
              <a:t>There was a lack of clarity both within the PHE experts, as well as an assumed lack of clarity among conservation </a:t>
            </a:r>
            <a:r>
              <a:rPr lang="en" sz="1100"/>
              <a:t>practitioners,</a:t>
            </a:r>
            <a:r>
              <a:rPr lang="en" sz="1100"/>
              <a:t> as to what PHE is exactly. The sector was lacking an agreed upon definition for PHE, clarity about what components are needed to consider something a PHE approach, and an agreed upon theory of change for how PHE is expected to lead to conservation impacts.  </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200">
                <a:solidFill>
                  <a:srgbClr val="DD7500"/>
                </a:solidFill>
              </a:rPr>
              <a:t>Lack of Knowledge</a:t>
            </a:r>
            <a:r>
              <a:rPr lang="en" sz="1100"/>
              <a:t> </a:t>
            </a:r>
            <a:endParaRPr sz="1100"/>
          </a:p>
          <a:p>
            <a:pPr indent="0" lvl="0" marL="0" rtl="0" algn="just">
              <a:spcBef>
                <a:spcPts val="0"/>
              </a:spcBef>
              <a:spcAft>
                <a:spcPts val="0"/>
              </a:spcAft>
              <a:buNone/>
            </a:pPr>
            <a:r>
              <a:rPr lang="en" sz="1100"/>
              <a:t>There were assumptions made about what barriers are preventing PHE adoption and what is needed to encourage greater adoption; however, we lacked direct input from the conservation sector regarding their knowledge, attitudes and experience with PHE, the barriers they face in PHE adoption where it is relevant, and what would help address those barriers.   </a:t>
            </a:r>
            <a:endParaRPr b="1" sz="1200">
              <a:solidFill>
                <a:srgbClr val="DD7500"/>
              </a:solidFill>
            </a:endParaRPr>
          </a:p>
        </p:txBody>
      </p:sp>
      <p:sp>
        <p:nvSpPr>
          <p:cNvPr id="477" name="Google Shape;477;p68"/>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1"/>
          <p:cNvSpPr txBox="1"/>
          <p:nvPr>
            <p:ph idx="4294967295" type="title"/>
          </p:nvPr>
        </p:nvSpPr>
        <p:spPr>
          <a:xfrm>
            <a:off x="540000" y="634675"/>
            <a:ext cx="3631500" cy="31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400"/>
              <a:t>Table of Contents</a:t>
            </a:r>
            <a:endParaRPr sz="2400"/>
          </a:p>
          <a:p>
            <a:pPr indent="0" lvl="0" marL="0" rtl="0" algn="l">
              <a:spcBef>
                <a:spcPts val="0"/>
              </a:spcBef>
              <a:spcAft>
                <a:spcPts val="0"/>
              </a:spcAft>
              <a:buNone/>
            </a:pPr>
            <a:r>
              <a:t/>
            </a:r>
            <a:endParaRPr i="1" sz="1000"/>
          </a:p>
        </p:txBody>
      </p:sp>
      <p:sp>
        <p:nvSpPr>
          <p:cNvPr id="350" name="Google Shape;350;p51"/>
          <p:cNvSpPr txBox="1"/>
          <p:nvPr/>
        </p:nvSpPr>
        <p:spPr>
          <a:xfrm>
            <a:off x="383350" y="1020300"/>
            <a:ext cx="4523400" cy="4123200"/>
          </a:xfrm>
          <a:prstGeom prst="rect">
            <a:avLst/>
          </a:prstGeom>
          <a:noFill/>
          <a:ln>
            <a:noFill/>
          </a:ln>
        </p:spPr>
        <p:txBody>
          <a:bodyPr anchorCtr="0" anchor="t" bIns="91425" lIns="91425" spcFirstLastPara="1" rIns="91425" wrap="square" tIns="91425">
            <a:noAutofit/>
          </a:bodyPr>
          <a:lstStyle/>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3"/>
              </a:rPr>
              <a:t>Abstract</a:t>
            </a:r>
            <a:endParaRPr b="1" sz="1100"/>
          </a:p>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4"/>
              </a:rPr>
              <a:t>Introduction</a:t>
            </a:r>
            <a:endParaRPr b="1"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5"/>
              </a:rPr>
              <a:t>CMP-Moore Learning Series</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6"/>
              </a:rPr>
              <a:t>PHE Learning Initiative</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7"/>
              </a:rPr>
              <a:t>This Report</a:t>
            </a:r>
            <a:endParaRPr sz="1100"/>
          </a:p>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8"/>
              </a:rPr>
              <a:t>Methods</a:t>
            </a:r>
            <a:endParaRPr b="1"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9"/>
              </a:rPr>
              <a:t>Overall Learning Process</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0"/>
              </a:rPr>
              <a:t>Identifying Learning Needs</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1"/>
              </a:rPr>
              <a:t>Clarifying PHE</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2"/>
              </a:rPr>
              <a:t>Identifying Barriers to Adoption</a:t>
            </a:r>
            <a:endParaRPr sz="1100"/>
          </a:p>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13"/>
              </a:rPr>
              <a:t>Results</a:t>
            </a:r>
            <a:endParaRPr b="1"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4"/>
              </a:rPr>
              <a:t>PHE Learning Needs</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5"/>
              </a:rPr>
              <a:t>PHE Definition</a:t>
            </a:r>
            <a:endParaRPr sz="1100">
              <a:solidFill>
                <a:schemeClr val="dk1"/>
              </a:solidFill>
            </a:endParaRPr>
          </a:p>
          <a:p>
            <a:pPr indent="-298450" lvl="1" marL="914400" marR="0" rtl="0" algn="l">
              <a:lnSpc>
                <a:spcPct val="100000"/>
              </a:lnSpc>
              <a:spcBef>
                <a:spcPts val="0"/>
              </a:spcBef>
              <a:spcAft>
                <a:spcPts val="0"/>
              </a:spcAft>
              <a:buClr>
                <a:schemeClr val="dk1"/>
              </a:buClr>
              <a:buSzPts val="1100"/>
              <a:buAutoNum type="arabicPeriod"/>
            </a:pPr>
            <a:r>
              <a:rPr lang="en" sz="1100" u="sng">
                <a:solidFill>
                  <a:schemeClr val="hlink"/>
                </a:solidFill>
                <a:hlinkClick action="ppaction://hlinksldjump" r:id="rId16"/>
              </a:rPr>
              <a:t>Theories of Change</a:t>
            </a:r>
            <a:endParaRPr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7"/>
              </a:rPr>
              <a:t>Barriers to Adoption</a:t>
            </a:r>
            <a:endParaRPr sz="1100"/>
          </a:p>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18"/>
              </a:rPr>
              <a:t>Discussion</a:t>
            </a:r>
            <a:endParaRPr b="1" sz="1100"/>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19"/>
              </a:rPr>
              <a:t>Key Findings</a:t>
            </a:r>
            <a:endParaRPr sz="1100"/>
          </a:p>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20"/>
              </a:rPr>
              <a:t>Conclusions</a:t>
            </a:r>
            <a:endParaRPr b="1" sz="1100"/>
          </a:p>
          <a:p>
            <a:pPr indent="-298450" lvl="1" marL="914400" rtl="0" algn="l">
              <a:spcBef>
                <a:spcPts val="0"/>
              </a:spcBef>
              <a:spcAft>
                <a:spcPts val="0"/>
              </a:spcAft>
              <a:buSzPts val="1100"/>
              <a:buAutoNum type="arabicPeriod"/>
            </a:pPr>
            <a:r>
              <a:rPr lang="en" sz="1100" u="sng">
                <a:solidFill>
                  <a:schemeClr val="hlink"/>
                </a:solidFill>
                <a:hlinkClick action="ppaction://hlinksldjump" r:id="rId21"/>
              </a:rPr>
              <a:t>Recommendations</a:t>
            </a:r>
            <a:endParaRPr sz="1100">
              <a:solidFill>
                <a:schemeClr val="dk1"/>
              </a:solidFill>
            </a:endParaRPr>
          </a:p>
          <a:p>
            <a:pPr indent="-298450" lvl="1" marL="914400" rtl="0" algn="l">
              <a:spcBef>
                <a:spcPts val="0"/>
              </a:spcBef>
              <a:spcAft>
                <a:spcPts val="0"/>
              </a:spcAft>
              <a:buClr>
                <a:schemeClr val="dk1"/>
              </a:buClr>
              <a:buSzPts val="1100"/>
              <a:buAutoNum type="arabicPeriod"/>
            </a:pPr>
            <a:r>
              <a:rPr lang="en" sz="1100" u="sng">
                <a:solidFill>
                  <a:schemeClr val="hlink"/>
                </a:solidFill>
                <a:hlinkClick/>
              </a:rPr>
              <a:t>Next Steps</a:t>
            </a:r>
            <a:endParaRPr sz="1100">
              <a:solidFill>
                <a:schemeClr val="dk1"/>
              </a:solidFill>
            </a:endParaRPr>
          </a:p>
          <a:p>
            <a:pPr indent="-298450" lvl="1" marL="914400" rtl="0" algn="l">
              <a:spcBef>
                <a:spcPts val="0"/>
              </a:spcBef>
              <a:spcAft>
                <a:spcPts val="0"/>
              </a:spcAft>
              <a:buClr>
                <a:schemeClr val="dk1"/>
              </a:buClr>
              <a:buSzPts val="1100"/>
              <a:buAutoNum type="arabicPeriod"/>
            </a:pPr>
            <a:r>
              <a:rPr lang="en" sz="1100" u="sng">
                <a:solidFill>
                  <a:schemeClr val="hlink"/>
                </a:solidFill>
                <a:hlinkClick action="ppaction://hlinksldjump" r:id="rId22"/>
              </a:rPr>
              <a:t>Learning About Learning</a:t>
            </a:r>
            <a:endParaRPr sz="1100">
              <a:solidFill>
                <a:schemeClr val="dk1"/>
              </a:solidFill>
            </a:endParaRPr>
          </a:p>
          <a:p>
            <a:pPr indent="-127000" lvl="0" marL="228600" marR="0" rtl="0" algn="l">
              <a:lnSpc>
                <a:spcPct val="100000"/>
              </a:lnSpc>
              <a:spcBef>
                <a:spcPts val="0"/>
              </a:spcBef>
              <a:spcAft>
                <a:spcPts val="0"/>
              </a:spcAft>
              <a:buSzPts val="1100"/>
              <a:buAutoNum type="arabicPeriod" startAt="0"/>
            </a:pPr>
            <a:r>
              <a:rPr b="1" lang="en" sz="1100" u="sng">
                <a:solidFill>
                  <a:schemeClr val="hlink"/>
                </a:solidFill>
                <a:hlinkClick action="ppaction://hlinksldjump" r:id="rId23"/>
              </a:rPr>
              <a:t>Annexes</a:t>
            </a:r>
            <a:endParaRPr b="1" sz="1100">
              <a:solidFill>
                <a:schemeClr val="dk1"/>
              </a:solidFill>
            </a:endParaRPr>
          </a:p>
          <a:p>
            <a:pPr indent="-298450" lvl="1" marL="914400" marR="0" rtl="0" algn="l">
              <a:lnSpc>
                <a:spcPct val="100000"/>
              </a:lnSpc>
              <a:spcBef>
                <a:spcPts val="0"/>
              </a:spcBef>
              <a:spcAft>
                <a:spcPts val="0"/>
              </a:spcAft>
              <a:buSzPts val="1100"/>
              <a:buAutoNum type="arabicPeriod"/>
            </a:pPr>
            <a:r>
              <a:rPr lang="en" sz="1100" u="sng">
                <a:solidFill>
                  <a:schemeClr val="hlink"/>
                </a:solidFill>
                <a:hlinkClick action="ppaction://hlinksldjump" r:id="rId24"/>
              </a:rPr>
              <a:t>Additional Information Supporting Learning</a:t>
            </a:r>
            <a:endParaRPr sz="1100"/>
          </a:p>
          <a:p>
            <a:pPr indent="0" lvl="0" marL="0" rtl="0" algn="l">
              <a:spcBef>
                <a:spcPts val="600"/>
              </a:spcBef>
              <a:spcAft>
                <a:spcPts val="0"/>
              </a:spcAft>
              <a:buNone/>
            </a:pPr>
            <a:r>
              <a:t/>
            </a:r>
            <a:endParaRPr/>
          </a:p>
        </p:txBody>
      </p:sp>
      <p:sp>
        <p:nvSpPr>
          <p:cNvPr id="351" name="Google Shape;351;p51"/>
          <p:cNvSpPr txBox="1"/>
          <p:nvPr>
            <p:ph idx="3" type="body"/>
          </p:nvPr>
        </p:nvSpPr>
        <p:spPr>
          <a:xfrm>
            <a:off x="540001" y="22257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pic>
        <p:nvPicPr>
          <p:cNvPr id="352" name="Google Shape;352;p51"/>
          <p:cNvPicPr preferRelativeResize="0"/>
          <p:nvPr/>
        </p:nvPicPr>
        <p:blipFill rotWithShape="1">
          <a:blip r:embed="rId25">
            <a:alphaModFix/>
          </a:blip>
          <a:srcRect b="0" l="0" r="0" t="13201"/>
          <a:stretch/>
        </p:blipFill>
        <p:spPr>
          <a:xfrm>
            <a:off x="5193324" y="0"/>
            <a:ext cx="3950676" cy="5143500"/>
          </a:xfrm>
          <a:prstGeom prst="rect">
            <a:avLst/>
          </a:prstGeom>
          <a:noFill/>
          <a:ln>
            <a:noFill/>
          </a:ln>
        </p:spPr>
      </p:pic>
      <p:sp>
        <p:nvSpPr>
          <p:cNvPr id="353" name="Google Shape;353;p51"/>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9"/>
          <p:cNvSpPr txBox="1"/>
          <p:nvPr>
            <p:ph idx="4294967295" type="body"/>
          </p:nvPr>
        </p:nvSpPr>
        <p:spPr>
          <a:xfrm>
            <a:off x="522144" y="399525"/>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3.1.1 Key Informant Interview Summary  </a:t>
            </a:r>
            <a:endParaRPr sz="1400">
              <a:solidFill>
                <a:srgbClr val="DD7500"/>
              </a:solidFill>
              <a:latin typeface="Arial Black"/>
              <a:ea typeface="Arial Black"/>
              <a:cs typeface="Arial Black"/>
              <a:sym typeface="Arial Black"/>
            </a:endParaRPr>
          </a:p>
        </p:txBody>
      </p:sp>
      <p:sp>
        <p:nvSpPr>
          <p:cNvPr id="483" name="Google Shape;483;p69"/>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484" name="Google Shape;484;p69"/>
          <p:cNvSpPr txBox="1"/>
          <p:nvPr/>
        </p:nvSpPr>
        <p:spPr>
          <a:xfrm>
            <a:off x="313125" y="819575"/>
            <a:ext cx="2795100" cy="38577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Questions that came up during KIIs were recorded in MURAL, grouped and summarized into key PHE Learning questions</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How to increase PHE uptake by conservation organizations?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How to mainstream Family Planning into conservation?</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When is PHE appropriate for conservation?</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What is the assumed value of PHE?</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Is there </a:t>
            </a:r>
            <a:r>
              <a:rPr lang="en" sz="1100">
                <a:solidFill>
                  <a:schemeClr val="dk1"/>
                </a:solidFill>
              </a:rPr>
              <a:t>consensus</a:t>
            </a:r>
            <a:r>
              <a:rPr lang="en" sz="1100">
                <a:solidFill>
                  <a:schemeClr val="dk1"/>
                </a:solidFill>
              </a:rPr>
              <a:t> of what PHE is?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How can PHE be reframed to current agendas?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What is the common approach to policy change?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How do organizations move to an integrated approach?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What should we learn from more case studies? </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grpSp>
        <p:nvGrpSpPr>
          <p:cNvPr id="485" name="Google Shape;485;p69"/>
          <p:cNvGrpSpPr/>
          <p:nvPr/>
        </p:nvGrpSpPr>
        <p:grpSpPr>
          <a:xfrm>
            <a:off x="3331025" y="805450"/>
            <a:ext cx="5673751" cy="3984800"/>
            <a:chOff x="3331025" y="805450"/>
            <a:chExt cx="5673751" cy="3984800"/>
          </a:xfrm>
        </p:grpSpPr>
        <p:grpSp>
          <p:nvGrpSpPr>
            <p:cNvPr id="486" name="Google Shape;486;p69"/>
            <p:cNvGrpSpPr/>
            <p:nvPr/>
          </p:nvGrpSpPr>
          <p:grpSpPr>
            <a:xfrm>
              <a:off x="3331025" y="805450"/>
              <a:ext cx="5673751" cy="3984800"/>
              <a:chOff x="3331025" y="805450"/>
              <a:chExt cx="5673751" cy="3984800"/>
            </a:xfrm>
          </p:grpSpPr>
          <p:pic>
            <p:nvPicPr>
              <p:cNvPr id="487" name="Google Shape;487;p69"/>
              <p:cNvPicPr preferRelativeResize="0"/>
              <p:nvPr/>
            </p:nvPicPr>
            <p:blipFill>
              <a:blip r:embed="rId3">
                <a:alphaModFix/>
              </a:blip>
              <a:stretch>
                <a:fillRect/>
              </a:stretch>
            </p:blipFill>
            <p:spPr>
              <a:xfrm>
                <a:off x="3367050" y="876100"/>
                <a:ext cx="5637726" cy="3914150"/>
              </a:xfrm>
              <a:prstGeom prst="rect">
                <a:avLst/>
              </a:prstGeom>
              <a:noFill/>
              <a:ln>
                <a:noFill/>
              </a:ln>
            </p:spPr>
          </p:pic>
          <p:sp>
            <p:nvSpPr>
              <p:cNvPr id="488" name="Google Shape;488;p69"/>
              <p:cNvSpPr/>
              <p:nvPr/>
            </p:nvSpPr>
            <p:spPr>
              <a:xfrm>
                <a:off x="3331025" y="805450"/>
                <a:ext cx="1794600" cy="27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 name="Google Shape;489;p69"/>
            <p:cNvSpPr/>
            <p:nvPr/>
          </p:nvSpPr>
          <p:spPr>
            <a:xfrm>
              <a:off x="3401675" y="989125"/>
              <a:ext cx="777300" cy="861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 name="Google Shape;490;p69"/>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0"/>
          <p:cNvSpPr txBox="1"/>
          <p:nvPr>
            <p:ph idx="4294967295" type="body"/>
          </p:nvPr>
        </p:nvSpPr>
        <p:spPr>
          <a:xfrm>
            <a:off x="522144" y="399525"/>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3.1.1 Key Informant Interview Summary  </a:t>
            </a:r>
            <a:endParaRPr sz="1400">
              <a:solidFill>
                <a:srgbClr val="DD7500"/>
              </a:solidFill>
              <a:latin typeface="Arial Black"/>
              <a:ea typeface="Arial Black"/>
              <a:cs typeface="Arial Black"/>
              <a:sym typeface="Arial Black"/>
            </a:endParaRPr>
          </a:p>
        </p:txBody>
      </p:sp>
      <p:sp>
        <p:nvSpPr>
          <p:cNvPr id="496" name="Google Shape;496;p70"/>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497" name="Google Shape;497;p70"/>
          <p:cNvSpPr txBox="1"/>
          <p:nvPr/>
        </p:nvSpPr>
        <p:spPr>
          <a:xfrm>
            <a:off x="465525" y="819575"/>
            <a:ext cx="2894400" cy="38577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Desired actions mentioned during the KIIs were summarized in MURAL into desired long-term PHE learning actions (green) and potential objectives (pink) and actions (white) for this CMP Learning Initiative. Potential actions proposed for this learning initiative included the following</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Curate existing TOCs and indicators for the CMP Conservation Action and Measures Library and a white paper</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Reach common understanding of what is meant by a PHE approach</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Develop/</a:t>
            </a:r>
            <a:r>
              <a:rPr lang="en" sz="1100">
                <a:solidFill>
                  <a:schemeClr val="dk1"/>
                </a:solidFill>
              </a:rPr>
              <a:t>disseminate</a:t>
            </a:r>
            <a:r>
              <a:rPr lang="en" sz="1100">
                <a:solidFill>
                  <a:schemeClr val="dk1"/>
                </a:solidFill>
              </a:rPr>
              <a:t> a PHE reference sheet/checklist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Design a means to poll the conservation and conservation donor community (and possibly health community)</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Create a CMP PHE working group</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pic>
        <p:nvPicPr>
          <p:cNvPr id="498" name="Google Shape;498;p70"/>
          <p:cNvPicPr preferRelativeResize="0"/>
          <p:nvPr/>
        </p:nvPicPr>
        <p:blipFill rotWithShape="1">
          <a:blip r:embed="rId3">
            <a:alphaModFix/>
          </a:blip>
          <a:srcRect b="0" l="0" r="0" t="22311"/>
          <a:stretch/>
        </p:blipFill>
        <p:spPr>
          <a:xfrm>
            <a:off x="3477875" y="1078050"/>
            <a:ext cx="5526900" cy="3514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1"/>
          <p:cNvSpPr txBox="1"/>
          <p:nvPr>
            <p:ph idx="4294967295" type="body"/>
          </p:nvPr>
        </p:nvSpPr>
        <p:spPr>
          <a:xfrm>
            <a:off x="522144" y="399525"/>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3.1.2 Pre-Convening Homework Summary  </a:t>
            </a:r>
            <a:endParaRPr sz="1400">
              <a:solidFill>
                <a:srgbClr val="DD7500"/>
              </a:solidFill>
              <a:latin typeface="Arial Black"/>
              <a:ea typeface="Arial Black"/>
              <a:cs typeface="Arial Black"/>
              <a:sym typeface="Arial Black"/>
            </a:endParaRPr>
          </a:p>
        </p:txBody>
      </p:sp>
      <p:sp>
        <p:nvSpPr>
          <p:cNvPr id="504" name="Google Shape;504;p71"/>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505" name="Google Shape;505;p71"/>
          <p:cNvSpPr txBox="1"/>
          <p:nvPr/>
        </p:nvSpPr>
        <p:spPr>
          <a:xfrm>
            <a:off x="465525" y="819575"/>
            <a:ext cx="2894400" cy="38577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The PHE Learning Group responses to the  question </a:t>
            </a:r>
            <a:r>
              <a:rPr lang="en" sz="1100">
                <a:solidFill>
                  <a:schemeClr val="dk1"/>
                </a:solidFill>
              </a:rPr>
              <a:t>“</a:t>
            </a:r>
            <a:r>
              <a:rPr i="1" lang="en" sz="1100">
                <a:solidFill>
                  <a:schemeClr val="dk1"/>
                </a:solidFill>
              </a:rPr>
              <a:t>If you could change one thing about how PHE is understood, supported, or implemented, what would it be</a:t>
            </a:r>
            <a:r>
              <a:rPr lang="en" sz="1100">
                <a:solidFill>
                  <a:schemeClr val="dk1"/>
                </a:solidFill>
              </a:rPr>
              <a:t>”</a:t>
            </a:r>
            <a:r>
              <a:rPr lang="en" sz="1100">
                <a:solidFill>
                  <a:schemeClr val="dk1"/>
                </a:solidFill>
              </a:rPr>
              <a:t> were recorded and grouped in MURAL. These responses can be summarized as follows</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Need for a PHE Definition</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Desire for greater PHE uptake</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Need to address barriers to uptake</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Need for better PHE funding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Desire for greater PHE leadership from those based where PHE is most relevant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Need for better evidence base to show that PHE is effective</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Need for stronger policy support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Recognition of the importance of partnership in PHE implementation  </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pic>
        <p:nvPicPr>
          <p:cNvPr id="506" name="Google Shape;506;p71"/>
          <p:cNvPicPr preferRelativeResize="0"/>
          <p:nvPr/>
        </p:nvPicPr>
        <p:blipFill rotWithShape="1">
          <a:blip r:embed="rId3">
            <a:alphaModFix/>
          </a:blip>
          <a:srcRect b="0" l="2133" r="0" t="13449"/>
          <a:stretch/>
        </p:blipFill>
        <p:spPr>
          <a:xfrm>
            <a:off x="3331025" y="932175"/>
            <a:ext cx="5673751" cy="32791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2"/>
          <p:cNvSpPr txBox="1"/>
          <p:nvPr/>
        </p:nvSpPr>
        <p:spPr>
          <a:xfrm>
            <a:off x="458150" y="720650"/>
            <a:ext cx="3112500" cy="4337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There is agreement on the anticipated benefits of PHE to biodiversity conservation</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There was broad agreement on the listed items as anticipated benefits of PHE to biodiversity conservation, particularly increased access to key sectors, greater participation because of improved health, and long-term conservation impacts due to integration.</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I</a:t>
            </a:r>
            <a:r>
              <a:rPr lang="en" sz="1100">
                <a:solidFill>
                  <a:schemeClr val="dk1"/>
                </a:solidFill>
              </a:rPr>
              <a:t>nputs were useful in the development of a definition and associated TOCs.</a:t>
            </a:r>
            <a:r>
              <a:rPr lang="en" sz="1100">
                <a:solidFill>
                  <a:schemeClr val="dk1"/>
                </a:solidFill>
              </a:rPr>
              <a:t> </a:t>
            </a:r>
            <a:endParaRPr sz="9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open-ended comments also noted: </a:t>
            </a:r>
            <a:endParaRPr sz="1100">
              <a:solidFill>
                <a:schemeClr val="dk1"/>
              </a:solidFill>
            </a:endParaRPr>
          </a:p>
          <a:p>
            <a:pPr indent="-184150" lvl="1" marL="457200" rtl="0" algn="just">
              <a:lnSpc>
                <a:spcPct val="100000"/>
              </a:lnSpc>
              <a:spcBef>
                <a:spcPts val="0"/>
              </a:spcBef>
              <a:spcAft>
                <a:spcPts val="0"/>
              </a:spcAft>
              <a:buClr>
                <a:schemeClr val="dk1"/>
              </a:buClr>
              <a:buSzPts val="1100"/>
              <a:buChar char="○"/>
            </a:pPr>
            <a:r>
              <a:rPr lang="en" sz="1100">
                <a:solidFill>
                  <a:schemeClr val="dk1"/>
                </a:solidFill>
              </a:rPr>
              <a:t>PHE approaches may be more costly and more complex than single sector approaches</a:t>
            </a:r>
            <a:endParaRPr sz="1100">
              <a:solidFill>
                <a:schemeClr val="dk1"/>
              </a:solidFill>
            </a:endParaRPr>
          </a:p>
          <a:p>
            <a:pPr indent="-184150" lvl="1" marL="457200" rtl="0" algn="just">
              <a:lnSpc>
                <a:spcPct val="100000"/>
              </a:lnSpc>
              <a:spcBef>
                <a:spcPts val="0"/>
              </a:spcBef>
              <a:spcAft>
                <a:spcPts val="0"/>
              </a:spcAft>
              <a:buClr>
                <a:schemeClr val="dk1"/>
              </a:buClr>
              <a:buSzPts val="1100"/>
              <a:buChar char="○"/>
            </a:pPr>
            <a:r>
              <a:rPr lang="en" sz="1100">
                <a:solidFill>
                  <a:schemeClr val="dk1"/>
                </a:solidFill>
              </a:rPr>
              <a:t>G</a:t>
            </a:r>
            <a:r>
              <a:rPr lang="en" sz="1100">
                <a:solidFill>
                  <a:schemeClr val="dk1"/>
                </a:solidFill>
              </a:rPr>
              <a:t>aining greater female engagement is often more complicated than just improving health; gender equity is an important component of PHE </a:t>
            </a:r>
            <a:endParaRPr sz="1100">
              <a:solidFill>
                <a:schemeClr val="dk1"/>
              </a:solidFill>
            </a:endParaRPr>
          </a:p>
          <a:p>
            <a:pPr indent="-184150" lvl="1" marL="457200" rtl="0" algn="just">
              <a:lnSpc>
                <a:spcPct val="100000"/>
              </a:lnSpc>
              <a:spcBef>
                <a:spcPts val="0"/>
              </a:spcBef>
              <a:spcAft>
                <a:spcPts val="0"/>
              </a:spcAft>
              <a:buClr>
                <a:schemeClr val="dk1"/>
              </a:buClr>
              <a:buSzPts val="1100"/>
              <a:buChar char="○"/>
            </a:pPr>
            <a:r>
              <a:rPr lang="en" sz="1100">
                <a:solidFill>
                  <a:schemeClr val="dk1"/>
                </a:solidFill>
              </a:rPr>
              <a:t>The</a:t>
            </a:r>
            <a:r>
              <a:rPr lang="en" sz="1100">
                <a:solidFill>
                  <a:srgbClr val="3C4043"/>
                </a:solidFill>
                <a:highlight>
                  <a:srgbClr val="FFFFFF"/>
                </a:highlight>
              </a:rPr>
              <a:t> impact of PHE on reducing pressure on natural resources may take generations, and thus is not easily measured in most PHE efforts that are designed around shorter time frames</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sp>
        <p:nvSpPr>
          <p:cNvPr id="512" name="Google Shape;512;p72"/>
          <p:cNvSpPr txBox="1"/>
          <p:nvPr>
            <p:ph idx="4294967295" type="body"/>
          </p:nvPr>
        </p:nvSpPr>
        <p:spPr>
          <a:xfrm>
            <a:off x="522144" y="399525"/>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3.1.3 Expert Survey Summary - Anticipated Benefits </a:t>
            </a:r>
            <a:endParaRPr sz="1400">
              <a:solidFill>
                <a:srgbClr val="DD7500"/>
              </a:solidFill>
              <a:latin typeface="Arial Black"/>
              <a:ea typeface="Arial Black"/>
              <a:cs typeface="Arial Black"/>
              <a:sym typeface="Arial Black"/>
            </a:endParaRPr>
          </a:p>
        </p:txBody>
      </p:sp>
      <p:sp>
        <p:nvSpPr>
          <p:cNvPr id="513" name="Google Shape;513;p72"/>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grpSp>
        <p:nvGrpSpPr>
          <p:cNvPr id="514" name="Google Shape;514;p72"/>
          <p:cNvGrpSpPr/>
          <p:nvPr/>
        </p:nvGrpSpPr>
        <p:grpSpPr>
          <a:xfrm>
            <a:off x="3570725" y="810975"/>
            <a:ext cx="5510250" cy="3766775"/>
            <a:chOff x="3494525" y="582375"/>
            <a:chExt cx="5510250" cy="3766775"/>
          </a:xfrm>
        </p:grpSpPr>
        <p:grpSp>
          <p:nvGrpSpPr>
            <p:cNvPr id="515" name="Google Shape;515;p72"/>
            <p:cNvGrpSpPr/>
            <p:nvPr/>
          </p:nvGrpSpPr>
          <p:grpSpPr>
            <a:xfrm>
              <a:off x="3494525" y="1000250"/>
              <a:ext cx="5510250" cy="3348900"/>
              <a:chOff x="3494525" y="695450"/>
              <a:chExt cx="5510250" cy="3348900"/>
            </a:xfrm>
          </p:grpSpPr>
          <p:sp>
            <p:nvSpPr>
              <p:cNvPr id="516" name="Google Shape;516;p72"/>
              <p:cNvSpPr txBox="1"/>
              <p:nvPr/>
            </p:nvSpPr>
            <p:spPr>
              <a:xfrm>
                <a:off x="3494525" y="695450"/>
                <a:ext cx="1709100" cy="33489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1000"/>
                  <a:t>Reduced costs and other efficiencies</a:t>
                </a:r>
                <a:endParaRPr sz="1000"/>
              </a:p>
              <a:p>
                <a:pPr indent="0" lvl="0" marL="0" rtl="0" algn="r">
                  <a:lnSpc>
                    <a:spcPct val="100000"/>
                  </a:lnSpc>
                  <a:spcBef>
                    <a:spcPts val="500"/>
                  </a:spcBef>
                  <a:spcAft>
                    <a:spcPts val="0"/>
                  </a:spcAft>
                  <a:buClr>
                    <a:schemeClr val="dk1"/>
                  </a:buClr>
                  <a:buSzPts val="1100"/>
                  <a:buFont typeface="Arial"/>
                  <a:buNone/>
                </a:pPr>
                <a:r>
                  <a:rPr lang="en" sz="1000"/>
                  <a:t>Increased access to key community sectors</a:t>
                </a:r>
                <a:endParaRPr sz="1000"/>
              </a:p>
              <a:p>
                <a:pPr indent="0" lvl="0" marL="0" rtl="0" algn="r">
                  <a:lnSpc>
                    <a:spcPct val="100000"/>
                  </a:lnSpc>
                  <a:spcBef>
                    <a:spcPts val="500"/>
                  </a:spcBef>
                  <a:spcAft>
                    <a:spcPts val="0"/>
                  </a:spcAft>
                  <a:buClr>
                    <a:schemeClr val="dk1"/>
                  </a:buClr>
                  <a:buSzPts val="1100"/>
                  <a:buFont typeface="Arial"/>
                  <a:buNone/>
                </a:pPr>
                <a:r>
                  <a:rPr lang="en" sz="1000"/>
                  <a:t>Greater participation by all because healthier </a:t>
                </a:r>
                <a:endParaRPr sz="1000"/>
              </a:p>
              <a:p>
                <a:pPr indent="0" lvl="0" marL="0" rtl="0" algn="r">
                  <a:lnSpc>
                    <a:spcPct val="100000"/>
                  </a:lnSpc>
                  <a:spcBef>
                    <a:spcPts val="500"/>
                  </a:spcBef>
                  <a:spcAft>
                    <a:spcPts val="0"/>
                  </a:spcAft>
                  <a:buClr>
                    <a:schemeClr val="dk1"/>
                  </a:buClr>
                  <a:buSzPts val="1100"/>
                  <a:buFont typeface="Arial"/>
                  <a:buNone/>
                </a:pPr>
                <a:r>
                  <a:rPr lang="en" sz="1000"/>
                  <a:t>Greater participation by women because healthier</a:t>
                </a:r>
                <a:endParaRPr sz="1000"/>
              </a:p>
              <a:p>
                <a:pPr indent="0" lvl="0" marL="0" rtl="0" algn="r">
                  <a:lnSpc>
                    <a:spcPct val="100000"/>
                  </a:lnSpc>
                  <a:spcBef>
                    <a:spcPts val="500"/>
                  </a:spcBef>
                  <a:spcAft>
                    <a:spcPts val="0"/>
                  </a:spcAft>
                  <a:buClr>
                    <a:schemeClr val="dk1"/>
                  </a:buClr>
                  <a:buSzPts val="1100"/>
                  <a:buFont typeface="Arial"/>
                  <a:buNone/>
                </a:pPr>
                <a:r>
                  <a:rPr lang="en" sz="1000"/>
                  <a:t>Greater participation because of goodwill </a:t>
                </a:r>
                <a:endParaRPr sz="1000"/>
              </a:p>
              <a:p>
                <a:pPr indent="0" lvl="0" marL="0" rtl="0" algn="r">
                  <a:lnSpc>
                    <a:spcPct val="100000"/>
                  </a:lnSpc>
                  <a:spcBef>
                    <a:spcPts val="500"/>
                  </a:spcBef>
                  <a:spcAft>
                    <a:spcPts val="0"/>
                  </a:spcAft>
                  <a:buClr>
                    <a:schemeClr val="dk1"/>
                  </a:buClr>
                  <a:buSzPts val="1100"/>
                  <a:buFont typeface="Arial"/>
                  <a:buNone/>
                </a:pPr>
                <a:r>
                  <a:rPr lang="en" sz="1000"/>
                  <a:t>Reduced generational pressures on resources</a:t>
                </a:r>
                <a:endParaRPr sz="1000"/>
              </a:p>
              <a:p>
                <a:pPr indent="0" lvl="0" marL="0" rtl="0" algn="r">
                  <a:lnSpc>
                    <a:spcPct val="100000"/>
                  </a:lnSpc>
                  <a:spcBef>
                    <a:spcPts val="500"/>
                  </a:spcBef>
                  <a:spcAft>
                    <a:spcPts val="0"/>
                  </a:spcAft>
                  <a:buClr>
                    <a:schemeClr val="dk1"/>
                  </a:buClr>
                  <a:buSzPts val="1100"/>
                  <a:buFont typeface="Arial"/>
                  <a:buNone/>
                </a:pPr>
                <a:r>
                  <a:rPr lang="en" sz="1000"/>
                  <a:t>Long-term conservation impacts and resiliency</a:t>
                </a:r>
                <a:endParaRPr sz="1000"/>
              </a:p>
              <a:p>
                <a:pPr indent="0" lvl="0" marL="0" rtl="0" algn="r">
                  <a:spcBef>
                    <a:spcPts val="500"/>
                  </a:spcBef>
                  <a:spcAft>
                    <a:spcPts val="0"/>
                  </a:spcAft>
                  <a:buNone/>
                </a:pPr>
                <a:r>
                  <a:t/>
                </a:r>
                <a:endParaRPr sz="900"/>
              </a:p>
            </p:txBody>
          </p:sp>
          <p:pic>
            <p:nvPicPr>
              <p:cNvPr id="517" name="Google Shape;517;p72"/>
              <p:cNvPicPr preferRelativeResize="0"/>
              <p:nvPr/>
            </p:nvPicPr>
            <p:blipFill rotWithShape="1">
              <a:blip r:embed="rId3">
                <a:alphaModFix/>
              </a:blip>
              <a:srcRect b="10735" l="15762" r="12128" t="19417"/>
              <a:stretch/>
            </p:blipFill>
            <p:spPr>
              <a:xfrm>
                <a:off x="5203675" y="720650"/>
                <a:ext cx="3801100" cy="2902826"/>
              </a:xfrm>
              <a:prstGeom prst="rect">
                <a:avLst/>
              </a:prstGeom>
              <a:noFill/>
              <a:ln>
                <a:noFill/>
              </a:ln>
            </p:spPr>
          </p:pic>
        </p:grpSp>
        <p:sp>
          <p:nvSpPr>
            <p:cNvPr id="518" name="Google Shape;518;p72"/>
            <p:cNvSpPr txBox="1"/>
            <p:nvPr/>
          </p:nvSpPr>
          <p:spPr>
            <a:xfrm>
              <a:off x="3641900" y="582375"/>
              <a:ext cx="5362800" cy="49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100"/>
                <a:t>Rank how much you agree with “____ is an anticipated benefit of PHE to biodiversity conservation  </a:t>
              </a:r>
              <a:endParaRPr b="1" i="1" sz="1100"/>
            </a:p>
          </p:txBody>
        </p:sp>
      </p:grpSp>
      <p:pic>
        <p:nvPicPr>
          <p:cNvPr id="519" name="Google Shape;519;p72"/>
          <p:cNvPicPr preferRelativeResize="0"/>
          <p:nvPr/>
        </p:nvPicPr>
        <p:blipFill rotWithShape="1">
          <a:blip r:embed="rId3">
            <a:alphaModFix/>
          </a:blip>
          <a:srcRect b="0" l="15762" r="12128" t="95611"/>
          <a:stretch/>
        </p:blipFill>
        <p:spPr>
          <a:xfrm>
            <a:off x="5289350" y="4157601"/>
            <a:ext cx="3801100" cy="18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3"/>
          <p:cNvSpPr txBox="1"/>
          <p:nvPr/>
        </p:nvSpPr>
        <p:spPr>
          <a:xfrm>
            <a:off x="479675" y="882075"/>
            <a:ext cx="4719900" cy="4155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100">
                <a:solidFill>
                  <a:schemeClr val="dk1"/>
                </a:solidFill>
              </a:rPr>
              <a:t>There was broad agreement on the factors that would predict that a PHE approach would be advantageous for a biodiversity project. The factors that respondents rated highest as predictors were the following:</a:t>
            </a:r>
            <a:endParaRPr sz="1100">
              <a:solidFill>
                <a:schemeClr val="dk1"/>
              </a:solidFill>
            </a:endParaRPr>
          </a:p>
          <a:p>
            <a:pPr indent="0" lvl="0" marL="0" rtl="0" algn="just">
              <a:lnSpc>
                <a:spcPct val="115000"/>
              </a:lnSpc>
              <a:spcBef>
                <a:spcPts val="0"/>
              </a:spcBef>
              <a:spcAft>
                <a:spcPts val="0"/>
              </a:spcAft>
              <a:buNone/>
            </a:pPr>
            <a:r>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There is an unmet need for family planning.</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community requests health support, and specifically for reproductive</a:t>
            </a:r>
            <a:r>
              <a:rPr lang="en" sz="1100">
                <a:solidFill>
                  <a:schemeClr val="dk1"/>
                </a:solidFill>
              </a:rPr>
              <a:t> and maternal</a:t>
            </a:r>
            <a:r>
              <a:rPr lang="en" sz="1100">
                <a:solidFill>
                  <a:schemeClr val="dk1"/>
                </a:solidFill>
              </a:rPr>
              <a:t> health.</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Poor health conditions reduce community engagement in conservation, natural resource management, and livelihood initiatives.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Women are underrepresented in conservation</a:t>
            </a:r>
            <a:r>
              <a:rPr lang="en" sz="1100">
                <a:solidFill>
                  <a:schemeClr val="dk1"/>
                </a:solidFill>
              </a:rPr>
              <a:t>, natural resource management, and livelihood decisions and initiatives.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Encroachment and environmental degradation are threats to healthy natural resources, human health and livelihoods.</a:t>
            </a:r>
            <a:r>
              <a:rPr lang="en" sz="1100">
                <a:solidFill>
                  <a:schemeClr val="dk1"/>
                </a:solidFill>
              </a:rPr>
              <a:t>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Local human population growth is a driver of biodiversity threats and </a:t>
            </a:r>
            <a:r>
              <a:rPr lang="en" sz="1100">
                <a:solidFill>
                  <a:schemeClr val="dk1"/>
                </a:solidFill>
              </a:rPr>
              <a:t>degradation</a:t>
            </a:r>
            <a:r>
              <a:rPr lang="en" sz="1100">
                <a:solidFill>
                  <a:schemeClr val="dk1"/>
                </a:solidFill>
              </a:rPr>
              <a:t> of ecosystem services.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open-ended comments also noted important predictors that a PHE approach might be advantageous: </a:t>
            </a:r>
            <a:endParaRPr sz="1100">
              <a:solidFill>
                <a:schemeClr val="dk1"/>
              </a:solidFill>
            </a:endParaRPr>
          </a:p>
          <a:p>
            <a:pPr indent="-127000" lvl="1" marL="457200" rtl="0" algn="just">
              <a:spcBef>
                <a:spcPts val="0"/>
              </a:spcBef>
              <a:spcAft>
                <a:spcPts val="0"/>
              </a:spcAft>
              <a:buClr>
                <a:schemeClr val="dk1"/>
              </a:buClr>
              <a:buSzPts val="1100"/>
              <a:buChar char="○"/>
            </a:pPr>
            <a:r>
              <a:rPr lang="en" sz="1100">
                <a:solidFill>
                  <a:schemeClr val="dk1"/>
                </a:solidFill>
              </a:rPr>
              <a:t>Poverty.</a:t>
            </a:r>
            <a:endParaRPr sz="1100">
              <a:solidFill>
                <a:schemeClr val="dk1"/>
              </a:solidFill>
            </a:endParaRPr>
          </a:p>
          <a:p>
            <a:pPr indent="-127000" lvl="1" marL="457200" rtl="0" algn="just">
              <a:spcBef>
                <a:spcPts val="0"/>
              </a:spcBef>
              <a:spcAft>
                <a:spcPts val="0"/>
              </a:spcAft>
              <a:buClr>
                <a:schemeClr val="dk1"/>
              </a:buClr>
              <a:buSzPts val="1100"/>
              <a:buChar char="○"/>
            </a:pPr>
            <a:r>
              <a:rPr lang="en" sz="1100">
                <a:solidFill>
                  <a:schemeClr val="dk1"/>
                </a:solidFill>
              </a:rPr>
              <a:t>Resource-dependence on natural resources that are lacking (i.e. lack of arable land, declining fish stocks,etc.).</a:t>
            </a:r>
            <a:endParaRPr sz="1100">
              <a:solidFill>
                <a:schemeClr val="dk1"/>
              </a:solidFill>
            </a:endParaRPr>
          </a:p>
          <a:p>
            <a:pPr indent="-127000" lvl="1" marL="457200" rtl="0" algn="just">
              <a:spcBef>
                <a:spcPts val="0"/>
              </a:spcBef>
              <a:spcAft>
                <a:spcPts val="0"/>
              </a:spcAft>
              <a:buClr>
                <a:schemeClr val="dk1"/>
              </a:buClr>
              <a:buSzPts val="1100"/>
              <a:buChar char="○"/>
            </a:pPr>
            <a:r>
              <a:rPr lang="en" sz="1100">
                <a:solidFill>
                  <a:schemeClr val="dk1"/>
                </a:solidFill>
              </a:rPr>
              <a:t>Poor education/literacy.</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sp>
        <p:nvSpPr>
          <p:cNvPr id="525" name="Google Shape;525;p73"/>
          <p:cNvSpPr txBox="1"/>
          <p:nvPr>
            <p:ph idx="4294967295" type="body"/>
          </p:nvPr>
        </p:nvSpPr>
        <p:spPr>
          <a:xfrm>
            <a:off x="527375" y="399525"/>
            <a:ext cx="5188200" cy="4356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3.1.3 Expert Survey Summary - Situations Where PHE May Be Appropriate </a:t>
            </a:r>
            <a:endParaRPr sz="1400">
              <a:solidFill>
                <a:srgbClr val="DD7500"/>
              </a:solidFill>
              <a:latin typeface="Arial Black"/>
              <a:ea typeface="Arial Black"/>
              <a:cs typeface="Arial Black"/>
              <a:sym typeface="Arial Black"/>
            </a:endParaRPr>
          </a:p>
        </p:txBody>
      </p:sp>
      <p:sp>
        <p:nvSpPr>
          <p:cNvPr id="526" name="Google Shape;526;p73"/>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pic>
        <p:nvPicPr>
          <p:cNvPr id="527" name="Google Shape;527;p73"/>
          <p:cNvPicPr preferRelativeResize="0"/>
          <p:nvPr/>
        </p:nvPicPr>
        <p:blipFill>
          <a:blip r:embed="rId3">
            <a:alphaModFix/>
          </a:blip>
          <a:stretch>
            <a:fillRect/>
          </a:stretch>
        </p:blipFill>
        <p:spPr>
          <a:xfrm>
            <a:off x="5710400" y="0"/>
            <a:ext cx="3433599" cy="5150413"/>
          </a:xfrm>
          <a:prstGeom prst="rect">
            <a:avLst/>
          </a:prstGeom>
          <a:noFill/>
          <a:ln>
            <a:noFill/>
          </a:ln>
        </p:spPr>
      </p:pic>
      <p:sp>
        <p:nvSpPr>
          <p:cNvPr id="528" name="Google Shape;528;p73"/>
          <p:cNvSpPr txBox="1"/>
          <p:nvPr/>
        </p:nvSpPr>
        <p:spPr>
          <a:xfrm>
            <a:off x="6296700" y="4876550"/>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74"/>
          <p:cNvSpPr txBox="1"/>
          <p:nvPr/>
        </p:nvSpPr>
        <p:spPr>
          <a:xfrm>
            <a:off x="368350" y="752300"/>
            <a:ext cx="4445700" cy="4162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There is lack of clarity and agreement on what PHE is</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three questions to the right show that there was not agreement among PHE experts and, presumably, the </a:t>
            </a:r>
            <a:r>
              <a:rPr lang="en" sz="1100">
                <a:solidFill>
                  <a:schemeClr val="dk1"/>
                </a:solidFill>
              </a:rPr>
              <a:t>conservation</a:t>
            </a:r>
            <a:r>
              <a:rPr lang="en" sz="1100">
                <a:solidFill>
                  <a:schemeClr val="dk1"/>
                </a:solidFill>
              </a:rPr>
              <a:t> </a:t>
            </a:r>
            <a:r>
              <a:rPr lang="en" sz="1100">
                <a:solidFill>
                  <a:schemeClr val="dk1"/>
                </a:solidFill>
              </a:rPr>
              <a:t>community</a:t>
            </a:r>
            <a:r>
              <a:rPr lang="en" sz="1100">
                <a:solidFill>
                  <a:schemeClr val="dk1"/>
                </a:solidFill>
              </a:rPr>
              <a:t> about what PHE means.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Other questions not illustrated here, also suggest that there is a lack of clarity as to what components need to be included for an approach to be considered PHE.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We asked if the community should continue to refer to the approach as PHE. </a:t>
            </a:r>
            <a:r>
              <a:rPr lang="en" sz="1100">
                <a:solidFill>
                  <a:schemeClr val="dk1"/>
                </a:solidFill>
              </a:rPr>
              <a:t>70% were in favour of keeping the PHE acronym while providing better clarity. Those not in </a:t>
            </a:r>
            <a:r>
              <a:rPr lang="en" sz="1100">
                <a:solidFill>
                  <a:schemeClr val="dk1"/>
                </a:solidFill>
              </a:rPr>
              <a:t>favor</a:t>
            </a:r>
            <a:r>
              <a:rPr lang="en" sz="1100">
                <a:solidFill>
                  <a:schemeClr val="dk1"/>
                </a:solidFill>
              </a:rPr>
              <a:t>, were concerned with (1) not being prescriptive but rather taking a holistic approach and having the interventions determined by community need, and (2) the political sensitivities around including “Population” specifically as a separate component when family planning and reproductive health can be grouped under “Health” interventions.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open-ended comments also noted: </a:t>
            </a:r>
            <a:endParaRPr sz="1100">
              <a:solidFill>
                <a:schemeClr val="dk1"/>
              </a:solidFill>
            </a:endParaRPr>
          </a:p>
          <a:p>
            <a:pPr indent="-127000" lvl="1" marL="457200" rtl="0" algn="just">
              <a:spcBef>
                <a:spcPts val="0"/>
              </a:spcBef>
              <a:spcAft>
                <a:spcPts val="0"/>
              </a:spcAft>
              <a:buClr>
                <a:schemeClr val="dk1"/>
              </a:buClr>
              <a:buSzPts val="1100"/>
              <a:buChar char="○"/>
            </a:pPr>
            <a:r>
              <a:rPr lang="en" sz="1100">
                <a:solidFill>
                  <a:schemeClr val="dk1"/>
                </a:solidFill>
              </a:rPr>
              <a:t>Lack of clarity on the integration aspects between the linkages of population, health and environment.</a:t>
            </a:r>
            <a:endParaRPr sz="1100">
              <a:solidFill>
                <a:schemeClr val="dk1"/>
              </a:solidFill>
            </a:endParaRPr>
          </a:p>
          <a:p>
            <a:pPr indent="-127000" lvl="1" marL="457200" rtl="0" algn="just">
              <a:spcBef>
                <a:spcPts val="0"/>
              </a:spcBef>
              <a:spcAft>
                <a:spcPts val="0"/>
              </a:spcAft>
              <a:buClr>
                <a:schemeClr val="dk1"/>
              </a:buClr>
              <a:buSzPts val="1100"/>
              <a:buChar char="○"/>
            </a:pPr>
            <a:r>
              <a:rPr lang="en" sz="1100">
                <a:solidFill>
                  <a:schemeClr val="dk1"/>
                </a:solidFill>
              </a:rPr>
              <a:t>There are </a:t>
            </a:r>
            <a:r>
              <a:rPr lang="en" sz="1100">
                <a:solidFill>
                  <a:schemeClr val="dk1"/>
                </a:solidFill>
              </a:rPr>
              <a:t>misconceptions around the purpose for inclusion of</a:t>
            </a:r>
            <a:r>
              <a:rPr lang="en" sz="1100">
                <a:solidFill>
                  <a:schemeClr val="dk1"/>
                </a:solidFill>
              </a:rPr>
              <a:t> a family planning and reproductive health component.</a:t>
            </a:r>
            <a:endParaRPr sz="1100">
              <a:solidFill>
                <a:schemeClr val="dk1"/>
              </a:solidFill>
            </a:endParaRPr>
          </a:p>
          <a:p>
            <a:pPr indent="-127000" lvl="1" marL="457200" rtl="0" algn="just">
              <a:spcBef>
                <a:spcPts val="0"/>
              </a:spcBef>
              <a:spcAft>
                <a:spcPts val="0"/>
              </a:spcAft>
              <a:buClr>
                <a:schemeClr val="dk1"/>
              </a:buClr>
              <a:buSzPts val="1100"/>
              <a:buChar char="○"/>
            </a:pPr>
            <a:r>
              <a:rPr lang="en" sz="1100">
                <a:solidFill>
                  <a:schemeClr val="dk1"/>
                </a:solidFill>
              </a:rPr>
              <a:t>There is confusion among terms including Population Environment and Development (PED) and on the relationship of gender equity to PHE.</a:t>
            </a:r>
            <a:endParaRPr sz="1100">
              <a:solidFill>
                <a:schemeClr val="dk1"/>
              </a:solidFill>
            </a:endParaRPr>
          </a:p>
        </p:txBody>
      </p:sp>
      <p:grpSp>
        <p:nvGrpSpPr>
          <p:cNvPr id="534" name="Google Shape;534;p74"/>
          <p:cNvGrpSpPr/>
          <p:nvPr/>
        </p:nvGrpSpPr>
        <p:grpSpPr>
          <a:xfrm>
            <a:off x="4928647" y="1512882"/>
            <a:ext cx="4351127" cy="626305"/>
            <a:chOff x="4166575" y="979471"/>
            <a:chExt cx="4427276" cy="626305"/>
          </a:xfrm>
        </p:grpSpPr>
        <p:pic>
          <p:nvPicPr>
            <p:cNvPr id="535" name="Google Shape;535;p74"/>
            <p:cNvPicPr preferRelativeResize="0"/>
            <p:nvPr/>
          </p:nvPicPr>
          <p:blipFill rotWithShape="1">
            <a:blip r:embed="rId3">
              <a:alphaModFix/>
            </a:blip>
            <a:srcRect b="38984" l="0" r="0" t="45146"/>
            <a:stretch/>
          </p:blipFill>
          <p:spPr>
            <a:xfrm>
              <a:off x="4166575" y="979471"/>
              <a:ext cx="4389001" cy="313151"/>
            </a:xfrm>
            <a:prstGeom prst="rect">
              <a:avLst/>
            </a:prstGeom>
            <a:noFill/>
            <a:ln>
              <a:noFill/>
            </a:ln>
          </p:spPr>
        </p:pic>
        <p:pic>
          <p:nvPicPr>
            <p:cNvPr id="536" name="Google Shape;536;p74"/>
            <p:cNvPicPr preferRelativeResize="0"/>
            <p:nvPr/>
          </p:nvPicPr>
          <p:blipFill rotWithShape="1">
            <a:blip r:embed="rId3">
              <a:alphaModFix/>
            </a:blip>
            <a:srcRect b="0" l="0" r="0" t="84130"/>
            <a:stretch/>
          </p:blipFill>
          <p:spPr>
            <a:xfrm>
              <a:off x="4204850" y="1292626"/>
              <a:ext cx="4389001" cy="313151"/>
            </a:xfrm>
            <a:prstGeom prst="rect">
              <a:avLst/>
            </a:prstGeom>
            <a:noFill/>
            <a:ln>
              <a:noFill/>
            </a:ln>
          </p:spPr>
        </p:pic>
      </p:grpSp>
      <p:grpSp>
        <p:nvGrpSpPr>
          <p:cNvPr id="537" name="Google Shape;537;p74"/>
          <p:cNvGrpSpPr/>
          <p:nvPr/>
        </p:nvGrpSpPr>
        <p:grpSpPr>
          <a:xfrm>
            <a:off x="4814100" y="2834792"/>
            <a:ext cx="4465552" cy="614181"/>
            <a:chOff x="4128300" y="2301392"/>
            <a:chExt cx="4465552" cy="614181"/>
          </a:xfrm>
        </p:grpSpPr>
        <p:pic>
          <p:nvPicPr>
            <p:cNvPr id="538" name="Google Shape;538;p74"/>
            <p:cNvPicPr preferRelativeResize="0"/>
            <p:nvPr/>
          </p:nvPicPr>
          <p:blipFill rotWithShape="1">
            <a:blip r:embed="rId4">
              <a:alphaModFix/>
            </a:blip>
            <a:srcRect b="35699" l="0" r="0" t="49178"/>
            <a:stretch/>
          </p:blipFill>
          <p:spPr>
            <a:xfrm>
              <a:off x="4128300" y="2301392"/>
              <a:ext cx="4465548" cy="313150"/>
            </a:xfrm>
            <a:prstGeom prst="rect">
              <a:avLst/>
            </a:prstGeom>
            <a:noFill/>
            <a:ln>
              <a:noFill/>
            </a:ln>
          </p:spPr>
        </p:pic>
        <p:pic>
          <p:nvPicPr>
            <p:cNvPr id="539" name="Google Shape;539;p74"/>
            <p:cNvPicPr preferRelativeResize="0"/>
            <p:nvPr/>
          </p:nvPicPr>
          <p:blipFill rotWithShape="1">
            <a:blip r:embed="rId4">
              <a:alphaModFix/>
            </a:blip>
            <a:srcRect b="1" l="0" r="0" t="84877"/>
            <a:stretch/>
          </p:blipFill>
          <p:spPr>
            <a:xfrm>
              <a:off x="4128300" y="2602423"/>
              <a:ext cx="4465552" cy="313150"/>
            </a:xfrm>
            <a:prstGeom prst="rect">
              <a:avLst/>
            </a:prstGeom>
            <a:noFill/>
            <a:ln>
              <a:noFill/>
            </a:ln>
          </p:spPr>
        </p:pic>
      </p:grpSp>
      <p:grpSp>
        <p:nvGrpSpPr>
          <p:cNvPr id="540" name="Google Shape;540;p74"/>
          <p:cNvGrpSpPr/>
          <p:nvPr/>
        </p:nvGrpSpPr>
        <p:grpSpPr>
          <a:xfrm>
            <a:off x="4928575" y="4069425"/>
            <a:ext cx="4300223" cy="626300"/>
            <a:chOff x="4166575" y="3536025"/>
            <a:chExt cx="4300223" cy="626300"/>
          </a:xfrm>
        </p:grpSpPr>
        <p:pic>
          <p:nvPicPr>
            <p:cNvPr id="541" name="Google Shape;541;p74"/>
            <p:cNvPicPr preferRelativeResize="0"/>
            <p:nvPr/>
          </p:nvPicPr>
          <p:blipFill rotWithShape="1">
            <a:blip r:embed="rId5">
              <a:alphaModFix/>
            </a:blip>
            <a:srcRect b="36318" l="0" r="0" t="49246"/>
            <a:stretch/>
          </p:blipFill>
          <p:spPr>
            <a:xfrm>
              <a:off x="4166575" y="3536025"/>
              <a:ext cx="4300223" cy="313150"/>
            </a:xfrm>
            <a:prstGeom prst="rect">
              <a:avLst/>
            </a:prstGeom>
            <a:noFill/>
            <a:ln>
              <a:noFill/>
            </a:ln>
          </p:spPr>
        </p:pic>
        <p:pic>
          <p:nvPicPr>
            <p:cNvPr id="542" name="Google Shape;542;p74"/>
            <p:cNvPicPr preferRelativeResize="0"/>
            <p:nvPr/>
          </p:nvPicPr>
          <p:blipFill rotWithShape="1">
            <a:blip r:embed="rId5">
              <a:alphaModFix/>
            </a:blip>
            <a:srcRect b="0" l="0" r="0" t="85564"/>
            <a:stretch/>
          </p:blipFill>
          <p:spPr>
            <a:xfrm>
              <a:off x="4166575" y="3849174"/>
              <a:ext cx="4300223" cy="313150"/>
            </a:xfrm>
            <a:prstGeom prst="rect">
              <a:avLst/>
            </a:prstGeom>
            <a:noFill/>
            <a:ln>
              <a:noFill/>
            </a:ln>
          </p:spPr>
        </p:pic>
      </p:grpSp>
      <p:sp>
        <p:nvSpPr>
          <p:cNvPr id="543" name="Google Shape;543;p74"/>
          <p:cNvSpPr txBox="1"/>
          <p:nvPr>
            <p:ph idx="4294967295" type="body"/>
          </p:nvPr>
        </p:nvSpPr>
        <p:spPr>
          <a:xfrm>
            <a:off x="522144" y="399525"/>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3.1.3 Expert Survey Summary - Lack of Clarity </a:t>
            </a:r>
            <a:endParaRPr sz="1400">
              <a:solidFill>
                <a:srgbClr val="DD7500"/>
              </a:solidFill>
              <a:latin typeface="Arial Black"/>
              <a:ea typeface="Arial Black"/>
              <a:cs typeface="Arial Black"/>
              <a:sym typeface="Arial Black"/>
            </a:endParaRPr>
          </a:p>
        </p:txBody>
      </p:sp>
      <p:sp>
        <p:nvSpPr>
          <p:cNvPr id="544" name="Google Shape;544;p74"/>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545" name="Google Shape;545;p74"/>
          <p:cNvSpPr txBox="1"/>
          <p:nvPr/>
        </p:nvSpPr>
        <p:spPr>
          <a:xfrm>
            <a:off x="5577250" y="1056800"/>
            <a:ext cx="31230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100"/>
              <a:t>Do you think the PHE community agrees on what PHE means? </a:t>
            </a:r>
            <a:endParaRPr b="1" i="1" sz="1100"/>
          </a:p>
        </p:txBody>
      </p:sp>
      <p:sp>
        <p:nvSpPr>
          <p:cNvPr id="546" name="Google Shape;546;p74"/>
          <p:cNvSpPr txBox="1"/>
          <p:nvPr/>
        </p:nvSpPr>
        <p:spPr>
          <a:xfrm>
            <a:off x="5407700" y="2398525"/>
            <a:ext cx="33630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100"/>
              <a:t>What proportion of the conservation community do you think is aware of PHE</a:t>
            </a:r>
            <a:r>
              <a:rPr b="1" i="1" lang="en" sz="1100"/>
              <a:t>? </a:t>
            </a:r>
            <a:endParaRPr b="1" i="1" sz="1100"/>
          </a:p>
        </p:txBody>
      </p:sp>
      <p:sp>
        <p:nvSpPr>
          <p:cNvPr id="547" name="Google Shape;547;p74"/>
          <p:cNvSpPr txBox="1"/>
          <p:nvPr/>
        </p:nvSpPr>
        <p:spPr>
          <a:xfrm>
            <a:off x="5461250" y="3665025"/>
            <a:ext cx="35415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100"/>
              <a:t>Of that proportion, do you think the conservation</a:t>
            </a:r>
            <a:r>
              <a:rPr b="1" i="1" lang="en" sz="1100"/>
              <a:t> community agrees on what PHE means? </a:t>
            </a:r>
            <a:endParaRPr b="1" i="1"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75"/>
          <p:cNvSpPr txBox="1"/>
          <p:nvPr/>
        </p:nvSpPr>
        <p:spPr>
          <a:xfrm>
            <a:off x="446575" y="971975"/>
            <a:ext cx="3188400" cy="3517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There is also broad agreement on the assumed barriers to PHE adoption</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top assumed barriers were </a:t>
            </a:r>
            <a:r>
              <a:rPr lang="en" sz="1100">
                <a:solidFill>
                  <a:schemeClr val="dk1"/>
                </a:solidFill>
              </a:rPr>
              <a:t>expertise, </a:t>
            </a:r>
            <a:r>
              <a:rPr lang="en" sz="1100">
                <a:solidFill>
                  <a:schemeClr val="dk1"/>
                </a:solidFill>
              </a:rPr>
              <a:t>awareness, </a:t>
            </a:r>
            <a:r>
              <a:rPr lang="en" sz="1100">
                <a:solidFill>
                  <a:schemeClr val="dk1"/>
                </a:solidFill>
              </a:rPr>
              <a:t>funding, </a:t>
            </a:r>
            <a:r>
              <a:rPr lang="en" sz="1100">
                <a:solidFill>
                  <a:schemeClr val="dk1"/>
                </a:solidFill>
              </a:rPr>
              <a:t>connection with a health partner</a:t>
            </a:r>
            <a:r>
              <a:rPr lang="en" sz="1100">
                <a:solidFill>
                  <a:schemeClr val="dk1"/>
                </a:solidFill>
              </a:rPr>
              <a:t>, and </a:t>
            </a:r>
            <a:r>
              <a:rPr lang="en" sz="1100">
                <a:solidFill>
                  <a:schemeClr val="dk1"/>
                </a:solidFill>
              </a:rPr>
              <a:t>negative associations with family planning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It was noted that we need to hear directly from conservation organizations.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This list and input was used to design a survey for the conservation sector.</a:t>
            </a:r>
            <a:endParaRPr sz="9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The open-ended comments include additional barriers not in the original list including: </a:t>
            </a:r>
            <a:endParaRPr sz="1100">
              <a:solidFill>
                <a:schemeClr val="dk1"/>
              </a:solidFill>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rPr>
              <a:t>Lack knowledge of the impact of ill health on behavior and resource use.</a:t>
            </a:r>
            <a:endParaRPr sz="1100">
              <a:solidFill>
                <a:schemeClr val="dk1"/>
              </a:solidFill>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rPr>
              <a:t>Difficult to measure success. </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sp>
        <p:nvSpPr>
          <p:cNvPr id="553" name="Google Shape;553;p75"/>
          <p:cNvSpPr txBox="1"/>
          <p:nvPr>
            <p:ph idx="4294967295" type="body"/>
          </p:nvPr>
        </p:nvSpPr>
        <p:spPr>
          <a:xfrm>
            <a:off x="522146" y="399525"/>
            <a:ext cx="3188400" cy="4059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3.1.3 Expert Survey Summary - Assumed Barriers to Adoption </a:t>
            </a:r>
            <a:endParaRPr sz="1400">
              <a:solidFill>
                <a:srgbClr val="DD7500"/>
              </a:solidFill>
              <a:latin typeface="Arial Black"/>
              <a:ea typeface="Arial Black"/>
              <a:cs typeface="Arial Black"/>
              <a:sym typeface="Arial Black"/>
            </a:endParaRPr>
          </a:p>
        </p:txBody>
      </p:sp>
      <p:sp>
        <p:nvSpPr>
          <p:cNvPr id="554" name="Google Shape;554;p75"/>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grpSp>
        <p:nvGrpSpPr>
          <p:cNvPr id="555" name="Google Shape;555;p75"/>
          <p:cNvGrpSpPr/>
          <p:nvPr/>
        </p:nvGrpSpPr>
        <p:grpSpPr>
          <a:xfrm>
            <a:off x="3567700" y="399000"/>
            <a:ext cx="5440319" cy="4580358"/>
            <a:chOff x="3034300" y="322800"/>
            <a:chExt cx="5440319" cy="4580358"/>
          </a:xfrm>
        </p:grpSpPr>
        <p:grpSp>
          <p:nvGrpSpPr>
            <p:cNvPr id="556" name="Google Shape;556;p75"/>
            <p:cNvGrpSpPr/>
            <p:nvPr/>
          </p:nvGrpSpPr>
          <p:grpSpPr>
            <a:xfrm>
              <a:off x="3177150" y="814200"/>
              <a:ext cx="5297469" cy="4088958"/>
              <a:chOff x="3177150" y="814200"/>
              <a:chExt cx="5297469" cy="4088958"/>
            </a:xfrm>
          </p:grpSpPr>
          <p:sp>
            <p:nvSpPr>
              <p:cNvPr id="557" name="Google Shape;557;p75"/>
              <p:cNvSpPr txBox="1"/>
              <p:nvPr/>
            </p:nvSpPr>
            <p:spPr>
              <a:xfrm>
                <a:off x="3177150" y="814200"/>
                <a:ext cx="1750500" cy="3702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None/>
                </a:pPr>
                <a:r>
                  <a:rPr lang="en" sz="1000"/>
                  <a:t>Not relevant to their work</a:t>
                </a:r>
                <a:endParaRPr sz="1000"/>
              </a:p>
              <a:p>
                <a:pPr indent="0" lvl="0" marL="0" rtl="0" algn="r">
                  <a:lnSpc>
                    <a:spcPct val="100000"/>
                  </a:lnSpc>
                  <a:spcBef>
                    <a:spcPts val="200"/>
                  </a:spcBef>
                  <a:spcAft>
                    <a:spcPts val="0"/>
                  </a:spcAft>
                  <a:buNone/>
                </a:pPr>
                <a:r>
                  <a:t/>
                </a:r>
                <a:endParaRPr sz="200"/>
              </a:p>
              <a:p>
                <a:pPr indent="0" lvl="0" marL="0" rtl="0" algn="r">
                  <a:lnSpc>
                    <a:spcPct val="100000"/>
                  </a:lnSpc>
                  <a:spcBef>
                    <a:spcPts val="200"/>
                  </a:spcBef>
                  <a:spcAft>
                    <a:spcPts val="0"/>
                  </a:spcAft>
                  <a:buNone/>
                </a:pPr>
                <a:r>
                  <a:t/>
                </a:r>
                <a:endParaRPr sz="300"/>
              </a:p>
              <a:p>
                <a:pPr indent="0" lvl="0" marL="0" rtl="0" algn="r">
                  <a:lnSpc>
                    <a:spcPct val="100000"/>
                  </a:lnSpc>
                  <a:spcBef>
                    <a:spcPts val="200"/>
                  </a:spcBef>
                  <a:spcAft>
                    <a:spcPts val="0"/>
                  </a:spcAft>
                  <a:buNone/>
                </a:pPr>
                <a:r>
                  <a:rPr lang="en" sz="1000"/>
                  <a:t>Not aware of PHE</a:t>
                </a:r>
                <a:endParaRPr sz="1000"/>
              </a:p>
              <a:p>
                <a:pPr indent="0" lvl="0" marL="0" rtl="0" algn="r">
                  <a:lnSpc>
                    <a:spcPct val="100000"/>
                  </a:lnSpc>
                  <a:spcBef>
                    <a:spcPts val="200"/>
                  </a:spcBef>
                  <a:spcAft>
                    <a:spcPts val="0"/>
                  </a:spcAft>
                  <a:buNone/>
                </a:pPr>
                <a:r>
                  <a:t/>
                </a:r>
                <a:endParaRPr sz="200"/>
              </a:p>
              <a:p>
                <a:pPr indent="0" lvl="0" marL="0" rtl="0" algn="r">
                  <a:lnSpc>
                    <a:spcPct val="100000"/>
                  </a:lnSpc>
                  <a:spcBef>
                    <a:spcPts val="200"/>
                  </a:spcBef>
                  <a:spcAft>
                    <a:spcPts val="0"/>
                  </a:spcAft>
                  <a:buNone/>
                </a:pPr>
                <a:r>
                  <a:t/>
                </a:r>
                <a:endParaRPr sz="300"/>
              </a:p>
              <a:p>
                <a:pPr indent="0" lvl="0" marL="0" rtl="0" algn="r">
                  <a:lnSpc>
                    <a:spcPct val="100000"/>
                  </a:lnSpc>
                  <a:spcBef>
                    <a:spcPts val="200"/>
                  </a:spcBef>
                  <a:spcAft>
                    <a:spcPts val="0"/>
                  </a:spcAft>
                  <a:buNone/>
                </a:pPr>
                <a:r>
                  <a:rPr lang="en" sz="1000"/>
                  <a:t>Believing is a diversion</a:t>
                </a:r>
                <a:endParaRPr sz="1000"/>
              </a:p>
              <a:p>
                <a:pPr indent="0" lvl="0" marL="0" rtl="0" algn="r">
                  <a:lnSpc>
                    <a:spcPct val="100000"/>
                  </a:lnSpc>
                  <a:spcBef>
                    <a:spcPts val="200"/>
                  </a:spcBef>
                  <a:spcAft>
                    <a:spcPts val="0"/>
                  </a:spcAft>
                  <a:buNone/>
                </a:pPr>
                <a:r>
                  <a:t/>
                </a:r>
                <a:endParaRPr sz="400"/>
              </a:p>
              <a:p>
                <a:pPr indent="0" lvl="0" marL="0" rtl="0" algn="r">
                  <a:lnSpc>
                    <a:spcPct val="100000"/>
                  </a:lnSpc>
                  <a:spcBef>
                    <a:spcPts val="200"/>
                  </a:spcBef>
                  <a:spcAft>
                    <a:spcPts val="0"/>
                  </a:spcAft>
                  <a:buNone/>
                </a:pPr>
                <a:r>
                  <a:rPr lang="en" sz="1000"/>
                  <a:t>Not aware of family planning relevance</a:t>
                </a:r>
                <a:endParaRPr sz="1000"/>
              </a:p>
              <a:p>
                <a:pPr indent="0" lvl="0" marL="0" rtl="0" algn="r">
                  <a:lnSpc>
                    <a:spcPct val="100000"/>
                  </a:lnSpc>
                  <a:spcBef>
                    <a:spcPts val="200"/>
                  </a:spcBef>
                  <a:spcAft>
                    <a:spcPts val="0"/>
                  </a:spcAft>
                  <a:buNone/>
                </a:pPr>
                <a:r>
                  <a:t/>
                </a:r>
                <a:endParaRPr sz="300"/>
              </a:p>
              <a:p>
                <a:pPr indent="0" lvl="0" marL="0" rtl="0" algn="r">
                  <a:lnSpc>
                    <a:spcPct val="100000"/>
                  </a:lnSpc>
                  <a:spcBef>
                    <a:spcPts val="200"/>
                  </a:spcBef>
                  <a:spcAft>
                    <a:spcPts val="0"/>
                  </a:spcAft>
                  <a:buNone/>
                </a:pPr>
                <a:r>
                  <a:rPr lang="en" sz="1000"/>
                  <a:t>PHE outside of expertise</a:t>
                </a:r>
                <a:endParaRPr sz="300"/>
              </a:p>
              <a:p>
                <a:pPr indent="0" lvl="0" marL="0" rtl="0" algn="r">
                  <a:lnSpc>
                    <a:spcPct val="100000"/>
                  </a:lnSpc>
                  <a:spcBef>
                    <a:spcPts val="200"/>
                  </a:spcBef>
                  <a:spcAft>
                    <a:spcPts val="0"/>
                  </a:spcAft>
                  <a:buNone/>
                </a:pPr>
                <a:r>
                  <a:t/>
                </a:r>
                <a:endParaRPr sz="500"/>
              </a:p>
              <a:p>
                <a:pPr indent="0" lvl="0" marL="0" rtl="0" algn="r">
                  <a:lnSpc>
                    <a:spcPct val="100000"/>
                  </a:lnSpc>
                  <a:spcBef>
                    <a:spcPts val="200"/>
                  </a:spcBef>
                  <a:spcAft>
                    <a:spcPts val="0"/>
                  </a:spcAft>
                  <a:buNone/>
                </a:pPr>
                <a:r>
                  <a:rPr lang="en" sz="1000"/>
                  <a:t>Lack connection with health partner</a:t>
                </a:r>
                <a:endParaRPr sz="1000"/>
              </a:p>
              <a:p>
                <a:pPr indent="0" lvl="0" marL="0" rtl="0" algn="r">
                  <a:lnSpc>
                    <a:spcPct val="100000"/>
                  </a:lnSpc>
                  <a:spcBef>
                    <a:spcPts val="200"/>
                  </a:spcBef>
                  <a:spcAft>
                    <a:spcPts val="0"/>
                  </a:spcAft>
                  <a:buNone/>
                </a:pPr>
                <a:r>
                  <a:t/>
                </a:r>
                <a:endParaRPr sz="400"/>
              </a:p>
              <a:p>
                <a:pPr indent="0" lvl="0" marL="0" rtl="0" algn="r">
                  <a:lnSpc>
                    <a:spcPct val="100000"/>
                  </a:lnSpc>
                  <a:spcBef>
                    <a:spcPts val="200"/>
                  </a:spcBef>
                  <a:spcAft>
                    <a:spcPts val="0"/>
                  </a:spcAft>
                  <a:buNone/>
                </a:pPr>
                <a:r>
                  <a:rPr lang="en" sz="1000"/>
                  <a:t>Lack funding for integration</a:t>
                </a:r>
                <a:endParaRPr sz="1000"/>
              </a:p>
              <a:p>
                <a:pPr indent="0" lvl="0" marL="0" rtl="0" algn="r">
                  <a:lnSpc>
                    <a:spcPct val="100000"/>
                  </a:lnSpc>
                  <a:spcBef>
                    <a:spcPts val="200"/>
                  </a:spcBef>
                  <a:spcAft>
                    <a:spcPts val="0"/>
                  </a:spcAft>
                  <a:buNone/>
                </a:pPr>
                <a:r>
                  <a:t/>
                </a:r>
                <a:endParaRPr sz="800"/>
              </a:p>
              <a:p>
                <a:pPr indent="0" lvl="0" marL="0" rtl="0" algn="r">
                  <a:lnSpc>
                    <a:spcPct val="100000"/>
                  </a:lnSpc>
                  <a:spcBef>
                    <a:spcPts val="200"/>
                  </a:spcBef>
                  <a:spcAft>
                    <a:spcPts val="0"/>
                  </a:spcAft>
                  <a:buNone/>
                </a:pPr>
                <a:r>
                  <a:rPr lang="en" sz="1000"/>
                  <a:t>Lack policy support</a:t>
                </a:r>
                <a:endParaRPr sz="1000"/>
              </a:p>
              <a:p>
                <a:pPr indent="0" lvl="0" marL="0" rtl="0" algn="l">
                  <a:lnSpc>
                    <a:spcPct val="100000"/>
                  </a:lnSpc>
                  <a:spcBef>
                    <a:spcPts val="200"/>
                  </a:spcBef>
                  <a:spcAft>
                    <a:spcPts val="0"/>
                  </a:spcAft>
                  <a:buNone/>
                </a:pPr>
                <a:r>
                  <a:t/>
                </a:r>
                <a:endParaRPr sz="600"/>
              </a:p>
              <a:p>
                <a:pPr indent="0" lvl="0" marL="0" rtl="0" algn="r">
                  <a:lnSpc>
                    <a:spcPct val="100000"/>
                  </a:lnSpc>
                  <a:spcBef>
                    <a:spcPts val="200"/>
                  </a:spcBef>
                  <a:spcAft>
                    <a:spcPts val="0"/>
                  </a:spcAft>
                  <a:buNone/>
                </a:pPr>
                <a:r>
                  <a:rPr lang="en" sz="1000"/>
                  <a:t>Impacts take to long</a:t>
                </a:r>
                <a:endParaRPr sz="1000"/>
              </a:p>
              <a:p>
                <a:pPr indent="0" lvl="0" marL="0" rtl="0" algn="l">
                  <a:lnSpc>
                    <a:spcPct val="100000"/>
                  </a:lnSpc>
                  <a:spcBef>
                    <a:spcPts val="200"/>
                  </a:spcBef>
                  <a:spcAft>
                    <a:spcPts val="0"/>
                  </a:spcAft>
                  <a:buNone/>
                </a:pPr>
                <a:r>
                  <a:t/>
                </a:r>
                <a:endParaRPr sz="500"/>
              </a:p>
              <a:p>
                <a:pPr indent="0" lvl="0" marL="0" rtl="0" algn="r">
                  <a:lnSpc>
                    <a:spcPct val="100000"/>
                  </a:lnSpc>
                  <a:spcBef>
                    <a:spcPts val="200"/>
                  </a:spcBef>
                  <a:spcAft>
                    <a:spcPts val="0"/>
                  </a:spcAft>
                  <a:buNone/>
                </a:pPr>
                <a:r>
                  <a:rPr lang="en" sz="1000"/>
                  <a:t>Negative associations with family planning</a:t>
                </a:r>
                <a:endParaRPr sz="1000"/>
              </a:p>
              <a:p>
                <a:pPr indent="0" lvl="0" marL="0" rtl="0" algn="r">
                  <a:lnSpc>
                    <a:spcPct val="100000"/>
                  </a:lnSpc>
                  <a:spcBef>
                    <a:spcPts val="200"/>
                  </a:spcBef>
                  <a:spcAft>
                    <a:spcPts val="0"/>
                  </a:spcAft>
                  <a:buNone/>
                </a:pPr>
                <a:r>
                  <a:t/>
                </a:r>
                <a:endParaRPr sz="300"/>
              </a:p>
              <a:p>
                <a:pPr indent="0" lvl="0" marL="0" rtl="0" algn="r">
                  <a:lnSpc>
                    <a:spcPct val="100000"/>
                  </a:lnSpc>
                  <a:spcBef>
                    <a:spcPts val="200"/>
                  </a:spcBef>
                  <a:spcAft>
                    <a:spcPts val="200"/>
                  </a:spcAft>
                  <a:buNone/>
                </a:pPr>
                <a:r>
                  <a:rPr lang="en" sz="1000"/>
                  <a:t>Difficulty scaling up</a:t>
                </a:r>
                <a:endParaRPr sz="900"/>
              </a:p>
            </p:txBody>
          </p:sp>
          <p:grpSp>
            <p:nvGrpSpPr>
              <p:cNvPr id="558" name="Google Shape;558;p75"/>
              <p:cNvGrpSpPr/>
              <p:nvPr/>
            </p:nvGrpSpPr>
            <p:grpSpPr>
              <a:xfrm>
                <a:off x="4851580" y="819603"/>
                <a:ext cx="3623039" cy="4083554"/>
                <a:chOff x="4851575" y="890400"/>
                <a:chExt cx="3419574" cy="4120224"/>
              </a:xfrm>
            </p:grpSpPr>
            <p:pic>
              <p:nvPicPr>
                <p:cNvPr id="559" name="Google Shape;559;p75"/>
                <p:cNvPicPr preferRelativeResize="0"/>
                <p:nvPr/>
              </p:nvPicPr>
              <p:blipFill rotWithShape="1">
                <a:blip r:embed="rId3">
                  <a:alphaModFix/>
                </a:blip>
                <a:srcRect b="8572" l="18590" r="15039" t="15295"/>
                <a:stretch/>
              </p:blipFill>
              <p:spPr>
                <a:xfrm>
                  <a:off x="4871250" y="890400"/>
                  <a:ext cx="3363050" cy="3887926"/>
                </a:xfrm>
                <a:prstGeom prst="rect">
                  <a:avLst/>
                </a:prstGeom>
                <a:noFill/>
                <a:ln>
                  <a:noFill/>
                </a:ln>
              </p:spPr>
            </p:pic>
            <p:pic>
              <p:nvPicPr>
                <p:cNvPr id="560" name="Google Shape;560;p75"/>
                <p:cNvPicPr preferRelativeResize="0"/>
                <p:nvPr/>
              </p:nvPicPr>
              <p:blipFill rotWithShape="1">
                <a:blip r:embed="rId3">
                  <a:alphaModFix/>
                </a:blip>
                <a:srcRect b="0" l="16702" r="15811" t="95451"/>
                <a:stretch/>
              </p:blipFill>
              <p:spPr>
                <a:xfrm>
                  <a:off x="4851575" y="4778325"/>
                  <a:ext cx="3419574" cy="232299"/>
                </a:xfrm>
                <a:prstGeom prst="rect">
                  <a:avLst/>
                </a:prstGeom>
                <a:noFill/>
                <a:ln>
                  <a:noFill/>
                </a:ln>
              </p:spPr>
            </p:pic>
          </p:grpSp>
        </p:grpSp>
        <p:sp>
          <p:nvSpPr>
            <p:cNvPr id="561" name="Google Shape;561;p75"/>
            <p:cNvSpPr txBox="1"/>
            <p:nvPr/>
          </p:nvSpPr>
          <p:spPr>
            <a:xfrm>
              <a:off x="3034300" y="322800"/>
              <a:ext cx="5362800" cy="49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100"/>
                <a:t>Rank how much you assume “____ is a big barrier to conservation organizations adopting PHE as a core approach”  </a:t>
              </a:r>
              <a:endParaRPr b="1" i="1" sz="1100"/>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6"/>
          <p:cNvSpPr txBox="1"/>
          <p:nvPr>
            <p:ph idx="4294967295" type="body"/>
          </p:nvPr>
        </p:nvSpPr>
        <p:spPr>
          <a:xfrm>
            <a:off x="6913650" y="677025"/>
            <a:ext cx="1708200" cy="756900"/>
          </a:xfrm>
          <a:prstGeom prst="rect">
            <a:avLst/>
          </a:prstGeom>
          <a:ln cap="flat" cmpd="sng" w="28575">
            <a:solidFill>
              <a:srgbClr val="DF7500"/>
            </a:solidFill>
            <a:prstDash val="solid"/>
            <a:round/>
            <a:headEnd len="sm" w="sm" type="none"/>
            <a:tailEnd len="sm" w="sm" type="none"/>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t>Link to full </a:t>
            </a:r>
            <a:r>
              <a:rPr lang="en" sz="1100" u="sng">
                <a:solidFill>
                  <a:schemeClr val="hlink"/>
                </a:solidFill>
                <a:hlinkClick r:id="rId3"/>
              </a:rPr>
              <a:t>PHE Expert Survey Results</a:t>
            </a:r>
            <a:r>
              <a:rPr lang="en" sz="1100"/>
              <a:t> with identifying information redacted.  </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t/>
            </a:r>
            <a:endParaRPr sz="1100"/>
          </a:p>
        </p:txBody>
      </p:sp>
      <p:sp>
        <p:nvSpPr>
          <p:cNvPr id="567" name="Google Shape;567;p76"/>
          <p:cNvSpPr txBox="1"/>
          <p:nvPr>
            <p:ph idx="4294967295" type="body"/>
          </p:nvPr>
        </p:nvSpPr>
        <p:spPr>
          <a:xfrm>
            <a:off x="522144" y="399525"/>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3.1.3 Expert Survey Summary - Learning Objectives and Products </a:t>
            </a:r>
            <a:endParaRPr sz="1400">
              <a:solidFill>
                <a:srgbClr val="DD7500"/>
              </a:solidFill>
              <a:latin typeface="Arial Black"/>
              <a:ea typeface="Arial Black"/>
              <a:cs typeface="Arial Black"/>
              <a:sym typeface="Arial Black"/>
            </a:endParaRPr>
          </a:p>
        </p:txBody>
      </p:sp>
      <p:sp>
        <p:nvSpPr>
          <p:cNvPr id="568" name="Google Shape;568;p76"/>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569" name="Google Shape;569;p76"/>
          <p:cNvSpPr txBox="1"/>
          <p:nvPr/>
        </p:nvSpPr>
        <p:spPr>
          <a:xfrm>
            <a:off x="389075" y="720650"/>
            <a:ext cx="6283800" cy="41763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There was agreement on the desired focus and outputs of the learning </a:t>
            </a:r>
            <a:r>
              <a:rPr lang="en" sz="1100">
                <a:solidFill>
                  <a:schemeClr val="dk1"/>
                </a:solidFill>
              </a:rPr>
              <a:t>initiative</a:t>
            </a:r>
            <a:r>
              <a:rPr lang="en" sz="1100">
                <a:solidFill>
                  <a:schemeClr val="dk1"/>
                </a:solidFill>
              </a:rPr>
              <a:t>:</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People did not want to duplicate past efforts. A lot of work has already been done or is being done on resource lists, guidance and trainings, case studies and specific TOCs, and indicators. There are also a number of active PHE-related working groups.</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Respondents</a:t>
            </a:r>
            <a:r>
              <a:rPr lang="en" sz="1100">
                <a:solidFill>
                  <a:schemeClr val="dk1"/>
                </a:solidFill>
              </a:rPr>
              <a:t> agreed that the Learning Initiative should focus on the following: </a:t>
            </a:r>
            <a:endParaRPr sz="1100">
              <a:solidFill>
                <a:schemeClr val="dk1"/>
              </a:solidFill>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rPr>
              <a:t>“Provide clarity for CMP members and similar organizations on what PHE is, the linkages between P, H and E, and PHE’s potential value for biodiversity conservation”.</a:t>
            </a:r>
            <a:endParaRPr sz="1100">
              <a:solidFill>
                <a:schemeClr val="dk1"/>
              </a:solidFill>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rPr>
              <a:t>“Identify barriers for CMP members and similar organizations to take up PHE approaches in their work”, and “Identify what is needed by CMP members and similar organizations to take up PHE approaches”.</a:t>
            </a:r>
            <a:endParaRPr sz="1100">
              <a:solidFill>
                <a:schemeClr val="dk1"/>
              </a:solidFill>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rPr>
              <a:t>Disseminate existing body of knowledge on PHE programming and lessons learned to CMP members. </a:t>
            </a:r>
            <a:endParaRPr sz="1100">
              <a:solidFill>
                <a:schemeClr val="dk1"/>
              </a:solidFill>
            </a:endParaRPr>
          </a:p>
          <a:p>
            <a:pPr indent="-184150" lvl="0" marL="342900" rtl="0" algn="just">
              <a:lnSpc>
                <a:spcPct val="100000"/>
              </a:lnSpc>
              <a:spcBef>
                <a:spcPts val="0"/>
              </a:spcBef>
              <a:spcAft>
                <a:spcPts val="0"/>
              </a:spcAft>
              <a:buClr>
                <a:schemeClr val="dk1"/>
              </a:buClr>
              <a:buSzPts val="1100"/>
              <a:buChar char="●"/>
            </a:pPr>
            <a:r>
              <a:rPr lang="en" sz="1100">
                <a:solidFill>
                  <a:schemeClr val="dk1"/>
                </a:solidFill>
              </a:rPr>
              <a:t>Respondents further agreed that the following would be valuable products: </a:t>
            </a:r>
            <a:endParaRPr sz="1100">
              <a:solidFill>
                <a:schemeClr val="dk1"/>
              </a:solidFill>
            </a:endParaRPr>
          </a:p>
          <a:p>
            <a:pPr indent="-298450" lvl="1" marL="914400" rtl="0" algn="just">
              <a:lnSpc>
                <a:spcPct val="100000"/>
              </a:lnSpc>
              <a:spcBef>
                <a:spcPts val="0"/>
              </a:spcBef>
              <a:spcAft>
                <a:spcPts val="0"/>
              </a:spcAft>
              <a:buClr>
                <a:schemeClr val="dk1"/>
              </a:buClr>
              <a:buSzPts val="1100"/>
              <a:buChar char="○"/>
            </a:pPr>
            <a:r>
              <a:rPr lang="en" sz="1100">
                <a:solidFill>
                  <a:schemeClr val="dk1"/>
                </a:solidFill>
              </a:rPr>
              <a:t>PHE </a:t>
            </a:r>
            <a:r>
              <a:rPr b="1" lang="en" sz="1100">
                <a:solidFill>
                  <a:schemeClr val="dk1"/>
                </a:solidFill>
              </a:rPr>
              <a:t>Definition</a:t>
            </a:r>
            <a:endParaRPr b="1" sz="1100">
              <a:solidFill>
                <a:schemeClr val="dk1"/>
              </a:solidFill>
            </a:endParaRPr>
          </a:p>
          <a:p>
            <a:pPr indent="-298450" lvl="1" marL="914400" rtl="0" algn="just">
              <a:lnSpc>
                <a:spcPct val="100000"/>
              </a:lnSpc>
              <a:spcBef>
                <a:spcPts val="0"/>
              </a:spcBef>
              <a:spcAft>
                <a:spcPts val="0"/>
              </a:spcAft>
              <a:buClr>
                <a:schemeClr val="dk1"/>
              </a:buClr>
              <a:buSzPts val="1100"/>
              <a:buChar char="○"/>
            </a:pPr>
            <a:r>
              <a:rPr lang="en" sz="1100">
                <a:solidFill>
                  <a:schemeClr val="dk1"/>
                </a:solidFill>
              </a:rPr>
              <a:t>Generic PHE </a:t>
            </a:r>
            <a:r>
              <a:rPr b="1" lang="en" sz="1100">
                <a:solidFill>
                  <a:schemeClr val="dk1"/>
                </a:solidFill>
              </a:rPr>
              <a:t>TOC</a:t>
            </a:r>
            <a:r>
              <a:rPr lang="en" sz="1100">
                <a:solidFill>
                  <a:schemeClr val="dk1"/>
                </a:solidFill>
              </a:rPr>
              <a:t> diagram and narrative</a:t>
            </a:r>
            <a:endParaRPr sz="1100">
              <a:solidFill>
                <a:schemeClr val="dk1"/>
              </a:solidFill>
            </a:endParaRPr>
          </a:p>
          <a:p>
            <a:pPr indent="-298450" lvl="1" marL="914400" rtl="0" algn="just">
              <a:lnSpc>
                <a:spcPct val="100000"/>
              </a:lnSpc>
              <a:spcBef>
                <a:spcPts val="0"/>
              </a:spcBef>
              <a:spcAft>
                <a:spcPts val="0"/>
              </a:spcAft>
              <a:buClr>
                <a:schemeClr val="dk1"/>
              </a:buClr>
              <a:buSzPts val="1100"/>
              <a:buChar char="○"/>
            </a:pPr>
            <a:r>
              <a:rPr lang="en" sz="1100">
                <a:solidFill>
                  <a:schemeClr val="dk1"/>
                </a:solidFill>
              </a:rPr>
              <a:t>Results of a </a:t>
            </a:r>
            <a:r>
              <a:rPr b="1" lang="en" sz="1100">
                <a:solidFill>
                  <a:schemeClr val="dk1"/>
                </a:solidFill>
              </a:rPr>
              <a:t>S</a:t>
            </a:r>
            <a:r>
              <a:rPr b="1" lang="en" sz="1100">
                <a:solidFill>
                  <a:schemeClr val="dk1"/>
                </a:solidFill>
              </a:rPr>
              <a:t>urvey of CMP </a:t>
            </a:r>
            <a:r>
              <a:rPr lang="en" sz="1100">
                <a:solidFill>
                  <a:schemeClr val="dk1"/>
                </a:solidFill>
              </a:rPr>
              <a:t>member and similar organizations identifying barriers to and needs for PHE adoption</a:t>
            </a:r>
            <a:endParaRPr sz="1100">
              <a:solidFill>
                <a:schemeClr val="dk1"/>
              </a:solidFill>
            </a:endParaRPr>
          </a:p>
          <a:p>
            <a:pPr indent="-298450" lvl="1" marL="914400" rtl="0" algn="just">
              <a:lnSpc>
                <a:spcPct val="100000"/>
              </a:lnSpc>
              <a:spcBef>
                <a:spcPts val="0"/>
              </a:spcBef>
              <a:spcAft>
                <a:spcPts val="0"/>
              </a:spcAft>
              <a:buClr>
                <a:schemeClr val="dk1"/>
              </a:buClr>
              <a:buSzPts val="1100"/>
              <a:buChar char="○"/>
            </a:pPr>
            <a:r>
              <a:rPr lang="en" sz="1100">
                <a:solidFill>
                  <a:schemeClr val="dk1"/>
                </a:solidFill>
              </a:rPr>
              <a:t>Curated set of </a:t>
            </a:r>
            <a:r>
              <a:rPr b="1" lang="en" sz="1100">
                <a:solidFill>
                  <a:schemeClr val="dk1"/>
                </a:solidFill>
              </a:rPr>
              <a:t>PHE Resources</a:t>
            </a:r>
            <a:r>
              <a:rPr lang="en" sz="1100">
                <a:solidFill>
                  <a:schemeClr val="dk1"/>
                </a:solidFill>
              </a:rPr>
              <a:t> for CMP members and other conservation organizations</a:t>
            </a:r>
            <a:endParaRPr sz="1100">
              <a:solidFill>
                <a:schemeClr val="dk1"/>
              </a:solidFill>
            </a:endParaRPr>
          </a:p>
          <a:p>
            <a:pPr indent="-298450" lvl="1" marL="914400" rtl="0" algn="just">
              <a:lnSpc>
                <a:spcPct val="100000"/>
              </a:lnSpc>
              <a:spcBef>
                <a:spcPts val="0"/>
              </a:spcBef>
              <a:spcAft>
                <a:spcPts val="0"/>
              </a:spcAft>
              <a:buClr>
                <a:schemeClr val="dk1"/>
              </a:buClr>
              <a:buSzPts val="1100"/>
              <a:buChar char="○"/>
            </a:pPr>
            <a:r>
              <a:rPr b="1" lang="en" sz="1100">
                <a:solidFill>
                  <a:schemeClr val="dk1"/>
                </a:solidFill>
              </a:rPr>
              <a:t>Presentation/Communication </a:t>
            </a:r>
            <a:r>
              <a:rPr lang="en" sz="1100">
                <a:solidFill>
                  <a:schemeClr val="dk1"/>
                </a:solidFill>
              </a:rPr>
              <a:t>about PHE and this learning to CMP and other conservation actors</a:t>
            </a:r>
            <a:endParaRPr sz="1100">
              <a:solidFill>
                <a:schemeClr val="dk1"/>
              </a:solidFill>
            </a:endParaRPr>
          </a:p>
          <a:p>
            <a:pPr indent="-298450" lvl="1" marL="914400" rtl="0" algn="just">
              <a:lnSpc>
                <a:spcPct val="100000"/>
              </a:lnSpc>
              <a:spcBef>
                <a:spcPts val="0"/>
              </a:spcBef>
              <a:spcAft>
                <a:spcPts val="0"/>
              </a:spcAft>
              <a:buClr>
                <a:schemeClr val="dk1"/>
              </a:buClr>
              <a:buSzPts val="1100"/>
              <a:buChar char="○"/>
            </a:pPr>
            <a:r>
              <a:rPr lang="en" sz="1100">
                <a:solidFill>
                  <a:schemeClr val="dk1"/>
                </a:solidFill>
              </a:rPr>
              <a:t>Broader/longer-term </a:t>
            </a:r>
            <a:r>
              <a:rPr b="1" lang="en" sz="1100">
                <a:solidFill>
                  <a:schemeClr val="dk1"/>
                </a:solidFill>
              </a:rPr>
              <a:t>CMP PHE Working Group</a:t>
            </a:r>
            <a:endParaRPr sz="11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7"/>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3.2 Results - PHE </a:t>
            </a:r>
            <a:r>
              <a:rPr lang="en"/>
              <a:t>Definition</a:t>
            </a:r>
            <a:r>
              <a:rPr lang="en"/>
              <a:t> </a:t>
            </a:r>
            <a:endParaRPr sz="1500"/>
          </a:p>
          <a:p>
            <a:pPr indent="0" lvl="0" marL="0" rtl="0" algn="l">
              <a:spcBef>
                <a:spcPts val="0"/>
              </a:spcBef>
              <a:spcAft>
                <a:spcPts val="0"/>
              </a:spcAft>
              <a:buNone/>
            </a:pPr>
            <a:r>
              <a:t/>
            </a:r>
            <a:endParaRPr/>
          </a:p>
        </p:txBody>
      </p:sp>
      <p:sp>
        <p:nvSpPr>
          <p:cNvPr id="575" name="Google Shape;575;p77"/>
          <p:cNvSpPr txBox="1"/>
          <p:nvPr>
            <p:ph idx="2" type="body"/>
          </p:nvPr>
        </p:nvSpPr>
        <p:spPr>
          <a:xfrm>
            <a:off x="522000" y="1254375"/>
            <a:ext cx="7916700" cy="3728400"/>
          </a:xfrm>
          <a:prstGeom prst="rect">
            <a:avLst/>
          </a:prstGeom>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lang="en" sz="1100">
                <a:solidFill>
                  <a:srgbClr val="000000"/>
                </a:solidFill>
              </a:rPr>
              <a:t>Pulling from the KIIs, PHE Expert Survey, discussions during Convening 2, and significant </a:t>
            </a:r>
            <a:r>
              <a:rPr lang="en" sz="1100">
                <a:solidFill>
                  <a:srgbClr val="000000"/>
                </a:solidFill>
              </a:rPr>
              <a:t>offline</a:t>
            </a:r>
            <a:r>
              <a:rPr lang="en" sz="1100">
                <a:solidFill>
                  <a:srgbClr val="000000"/>
                </a:solidFill>
              </a:rPr>
              <a:t> review by the PHE Definition Work Group, on the next slide is a working definition of PHE for the conservation community. </a:t>
            </a:r>
            <a:endParaRPr sz="1100">
              <a:solidFill>
                <a:srgbClr val="000000"/>
              </a:solidFill>
            </a:endParaRPr>
          </a:p>
          <a:p>
            <a:pPr indent="0" lvl="0" marL="0" rtl="0" algn="just">
              <a:spcBef>
                <a:spcPts val="0"/>
              </a:spcBef>
              <a:spcAft>
                <a:spcPts val="0"/>
              </a:spcAft>
              <a:buClr>
                <a:schemeClr val="dk1"/>
              </a:buClr>
              <a:buSzPts val="1100"/>
              <a:buFont typeface="Arial"/>
              <a:buNone/>
            </a:pPr>
            <a:r>
              <a:t/>
            </a:r>
            <a:endParaRPr b="1" sz="1200">
              <a:solidFill>
                <a:srgbClr val="DD7500"/>
              </a:solidFill>
            </a:endParaRPr>
          </a:p>
          <a:p>
            <a:pPr indent="0" lvl="0" marL="0" rtl="0" algn="just">
              <a:spcBef>
                <a:spcPts val="0"/>
              </a:spcBef>
              <a:spcAft>
                <a:spcPts val="0"/>
              </a:spcAft>
              <a:buClr>
                <a:schemeClr val="dk1"/>
              </a:buClr>
              <a:buSzPts val="1100"/>
              <a:buFont typeface="Arial"/>
              <a:buNone/>
            </a:pPr>
            <a:r>
              <a:rPr b="1" lang="en" sz="1200">
                <a:solidFill>
                  <a:srgbClr val="DD7500"/>
                </a:solidFill>
              </a:rPr>
              <a:t>Purpose of Definition</a:t>
            </a:r>
            <a:r>
              <a:rPr lang="en" sz="1100"/>
              <a:t> </a:t>
            </a:r>
            <a:endParaRPr sz="1100"/>
          </a:p>
          <a:p>
            <a:pPr indent="0" lvl="0" marL="0" rtl="0" algn="just">
              <a:spcBef>
                <a:spcPts val="0"/>
              </a:spcBef>
              <a:spcAft>
                <a:spcPts val="0"/>
              </a:spcAft>
              <a:buClr>
                <a:schemeClr val="dk1"/>
              </a:buClr>
              <a:buSzPts val="1100"/>
              <a:buFont typeface="Arial"/>
              <a:buNone/>
            </a:pPr>
            <a:r>
              <a:rPr lang="en" sz="1100"/>
              <a:t>We developed an “elevator pitch” definition of PHE that can be included in the Conservation Standards. It is meant to clarify what a PHE approach is, when it is likely to be relevant to conservation efforts, and how the approach is meant to lead to conservation outcomes. It clarifies how integrating health, particularly reproductive health and family planning, into conservation actions can lead to improved community engagement and empowerment and, ultimately, improved biodiversity outcomes. </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200">
                <a:solidFill>
                  <a:srgbClr val="DD7500"/>
                </a:solidFill>
              </a:rPr>
              <a:t>Target Audience for Definition </a:t>
            </a:r>
            <a:endParaRPr sz="1100"/>
          </a:p>
          <a:p>
            <a:pPr indent="0" lvl="0" marL="0" rtl="0" algn="just">
              <a:spcBef>
                <a:spcPts val="0"/>
              </a:spcBef>
              <a:spcAft>
                <a:spcPts val="0"/>
              </a:spcAft>
              <a:buClr>
                <a:schemeClr val="dk1"/>
              </a:buClr>
              <a:buSzPts val="1100"/>
              <a:buFont typeface="Arial"/>
              <a:buNone/>
            </a:pPr>
            <a:r>
              <a:rPr lang="en" sz="1100"/>
              <a:t>The main audience for the definition is CMP and other conservation-focused organizations and practitioners who:</a:t>
            </a:r>
            <a:endParaRPr sz="1100"/>
          </a:p>
          <a:p>
            <a:pPr indent="-298450" lvl="0" marL="457200" rtl="0" algn="just">
              <a:spcBef>
                <a:spcPts val="0"/>
              </a:spcBef>
              <a:spcAft>
                <a:spcPts val="0"/>
              </a:spcAft>
              <a:buClr>
                <a:schemeClr val="dk1"/>
              </a:buClr>
              <a:buSzPts val="1100"/>
              <a:buChar char="❖"/>
            </a:pPr>
            <a:r>
              <a:rPr lang="en" sz="1100"/>
              <a:t>want to understand how PHE is relevant to their biodiversity conservation mandate,</a:t>
            </a:r>
            <a:endParaRPr sz="1100"/>
          </a:p>
          <a:p>
            <a:pPr indent="-298450" lvl="0" marL="457200" rtl="0" algn="just">
              <a:spcBef>
                <a:spcPts val="0"/>
              </a:spcBef>
              <a:spcAft>
                <a:spcPts val="0"/>
              </a:spcAft>
              <a:buClr>
                <a:schemeClr val="dk1"/>
              </a:buClr>
              <a:buSzPts val="1100"/>
              <a:buChar char="❖"/>
            </a:pPr>
            <a:r>
              <a:rPr lang="en" sz="1100"/>
              <a:t>want to understand how a PHE approach may help them achieve greater and longer lasting biodiversity outcomes,</a:t>
            </a:r>
            <a:endParaRPr sz="1100"/>
          </a:p>
          <a:p>
            <a:pPr indent="-298450" lvl="0" marL="457200" rtl="0" algn="just">
              <a:spcBef>
                <a:spcPts val="0"/>
              </a:spcBef>
              <a:spcAft>
                <a:spcPts val="0"/>
              </a:spcAft>
              <a:buClr>
                <a:schemeClr val="dk1"/>
              </a:buClr>
              <a:buSzPts val="1100"/>
              <a:buChar char="❖"/>
            </a:pPr>
            <a:r>
              <a:rPr lang="en" sz="1100"/>
              <a:t>are considering adopting a PHE approach in their work and need to communicate with others about the approach.</a:t>
            </a:r>
            <a:endParaRPr sz="1100"/>
          </a:p>
          <a:p>
            <a:pPr indent="0" lvl="0" marL="457200" rtl="0" algn="just">
              <a:spcBef>
                <a:spcPts val="0"/>
              </a:spcBef>
              <a:spcAft>
                <a:spcPts val="0"/>
              </a:spcAft>
              <a:buNone/>
            </a:pPr>
            <a:r>
              <a:t/>
            </a:r>
            <a:endParaRPr sz="1100"/>
          </a:p>
          <a:p>
            <a:pPr indent="0" lvl="0" marL="0" rtl="0" algn="just">
              <a:spcBef>
                <a:spcPts val="0"/>
              </a:spcBef>
              <a:spcAft>
                <a:spcPts val="0"/>
              </a:spcAft>
              <a:buNone/>
            </a:pPr>
            <a:r>
              <a:rPr b="1" lang="en" sz="1200">
                <a:solidFill>
                  <a:srgbClr val="DD7500"/>
                </a:solidFill>
              </a:rPr>
              <a:t>Limitations of Definition</a:t>
            </a:r>
            <a:endParaRPr sz="1200"/>
          </a:p>
          <a:p>
            <a:pPr indent="0" lvl="0" marL="0" rtl="0" algn="just">
              <a:spcBef>
                <a:spcPts val="0"/>
              </a:spcBef>
              <a:spcAft>
                <a:spcPts val="0"/>
              </a:spcAft>
              <a:buNone/>
            </a:pPr>
            <a:r>
              <a:rPr lang="en" sz="1100"/>
              <a:t>This is seen as a working definition that will be adapted over time. This is only a definition of PHE for the conservation sector; it emphasizes the value for and expected outcomes important to biodiversity conservation. It is not meant to be the sole definition of PHE; other definitions can be developed that specifically target and resonate best with other important sectors for successful PHE partnerships, such as the health and rural development sectors.  </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t/>
            </a:r>
            <a:endParaRPr sz="1100"/>
          </a:p>
        </p:txBody>
      </p:sp>
      <p:sp>
        <p:nvSpPr>
          <p:cNvPr id="576" name="Google Shape;576;p77"/>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577" name="Google Shape;577;p77"/>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8"/>
          <p:cNvSpPr txBox="1"/>
          <p:nvPr>
            <p:ph idx="4294967295" type="body"/>
          </p:nvPr>
        </p:nvSpPr>
        <p:spPr>
          <a:xfrm>
            <a:off x="540544" y="675000"/>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b="1" lang="en" sz="1400">
                <a:solidFill>
                  <a:srgbClr val="DD7500"/>
                </a:solidFill>
                <a:latin typeface="Arial Black"/>
                <a:ea typeface="Arial Black"/>
                <a:cs typeface="Arial Black"/>
                <a:sym typeface="Arial Black"/>
              </a:rPr>
              <a:t>3.2.1 PHE Definition for the Conservation Sector</a:t>
            </a:r>
            <a:endParaRPr b="1" sz="1400">
              <a:solidFill>
                <a:srgbClr val="DD7500"/>
              </a:solidFill>
              <a:latin typeface="Arial Black"/>
              <a:ea typeface="Arial Black"/>
              <a:cs typeface="Arial Black"/>
              <a:sym typeface="Arial Black"/>
            </a:endParaRPr>
          </a:p>
        </p:txBody>
      </p:sp>
      <p:sp>
        <p:nvSpPr>
          <p:cNvPr id="583" name="Google Shape;583;p78"/>
          <p:cNvSpPr txBox="1"/>
          <p:nvPr>
            <p:ph idx="4294967295" type="body"/>
          </p:nvPr>
        </p:nvSpPr>
        <p:spPr>
          <a:xfrm>
            <a:off x="522000" y="1254375"/>
            <a:ext cx="5528400" cy="3394500"/>
          </a:xfrm>
          <a:prstGeom prst="rect">
            <a:avLst/>
          </a:prstGeom>
        </p:spPr>
        <p:txBody>
          <a:bodyPr anchorCtr="0" anchor="t" bIns="0" lIns="0" spcFirstLastPara="1" rIns="0" wrap="square" tIns="0">
            <a:noAutofit/>
          </a:bodyPr>
          <a:lstStyle/>
          <a:p>
            <a:pPr indent="0" lvl="0" marL="0" rtl="0" algn="just">
              <a:lnSpc>
                <a:spcPct val="115000"/>
              </a:lnSpc>
              <a:spcBef>
                <a:spcPts val="1200"/>
              </a:spcBef>
              <a:spcAft>
                <a:spcPts val="0"/>
              </a:spcAft>
              <a:buClr>
                <a:schemeClr val="dk1"/>
              </a:buClr>
              <a:buSzPts val="1100"/>
              <a:buFont typeface="Arial"/>
              <a:buNone/>
            </a:pPr>
            <a:r>
              <a:rPr b="1" i="1" lang="en" sz="1100">
                <a:latin typeface="Nunito"/>
                <a:ea typeface="Nunito"/>
                <a:cs typeface="Nunito"/>
                <a:sym typeface="Nunito"/>
              </a:rPr>
              <a:t>Population, Health and Environment (PHE)</a:t>
            </a:r>
            <a:r>
              <a:rPr i="1" lang="en" sz="1100">
                <a:latin typeface="Nunito"/>
                <a:ea typeface="Nunito"/>
                <a:cs typeface="Nunito"/>
                <a:sym typeface="Nunito"/>
              </a:rPr>
              <a:t> </a:t>
            </a:r>
            <a:r>
              <a:rPr b="1" i="1" lang="en" sz="1100">
                <a:latin typeface="Nunito"/>
                <a:ea typeface="Nunito"/>
                <a:cs typeface="Nunito"/>
                <a:sym typeface="Nunito"/>
              </a:rPr>
              <a:t>is a multisectoral partnership approach to biodiversity conservation, human health, and sustainable livelihoods. </a:t>
            </a:r>
            <a:r>
              <a:rPr i="1" lang="en" sz="1100">
                <a:latin typeface="Nunito"/>
                <a:ea typeface="Nunito"/>
                <a:cs typeface="Nunito"/>
                <a:sym typeface="Nunito"/>
              </a:rPr>
              <a:t>PHE approaches are </a:t>
            </a:r>
            <a:r>
              <a:rPr b="1" i="1" lang="en" sz="1100">
                <a:latin typeface="Nunito"/>
                <a:ea typeface="Nunito"/>
                <a:cs typeface="Nunito"/>
                <a:sym typeface="Nunito"/>
              </a:rPr>
              <a:t>developed</a:t>
            </a:r>
            <a:r>
              <a:rPr i="1" lang="en" sz="1100">
                <a:latin typeface="Nunito"/>
                <a:ea typeface="Nunito"/>
                <a:cs typeface="Nunito"/>
                <a:sym typeface="Nunito"/>
              </a:rPr>
              <a:t> </a:t>
            </a:r>
            <a:r>
              <a:rPr b="1" i="1" lang="en" sz="1100">
                <a:latin typeface="Nunito"/>
                <a:ea typeface="Nunito"/>
                <a:cs typeface="Nunito"/>
                <a:sym typeface="Nunito"/>
              </a:rPr>
              <a:t>inclusively and equitably</a:t>
            </a:r>
            <a:r>
              <a:rPr i="1" lang="en" sz="1100">
                <a:latin typeface="Nunito"/>
                <a:ea typeface="Nunito"/>
                <a:cs typeface="Nunito"/>
                <a:sym typeface="Nunito"/>
              </a:rPr>
              <a:t> in response to local situations and the expressed needs of the people most closely linked to biodiversity conservation. PHE is </a:t>
            </a:r>
            <a:r>
              <a:rPr b="1" i="1" lang="en" sz="1100">
                <a:latin typeface="Nunito"/>
                <a:ea typeface="Nunito"/>
                <a:cs typeface="Nunito"/>
                <a:sym typeface="Nunito"/>
              </a:rPr>
              <a:t>intended to improve human health</a:t>
            </a:r>
            <a:r>
              <a:rPr i="1" lang="en" sz="1100">
                <a:latin typeface="Nunito"/>
                <a:ea typeface="Nunito"/>
                <a:cs typeface="Nunito"/>
                <a:sym typeface="Nunito"/>
              </a:rPr>
              <a:t>, particularly reproductive health, </a:t>
            </a:r>
            <a:r>
              <a:rPr b="1" i="1" lang="en" sz="1100">
                <a:latin typeface="Nunito"/>
                <a:ea typeface="Nunito"/>
                <a:cs typeface="Nunito"/>
                <a:sym typeface="Nunito"/>
              </a:rPr>
              <a:t>while empowering communities</a:t>
            </a:r>
            <a:r>
              <a:rPr i="1" lang="en" sz="1100">
                <a:latin typeface="Nunito"/>
                <a:ea typeface="Nunito"/>
                <a:cs typeface="Nunito"/>
                <a:sym typeface="Nunito"/>
              </a:rPr>
              <a:t> to achieve sustainable livelihoods, manage natural resources, conserve biodiversity, and maintain ecosystem services.</a:t>
            </a:r>
            <a:endParaRPr i="1" sz="1100">
              <a:latin typeface="Nunito"/>
              <a:ea typeface="Nunito"/>
              <a:cs typeface="Nunito"/>
              <a:sym typeface="Nunito"/>
            </a:endParaRPr>
          </a:p>
          <a:p>
            <a:pPr indent="0" lvl="0" marL="0" rtl="0" algn="just">
              <a:lnSpc>
                <a:spcPct val="115000"/>
              </a:lnSpc>
              <a:spcBef>
                <a:spcPts val="1200"/>
              </a:spcBef>
              <a:spcAft>
                <a:spcPts val="1200"/>
              </a:spcAft>
              <a:buClr>
                <a:schemeClr val="dk1"/>
              </a:buClr>
              <a:buSzPts val="1100"/>
              <a:buFont typeface="Arial"/>
              <a:buNone/>
            </a:pPr>
            <a:r>
              <a:rPr i="1" lang="en" sz="1100">
                <a:latin typeface="Nunito"/>
                <a:ea typeface="Nunito"/>
                <a:cs typeface="Nunito"/>
                <a:sym typeface="Nunito"/>
              </a:rPr>
              <a:t>By i</a:t>
            </a:r>
            <a:r>
              <a:rPr b="1" i="1" lang="en" sz="1100">
                <a:latin typeface="Nunito"/>
                <a:ea typeface="Nunito"/>
                <a:cs typeface="Nunito"/>
                <a:sym typeface="Nunito"/>
              </a:rPr>
              <a:t>ntegrating actions across multiple sectors</a:t>
            </a:r>
            <a:r>
              <a:rPr i="1" lang="en" sz="1100">
                <a:latin typeface="Nunito"/>
                <a:ea typeface="Nunito"/>
                <a:cs typeface="Nunito"/>
                <a:sym typeface="Nunito"/>
              </a:rPr>
              <a:t>, PHE can reach more people linked to biodiversity outcomes, engage more men in reproductive health, and more women in livelihood and natural resource management. </a:t>
            </a:r>
            <a:r>
              <a:rPr b="1" i="1" lang="en" sz="1100">
                <a:latin typeface="Nunito"/>
                <a:ea typeface="Nunito"/>
                <a:cs typeface="Nunito"/>
                <a:sym typeface="Nunito"/>
              </a:rPr>
              <a:t>PHE can, ultimately, achieve greater and longer-lasting conservation outcomes than </a:t>
            </a:r>
            <a:r>
              <a:rPr i="1" lang="en" sz="1100">
                <a:latin typeface="Nunito"/>
                <a:ea typeface="Nunito"/>
                <a:cs typeface="Nunito"/>
                <a:sym typeface="Nunito"/>
              </a:rPr>
              <a:t>would likely occur </a:t>
            </a:r>
            <a:r>
              <a:rPr b="1" i="1" lang="en" sz="1100">
                <a:latin typeface="Nunito"/>
                <a:ea typeface="Nunito"/>
                <a:cs typeface="Nunito"/>
                <a:sym typeface="Nunito"/>
              </a:rPr>
              <a:t>without integration.</a:t>
            </a:r>
            <a:r>
              <a:rPr i="1" lang="en" sz="1100">
                <a:latin typeface="Nunito"/>
                <a:ea typeface="Nunito"/>
                <a:cs typeface="Nunito"/>
                <a:sym typeface="Nunito"/>
              </a:rPr>
              <a:t> When barriers to family planning are removed and contraceptive needs are met, women and girls can exercise their reproductive rights, leading to healthier timing and spacing of pregnancies, improved health of women and their children, and more time and energy to engage in education, conservation, and livelihood activities. </a:t>
            </a:r>
            <a:endParaRPr i="1">
              <a:latin typeface="Nunito"/>
              <a:ea typeface="Nunito"/>
              <a:cs typeface="Nunito"/>
              <a:sym typeface="Nunito"/>
            </a:endParaRPr>
          </a:p>
        </p:txBody>
      </p:sp>
      <p:pic>
        <p:nvPicPr>
          <p:cNvPr id="584" name="Google Shape;584;p78"/>
          <p:cNvPicPr preferRelativeResize="0"/>
          <p:nvPr/>
        </p:nvPicPr>
        <p:blipFill>
          <a:blip r:embed="rId3">
            <a:alphaModFix/>
          </a:blip>
          <a:stretch>
            <a:fillRect/>
          </a:stretch>
        </p:blipFill>
        <p:spPr>
          <a:xfrm>
            <a:off x="6362925" y="1286638"/>
            <a:ext cx="2469382" cy="3704074"/>
          </a:xfrm>
          <a:prstGeom prst="rect">
            <a:avLst/>
          </a:prstGeom>
          <a:noFill/>
          <a:ln>
            <a:noFill/>
          </a:ln>
        </p:spPr>
      </p:pic>
      <p:sp>
        <p:nvSpPr>
          <p:cNvPr id="585" name="Google Shape;585;p78"/>
          <p:cNvSpPr txBox="1"/>
          <p:nvPr>
            <p:ph idx="4294967295" type="body"/>
          </p:nvPr>
        </p:nvSpPr>
        <p:spPr>
          <a:xfrm>
            <a:off x="527376" y="2171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586" name="Google Shape;586;p78"/>
          <p:cNvSpPr txBox="1"/>
          <p:nvPr/>
        </p:nvSpPr>
        <p:spPr>
          <a:xfrm>
            <a:off x="6050400" y="4715000"/>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2"/>
          <p:cNvSpPr txBox="1"/>
          <p:nvPr>
            <p:ph idx="4294967295" type="title"/>
          </p:nvPr>
        </p:nvSpPr>
        <p:spPr>
          <a:xfrm>
            <a:off x="540000" y="634675"/>
            <a:ext cx="5928000" cy="31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2300"/>
              <a:t>List of Acronyms and Abbreviations</a:t>
            </a:r>
            <a:endParaRPr sz="2300"/>
          </a:p>
          <a:p>
            <a:pPr indent="0" lvl="0" marL="0" rtl="0" algn="l">
              <a:spcBef>
                <a:spcPts val="0"/>
              </a:spcBef>
              <a:spcAft>
                <a:spcPts val="0"/>
              </a:spcAft>
              <a:buNone/>
            </a:pPr>
            <a:r>
              <a:t/>
            </a:r>
            <a:endParaRPr i="1" sz="1000"/>
          </a:p>
        </p:txBody>
      </p:sp>
      <p:sp>
        <p:nvSpPr>
          <p:cNvPr id="359" name="Google Shape;359;p52"/>
          <p:cNvSpPr txBox="1"/>
          <p:nvPr>
            <p:ph idx="3" type="body"/>
          </p:nvPr>
        </p:nvSpPr>
        <p:spPr>
          <a:xfrm>
            <a:off x="540001" y="22257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graphicFrame>
        <p:nvGraphicFramePr>
          <p:cNvPr id="360" name="Google Shape;360;p52"/>
          <p:cNvGraphicFramePr/>
          <p:nvPr/>
        </p:nvGraphicFramePr>
        <p:xfrm>
          <a:off x="966200" y="1078175"/>
          <a:ext cx="3000000" cy="3000000"/>
        </p:xfrm>
        <a:graphic>
          <a:graphicData uri="http://schemas.openxmlformats.org/drawingml/2006/table">
            <a:tbl>
              <a:tblPr>
                <a:noFill/>
                <a:tableStyleId>{F7D2B5DA-F8C7-4E08-A4B6-3D4FC942BB9D}</a:tableStyleId>
              </a:tblPr>
              <a:tblGrid>
                <a:gridCol w="2111550"/>
                <a:gridCol w="5317400"/>
              </a:tblGrid>
              <a:tr h="284400">
                <a:tc gridSpan="2">
                  <a:txBody>
                    <a:bodyPr/>
                    <a:lstStyle/>
                    <a:p>
                      <a:pPr indent="0" lvl="0" marL="0" rtl="0" algn="l">
                        <a:spcBef>
                          <a:spcPts val="0"/>
                        </a:spcBef>
                        <a:spcAft>
                          <a:spcPts val="0"/>
                        </a:spcAft>
                        <a:buNone/>
                      </a:pPr>
                      <a:r>
                        <a:rPr b="1" lang="en" sz="1200"/>
                        <a:t>Acronyms </a:t>
                      </a:r>
                      <a:endParaRPr b="1" sz="1200"/>
                    </a:p>
                  </a:txBody>
                  <a:tcPr marT="91425" marB="91425" marR="91425" marL="91425">
                    <a:lnR cap="flat" cmpd="sng" w="6350">
                      <a:solidFill>
                        <a:srgbClr val="BDD7EE"/>
                      </a:solidFill>
                      <a:prstDash val="solid"/>
                      <a:round/>
                      <a:headEnd len="sm" w="sm" type="none"/>
                      <a:tailEnd len="sm" w="sm" type="none"/>
                    </a:lnR>
                    <a:solidFill>
                      <a:srgbClr val="6FA8DC"/>
                    </a:solidFill>
                  </a:tcPr>
                </a:tc>
                <a:tc hMerge="1"/>
              </a:tr>
              <a:tr h="284400">
                <a:tc>
                  <a:txBody>
                    <a:bodyPr/>
                    <a:lstStyle/>
                    <a:p>
                      <a:pPr indent="0" lvl="0" marL="0" rtl="0" algn="l">
                        <a:spcBef>
                          <a:spcPts val="0"/>
                        </a:spcBef>
                        <a:spcAft>
                          <a:spcPts val="0"/>
                        </a:spcAft>
                        <a:buNone/>
                      </a:pPr>
                      <a:r>
                        <a:rPr b="1" lang="en" sz="1200"/>
                        <a:t>CMP</a:t>
                      </a:r>
                      <a:endParaRPr b="1" sz="1200"/>
                    </a:p>
                  </a:txBody>
                  <a:tcPr marT="91425" marB="91425" marR="91425" marL="91425"/>
                </a:tc>
                <a:tc>
                  <a:txBody>
                    <a:bodyPr/>
                    <a:lstStyle/>
                    <a:p>
                      <a:pPr indent="0" lvl="0" marL="0" rtl="0" algn="l">
                        <a:spcBef>
                          <a:spcPts val="0"/>
                        </a:spcBef>
                        <a:spcAft>
                          <a:spcPts val="0"/>
                        </a:spcAft>
                        <a:buNone/>
                      </a:pPr>
                      <a:r>
                        <a:rPr lang="en" sz="1200"/>
                        <a:t>Conservation Measures Partnership </a:t>
                      </a:r>
                      <a:endParaRPr sz="1200"/>
                    </a:p>
                  </a:txBody>
                  <a:tcPr marT="91425" marB="91425" marR="91425" marL="91425"/>
                </a:tc>
              </a:tr>
              <a:tr h="284400">
                <a:tc>
                  <a:txBody>
                    <a:bodyPr/>
                    <a:lstStyle/>
                    <a:p>
                      <a:pPr indent="0" lvl="0" marL="0" rtl="0" algn="l">
                        <a:spcBef>
                          <a:spcPts val="0"/>
                        </a:spcBef>
                        <a:spcAft>
                          <a:spcPts val="0"/>
                        </a:spcAft>
                        <a:buNone/>
                      </a:pPr>
                      <a:r>
                        <a:rPr b="1" lang="en" sz="1200"/>
                        <a:t>CS</a:t>
                      </a:r>
                      <a:endParaRPr b="1" sz="1200"/>
                    </a:p>
                  </a:txBody>
                  <a:tcPr marT="91425" marB="91425" marR="91425" marL="91425">
                    <a:solidFill>
                      <a:srgbClr val="C9DAF8"/>
                    </a:solidFill>
                  </a:tcPr>
                </a:tc>
                <a:tc>
                  <a:txBody>
                    <a:bodyPr/>
                    <a:lstStyle/>
                    <a:p>
                      <a:pPr indent="0" lvl="0" marL="0" rtl="0" algn="l">
                        <a:spcBef>
                          <a:spcPts val="0"/>
                        </a:spcBef>
                        <a:spcAft>
                          <a:spcPts val="0"/>
                        </a:spcAft>
                        <a:buNone/>
                      </a:pPr>
                      <a:r>
                        <a:rPr lang="en" sz="1200"/>
                        <a:t>Conservation Standards</a:t>
                      </a:r>
                      <a:endParaRPr sz="1200"/>
                    </a:p>
                  </a:txBody>
                  <a:tcPr marT="91425" marB="91425" marR="91425" marL="91425">
                    <a:solidFill>
                      <a:srgbClr val="C9DAF8"/>
                    </a:solidFill>
                  </a:tcPr>
                </a:tc>
              </a:tr>
              <a:tr h="284400">
                <a:tc>
                  <a:txBody>
                    <a:bodyPr/>
                    <a:lstStyle/>
                    <a:p>
                      <a:pPr indent="0" lvl="0" marL="0" rtl="0" algn="l">
                        <a:spcBef>
                          <a:spcPts val="0"/>
                        </a:spcBef>
                        <a:spcAft>
                          <a:spcPts val="0"/>
                        </a:spcAft>
                        <a:buNone/>
                      </a:pPr>
                      <a:r>
                        <a:rPr b="1" lang="en" sz="1200"/>
                        <a:t>FP</a:t>
                      </a:r>
                      <a:endParaRPr b="1" sz="1200"/>
                    </a:p>
                  </a:txBody>
                  <a:tcPr marT="91425" marB="91425" marR="91425" marL="91425"/>
                </a:tc>
                <a:tc>
                  <a:txBody>
                    <a:bodyPr/>
                    <a:lstStyle/>
                    <a:p>
                      <a:pPr indent="0" lvl="0" marL="0" rtl="0" algn="l">
                        <a:spcBef>
                          <a:spcPts val="0"/>
                        </a:spcBef>
                        <a:spcAft>
                          <a:spcPts val="0"/>
                        </a:spcAft>
                        <a:buNone/>
                      </a:pPr>
                      <a:r>
                        <a:rPr lang="en" sz="1200"/>
                        <a:t>Family Planning</a:t>
                      </a:r>
                      <a:endParaRPr sz="1200"/>
                    </a:p>
                  </a:txBody>
                  <a:tcPr marT="91425" marB="91425" marR="91425" marL="91425"/>
                </a:tc>
              </a:tr>
              <a:tr h="284400">
                <a:tc>
                  <a:txBody>
                    <a:bodyPr/>
                    <a:lstStyle/>
                    <a:p>
                      <a:pPr indent="0" lvl="0" marL="0" rtl="0" algn="l">
                        <a:spcBef>
                          <a:spcPts val="0"/>
                        </a:spcBef>
                        <a:spcAft>
                          <a:spcPts val="0"/>
                        </a:spcAft>
                        <a:buNone/>
                      </a:pPr>
                      <a:r>
                        <a:rPr b="1" lang="en" sz="1200"/>
                        <a:t>IUCN</a:t>
                      </a:r>
                      <a:endParaRPr b="1" sz="1200"/>
                    </a:p>
                  </a:txBody>
                  <a:tcPr marT="91425" marB="91425" marR="91425" marL="91425">
                    <a:solidFill>
                      <a:srgbClr val="C9DAF8"/>
                    </a:solidFill>
                  </a:tcPr>
                </a:tc>
                <a:tc>
                  <a:txBody>
                    <a:bodyPr/>
                    <a:lstStyle/>
                    <a:p>
                      <a:pPr indent="0" lvl="0" marL="0" rtl="0" algn="l">
                        <a:spcBef>
                          <a:spcPts val="0"/>
                        </a:spcBef>
                        <a:spcAft>
                          <a:spcPts val="0"/>
                        </a:spcAft>
                        <a:buNone/>
                      </a:pPr>
                      <a:r>
                        <a:rPr lang="en" sz="1200"/>
                        <a:t>International Union for Conservation of Nature</a:t>
                      </a:r>
                      <a:endParaRPr sz="1200"/>
                    </a:p>
                  </a:txBody>
                  <a:tcPr marT="91425" marB="91425" marR="91425" marL="91425">
                    <a:solidFill>
                      <a:srgbClr val="C9DAF8"/>
                    </a:solidFill>
                  </a:tcPr>
                </a:tc>
              </a:tr>
              <a:tr h="284400">
                <a:tc>
                  <a:txBody>
                    <a:bodyPr/>
                    <a:lstStyle/>
                    <a:p>
                      <a:pPr indent="0" lvl="0" marL="0" rtl="0" algn="l">
                        <a:spcBef>
                          <a:spcPts val="0"/>
                        </a:spcBef>
                        <a:spcAft>
                          <a:spcPts val="0"/>
                        </a:spcAft>
                        <a:buNone/>
                      </a:pPr>
                      <a:r>
                        <a:rPr b="1" lang="en" sz="1200"/>
                        <a:t>KII(s)</a:t>
                      </a:r>
                      <a:endParaRPr b="1" sz="1200"/>
                    </a:p>
                  </a:txBody>
                  <a:tcPr marT="91425" marB="91425" marR="91425" marL="91425"/>
                </a:tc>
                <a:tc>
                  <a:txBody>
                    <a:bodyPr/>
                    <a:lstStyle/>
                    <a:p>
                      <a:pPr indent="0" lvl="0" marL="0" rtl="0" algn="l">
                        <a:spcBef>
                          <a:spcPts val="0"/>
                        </a:spcBef>
                        <a:spcAft>
                          <a:spcPts val="0"/>
                        </a:spcAft>
                        <a:buNone/>
                      </a:pPr>
                      <a:r>
                        <a:rPr lang="en" sz="1200"/>
                        <a:t>Key Informant Interview(s)</a:t>
                      </a:r>
                      <a:endParaRPr sz="1200"/>
                    </a:p>
                  </a:txBody>
                  <a:tcPr marT="91425" marB="91425" marR="91425" marL="91425"/>
                </a:tc>
              </a:tr>
              <a:tr h="284400">
                <a:tc>
                  <a:txBody>
                    <a:bodyPr/>
                    <a:lstStyle/>
                    <a:p>
                      <a:pPr indent="0" lvl="0" marL="0" rtl="0" algn="l">
                        <a:spcBef>
                          <a:spcPts val="0"/>
                        </a:spcBef>
                        <a:spcAft>
                          <a:spcPts val="0"/>
                        </a:spcAft>
                        <a:buNone/>
                      </a:pPr>
                      <a:r>
                        <a:rPr b="1" lang="en" sz="1200"/>
                        <a:t>PHE</a:t>
                      </a:r>
                      <a:endParaRPr b="1" sz="1200"/>
                    </a:p>
                  </a:txBody>
                  <a:tcPr marT="91425" marB="91425" marR="91425" marL="91425">
                    <a:solidFill>
                      <a:srgbClr val="C9DAF8"/>
                    </a:solidFill>
                  </a:tcPr>
                </a:tc>
                <a:tc>
                  <a:txBody>
                    <a:bodyPr/>
                    <a:lstStyle/>
                    <a:p>
                      <a:pPr indent="0" lvl="0" marL="0" rtl="0" algn="l">
                        <a:spcBef>
                          <a:spcPts val="0"/>
                        </a:spcBef>
                        <a:spcAft>
                          <a:spcPts val="0"/>
                        </a:spcAft>
                        <a:buNone/>
                      </a:pPr>
                      <a:r>
                        <a:rPr lang="en" sz="1200"/>
                        <a:t>Population, Health &amp; Environment</a:t>
                      </a:r>
                      <a:endParaRPr sz="1200"/>
                    </a:p>
                  </a:txBody>
                  <a:tcPr marT="91425" marB="91425" marR="91425" marL="91425">
                    <a:solidFill>
                      <a:srgbClr val="C9DAF8"/>
                    </a:solidFill>
                  </a:tcPr>
                </a:tc>
              </a:tr>
              <a:tr h="284400">
                <a:tc>
                  <a:txBody>
                    <a:bodyPr/>
                    <a:lstStyle/>
                    <a:p>
                      <a:pPr indent="0" lvl="0" marL="0" rtl="0" algn="l">
                        <a:spcBef>
                          <a:spcPts val="0"/>
                        </a:spcBef>
                        <a:spcAft>
                          <a:spcPts val="0"/>
                        </a:spcAft>
                        <a:buNone/>
                      </a:pPr>
                      <a:r>
                        <a:rPr b="1" lang="en" sz="1200"/>
                        <a:t>RH</a:t>
                      </a:r>
                      <a:endParaRPr b="1" sz="1200"/>
                    </a:p>
                  </a:txBody>
                  <a:tcPr marT="91425" marB="91425" marR="91425" marL="91425"/>
                </a:tc>
                <a:tc>
                  <a:txBody>
                    <a:bodyPr/>
                    <a:lstStyle/>
                    <a:p>
                      <a:pPr indent="0" lvl="0" marL="0" rtl="0" algn="l">
                        <a:spcBef>
                          <a:spcPts val="0"/>
                        </a:spcBef>
                        <a:spcAft>
                          <a:spcPts val="0"/>
                        </a:spcAft>
                        <a:buNone/>
                      </a:pPr>
                      <a:r>
                        <a:rPr lang="en" sz="1200"/>
                        <a:t>Reproductive Health</a:t>
                      </a:r>
                      <a:endParaRPr sz="1200"/>
                    </a:p>
                  </a:txBody>
                  <a:tcPr marT="91425" marB="91425" marR="91425" marL="91425"/>
                </a:tc>
              </a:tr>
              <a:tr h="284400">
                <a:tc>
                  <a:txBody>
                    <a:bodyPr/>
                    <a:lstStyle/>
                    <a:p>
                      <a:pPr indent="0" lvl="0" marL="0" rtl="0" algn="l">
                        <a:spcBef>
                          <a:spcPts val="0"/>
                        </a:spcBef>
                        <a:spcAft>
                          <a:spcPts val="0"/>
                        </a:spcAft>
                        <a:buNone/>
                      </a:pPr>
                      <a:r>
                        <a:rPr b="1" lang="en" sz="1200"/>
                        <a:t>SDG(s)</a:t>
                      </a:r>
                      <a:endParaRPr b="1" sz="1200"/>
                    </a:p>
                  </a:txBody>
                  <a:tcPr marT="91425" marB="91425" marR="91425" marL="91425">
                    <a:solidFill>
                      <a:srgbClr val="C9DAF8"/>
                    </a:solidFill>
                  </a:tcPr>
                </a:tc>
                <a:tc>
                  <a:txBody>
                    <a:bodyPr/>
                    <a:lstStyle/>
                    <a:p>
                      <a:pPr indent="0" lvl="0" marL="0" rtl="0" algn="l">
                        <a:spcBef>
                          <a:spcPts val="0"/>
                        </a:spcBef>
                        <a:spcAft>
                          <a:spcPts val="0"/>
                        </a:spcAft>
                        <a:buNone/>
                      </a:pPr>
                      <a:r>
                        <a:rPr lang="en" sz="1200"/>
                        <a:t>Sustainable Development Goal(s)</a:t>
                      </a:r>
                      <a:endParaRPr sz="1200"/>
                    </a:p>
                  </a:txBody>
                  <a:tcPr marT="91425" marB="91425" marR="91425" marL="91425">
                    <a:solidFill>
                      <a:srgbClr val="C9DAF8"/>
                    </a:solidFill>
                  </a:tcPr>
                </a:tc>
              </a:tr>
              <a:tr h="284400">
                <a:tc>
                  <a:txBody>
                    <a:bodyPr/>
                    <a:lstStyle/>
                    <a:p>
                      <a:pPr indent="0" lvl="0" marL="0" rtl="0" algn="l">
                        <a:spcBef>
                          <a:spcPts val="0"/>
                        </a:spcBef>
                        <a:spcAft>
                          <a:spcPts val="0"/>
                        </a:spcAft>
                        <a:buNone/>
                      </a:pPr>
                      <a:r>
                        <a:rPr b="1" lang="en" sz="1200"/>
                        <a:t>TOC</a:t>
                      </a:r>
                      <a:endParaRPr b="1" sz="1200"/>
                    </a:p>
                  </a:txBody>
                  <a:tcPr marT="91425" marB="91425" marR="91425" marL="91425"/>
                </a:tc>
                <a:tc>
                  <a:txBody>
                    <a:bodyPr/>
                    <a:lstStyle/>
                    <a:p>
                      <a:pPr indent="0" lvl="0" marL="0" rtl="0" algn="l">
                        <a:spcBef>
                          <a:spcPts val="0"/>
                        </a:spcBef>
                        <a:spcAft>
                          <a:spcPts val="0"/>
                        </a:spcAft>
                        <a:buNone/>
                      </a:pPr>
                      <a:r>
                        <a:rPr lang="en" sz="1200"/>
                        <a:t>Theory of Change </a:t>
                      </a:r>
                      <a:endParaRPr sz="1200"/>
                    </a:p>
                  </a:txBody>
                  <a:tcPr marT="91425" marB="91425" marR="91425" marL="9142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79"/>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3.3 Results - Theories of Change</a:t>
            </a:r>
            <a:endParaRPr/>
          </a:p>
          <a:p>
            <a:pPr indent="0" lvl="0" marL="0" rtl="0" algn="l">
              <a:spcBef>
                <a:spcPts val="0"/>
              </a:spcBef>
              <a:spcAft>
                <a:spcPts val="0"/>
              </a:spcAft>
              <a:buNone/>
            </a:pPr>
            <a:r>
              <a:t/>
            </a:r>
            <a:endParaRPr sz="1500"/>
          </a:p>
          <a:p>
            <a:pPr indent="0" lvl="0" marL="0" rtl="0" algn="l">
              <a:spcBef>
                <a:spcPts val="0"/>
              </a:spcBef>
              <a:spcAft>
                <a:spcPts val="0"/>
              </a:spcAft>
              <a:buNone/>
            </a:pPr>
            <a:r>
              <a:t/>
            </a:r>
            <a:endParaRPr/>
          </a:p>
        </p:txBody>
      </p:sp>
      <p:sp>
        <p:nvSpPr>
          <p:cNvPr id="592" name="Google Shape;592;p79"/>
          <p:cNvSpPr txBox="1"/>
          <p:nvPr>
            <p:ph idx="2" type="body"/>
          </p:nvPr>
        </p:nvSpPr>
        <p:spPr>
          <a:xfrm>
            <a:off x="522000" y="1178175"/>
            <a:ext cx="7916700" cy="3728400"/>
          </a:xfrm>
          <a:prstGeom prst="rect">
            <a:avLst/>
          </a:prstGeom>
        </p:spPr>
        <p:txBody>
          <a:bodyPr anchorCtr="0" anchor="t" bIns="0" lIns="0" spcFirstLastPara="1" rIns="0" wrap="square" tIns="0">
            <a:noAutofit/>
          </a:bodyPr>
          <a:lstStyle/>
          <a:p>
            <a:pPr indent="0" lvl="0" marL="0" rtl="0" algn="just">
              <a:lnSpc>
                <a:spcPct val="114000"/>
              </a:lnSpc>
              <a:spcBef>
                <a:spcPts val="0"/>
              </a:spcBef>
              <a:spcAft>
                <a:spcPts val="0"/>
              </a:spcAft>
              <a:buNone/>
            </a:pPr>
            <a:r>
              <a:rPr lang="en" sz="1100"/>
              <a:t>W</a:t>
            </a:r>
            <a:r>
              <a:rPr lang="en" sz="1100"/>
              <a:t>ith significant offline work by the TOC Work Group and input during Convening 2, the following TOC diagrams and narratives were developed.</a:t>
            </a:r>
            <a:endParaRPr sz="1100"/>
          </a:p>
          <a:p>
            <a:pPr indent="0" lvl="0" marL="0" rtl="0" algn="just">
              <a:lnSpc>
                <a:spcPct val="114000"/>
              </a:lnSpc>
              <a:spcBef>
                <a:spcPts val="0"/>
              </a:spcBef>
              <a:spcAft>
                <a:spcPts val="0"/>
              </a:spcAft>
              <a:buClr>
                <a:schemeClr val="dk1"/>
              </a:buClr>
              <a:buSzPts val="1100"/>
              <a:buFont typeface="Arial"/>
              <a:buNone/>
            </a:pPr>
            <a:r>
              <a:t/>
            </a:r>
            <a:endParaRPr sz="1100"/>
          </a:p>
          <a:p>
            <a:pPr indent="0" lvl="0" marL="0" rtl="0" algn="just">
              <a:lnSpc>
                <a:spcPct val="114000"/>
              </a:lnSpc>
              <a:spcBef>
                <a:spcPts val="0"/>
              </a:spcBef>
              <a:spcAft>
                <a:spcPts val="0"/>
              </a:spcAft>
              <a:buNone/>
            </a:pPr>
            <a:r>
              <a:rPr b="1" lang="en" sz="1200">
                <a:solidFill>
                  <a:srgbClr val="DD7500"/>
                </a:solidFill>
              </a:rPr>
              <a:t>Purpose of TOCs</a:t>
            </a:r>
            <a:r>
              <a:rPr b="1" lang="en" sz="1100"/>
              <a:t> </a:t>
            </a:r>
            <a:endParaRPr sz="1100"/>
          </a:p>
          <a:p>
            <a:pPr indent="0" lvl="0" marL="0" rtl="0" algn="just">
              <a:lnSpc>
                <a:spcPct val="114000"/>
              </a:lnSpc>
              <a:spcBef>
                <a:spcPts val="0"/>
              </a:spcBef>
              <a:spcAft>
                <a:spcPts val="0"/>
              </a:spcAft>
              <a:buNone/>
            </a:pPr>
            <a:r>
              <a:rPr lang="en" sz="1100"/>
              <a:t>The TOCs are meant to</a:t>
            </a:r>
            <a:r>
              <a:rPr lang="en" sz="1100"/>
              <a:t> illustrate the anticipated values and conservation impacts of integrating health with conservation action and, specifically, integrating reproductive health and family planning with conservation </a:t>
            </a:r>
            <a:r>
              <a:rPr lang="en" sz="1100"/>
              <a:t>action </a:t>
            </a:r>
            <a:r>
              <a:rPr lang="en" sz="1100"/>
              <a:t>as part of a PHE approach. </a:t>
            </a:r>
            <a:endParaRPr i="1" sz="1100"/>
          </a:p>
          <a:p>
            <a:pPr indent="0" lvl="0" marL="0" rtl="0" algn="just">
              <a:lnSpc>
                <a:spcPct val="114000"/>
              </a:lnSpc>
              <a:spcBef>
                <a:spcPts val="0"/>
              </a:spcBef>
              <a:spcAft>
                <a:spcPts val="0"/>
              </a:spcAft>
              <a:buClr>
                <a:schemeClr val="dk1"/>
              </a:buClr>
              <a:buSzPts val="1100"/>
              <a:buFont typeface="Arial"/>
              <a:buNone/>
            </a:pPr>
            <a:r>
              <a:rPr lang="en" sz="1100"/>
              <a:t> </a:t>
            </a:r>
            <a:endParaRPr b="1" sz="1100"/>
          </a:p>
          <a:p>
            <a:pPr indent="0" lvl="0" marL="0" rtl="0" algn="just">
              <a:lnSpc>
                <a:spcPct val="114000"/>
              </a:lnSpc>
              <a:spcBef>
                <a:spcPts val="0"/>
              </a:spcBef>
              <a:spcAft>
                <a:spcPts val="0"/>
              </a:spcAft>
              <a:buNone/>
            </a:pPr>
            <a:r>
              <a:rPr b="1" lang="en" sz="1200">
                <a:solidFill>
                  <a:srgbClr val="DD7500"/>
                </a:solidFill>
              </a:rPr>
              <a:t>Target Audience for the TOCs</a:t>
            </a:r>
            <a:endParaRPr sz="1200"/>
          </a:p>
          <a:p>
            <a:pPr indent="0" lvl="0" marL="0" rtl="0" algn="just">
              <a:lnSpc>
                <a:spcPct val="100000"/>
              </a:lnSpc>
              <a:spcBef>
                <a:spcPts val="0"/>
              </a:spcBef>
              <a:spcAft>
                <a:spcPts val="0"/>
              </a:spcAft>
              <a:buNone/>
            </a:pPr>
            <a:r>
              <a:rPr lang="en" sz="1100"/>
              <a:t>As with the definition, these are specifically designed for the conservation community. The main audiences are CMP and other conservation-focused organizations and practitioners who: </a:t>
            </a:r>
            <a:endParaRPr sz="1100"/>
          </a:p>
          <a:p>
            <a:pPr indent="-298450" lvl="0" marL="457200" rtl="0" algn="just">
              <a:spcBef>
                <a:spcPts val="0"/>
              </a:spcBef>
              <a:spcAft>
                <a:spcPts val="0"/>
              </a:spcAft>
              <a:buClr>
                <a:schemeClr val="dk1"/>
              </a:buClr>
              <a:buSzPts val="1100"/>
              <a:buChar char="❖"/>
            </a:pPr>
            <a:r>
              <a:rPr lang="en" sz="1100"/>
              <a:t>want to understand how an integrated health and conservation approach can deliver greater conservation impacts than an unintegrated, single-sector approach,</a:t>
            </a:r>
            <a:endParaRPr sz="1100"/>
          </a:p>
          <a:p>
            <a:pPr indent="-298450" lvl="0" marL="457200" rtl="0" algn="just">
              <a:spcBef>
                <a:spcPts val="0"/>
              </a:spcBef>
              <a:spcAft>
                <a:spcPts val="0"/>
              </a:spcAft>
              <a:buClr>
                <a:schemeClr val="dk1"/>
              </a:buClr>
              <a:buSzPts val="1100"/>
              <a:buChar char="❖"/>
            </a:pPr>
            <a:r>
              <a:rPr lang="en" sz="1100"/>
              <a:t>want to understand how including reproductive health and family planning into an integrated health and conservation approach is meant to help achieve greater and longer lasting biodiversity outcomes,</a:t>
            </a:r>
            <a:endParaRPr sz="1100"/>
          </a:p>
          <a:p>
            <a:pPr indent="-298450" lvl="0" marL="457200" rtl="0" algn="just">
              <a:spcBef>
                <a:spcPts val="0"/>
              </a:spcBef>
              <a:spcAft>
                <a:spcPts val="0"/>
              </a:spcAft>
              <a:buClr>
                <a:schemeClr val="dk1"/>
              </a:buClr>
              <a:buSzPts val="1100"/>
              <a:buChar char="❖"/>
            </a:pPr>
            <a:r>
              <a:rPr lang="en" sz="1100"/>
              <a:t>need a generic or high-level TOC to clarify the logic of proposed or on-going work.</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t/>
            </a:r>
            <a:endParaRPr sz="1100"/>
          </a:p>
        </p:txBody>
      </p:sp>
      <p:sp>
        <p:nvSpPr>
          <p:cNvPr id="593" name="Google Shape;593;p79"/>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594" name="Google Shape;594;p79"/>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80"/>
          <p:cNvSpPr txBox="1"/>
          <p:nvPr>
            <p:ph idx="4294967295" type="body"/>
          </p:nvPr>
        </p:nvSpPr>
        <p:spPr>
          <a:xfrm>
            <a:off x="522000" y="745674"/>
            <a:ext cx="8100000" cy="3394500"/>
          </a:xfrm>
          <a:prstGeom prst="rect">
            <a:avLst/>
          </a:prstGeom>
        </p:spPr>
        <p:txBody>
          <a:bodyPr anchorCtr="0" anchor="t" bIns="0" lIns="0" spcFirstLastPara="1" rIns="0" wrap="square" tIns="0">
            <a:noAutofit/>
          </a:bodyPr>
          <a:lstStyle/>
          <a:p>
            <a:pPr indent="0" lvl="0" marL="0" rtl="0" algn="just">
              <a:lnSpc>
                <a:spcPct val="114000"/>
              </a:lnSpc>
              <a:spcBef>
                <a:spcPts val="0"/>
              </a:spcBef>
              <a:spcAft>
                <a:spcPts val="0"/>
              </a:spcAft>
              <a:buNone/>
            </a:pPr>
            <a:r>
              <a:rPr b="1" lang="en" sz="1200">
                <a:solidFill>
                  <a:srgbClr val="DD7500"/>
                </a:solidFill>
              </a:rPr>
              <a:t>PHE-Related TOCs </a:t>
            </a:r>
            <a:endParaRPr sz="1200"/>
          </a:p>
          <a:p>
            <a:pPr indent="0" lvl="0" marL="0" rtl="0" algn="just">
              <a:lnSpc>
                <a:spcPct val="100000"/>
              </a:lnSpc>
              <a:spcBef>
                <a:spcPts val="0"/>
              </a:spcBef>
              <a:spcAft>
                <a:spcPts val="0"/>
              </a:spcAft>
              <a:buNone/>
            </a:pPr>
            <a:r>
              <a:rPr lang="en" sz="1100"/>
              <a:t>In the slides below we present two different, but related TOCs. </a:t>
            </a:r>
            <a:endParaRPr sz="1100"/>
          </a:p>
          <a:p>
            <a:pPr indent="0" lvl="0" marL="0" rtl="0" algn="just">
              <a:lnSpc>
                <a:spcPct val="100000"/>
              </a:lnSpc>
              <a:spcBef>
                <a:spcPts val="0"/>
              </a:spcBef>
              <a:spcAft>
                <a:spcPts val="0"/>
              </a:spcAft>
              <a:buNone/>
            </a:pPr>
            <a:r>
              <a:t/>
            </a:r>
            <a:endParaRPr sz="1100"/>
          </a:p>
          <a:p>
            <a:pPr indent="-298450" lvl="0" marL="457200" rtl="0" algn="just">
              <a:lnSpc>
                <a:spcPct val="100000"/>
              </a:lnSpc>
              <a:spcBef>
                <a:spcPts val="0"/>
              </a:spcBef>
              <a:spcAft>
                <a:spcPts val="0"/>
              </a:spcAft>
              <a:buClr>
                <a:srgbClr val="000000"/>
              </a:buClr>
              <a:buSzPts val="1100"/>
              <a:buChar char="❖"/>
            </a:pPr>
            <a:r>
              <a:rPr lang="en" sz="1100"/>
              <a:t>The “</a:t>
            </a:r>
            <a:r>
              <a:rPr b="1" lang="en" sz="1100">
                <a:solidFill>
                  <a:srgbClr val="4E6276"/>
                </a:solidFill>
              </a:rPr>
              <a:t>Integrating Human Health &amp; Conservation Action</a:t>
            </a:r>
            <a:r>
              <a:rPr lang="en" sz="1100"/>
              <a:t>” TOC is meant to illustrate the value of a general integrated health and conservation approach and the different pathways we expect that may lead to greater and longer-term impacts than might be possible through non-integrated single-sector approaches. </a:t>
            </a:r>
            <a:endParaRPr sz="1100"/>
          </a:p>
          <a:p>
            <a:pPr indent="0" lvl="0" marL="457200" rtl="0" algn="just">
              <a:lnSpc>
                <a:spcPct val="100000"/>
              </a:lnSpc>
              <a:spcBef>
                <a:spcPts val="0"/>
              </a:spcBef>
              <a:spcAft>
                <a:spcPts val="0"/>
              </a:spcAft>
              <a:buNone/>
            </a:pPr>
            <a:r>
              <a:t/>
            </a:r>
            <a:endParaRPr sz="1100"/>
          </a:p>
          <a:p>
            <a:pPr indent="-298450" lvl="0" marL="457200" rtl="0" algn="just">
              <a:lnSpc>
                <a:spcPct val="100000"/>
              </a:lnSpc>
              <a:spcBef>
                <a:spcPts val="0"/>
              </a:spcBef>
              <a:spcAft>
                <a:spcPts val="0"/>
              </a:spcAft>
              <a:buClr>
                <a:srgbClr val="000000"/>
              </a:buClr>
              <a:buSzPts val="1100"/>
              <a:buChar char="❖"/>
            </a:pPr>
            <a:r>
              <a:rPr lang="en" sz="1100"/>
              <a:t>The “</a:t>
            </a:r>
            <a:r>
              <a:rPr b="1" lang="en" sz="1100">
                <a:solidFill>
                  <a:srgbClr val="4E6276"/>
                </a:solidFill>
              </a:rPr>
              <a:t>Integrating Reproductive Health &amp; Family Planning into Conservation Action”</a:t>
            </a:r>
            <a:r>
              <a:rPr lang="en" sz="1100"/>
              <a:t> TOC is meant to illustrate the value of specifically including a reproductive health and family planning component into an integrated health and conservation approach. When the actions of addressing unmet reproductive health and family planning needs are included in an integrated human health and conservation approach, then it is considered a PHE approach.   </a:t>
            </a:r>
            <a:endParaRPr sz="1100"/>
          </a:p>
          <a:p>
            <a:pPr indent="0" lvl="0" marL="0" rtl="0" algn="just">
              <a:lnSpc>
                <a:spcPct val="100000"/>
              </a:lnSpc>
              <a:spcBef>
                <a:spcPts val="0"/>
              </a:spcBef>
              <a:spcAft>
                <a:spcPts val="0"/>
              </a:spcAft>
              <a:buNone/>
            </a:pPr>
            <a:r>
              <a:t/>
            </a:r>
            <a:endParaRPr sz="1100"/>
          </a:p>
          <a:p>
            <a:pPr indent="0" lvl="0" marL="0" rtl="0" algn="just">
              <a:spcBef>
                <a:spcPts val="0"/>
              </a:spcBef>
              <a:spcAft>
                <a:spcPts val="0"/>
              </a:spcAft>
              <a:buClr>
                <a:schemeClr val="dk1"/>
              </a:buClr>
              <a:buSzPts val="1100"/>
              <a:buFont typeface="Arial"/>
              <a:buNone/>
            </a:pPr>
            <a:r>
              <a:rPr b="1" lang="en" sz="1200">
                <a:solidFill>
                  <a:srgbClr val="DD7500"/>
                </a:solidFill>
              </a:rPr>
              <a:t>Limitations of TOCs</a:t>
            </a:r>
            <a:endParaRPr sz="1200"/>
          </a:p>
          <a:p>
            <a:pPr indent="0" lvl="0" marL="0" rtl="0" algn="just">
              <a:spcBef>
                <a:spcPts val="0"/>
              </a:spcBef>
              <a:spcAft>
                <a:spcPts val="800"/>
              </a:spcAft>
              <a:buClr>
                <a:schemeClr val="dk1"/>
              </a:buClr>
              <a:buSzPts val="1100"/>
              <a:buFont typeface="Arial"/>
              <a:buNone/>
            </a:pPr>
            <a:r>
              <a:rPr lang="en" sz="1100"/>
              <a:t>The two TOC diagrams are high-level, generic, and only address some of the logic behind a PHE approach. The second “</a:t>
            </a:r>
            <a:r>
              <a:rPr b="1" lang="en" sz="1100">
                <a:solidFill>
                  <a:srgbClr val="4E6276"/>
                </a:solidFill>
              </a:rPr>
              <a:t>Integrating Reproductive Health &amp; Family Planning into Conservation Action</a:t>
            </a:r>
            <a:r>
              <a:rPr lang="en" sz="1100"/>
              <a:t>” TOC comes closest to a PHE TOC; however reproductive health and family planning are only a subset of what should be a number of integrated components that respond to the specific situation and community needs. The logic behind the integration of these other important components, such as gender equity and women’s empowerment, livelihood support, education, etc. have not been </a:t>
            </a:r>
            <a:r>
              <a:rPr lang="en" sz="1100"/>
              <a:t>fleshed </a:t>
            </a:r>
            <a:r>
              <a:rPr lang="en" sz="1100"/>
              <a:t>out. In addition, the TOC diagrams herein have not yet been applied to and tested against real world cases and they lack indicators and suggested measures of success.</a:t>
            </a:r>
            <a:endParaRPr sz="1100"/>
          </a:p>
        </p:txBody>
      </p:sp>
      <p:sp>
        <p:nvSpPr>
          <p:cNvPr id="600" name="Google Shape;600;p80"/>
          <p:cNvSpPr txBox="1"/>
          <p:nvPr>
            <p:ph idx="4294967295" type="body"/>
          </p:nvPr>
        </p:nvSpPr>
        <p:spPr>
          <a:xfrm>
            <a:off x="539998" y="222584"/>
            <a:ext cx="54720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81"/>
          <p:cNvSpPr txBox="1"/>
          <p:nvPr>
            <p:ph idx="4294967295" type="body"/>
          </p:nvPr>
        </p:nvSpPr>
        <p:spPr>
          <a:xfrm>
            <a:off x="540550" y="458400"/>
            <a:ext cx="5454300" cy="5850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500">
                <a:solidFill>
                  <a:srgbClr val="DD7500"/>
                </a:solidFill>
                <a:latin typeface="Arial Black"/>
                <a:ea typeface="Arial Black"/>
                <a:cs typeface="Arial Black"/>
                <a:sym typeface="Arial Black"/>
              </a:rPr>
              <a:t>3.3.1 Integrating Human Health &amp; Conservation Action</a:t>
            </a:r>
            <a:endParaRPr sz="1500">
              <a:solidFill>
                <a:srgbClr val="DD7500"/>
              </a:solidFill>
              <a:latin typeface="Arial Black"/>
              <a:ea typeface="Arial Black"/>
              <a:cs typeface="Arial Black"/>
              <a:sym typeface="Arial Black"/>
            </a:endParaRPr>
          </a:p>
        </p:txBody>
      </p:sp>
      <p:sp>
        <p:nvSpPr>
          <p:cNvPr id="606" name="Google Shape;606;p81"/>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pic>
        <p:nvPicPr>
          <p:cNvPr id="607" name="Google Shape;607;p81"/>
          <p:cNvPicPr preferRelativeResize="0"/>
          <p:nvPr/>
        </p:nvPicPr>
        <p:blipFill rotWithShape="1">
          <a:blip r:embed="rId3">
            <a:alphaModFix/>
          </a:blip>
          <a:srcRect b="11543" l="0" r="0" t="0"/>
          <a:stretch/>
        </p:blipFill>
        <p:spPr>
          <a:xfrm>
            <a:off x="470575" y="1043400"/>
            <a:ext cx="8673425" cy="3847527"/>
          </a:xfrm>
          <a:prstGeom prst="rect">
            <a:avLst/>
          </a:prstGeom>
          <a:noFill/>
          <a:ln>
            <a:noFill/>
          </a:ln>
        </p:spPr>
      </p:pic>
      <p:pic>
        <p:nvPicPr>
          <p:cNvPr id="608" name="Google Shape;608;p81"/>
          <p:cNvPicPr preferRelativeResize="0"/>
          <p:nvPr/>
        </p:nvPicPr>
        <p:blipFill rotWithShape="1">
          <a:blip r:embed="rId4">
            <a:alphaModFix/>
          </a:blip>
          <a:srcRect b="11543" l="0" r="0" t="0"/>
          <a:stretch/>
        </p:blipFill>
        <p:spPr>
          <a:xfrm>
            <a:off x="470582" y="1043400"/>
            <a:ext cx="8673416" cy="3847523"/>
          </a:xfrm>
          <a:prstGeom prst="rect">
            <a:avLst/>
          </a:prstGeom>
          <a:noFill/>
          <a:ln>
            <a:noFill/>
          </a:ln>
        </p:spPr>
      </p:pic>
      <p:pic>
        <p:nvPicPr>
          <p:cNvPr id="609" name="Google Shape;609;p81"/>
          <p:cNvPicPr preferRelativeResize="0"/>
          <p:nvPr/>
        </p:nvPicPr>
        <p:blipFill rotWithShape="1">
          <a:blip r:embed="rId5">
            <a:alphaModFix/>
          </a:blip>
          <a:srcRect b="11543" l="0" r="0" t="0"/>
          <a:stretch/>
        </p:blipFill>
        <p:spPr>
          <a:xfrm>
            <a:off x="470575" y="1043400"/>
            <a:ext cx="8673425" cy="3847527"/>
          </a:xfrm>
          <a:prstGeom prst="rect">
            <a:avLst/>
          </a:prstGeom>
          <a:noFill/>
          <a:ln>
            <a:noFill/>
          </a:ln>
        </p:spPr>
      </p:pic>
      <p:pic>
        <p:nvPicPr>
          <p:cNvPr id="610" name="Google Shape;610;p81"/>
          <p:cNvPicPr preferRelativeResize="0"/>
          <p:nvPr/>
        </p:nvPicPr>
        <p:blipFill rotWithShape="1">
          <a:blip r:embed="rId6">
            <a:alphaModFix/>
          </a:blip>
          <a:srcRect b="11543" l="0" r="0" t="0"/>
          <a:stretch/>
        </p:blipFill>
        <p:spPr>
          <a:xfrm>
            <a:off x="470575" y="1043400"/>
            <a:ext cx="8673425" cy="3847527"/>
          </a:xfrm>
          <a:prstGeom prst="rect">
            <a:avLst/>
          </a:prstGeom>
          <a:noFill/>
          <a:ln>
            <a:noFill/>
          </a:ln>
        </p:spPr>
      </p:pic>
      <p:pic>
        <p:nvPicPr>
          <p:cNvPr id="611" name="Google Shape;611;p81"/>
          <p:cNvPicPr preferRelativeResize="0"/>
          <p:nvPr/>
        </p:nvPicPr>
        <p:blipFill rotWithShape="1">
          <a:blip r:embed="rId7">
            <a:alphaModFix/>
          </a:blip>
          <a:srcRect b="11543" l="0" r="0" t="0"/>
          <a:stretch/>
        </p:blipFill>
        <p:spPr>
          <a:xfrm>
            <a:off x="470575" y="1043400"/>
            <a:ext cx="8673425" cy="3847523"/>
          </a:xfrm>
          <a:prstGeom prst="rect">
            <a:avLst/>
          </a:prstGeom>
          <a:noFill/>
          <a:ln>
            <a:noFill/>
          </a:ln>
        </p:spPr>
      </p:pic>
      <p:pic>
        <p:nvPicPr>
          <p:cNvPr id="612" name="Google Shape;612;p81"/>
          <p:cNvPicPr preferRelativeResize="0"/>
          <p:nvPr/>
        </p:nvPicPr>
        <p:blipFill>
          <a:blip r:embed="rId8">
            <a:alphaModFix/>
          </a:blip>
          <a:stretch>
            <a:fillRect/>
          </a:stretch>
        </p:blipFill>
        <p:spPr>
          <a:xfrm>
            <a:off x="6076150" y="79124"/>
            <a:ext cx="2941801" cy="9642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2"/>
          <p:cNvSpPr txBox="1"/>
          <p:nvPr>
            <p:ph idx="4294967295" type="body"/>
          </p:nvPr>
        </p:nvSpPr>
        <p:spPr>
          <a:xfrm>
            <a:off x="522000" y="873375"/>
            <a:ext cx="7916700" cy="37800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en" sz="1200">
                <a:solidFill>
                  <a:srgbClr val="DD7500"/>
                </a:solidFill>
              </a:rPr>
              <a:t>Overview of the Theory of Change</a:t>
            </a:r>
            <a:endParaRPr sz="1200"/>
          </a:p>
          <a:p>
            <a:pPr indent="-184150" lvl="0" marL="285750" marR="0" rtl="0" algn="just">
              <a:lnSpc>
                <a:spcPct val="100000"/>
              </a:lnSpc>
              <a:spcBef>
                <a:spcPts val="400"/>
              </a:spcBef>
              <a:spcAft>
                <a:spcPts val="0"/>
              </a:spcAft>
              <a:buClr>
                <a:schemeClr val="dk1"/>
              </a:buClr>
              <a:buSzPts val="1100"/>
              <a:buAutoNum type="alphaLcPeriod"/>
            </a:pPr>
            <a:r>
              <a:rPr lang="en" sz="1100"/>
              <a:t>The </a:t>
            </a:r>
            <a:r>
              <a:rPr b="1" lang="en" sz="1100"/>
              <a:t>ultimate desired outcomes</a:t>
            </a:r>
            <a:r>
              <a:rPr lang="en" sz="1100"/>
              <a:t> (</a:t>
            </a:r>
            <a:r>
              <a:rPr i="1" lang="en" sz="1100"/>
              <a:t>green box</a:t>
            </a:r>
            <a:r>
              <a:rPr lang="en" sz="1100"/>
              <a:t>) are to achieve a reduction in direct </a:t>
            </a:r>
            <a:r>
              <a:rPr lang="en" sz="1100"/>
              <a:t>overharvesting of local natural resources </a:t>
            </a:r>
            <a:r>
              <a:rPr lang="en" sz="1100"/>
              <a:t>and major threats to biodiversity, as well as an improvement in human health &amp; related attributes of human wellbeing.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Moving to the left side of the diagram, a number of </a:t>
            </a:r>
            <a:r>
              <a:rPr b="1" lang="en" sz="1100"/>
              <a:t>enabling conditions</a:t>
            </a:r>
            <a:r>
              <a:rPr lang="en" sz="1100"/>
              <a:t> (</a:t>
            </a:r>
            <a:r>
              <a:rPr i="1" lang="en" sz="1100"/>
              <a:t>blue boxes with blue text</a:t>
            </a:r>
            <a:r>
              <a:rPr lang="en" sz="1100"/>
              <a:t>) need to be in place for this integrated approach to be relevant and effective. These include a direct linkage between human and environmental health; government, policy and funding support for the desired outcomes; expressed interest and needs by the community; and, the fact that influences from outside of the area of concern do not prevent the ability to achieve outcomes.</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The first two group boxes of </a:t>
            </a:r>
            <a:r>
              <a:rPr b="1" lang="en" sz="1100"/>
              <a:t>intermediate results</a:t>
            </a:r>
            <a:r>
              <a:rPr lang="en" sz="1100"/>
              <a:t> (</a:t>
            </a:r>
            <a:r>
              <a:rPr i="1" lang="en" sz="1100"/>
              <a:t>blue boxes with black text</a:t>
            </a:r>
            <a:r>
              <a:rPr lang="en" sz="1100"/>
              <a:t>) required for this approach to be effective include the establishment of an integrated partnership between health, conservation and other relevant partners. This partnership allows for the delivery of integrated messages and services that reach a wider and more targeted audience than would be possible through a single-sector approach.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The </a:t>
            </a:r>
            <a:r>
              <a:rPr b="1" lang="en" sz="1100"/>
              <a:t>intermediate results</a:t>
            </a:r>
            <a:r>
              <a:rPr lang="en" sz="1100"/>
              <a:t> that follow </a:t>
            </a:r>
            <a:r>
              <a:rPr lang="en" sz="1100">
                <a:solidFill>
                  <a:srgbClr val="000000"/>
                </a:solidFill>
                <a:highlight>
                  <a:srgbClr val="FFFFFF"/>
                </a:highlight>
              </a:rPr>
              <a:t>represent the different pathways that may lead to greater engagement in health, natural resource management, livelihood, and conservation actions than may be possible in non-integrated single-sector approaches. These pathways may include</a:t>
            </a:r>
            <a:r>
              <a:rPr lang="en" sz="1100">
                <a:solidFill>
                  <a:srgbClr val="3C4043"/>
                </a:solidFill>
                <a:highlight>
                  <a:srgbClr val="FFFFFF"/>
                </a:highlight>
              </a:rPr>
              <a:t> </a:t>
            </a:r>
            <a:r>
              <a:rPr lang="en" sz="1100"/>
              <a:t>increased outreach, maximized time with community, improved health, and/or  improved knowledge and attitudes.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The </a:t>
            </a:r>
            <a:r>
              <a:rPr b="1" lang="en" sz="1100"/>
              <a:t>intermediate result</a:t>
            </a:r>
            <a:r>
              <a:rPr lang="en" sz="1100"/>
              <a:t> of greater engagement</a:t>
            </a:r>
            <a:r>
              <a:rPr lang="en" sz="1100"/>
              <a:t> is assumed to lead to greater adoption and continuation of desired behaviors leading to the ultimate outcomes. The dashed line indicates an important assumption that requires more evidence.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As </a:t>
            </a:r>
            <a:r>
              <a:rPr b="1" lang="en" sz="1100"/>
              <a:t>outcomes</a:t>
            </a:r>
            <a:r>
              <a:rPr lang="en" sz="1100"/>
              <a:t> are realized, improved community value of and ownership over desried behaviors creates a feedback loop that reinforces behavior change and leads to greater and sustained outcomes that benefit both people and the environment. </a:t>
            </a:r>
            <a:endParaRPr b="1" sz="1200">
              <a:solidFill>
                <a:srgbClr val="DD7500"/>
              </a:solidFill>
            </a:endParaRPr>
          </a:p>
        </p:txBody>
      </p:sp>
      <p:sp>
        <p:nvSpPr>
          <p:cNvPr id="618" name="Google Shape;618;p82"/>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rgbClr val="91BFE3"/>
                </a:solidFill>
              </a:rPr>
              <a:t>2020 PHE Collaborative Learning Initiative - Final Report</a:t>
            </a:r>
            <a:endParaRPr sz="1000">
              <a:solidFill>
                <a:srgbClr val="91BFE3"/>
              </a:solidFill>
            </a:endParaRPr>
          </a:p>
        </p:txBody>
      </p:sp>
      <p:sp>
        <p:nvSpPr>
          <p:cNvPr id="619" name="Google Shape;619;p82"/>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620" name="Google Shape;620;p82"/>
          <p:cNvSpPr txBox="1"/>
          <p:nvPr>
            <p:ph idx="4294967295" type="body"/>
          </p:nvPr>
        </p:nvSpPr>
        <p:spPr>
          <a:xfrm>
            <a:off x="540550" y="458400"/>
            <a:ext cx="6224100" cy="5850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3.3.1 Integrating Human Health &amp; Conservation Action</a:t>
            </a:r>
            <a:endParaRPr sz="1400">
              <a:solidFill>
                <a:srgbClr val="DD7500"/>
              </a:solidFill>
              <a:latin typeface="Arial Black"/>
              <a:ea typeface="Arial Black"/>
              <a:cs typeface="Arial Black"/>
              <a:sym typeface="Arial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83"/>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626" name="Google Shape;626;p83"/>
          <p:cNvSpPr txBox="1"/>
          <p:nvPr>
            <p:ph idx="4294967295"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solidFill>
                  <a:srgbClr val="DD7500"/>
                </a:solidFill>
                <a:latin typeface="Arial Black"/>
                <a:ea typeface="Arial Black"/>
                <a:cs typeface="Arial Black"/>
                <a:sym typeface="Arial Black"/>
              </a:rPr>
              <a:t>3.3.2 Integrating Reproductive Health &amp; Family Planning into Conservation Action </a:t>
            </a:r>
            <a:endParaRPr sz="1400">
              <a:solidFill>
                <a:srgbClr val="DD7500"/>
              </a:solidFill>
              <a:latin typeface="Arial Black"/>
              <a:ea typeface="Arial Black"/>
              <a:cs typeface="Arial Black"/>
              <a:sym typeface="Arial Black"/>
            </a:endParaRPr>
          </a:p>
          <a:p>
            <a:pPr indent="0" lvl="0" marL="0" rtl="0" algn="l">
              <a:spcBef>
                <a:spcPts val="800"/>
              </a:spcBef>
              <a:spcAft>
                <a:spcPts val="0"/>
              </a:spcAft>
              <a:buNone/>
            </a:pPr>
            <a:r>
              <a:t/>
            </a:r>
            <a:endParaRPr sz="1400">
              <a:solidFill>
                <a:srgbClr val="DD7500"/>
              </a:solidFill>
              <a:latin typeface="Arial Black"/>
              <a:ea typeface="Arial Black"/>
              <a:cs typeface="Arial Black"/>
              <a:sym typeface="Arial Black"/>
            </a:endParaRPr>
          </a:p>
          <a:p>
            <a:pPr indent="0" lvl="0" marL="0" rtl="0" algn="l">
              <a:spcBef>
                <a:spcPts val="800"/>
              </a:spcBef>
              <a:spcAft>
                <a:spcPts val="800"/>
              </a:spcAft>
              <a:buNone/>
            </a:pPr>
            <a:r>
              <a:t/>
            </a:r>
            <a:endParaRPr sz="1400">
              <a:solidFill>
                <a:srgbClr val="DD7500"/>
              </a:solidFill>
              <a:latin typeface="Arial Black"/>
              <a:ea typeface="Arial Black"/>
              <a:cs typeface="Arial Black"/>
              <a:sym typeface="Arial Black"/>
            </a:endParaRPr>
          </a:p>
        </p:txBody>
      </p:sp>
      <p:pic>
        <p:nvPicPr>
          <p:cNvPr id="627" name="Google Shape;627;p83"/>
          <p:cNvPicPr preferRelativeResize="0"/>
          <p:nvPr/>
        </p:nvPicPr>
        <p:blipFill rotWithShape="1">
          <a:blip r:embed="rId3">
            <a:alphaModFix/>
          </a:blip>
          <a:srcRect b="20159" l="0" r="0" t="0"/>
          <a:stretch/>
        </p:blipFill>
        <p:spPr>
          <a:xfrm>
            <a:off x="270500" y="1135050"/>
            <a:ext cx="8644900" cy="3773448"/>
          </a:xfrm>
          <a:prstGeom prst="rect">
            <a:avLst/>
          </a:prstGeom>
          <a:noFill/>
          <a:ln>
            <a:noFill/>
          </a:ln>
        </p:spPr>
      </p:pic>
      <p:pic>
        <p:nvPicPr>
          <p:cNvPr id="628" name="Google Shape;628;p83"/>
          <p:cNvPicPr preferRelativeResize="0"/>
          <p:nvPr/>
        </p:nvPicPr>
        <p:blipFill rotWithShape="1">
          <a:blip r:embed="rId4">
            <a:alphaModFix/>
          </a:blip>
          <a:srcRect b="18712" l="0" r="0" t="0"/>
          <a:stretch/>
        </p:blipFill>
        <p:spPr>
          <a:xfrm>
            <a:off x="270508" y="1139025"/>
            <a:ext cx="8644891" cy="3841725"/>
          </a:xfrm>
          <a:prstGeom prst="rect">
            <a:avLst/>
          </a:prstGeom>
          <a:noFill/>
          <a:ln>
            <a:noFill/>
          </a:ln>
        </p:spPr>
      </p:pic>
      <p:pic>
        <p:nvPicPr>
          <p:cNvPr id="629" name="Google Shape;629;p83"/>
          <p:cNvPicPr preferRelativeResize="0"/>
          <p:nvPr/>
        </p:nvPicPr>
        <p:blipFill rotWithShape="1">
          <a:blip r:embed="rId5">
            <a:alphaModFix/>
          </a:blip>
          <a:srcRect b="18712" l="0" r="0" t="0"/>
          <a:stretch/>
        </p:blipFill>
        <p:spPr>
          <a:xfrm>
            <a:off x="270508" y="1139025"/>
            <a:ext cx="8644891" cy="3841725"/>
          </a:xfrm>
          <a:prstGeom prst="rect">
            <a:avLst/>
          </a:prstGeom>
          <a:noFill/>
          <a:ln>
            <a:noFill/>
          </a:ln>
        </p:spPr>
      </p:pic>
      <p:pic>
        <p:nvPicPr>
          <p:cNvPr id="630" name="Google Shape;630;p83"/>
          <p:cNvPicPr preferRelativeResize="0"/>
          <p:nvPr/>
        </p:nvPicPr>
        <p:blipFill rotWithShape="1">
          <a:blip r:embed="rId6">
            <a:alphaModFix/>
          </a:blip>
          <a:srcRect b="18712" l="0" r="0" t="0"/>
          <a:stretch/>
        </p:blipFill>
        <p:spPr>
          <a:xfrm>
            <a:off x="270508" y="1139025"/>
            <a:ext cx="8644891" cy="3841725"/>
          </a:xfrm>
          <a:prstGeom prst="rect">
            <a:avLst/>
          </a:prstGeom>
          <a:noFill/>
          <a:ln>
            <a:noFill/>
          </a:ln>
        </p:spPr>
      </p:pic>
      <p:pic>
        <p:nvPicPr>
          <p:cNvPr id="631" name="Google Shape;631;p83"/>
          <p:cNvPicPr preferRelativeResize="0"/>
          <p:nvPr/>
        </p:nvPicPr>
        <p:blipFill rotWithShape="1">
          <a:blip r:embed="rId7">
            <a:alphaModFix/>
          </a:blip>
          <a:srcRect b="18712" l="0" r="0" t="0"/>
          <a:stretch/>
        </p:blipFill>
        <p:spPr>
          <a:xfrm>
            <a:off x="270508" y="1139025"/>
            <a:ext cx="8644891" cy="3841725"/>
          </a:xfrm>
          <a:prstGeom prst="rect">
            <a:avLst/>
          </a:prstGeom>
          <a:noFill/>
          <a:ln>
            <a:noFill/>
          </a:ln>
        </p:spPr>
      </p:pic>
      <p:pic>
        <p:nvPicPr>
          <p:cNvPr id="632" name="Google Shape;632;p83"/>
          <p:cNvPicPr preferRelativeResize="0"/>
          <p:nvPr/>
        </p:nvPicPr>
        <p:blipFill rotWithShape="1">
          <a:blip r:embed="rId8">
            <a:alphaModFix/>
          </a:blip>
          <a:srcRect b="18712" l="0" r="0" t="0"/>
          <a:stretch/>
        </p:blipFill>
        <p:spPr>
          <a:xfrm>
            <a:off x="270500" y="1139025"/>
            <a:ext cx="8644900" cy="3841730"/>
          </a:xfrm>
          <a:prstGeom prst="rect">
            <a:avLst/>
          </a:prstGeom>
          <a:noFill/>
          <a:ln>
            <a:noFill/>
          </a:ln>
        </p:spPr>
      </p:pic>
      <p:pic>
        <p:nvPicPr>
          <p:cNvPr id="633" name="Google Shape;633;p83"/>
          <p:cNvPicPr preferRelativeResize="0"/>
          <p:nvPr/>
        </p:nvPicPr>
        <p:blipFill rotWithShape="1">
          <a:blip r:embed="rId9">
            <a:alphaModFix/>
          </a:blip>
          <a:srcRect b="18712" l="0" r="0" t="0"/>
          <a:stretch/>
        </p:blipFill>
        <p:spPr>
          <a:xfrm>
            <a:off x="270500" y="1139025"/>
            <a:ext cx="8644900" cy="3841730"/>
          </a:xfrm>
          <a:prstGeom prst="rect">
            <a:avLst/>
          </a:prstGeom>
          <a:noFill/>
          <a:ln>
            <a:noFill/>
          </a:ln>
        </p:spPr>
      </p:pic>
      <p:pic>
        <p:nvPicPr>
          <p:cNvPr id="634" name="Google Shape;634;p83"/>
          <p:cNvPicPr preferRelativeResize="0"/>
          <p:nvPr/>
        </p:nvPicPr>
        <p:blipFill rotWithShape="1">
          <a:blip r:embed="rId10">
            <a:alphaModFix/>
          </a:blip>
          <a:srcRect b="18712" l="0" r="0" t="0"/>
          <a:stretch/>
        </p:blipFill>
        <p:spPr>
          <a:xfrm>
            <a:off x="270500" y="1139025"/>
            <a:ext cx="8644900" cy="3841730"/>
          </a:xfrm>
          <a:prstGeom prst="rect">
            <a:avLst/>
          </a:prstGeom>
          <a:noFill/>
          <a:ln>
            <a:noFill/>
          </a:ln>
        </p:spPr>
      </p:pic>
      <p:pic>
        <p:nvPicPr>
          <p:cNvPr id="635" name="Google Shape;635;p83"/>
          <p:cNvPicPr preferRelativeResize="0"/>
          <p:nvPr/>
        </p:nvPicPr>
        <p:blipFill rotWithShape="1">
          <a:blip r:embed="rId11">
            <a:alphaModFix/>
          </a:blip>
          <a:srcRect b="18712" l="0" r="0" t="0"/>
          <a:stretch/>
        </p:blipFill>
        <p:spPr>
          <a:xfrm>
            <a:off x="270500" y="1139025"/>
            <a:ext cx="8644900" cy="3841725"/>
          </a:xfrm>
          <a:prstGeom prst="rect">
            <a:avLst/>
          </a:prstGeom>
          <a:noFill/>
          <a:ln>
            <a:noFill/>
          </a:ln>
        </p:spPr>
      </p:pic>
      <p:pic>
        <p:nvPicPr>
          <p:cNvPr id="636" name="Google Shape;636;p83"/>
          <p:cNvPicPr preferRelativeResize="0"/>
          <p:nvPr/>
        </p:nvPicPr>
        <p:blipFill>
          <a:blip r:embed="rId12">
            <a:alphaModFix/>
          </a:blip>
          <a:stretch>
            <a:fillRect/>
          </a:stretch>
        </p:blipFill>
        <p:spPr>
          <a:xfrm>
            <a:off x="5927050" y="850349"/>
            <a:ext cx="2941801" cy="9642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1000"/>
                                        <p:tgtEl>
                                          <p:spTgt spid="6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10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4"/>
          <p:cNvSpPr txBox="1"/>
          <p:nvPr>
            <p:ph idx="4294967295"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solidFill>
                  <a:srgbClr val="DD7500"/>
                </a:solidFill>
                <a:latin typeface="Arial Black"/>
                <a:ea typeface="Arial Black"/>
                <a:cs typeface="Arial Black"/>
                <a:sym typeface="Arial Black"/>
              </a:rPr>
              <a:t>3.3.2 </a:t>
            </a:r>
            <a:r>
              <a:rPr lang="en" sz="1400">
                <a:solidFill>
                  <a:srgbClr val="DD7500"/>
                </a:solidFill>
                <a:latin typeface="Arial Black"/>
                <a:ea typeface="Arial Black"/>
                <a:cs typeface="Arial Black"/>
                <a:sym typeface="Arial Black"/>
              </a:rPr>
              <a:t>Integrating Reproductive Health &amp; Family Planning into Conservation Action </a:t>
            </a:r>
            <a:endParaRPr sz="1400">
              <a:solidFill>
                <a:srgbClr val="DD7500"/>
              </a:solidFill>
              <a:latin typeface="Arial Black"/>
              <a:ea typeface="Arial Black"/>
              <a:cs typeface="Arial Black"/>
              <a:sym typeface="Arial Black"/>
            </a:endParaRPr>
          </a:p>
          <a:p>
            <a:pPr indent="0" lvl="0" marL="0" rtl="0" algn="l">
              <a:spcBef>
                <a:spcPts val="800"/>
              </a:spcBef>
              <a:spcAft>
                <a:spcPts val="0"/>
              </a:spcAft>
              <a:buNone/>
            </a:pPr>
            <a:r>
              <a:t/>
            </a:r>
            <a:endParaRPr sz="1400">
              <a:solidFill>
                <a:srgbClr val="DD7500"/>
              </a:solidFill>
              <a:latin typeface="Arial Black"/>
              <a:ea typeface="Arial Black"/>
              <a:cs typeface="Arial Black"/>
              <a:sym typeface="Arial Black"/>
            </a:endParaRPr>
          </a:p>
          <a:p>
            <a:pPr indent="0" lvl="0" marL="0" rtl="0" algn="l">
              <a:spcBef>
                <a:spcPts val="800"/>
              </a:spcBef>
              <a:spcAft>
                <a:spcPts val="800"/>
              </a:spcAft>
              <a:buNone/>
            </a:pPr>
            <a:r>
              <a:t/>
            </a:r>
            <a:endParaRPr sz="1400">
              <a:solidFill>
                <a:srgbClr val="DD7500"/>
              </a:solidFill>
              <a:latin typeface="Arial Black"/>
              <a:ea typeface="Arial Black"/>
              <a:cs typeface="Arial Black"/>
              <a:sym typeface="Arial Black"/>
            </a:endParaRPr>
          </a:p>
        </p:txBody>
      </p:sp>
      <p:sp>
        <p:nvSpPr>
          <p:cNvPr id="642" name="Google Shape;642;p84"/>
          <p:cNvSpPr txBox="1"/>
          <p:nvPr>
            <p:ph idx="4294967295" type="body"/>
          </p:nvPr>
        </p:nvSpPr>
        <p:spPr>
          <a:xfrm>
            <a:off x="522000" y="949575"/>
            <a:ext cx="7916700" cy="35352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en" sz="1200">
                <a:solidFill>
                  <a:srgbClr val="DD7500"/>
                </a:solidFill>
              </a:rPr>
              <a:t>Overview of the Theory of Change</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The main theory in this diagram is represented in the group boxes with black text. Group boxes with blue text are enabling conditions and those with green text are contributing results supported by other integrated strategies.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The </a:t>
            </a:r>
            <a:r>
              <a:rPr b="1" lang="en" sz="1100"/>
              <a:t>ultimate desired outcomes</a:t>
            </a:r>
            <a:r>
              <a:rPr lang="en" sz="1100"/>
              <a:t> (</a:t>
            </a:r>
            <a:r>
              <a:rPr i="1" lang="en" sz="1100"/>
              <a:t>green group box</a:t>
            </a:r>
            <a:r>
              <a:rPr lang="en" sz="1100"/>
              <a:t>) are to reduce threats to biodiversity, while ensuring that natural resources are sustainably managed, biodiversity is conserved, and ecosystem services are maintained. Simultaneously, this approach aims to improve human health, particularly reproductive health, and achieve more sustainable and resilient livelihoods for local people.</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Moving to the left side of the diagram, this integrated approach requires a number of </a:t>
            </a:r>
            <a:r>
              <a:rPr b="1" lang="en" sz="1100"/>
              <a:t>enabling conditions</a:t>
            </a:r>
            <a:r>
              <a:rPr lang="en" sz="1100"/>
              <a:t> (</a:t>
            </a:r>
            <a:r>
              <a:rPr i="1" lang="en" sz="1100"/>
              <a:t>blue boxes with blue text</a:t>
            </a:r>
            <a:r>
              <a:rPr lang="en" sz="1100"/>
              <a:t>) to be in place for it to be relevant and successful. There should be a direct linkage between human health and the health of the </a:t>
            </a:r>
            <a:r>
              <a:rPr lang="en" sz="1100"/>
              <a:t>environment</a:t>
            </a:r>
            <a:r>
              <a:rPr lang="en" sz="1100"/>
              <a:t>, i.e. communities are directly dependent on natural resources and the ecosystem services they provide. Baseline surveys and community needs assessments should reveal that human population growth threatens biodiversity and harms ecosystem services, negatively influencing human health and resiliency. These linkages need to be recognized by all of the relevant partners. Additionally, there should be an expressed need by the community for the delivery of reproductive and family planning services, as well as access to sustainable livelihood opportunities and extension services. Human population growth should not be driven by in-migration. Finally, government, policy and funding support for the desired outcomes should be secured. </a:t>
            </a:r>
            <a:endParaRPr sz="1100"/>
          </a:p>
          <a:p>
            <a:pPr indent="-184150" lvl="0" marL="285750" marR="0" rtl="0" algn="just">
              <a:spcBef>
                <a:spcPts val="400"/>
              </a:spcBef>
              <a:spcAft>
                <a:spcPts val="0"/>
              </a:spcAft>
              <a:buClr>
                <a:schemeClr val="dk1"/>
              </a:buClr>
              <a:buSzPts val="1100"/>
              <a:buAutoNum type="alphaLcPeriod"/>
            </a:pPr>
            <a:r>
              <a:rPr lang="en" sz="1100"/>
              <a:t>The first </a:t>
            </a:r>
            <a:r>
              <a:rPr b="1" lang="en" sz="1100"/>
              <a:t>intermediate result</a:t>
            </a:r>
            <a:r>
              <a:rPr lang="en" sz="1100"/>
              <a:t> (</a:t>
            </a:r>
            <a:r>
              <a:rPr i="1" lang="en" sz="1100"/>
              <a:t>blue boxes with black text</a:t>
            </a:r>
            <a:r>
              <a:rPr lang="en" sz="1100"/>
              <a:t>) group box required for this approach to be effective includes the establishment of an integrated partnership between health, conservation and other relevant partners. This partnership allows for the delivery of integrated messages and services that reach a wider and more targeted audience than would be possible through a single-sector approach.</a:t>
            </a:r>
            <a:endParaRPr b="1" sz="1300">
              <a:solidFill>
                <a:srgbClr val="DD7500"/>
              </a:solidFill>
            </a:endParaRPr>
          </a:p>
        </p:txBody>
      </p:sp>
      <p:sp>
        <p:nvSpPr>
          <p:cNvPr id="643" name="Google Shape;643;p84"/>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644" name="Google Shape;644;p84"/>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5"/>
          <p:cNvSpPr txBox="1"/>
          <p:nvPr>
            <p:ph idx="4294967295" type="body"/>
          </p:nvPr>
        </p:nvSpPr>
        <p:spPr>
          <a:xfrm>
            <a:off x="540550" y="949575"/>
            <a:ext cx="7898100" cy="37284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100"/>
              <a:buFont typeface="Arial"/>
              <a:buNone/>
            </a:pPr>
            <a:r>
              <a:rPr b="1" lang="en" sz="1200">
                <a:solidFill>
                  <a:srgbClr val="DD7500"/>
                </a:solidFill>
              </a:rPr>
              <a:t>Overview of the Theory of Change</a:t>
            </a:r>
            <a:endParaRPr sz="1200"/>
          </a:p>
          <a:p>
            <a:pPr indent="-184150" lvl="0" marL="285750" marR="0" rtl="0" algn="just">
              <a:spcBef>
                <a:spcPts val="400"/>
              </a:spcBef>
              <a:spcAft>
                <a:spcPts val="0"/>
              </a:spcAft>
              <a:buClr>
                <a:srgbClr val="000000"/>
              </a:buClr>
              <a:buSzPts val="1100"/>
              <a:buAutoNum type="alphaLcPeriod" startAt="5"/>
            </a:pPr>
            <a:r>
              <a:rPr lang="en" sz="1100"/>
              <a:t>A critical initial stage in this integrated approach includes the </a:t>
            </a:r>
            <a:r>
              <a:rPr b="1" lang="en" sz="1100"/>
              <a:t>intermediate results</a:t>
            </a:r>
            <a:r>
              <a:rPr lang="en" sz="1100"/>
              <a:t> (</a:t>
            </a:r>
            <a:r>
              <a:rPr i="1" lang="en" sz="1100"/>
              <a:t>in three blue group boxes, one with black text </a:t>
            </a:r>
            <a:r>
              <a:rPr lang="en" sz="1100"/>
              <a:t>and </a:t>
            </a:r>
            <a:r>
              <a:rPr i="1" lang="en" sz="1100"/>
              <a:t>two with green text</a:t>
            </a:r>
            <a:r>
              <a:rPr lang="en" sz="1100"/>
              <a:t>) to remove barriers; barriers restricting access to health and family planning services, and equitable involvement in conservation initiatives, natural resource management, and sustainable livelihoods. </a:t>
            </a:r>
            <a:endParaRPr sz="1100"/>
          </a:p>
          <a:p>
            <a:pPr indent="-184150" lvl="0" marL="285750" marR="0" rtl="0" algn="just">
              <a:spcBef>
                <a:spcPts val="400"/>
              </a:spcBef>
              <a:spcAft>
                <a:spcPts val="0"/>
              </a:spcAft>
              <a:buClr>
                <a:srgbClr val="000000"/>
              </a:buClr>
              <a:buSzPts val="1100"/>
              <a:buAutoNum type="alphaLcPeriod" startAt="5"/>
            </a:pPr>
            <a:r>
              <a:rPr lang="en" sz="1100"/>
              <a:t>The supporting </a:t>
            </a:r>
            <a:r>
              <a:rPr b="1" lang="en" sz="1100"/>
              <a:t>strategies </a:t>
            </a:r>
            <a:r>
              <a:rPr lang="en" sz="1100"/>
              <a:t>(</a:t>
            </a:r>
            <a:r>
              <a:rPr i="1" lang="en" sz="1100"/>
              <a:t>yellow hexagons with green text</a:t>
            </a:r>
            <a:r>
              <a:rPr lang="en" sz="1100"/>
              <a:t>) of “Education, outreach and communication” and  “Gender equity and empowerment” help remove barriers and improve knowledge and appreciation of the linkages between population growth, human health, and the environment that sustains both human wellbeing as well as biodiversity.</a:t>
            </a:r>
            <a:endParaRPr sz="1100"/>
          </a:p>
          <a:p>
            <a:pPr indent="-184150" lvl="0" marL="285750" marR="0" rtl="0" algn="just">
              <a:spcBef>
                <a:spcPts val="400"/>
              </a:spcBef>
              <a:spcAft>
                <a:spcPts val="0"/>
              </a:spcAft>
              <a:buClr>
                <a:srgbClr val="000000"/>
              </a:buClr>
              <a:buSzPts val="1100"/>
              <a:buAutoNum type="alphaLcPeriod" startAt="5"/>
            </a:pPr>
            <a:r>
              <a:rPr lang="en" sz="1100"/>
              <a:t>The </a:t>
            </a:r>
            <a:r>
              <a:rPr b="1" lang="en" sz="1100"/>
              <a:t>intermediate results</a:t>
            </a:r>
            <a:r>
              <a:rPr lang="en" sz="1100"/>
              <a:t> (</a:t>
            </a:r>
            <a:r>
              <a:rPr i="1" lang="en" sz="1100"/>
              <a:t>blue boxes with black text</a:t>
            </a:r>
            <a:r>
              <a:rPr lang="en" sz="1100"/>
              <a:t>) describe how meeting the reproductive health and family planning needs of people leads to couples, women and girls choosing whether, when and how many children to have. This is expected to lead to healthier timing and spacing of pregnancies, which improves family health. Families, especially women will have more time and energy to engage in livelihood  and natural resource management opportunities. </a:t>
            </a:r>
            <a:endParaRPr sz="1100"/>
          </a:p>
          <a:p>
            <a:pPr indent="-184150" lvl="0" marL="285750" marR="0" rtl="0" algn="just">
              <a:spcBef>
                <a:spcPts val="400"/>
              </a:spcBef>
              <a:spcAft>
                <a:spcPts val="0"/>
              </a:spcAft>
              <a:buClr>
                <a:srgbClr val="000000"/>
              </a:buClr>
              <a:buSzPts val="1100"/>
              <a:buAutoNum type="alphaLcPeriod" startAt="5"/>
            </a:pPr>
            <a:r>
              <a:rPr lang="en" sz="1100"/>
              <a:t>Integrated supporting </a:t>
            </a:r>
            <a:r>
              <a:rPr b="1" lang="en" sz="1100"/>
              <a:t>strategies </a:t>
            </a:r>
            <a:r>
              <a:rPr lang="en" sz="1100"/>
              <a:t>(</a:t>
            </a:r>
            <a:r>
              <a:rPr i="1" lang="en" sz="1100"/>
              <a:t>yellow hexagons with green text</a:t>
            </a:r>
            <a:r>
              <a:rPr lang="en" sz="1100"/>
              <a:t>) engage community members in sustainable livelihoods and natural resource management such that the </a:t>
            </a:r>
            <a:r>
              <a:rPr b="1" lang="en" sz="1100"/>
              <a:t>undesired results</a:t>
            </a:r>
            <a:r>
              <a:rPr lang="en" sz="1100"/>
              <a:t> (</a:t>
            </a:r>
            <a:r>
              <a:rPr i="1" lang="en" sz="1100"/>
              <a:t>blue boxes with red text</a:t>
            </a:r>
            <a:r>
              <a:rPr lang="en" sz="1100"/>
              <a:t>) of investing more time and energy in unsustainable practices are not realized. </a:t>
            </a:r>
            <a:endParaRPr sz="1100"/>
          </a:p>
          <a:p>
            <a:pPr indent="-184150" lvl="0" marL="285750" marR="0" rtl="0" algn="just">
              <a:spcBef>
                <a:spcPts val="400"/>
              </a:spcBef>
              <a:spcAft>
                <a:spcPts val="0"/>
              </a:spcAft>
              <a:buClr>
                <a:srgbClr val="000000"/>
              </a:buClr>
              <a:buSzPts val="1100"/>
              <a:buAutoNum type="alphaLcPeriod" startAt="5"/>
            </a:pPr>
            <a:r>
              <a:rPr lang="en" sz="1100"/>
              <a:t>There is uncertainty (</a:t>
            </a:r>
            <a:r>
              <a:rPr i="1" lang="en" sz="1100"/>
              <a:t>dotted arrow</a:t>
            </a:r>
            <a:r>
              <a:rPr lang="en" sz="1100"/>
              <a:t>) about whether healthier families and healthier timing and spacing of pregnancies results in a long-term decline in the fertility rate. Additionally, a decline in the fertility rate may not result in reduced demand for natural resources.  </a:t>
            </a:r>
            <a:endParaRPr sz="1100"/>
          </a:p>
          <a:p>
            <a:pPr indent="-184150" lvl="0" marL="285750" marR="0" rtl="0" algn="just">
              <a:spcBef>
                <a:spcPts val="400"/>
              </a:spcBef>
              <a:spcAft>
                <a:spcPts val="0"/>
              </a:spcAft>
              <a:buClr>
                <a:srgbClr val="000000"/>
              </a:buClr>
              <a:buSzPts val="1100"/>
              <a:buAutoNum type="alphaLcPeriod" startAt="5"/>
            </a:pPr>
            <a:r>
              <a:rPr lang="en" sz="1100"/>
              <a:t>The integrated </a:t>
            </a:r>
            <a:r>
              <a:rPr b="1" lang="en" sz="1100"/>
              <a:t>strategies</a:t>
            </a:r>
            <a:r>
              <a:rPr lang="en" sz="1100"/>
              <a:t> (</a:t>
            </a:r>
            <a:r>
              <a:rPr i="1" lang="en" sz="1100"/>
              <a:t>yellow hexagons with green text</a:t>
            </a:r>
            <a:r>
              <a:rPr lang="en" sz="1100"/>
              <a:t>) necessary to achieve desired outcomes will be situation dependent and are not limited to the five illustrated. </a:t>
            </a:r>
            <a:endParaRPr sz="1100"/>
          </a:p>
          <a:p>
            <a:pPr indent="0" lvl="0" marL="0" marR="0" rtl="0" algn="l">
              <a:lnSpc>
                <a:spcPct val="100000"/>
              </a:lnSpc>
              <a:spcBef>
                <a:spcPts val="400"/>
              </a:spcBef>
              <a:spcAft>
                <a:spcPts val="0"/>
              </a:spcAft>
              <a:buNone/>
            </a:pPr>
            <a:r>
              <a:t/>
            </a:r>
            <a:endParaRPr b="1" sz="1300">
              <a:solidFill>
                <a:srgbClr val="DD7500"/>
              </a:solidFill>
            </a:endParaRPr>
          </a:p>
        </p:txBody>
      </p:sp>
      <p:sp>
        <p:nvSpPr>
          <p:cNvPr id="650" name="Google Shape;650;p85"/>
          <p:cNvSpPr txBox="1"/>
          <p:nvPr>
            <p:ph idx="4294967295"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solidFill>
                  <a:srgbClr val="DD7500"/>
                </a:solidFill>
                <a:latin typeface="Arial Black"/>
                <a:ea typeface="Arial Black"/>
                <a:cs typeface="Arial Black"/>
                <a:sym typeface="Arial Black"/>
              </a:rPr>
              <a:t>3.3.2 Integrating Reproductive Health &amp; Family Planning into Conservation Action </a:t>
            </a:r>
            <a:endParaRPr sz="1400">
              <a:solidFill>
                <a:srgbClr val="DD7500"/>
              </a:solidFill>
              <a:latin typeface="Arial Black"/>
              <a:ea typeface="Arial Black"/>
              <a:cs typeface="Arial Black"/>
              <a:sym typeface="Arial Black"/>
            </a:endParaRPr>
          </a:p>
          <a:p>
            <a:pPr indent="0" lvl="0" marL="0" rtl="0" algn="l">
              <a:spcBef>
                <a:spcPts val="800"/>
              </a:spcBef>
              <a:spcAft>
                <a:spcPts val="0"/>
              </a:spcAft>
              <a:buNone/>
            </a:pPr>
            <a:r>
              <a:t/>
            </a:r>
            <a:endParaRPr sz="1400">
              <a:solidFill>
                <a:srgbClr val="DD7500"/>
              </a:solidFill>
              <a:latin typeface="Arial Black"/>
              <a:ea typeface="Arial Black"/>
              <a:cs typeface="Arial Black"/>
              <a:sym typeface="Arial Black"/>
            </a:endParaRPr>
          </a:p>
          <a:p>
            <a:pPr indent="0" lvl="0" marL="0" rtl="0" algn="l">
              <a:spcBef>
                <a:spcPts val="800"/>
              </a:spcBef>
              <a:spcAft>
                <a:spcPts val="800"/>
              </a:spcAft>
              <a:buNone/>
            </a:pPr>
            <a:r>
              <a:t/>
            </a:r>
            <a:endParaRPr sz="1400">
              <a:solidFill>
                <a:srgbClr val="DD7500"/>
              </a:solidFill>
              <a:latin typeface="Arial Black"/>
              <a:ea typeface="Arial Black"/>
              <a:cs typeface="Arial Black"/>
              <a:sym typeface="Arial Black"/>
            </a:endParaRPr>
          </a:p>
        </p:txBody>
      </p:sp>
      <p:sp>
        <p:nvSpPr>
          <p:cNvPr id="651" name="Google Shape;651;p85"/>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6"/>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3.4 Results - Barriers to Adoption </a:t>
            </a:r>
            <a:endParaRPr sz="1500"/>
          </a:p>
          <a:p>
            <a:pPr indent="0" lvl="0" marL="0" rtl="0" algn="l">
              <a:spcBef>
                <a:spcPts val="0"/>
              </a:spcBef>
              <a:spcAft>
                <a:spcPts val="0"/>
              </a:spcAft>
              <a:buNone/>
            </a:pPr>
            <a:r>
              <a:t/>
            </a:r>
            <a:endParaRPr/>
          </a:p>
        </p:txBody>
      </p:sp>
      <p:sp>
        <p:nvSpPr>
          <p:cNvPr id="657" name="Google Shape;657;p86"/>
          <p:cNvSpPr txBox="1"/>
          <p:nvPr>
            <p:ph idx="2" type="body"/>
          </p:nvPr>
        </p:nvSpPr>
        <p:spPr>
          <a:xfrm>
            <a:off x="522000" y="1330575"/>
            <a:ext cx="7916700" cy="3728400"/>
          </a:xfrm>
          <a:prstGeom prst="rect">
            <a:avLst/>
          </a:prstGeom>
        </p:spPr>
        <p:txBody>
          <a:bodyPr anchorCtr="0" anchor="t" bIns="0" lIns="0" spcFirstLastPara="1" rIns="0" wrap="square" tIns="0">
            <a:noAutofit/>
          </a:bodyPr>
          <a:lstStyle/>
          <a:p>
            <a:pPr indent="0" lvl="0" marL="0" rtl="0" algn="just">
              <a:spcBef>
                <a:spcPts val="0"/>
              </a:spcBef>
              <a:spcAft>
                <a:spcPts val="0"/>
              </a:spcAft>
              <a:buClr>
                <a:schemeClr val="dk1"/>
              </a:buClr>
              <a:buSzPts val="1100"/>
              <a:buFont typeface="Arial"/>
              <a:buNone/>
            </a:pPr>
            <a:r>
              <a:rPr lang="en" sz="1100">
                <a:solidFill>
                  <a:srgbClr val="000000"/>
                </a:solidFill>
              </a:rPr>
              <a:t>Pulling mostly from </a:t>
            </a:r>
            <a:r>
              <a:rPr lang="en" sz="1100"/>
              <a:t>the CMP Learning Survey but also from KIIs, PHE Expert Survey, and Convening 1 discussions, barriers to organizational adoption of PHE and potential solutions to support adoption are summarized in the following slides.</a:t>
            </a:r>
            <a:r>
              <a:rPr lang="en" sz="1100">
                <a:solidFill>
                  <a:srgbClr val="000000"/>
                </a:solidFill>
              </a:rPr>
              <a:t> </a:t>
            </a:r>
            <a:endParaRPr sz="1100">
              <a:solidFill>
                <a:srgbClr val="000000"/>
              </a:solidFill>
            </a:endParaRPr>
          </a:p>
          <a:p>
            <a:pPr indent="0" lvl="0" marL="0" rtl="0" algn="just">
              <a:spcBef>
                <a:spcPts val="0"/>
              </a:spcBef>
              <a:spcAft>
                <a:spcPts val="0"/>
              </a:spcAft>
              <a:buClr>
                <a:schemeClr val="dk1"/>
              </a:buClr>
              <a:buSzPts val="1100"/>
              <a:buFont typeface="Arial"/>
              <a:buNone/>
            </a:pPr>
            <a:r>
              <a:t/>
            </a:r>
            <a:endParaRPr b="1" sz="1200">
              <a:solidFill>
                <a:srgbClr val="DD7500"/>
              </a:solidFill>
            </a:endParaRPr>
          </a:p>
          <a:p>
            <a:pPr indent="0" lvl="0" marL="0" rtl="0" algn="just">
              <a:spcBef>
                <a:spcPts val="0"/>
              </a:spcBef>
              <a:spcAft>
                <a:spcPts val="0"/>
              </a:spcAft>
              <a:buClr>
                <a:schemeClr val="dk1"/>
              </a:buClr>
              <a:buSzPts val="1100"/>
              <a:buFont typeface="Arial"/>
              <a:buNone/>
            </a:pPr>
            <a:r>
              <a:rPr b="1" lang="en" sz="1200">
                <a:solidFill>
                  <a:srgbClr val="DD7500"/>
                </a:solidFill>
              </a:rPr>
              <a:t>Purpose of Barrier Identification</a:t>
            </a:r>
            <a:r>
              <a:rPr lang="en" sz="1100"/>
              <a:t> </a:t>
            </a:r>
            <a:endParaRPr sz="1100"/>
          </a:p>
          <a:p>
            <a:pPr indent="0" lvl="0" marL="0" rtl="0" algn="just">
              <a:spcBef>
                <a:spcPts val="0"/>
              </a:spcBef>
              <a:spcAft>
                <a:spcPts val="0"/>
              </a:spcAft>
              <a:buClr>
                <a:schemeClr val="dk1"/>
              </a:buClr>
              <a:buSzPts val="1100"/>
              <a:buFont typeface="Arial"/>
              <a:buNone/>
            </a:pPr>
            <a:r>
              <a:rPr lang="en" sz="1100"/>
              <a:t>In order to better support PHE adoption, it was important to </a:t>
            </a:r>
            <a:r>
              <a:rPr lang="en" sz="1100"/>
              <a:t>better understand the conservation sector’s knowledge, value, and experience with PHE approaches and the barriers to and factors that may support organizational uptake of PHE approaches</a:t>
            </a:r>
            <a:r>
              <a:rPr lang="en" sz="1100"/>
              <a:t>. </a:t>
            </a:r>
            <a:endParaRPr sz="1100"/>
          </a:p>
          <a:p>
            <a:pPr indent="0" lvl="0" marL="0" rtl="0" algn="just">
              <a:spcBef>
                <a:spcPts val="0"/>
              </a:spcBef>
              <a:spcAft>
                <a:spcPts val="0"/>
              </a:spcAft>
              <a:buClr>
                <a:schemeClr val="dk1"/>
              </a:buClr>
              <a:buSzPts val="1100"/>
              <a:buFont typeface="Arial"/>
              <a:buNone/>
            </a:pPr>
            <a:r>
              <a:t/>
            </a:r>
            <a:endParaRPr sz="1100"/>
          </a:p>
          <a:p>
            <a:pPr indent="0" lvl="0" marL="0" rtl="0" algn="just">
              <a:spcBef>
                <a:spcPts val="0"/>
              </a:spcBef>
              <a:spcAft>
                <a:spcPts val="0"/>
              </a:spcAft>
              <a:buClr>
                <a:schemeClr val="dk1"/>
              </a:buClr>
              <a:buSzPts val="1100"/>
              <a:buFont typeface="Arial"/>
              <a:buNone/>
            </a:pPr>
            <a:r>
              <a:rPr b="1" lang="en" sz="1200">
                <a:solidFill>
                  <a:srgbClr val="DD7500"/>
                </a:solidFill>
              </a:rPr>
              <a:t>Target Audience for Barrier Identification </a:t>
            </a:r>
            <a:endParaRPr sz="1100"/>
          </a:p>
          <a:p>
            <a:pPr indent="0" lvl="0" marL="0" rtl="0" algn="l">
              <a:spcBef>
                <a:spcPts val="0"/>
              </a:spcBef>
              <a:spcAft>
                <a:spcPts val="0"/>
              </a:spcAft>
              <a:buClr>
                <a:schemeClr val="dk1"/>
              </a:buClr>
              <a:buSzPts val="1100"/>
              <a:buFont typeface="Arial"/>
              <a:buNone/>
            </a:pPr>
            <a:r>
              <a:rPr lang="en" sz="1100"/>
              <a:t>The main audiences are the PHE Community as well as CMP and conservation-focused organizations and practitioners who: </a:t>
            </a:r>
            <a:endParaRPr sz="1100"/>
          </a:p>
          <a:p>
            <a:pPr indent="-298450" lvl="0" marL="457200" rtl="0" algn="l">
              <a:spcBef>
                <a:spcPts val="0"/>
              </a:spcBef>
              <a:spcAft>
                <a:spcPts val="0"/>
              </a:spcAft>
              <a:buClr>
                <a:schemeClr val="dk1"/>
              </a:buClr>
              <a:buSzPts val="1100"/>
              <a:buChar char="❖"/>
            </a:pPr>
            <a:r>
              <a:rPr lang="en" sz="1100"/>
              <a:t>want to encourage and guide uptake of PHE approaches within their and/or other conservation-focused organizations,</a:t>
            </a:r>
            <a:endParaRPr sz="1100"/>
          </a:p>
          <a:p>
            <a:pPr indent="-298450" lvl="0" marL="457200" rtl="0" algn="l">
              <a:spcBef>
                <a:spcPts val="0"/>
              </a:spcBef>
              <a:spcAft>
                <a:spcPts val="0"/>
              </a:spcAft>
              <a:buClr>
                <a:schemeClr val="dk1"/>
              </a:buClr>
              <a:buSzPts val="1100"/>
              <a:buChar char="❖"/>
            </a:pPr>
            <a:r>
              <a:rPr lang="en" sz="1100"/>
              <a:t>want to understand lessons learned by others and avoid PHE adoption pitfalls, </a:t>
            </a:r>
            <a:endParaRPr sz="1100"/>
          </a:p>
          <a:p>
            <a:pPr indent="-298450" lvl="0" marL="457200" rtl="0" algn="l">
              <a:spcBef>
                <a:spcPts val="0"/>
              </a:spcBef>
              <a:spcAft>
                <a:spcPts val="0"/>
              </a:spcAft>
              <a:buClr>
                <a:schemeClr val="dk1"/>
              </a:buClr>
              <a:buSzPts val="1100"/>
              <a:buChar char="❖"/>
            </a:pPr>
            <a:r>
              <a:rPr lang="en" sz="1100"/>
              <a:t>want to fund PHE and other similar integrated conservation approaches across the sector.</a:t>
            </a:r>
            <a:endParaRPr sz="1100"/>
          </a:p>
          <a:p>
            <a:pPr indent="0" lvl="0" marL="0" rtl="0" algn="l">
              <a:spcBef>
                <a:spcPts val="0"/>
              </a:spcBef>
              <a:spcAft>
                <a:spcPts val="0"/>
              </a:spcAft>
              <a:buNone/>
            </a:pPr>
            <a:r>
              <a:t/>
            </a:r>
            <a:endParaRPr sz="1100"/>
          </a:p>
          <a:p>
            <a:pPr indent="0" lvl="0" marL="0" rtl="0" algn="just">
              <a:spcBef>
                <a:spcPts val="0"/>
              </a:spcBef>
              <a:spcAft>
                <a:spcPts val="0"/>
              </a:spcAft>
              <a:buClr>
                <a:schemeClr val="dk1"/>
              </a:buClr>
              <a:buSzPts val="1100"/>
              <a:buFont typeface="Arial"/>
              <a:buNone/>
            </a:pPr>
            <a:r>
              <a:rPr b="1" lang="en" sz="1200">
                <a:solidFill>
                  <a:srgbClr val="DD7500"/>
                </a:solidFill>
              </a:rPr>
              <a:t>Limitations of Barrier Identification</a:t>
            </a:r>
            <a:endParaRPr sz="1200"/>
          </a:p>
          <a:p>
            <a:pPr indent="0" lvl="0" marL="0" rtl="0" algn="just">
              <a:spcBef>
                <a:spcPts val="0"/>
              </a:spcBef>
              <a:spcAft>
                <a:spcPts val="0"/>
              </a:spcAft>
              <a:buClr>
                <a:schemeClr val="dk1"/>
              </a:buClr>
              <a:buSzPts val="1100"/>
              <a:buFont typeface="Arial"/>
              <a:buNone/>
            </a:pPr>
            <a:r>
              <a:rPr lang="en" sz="1100"/>
              <a:t>What is presented are initial summary results. There are many constructive and detailed responses to open-ended questions that still require more review. Additionally, there are </a:t>
            </a:r>
            <a:r>
              <a:rPr lang="en" sz="1100"/>
              <a:t>analyses </a:t>
            </a:r>
            <a:r>
              <a:rPr lang="en" sz="1100"/>
              <a:t>we did not have time to complete in 2020.  In particular, the survey reached a diverse group of respondents in terms of knowledge, experience, position, and geography. We did not have a chance to filter the data by these different audiences. We also had intended to conduct focus group interviews to complement data collected via the survey. Although we had 20 survey respondents who were willing to be part of these focus group interviews, we did not have time for this work during 2020. </a:t>
            </a:r>
            <a:endParaRPr sz="1100"/>
          </a:p>
        </p:txBody>
      </p:sp>
      <p:sp>
        <p:nvSpPr>
          <p:cNvPr id="658" name="Google Shape;658;p86"/>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659" name="Google Shape;659;p86"/>
          <p:cNvSpPr txBox="1"/>
          <p:nvPr>
            <p:ph idx="2" type="body"/>
          </p:nvPr>
        </p:nvSpPr>
        <p:spPr>
          <a:xfrm>
            <a:off x="6932050" y="625600"/>
            <a:ext cx="1708200" cy="552600"/>
          </a:xfrm>
          <a:prstGeom prst="rect">
            <a:avLst/>
          </a:prstGeom>
          <a:ln cap="flat" cmpd="sng" w="28575">
            <a:solidFill>
              <a:srgbClr val="DF7500"/>
            </a:solidFill>
            <a:prstDash val="solid"/>
            <a:round/>
            <a:headEnd len="sm" w="sm" type="none"/>
            <a:tailEnd len="sm" w="sm" type="none"/>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t>Link to full </a:t>
            </a:r>
            <a:r>
              <a:rPr lang="en" sz="1100" u="sng">
                <a:solidFill>
                  <a:schemeClr val="hlink"/>
                </a:solidFill>
                <a:hlinkClick r:id="rId3"/>
              </a:rPr>
              <a:t>CMP Learning Survey</a:t>
            </a:r>
            <a:r>
              <a:rPr lang="en" sz="1100"/>
              <a:t> with identifying information redacted.  </a:t>
            </a:r>
            <a:endParaRPr sz="1100"/>
          </a:p>
          <a:p>
            <a:pPr indent="0" lvl="0" marL="0" rtl="0" algn="l">
              <a:lnSpc>
                <a:spcPct val="100000"/>
              </a:lnSpc>
              <a:spcBef>
                <a:spcPts val="0"/>
              </a:spcBef>
              <a:spcAft>
                <a:spcPts val="0"/>
              </a:spcAft>
              <a:buNone/>
            </a:pPr>
            <a:r>
              <a:t/>
            </a:r>
            <a:endParaRPr sz="1100"/>
          </a:p>
          <a:p>
            <a:pPr indent="0" lvl="0" marL="0" rtl="0" algn="l">
              <a:lnSpc>
                <a:spcPct val="100000"/>
              </a:lnSpc>
              <a:spcBef>
                <a:spcPts val="0"/>
              </a:spcBef>
              <a:spcAft>
                <a:spcPts val="0"/>
              </a:spcAft>
              <a:buNone/>
            </a:pPr>
            <a:r>
              <a:t/>
            </a:r>
            <a:endParaRPr sz="1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7"/>
          <p:cNvSpPr txBox="1"/>
          <p:nvPr/>
        </p:nvSpPr>
        <p:spPr>
          <a:xfrm>
            <a:off x="509075" y="827600"/>
            <a:ext cx="3553800" cy="3823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As anticipated in the PHE Expert Survey, knowledge of PHE was very low. If you remove the respondents who said they had experience with PHE, only 17% of respondents had heard of PHE and only 16% felt confident or somewhat confident that they could provide a working definition. </a:t>
            </a:r>
            <a:endParaRPr sz="1100">
              <a:solidFill>
                <a:schemeClr val="dk1"/>
              </a:solidFill>
            </a:endParaRPr>
          </a:p>
          <a:p>
            <a:pPr indent="0" lvl="0" marL="0" rtl="0" algn="just">
              <a:lnSpc>
                <a:spcPct val="100000"/>
              </a:lnSpc>
              <a:spcBef>
                <a:spcPts val="0"/>
              </a:spcBef>
              <a:spcAft>
                <a:spcPts val="0"/>
              </a:spcAft>
              <a:buNone/>
            </a:pPr>
            <a:r>
              <a:t/>
            </a:r>
            <a:endParaRPr sz="1100">
              <a:solidFill>
                <a:schemeClr val="dk1"/>
              </a:solidFill>
            </a:endParaRPr>
          </a:p>
          <a:p>
            <a:pPr indent="0" lvl="0" marL="0" rtl="0" algn="just">
              <a:lnSpc>
                <a:spcPct val="100000"/>
              </a:lnSpc>
              <a:spcBef>
                <a:spcPts val="0"/>
              </a:spcBef>
              <a:spcAft>
                <a:spcPts val="0"/>
              </a:spcAft>
              <a:buNone/>
            </a:pPr>
            <a:r>
              <a:rPr lang="en" sz="1100">
                <a:solidFill>
                  <a:schemeClr val="dk1"/>
                </a:solidFill>
              </a:rPr>
              <a:t>Numerous open-ended responses also remarked on not having heard about PHE and many of them remarked on how it sounds useful and are interested in learning more. </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lnSpc>
                <a:spcPct val="100000"/>
              </a:lnSpc>
              <a:spcBef>
                <a:spcPts val="1200"/>
              </a:spcBef>
              <a:spcAft>
                <a:spcPts val="0"/>
              </a:spcAft>
              <a:buNone/>
            </a:pPr>
            <a:r>
              <a:t/>
            </a:r>
            <a:endParaRPr sz="1100">
              <a:solidFill>
                <a:schemeClr val="dk1"/>
              </a:solidFill>
            </a:endParaRPr>
          </a:p>
        </p:txBody>
      </p:sp>
      <p:sp>
        <p:nvSpPr>
          <p:cNvPr id="665" name="Google Shape;665;p87"/>
          <p:cNvSpPr txBox="1"/>
          <p:nvPr>
            <p:ph idx="4294967295" type="title"/>
          </p:nvPr>
        </p:nvSpPr>
        <p:spPr>
          <a:xfrm>
            <a:off x="4267275" y="827600"/>
            <a:ext cx="4716300" cy="391200"/>
          </a:xfrm>
          <a:prstGeom prst="rect">
            <a:avLst/>
          </a:prstGeom>
          <a:noFill/>
          <a:ln>
            <a:noFill/>
          </a:ln>
        </p:spPr>
        <p:txBody>
          <a:bodyPr anchorCtr="0" anchor="ctr" bIns="45700" lIns="0" spcFirstLastPara="1" rIns="91425" wrap="square" tIns="45700">
            <a:noAutofit/>
          </a:bodyPr>
          <a:lstStyle/>
          <a:p>
            <a:pPr indent="0" lvl="0" marL="0" rtl="0" algn="ctr">
              <a:spcBef>
                <a:spcPts val="0"/>
              </a:spcBef>
              <a:spcAft>
                <a:spcPts val="0"/>
              </a:spcAft>
              <a:buClr>
                <a:schemeClr val="dk1"/>
              </a:buClr>
              <a:buSzPts val="1050"/>
              <a:buFont typeface="Arial"/>
              <a:buNone/>
            </a:pPr>
            <a:r>
              <a:rPr i="1" lang="en" sz="1100">
                <a:latin typeface="Arial"/>
                <a:ea typeface="Arial"/>
                <a:cs typeface="Arial"/>
                <a:sym typeface="Arial"/>
              </a:rPr>
              <a:t>In the context of conservation, have you heard of the acronym PHE?</a:t>
            </a:r>
            <a:endParaRPr i="1" sz="1100">
              <a:latin typeface="Arial"/>
              <a:ea typeface="Arial"/>
              <a:cs typeface="Arial"/>
              <a:sym typeface="Arial"/>
            </a:endParaRPr>
          </a:p>
        </p:txBody>
      </p:sp>
      <p:pic>
        <p:nvPicPr>
          <p:cNvPr descr="chart5444217680.png" id="666" name="Google Shape;666;p87"/>
          <p:cNvPicPr preferRelativeResize="0"/>
          <p:nvPr/>
        </p:nvPicPr>
        <p:blipFill rotWithShape="1">
          <a:blip r:embed="rId3">
            <a:alphaModFix/>
          </a:blip>
          <a:srcRect b="51595" l="15311" r="0" t="25801"/>
          <a:stretch/>
        </p:blipFill>
        <p:spPr>
          <a:xfrm>
            <a:off x="4246135" y="1169400"/>
            <a:ext cx="4751988" cy="620322"/>
          </a:xfrm>
          <a:prstGeom prst="rect">
            <a:avLst/>
          </a:prstGeom>
          <a:noFill/>
          <a:ln>
            <a:noFill/>
          </a:ln>
        </p:spPr>
      </p:pic>
      <p:sp>
        <p:nvSpPr>
          <p:cNvPr id="667" name="Google Shape;667;p87"/>
          <p:cNvSpPr txBox="1"/>
          <p:nvPr/>
        </p:nvSpPr>
        <p:spPr>
          <a:xfrm>
            <a:off x="5822500" y="1178825"/>
            <a:ext cx="527700" cy="304800"/>
          </a:xfrm>
          <a:prstGeom prst="rect">
            <a:avLst/>
          </a:prstGeom>
          <a:no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rgbClr val="C00000"/>
              </a:buClr>
              <a:buSzPts val="1050"/>
              <a:buFont typeface="Calibri"/>
              <a:buNone/>
            </a:pPr>
            <a:r>
              <a:rPr b="1" i="0" lang="en" sz="1050" u="none" cap="none" strike="noStrike">
                <a:solidFill>
                  <a:srgbClr val="C00000"/>
                </a:solidFill>
                <a:latin typeface="Calibri"/>
                <a:ea typeface="Calibri"/>
                <a:cs typeface="Calibri"/>
                <a:sym typeface="Calibri"/>
              </a:rPr>
              <a:t>36%</a:t>
            </a:r>
            <a:endParaRPr b="1" i="0" sz="1050" u="none" cap="none" strike="noStrike">
              <a:solidFill>
                <a:srgbClr val="C00000"/>
              </a:solidFill>
              <a:latin typeface="Calibri"/>
              <a:ea typeface="Calibri"/>
              <a:cs typeface="Calibri"/>
              <a:sym typeface="Calibri"/>
            </a:endParaRPr>
          </a:p>
        </p:txBody>
      </p:sp>
      <p:sp>
        <p:nvSpPr>
          <p:cNvPr id="668" name="Google Shape;668;p87"/>
          <p:cNvSpPr txBox="1"/>
          <p:nvPr/>
        </p:nvSpPr>
        <p:spPr>
          <a:xfrm>
            <a:off x="4334300" y="2074500"/>
            <a:ext cx="3966900" cy="304800"/>
          </a:xfrm>
          <a:prstGeom prst="rect">
            <a:avLst/>
          </a:prstGeom>
          <a:no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None/>
            </a:pPr>
            <a:r>
              <a:rPr b="1" i="0" lang="en" sz="1050" u="none" cap="none" strike="noStrike">
                <a:solidFill>
                  <a:srgbClr val="C00000"/>
                </a:solidFill>
                <a:latin typeface="Calibri"/>
                <a:ea typeface="Calibri"/>
                <a:cs typeface="Calibri"/>
                <a:sym typeface="Calibri"/>
              </a:rPr>
              <a:t>If filter out those with PHE experience, only 17% had heard of PHE</a:t>
            </a:r>
            <a:endParaRPr b="1" i="0" sz="1050" u="none" cap="none" strike="noStrike">
              <a:solidFill>
                <a:srgbClr val="C00000"/>
              </a:solidFill>
              <a:latin typeface="Calibri"/>
              <a:ea typeface="Calibri"/>
              <a:cs typeface="Calibri"/>
              <a:sym typeface="Calibri"/>
            </a:endParaRPr>
          </a:p>
        </p:txBody>
      </p:sp>
      <p:sp>
        <p:nvSpPr>
          <p:cNvPr id="669" name="Google Shape;669;p87"/>
          <p:cNvSpPr txBox="1"/>
          <p:nvPr/>
        </p:nvSpPr>
        <p:spPr>
          <a:xfrm>
            <a:off x="4334300" y="2845075"/>
            <a:ext cx="4649400" cy="3912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dk1"/>
              </a:buClr>
              <a:buSzPts val="1050"/>
              <a:buFont typeface="Arial"/>
              <a:buNone/>
            </a:pPr>
            <a:r>
              <a:rPr b="1" i="1" lang="en" sz="1100" u="none" cap="none" strike="noStrike">
                <a:solidFill>
                  <a:schemeClr val="dk1"/>
                </a:solidFill>
              </a:rPr>
              <a:t>How confident are you in providing a working definition of PHE?</a:t>
            </a:r>
            <a:endParaRPr b="1" i="1" sz="1100" u="none" cap="none" strike="noStrike">
              <a:solidFill>
                <a:schemeClr val="dk1"/>
              </a:solidFill>
            </a:endParaRPr>
          </a:p>
        </p:txBody>
      </p:sp>
      <p:pic>
        <p:nvPicPr>
          <p:cNvPr descr="chart5461308150.png" id="670" name="Google Shape;670;p87"/>
          <p:cNvPicPr preferRelativeResize="0"/>
          <p:nvPr/>
        </p:nvPicPr>
        <p:blipFill rotWithShape="1">
          <a:blip r:embed="rId4">
            <a:alphaModFix/>
          </a:blip>
          <a:srcRect b="52840" l="15225" r="0" t="26160"/>
          <a:stretch/>
        </p:blipFill>
        <p:spPr>
          <a:xfrm>
            <a:off x="4347653" y="3268725"/>
            <a:ext cx="4646169" cy="590900"/>
          </a:xfrm>
          <a:prstGeom prst="rect">
            <a:avLst/>
          </a:prstGeom>
          <a:noFill/>
          <a:ln>
            <a:noFill/>
          </a:ln>
        </p:spPr>
      </p:pic>
      <p:sp>
        <p:nvSpPr>
          <p:cNvPr id="671" name="Google Shape;671;p87"/>
          <p:cNvSpPr txBox="1"/>
          <p:nvPr/>
        </p:nvSpPr>
        <p:spPr>
          <a:xfrm>
            <a:off x="5978400" y="3307425"/>
            <a:ext cx="527700" cy="304800"/>
          </a:xfrm>
          <a:prstGeom prst="rect">
            <a:avLst/>
          </a:prstGeom>
          <a:no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rgbClr val="C00000"/>
              </a:buClr>
              <a:buSzPts val="1050"/>
              <a:buFont typeface="Calibri"/>
              <a:buNone/>
            </a:pPr>
            <a:r>
              <a:rPr b="1" i="0" lang="en" sz="1050" u="none" cap="none" strike="noStrike">
                <a:solidFill>
                  <a:srgbClr val="C00000"/>
                </a:solidFill>
                <a:latin typeface="Calibri"/>
                <a:ea typeface="Calibri"/>
                <a:cs typeface="Calibri"/>
                <a:sym typeface="Calibri"/>
              </a:rPr>
              <a:t>37%</a:t>
            </a:r>
            <a:endParaRPr b="1" i="0" sz="1050" u="none" cap="none" strike="noStrike">
              <a:solidFill>
                <a:srgbClr val="C00000"/>
              </a:solidFill>
              <a:latin typeface="Calibri"/>
              <a:ea typeface="Calibri"/>
              <a:cs typeface="Calibri"/>
              <a:sym typeface="Calibri"/>
            </a:endParaRPr>
          </a:p>
        </p:txBody>
      </p:sp>
      <p:sp>
        <p:nvSpPr>
          <p:cNvPr id="672" name="Google Shape;672;p87"/>
          <p:cNvSpPr txBox="1"/>
          <p:nvPr/>
        </p:nvSpPr>
        <p:spPr>
          <a:xfrm>
            <a:off x="4363525" y="4192325"/>
            <a:ext cx="4074600" cy="468000"/>
          </a:xfrm>
          <a:prstGeom prst="rect">
            <a:avLst/>
          </a:prstGeom>
          <a:no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None/>
            </a:pPr>
            <a:r>
              <a:rPr b="1" i="0" lang="en" sz="1050" u="none" cap="none" strike="noStrike">
                <a:solidFill>
                  <a:srgbClr val="C00000"/>
                </a:solidFill>
                <a:latin typeface="Calibri"/>
                <a:ea typeface="Calibri"/>
                <a:cs typeface="Calibri"/>
                <a:sym typeface="Calibri"/>
              </a:rPr>
              <a:t>If filter out those with PHE experience, only 16% are confident or somewhat confident</a:t>
            </a:r>
            <a:endParaRPr b="1" i="0" sz="1050" u="none" cap="none" strike="noStrike">
              <a:solidFill>
                <a:srgbClr val="C00000"/>
              </a:solidFill>
              <a:latin typeface="Calibri"/>
              <a:ea typeface="Calibri"/>
              <a:cs typeface="Calibri"/>
              <a:sym typeface="Calibri"/>
            </a:endParaRPr>
          </a:p>
        </p:txBody>
      </p:sp>
      <p:pic>
        <p:nvPicPr>
          <p:cNvPr descr="chart5461308150.png" id="673" name="Google Shape;673;p87"/>
          <p:cNvPicPr preferRelativeResize="0"/>
          <p:nvPr/>
        </p:nvPicPr>
        <p:blipFill rotWithShape="1">
          <a:blip r:embed="rId4">
            <a:alphaModFix/>
          </a:blip>
          <a:srcRect b="3517" l="15225" r="0" t="88193"/>
          <a:stretch/>
        </p:blipFill>
        <p:spPr>
          <a:xfrm>
            <a:off x="4363532" y="3909351"/>
            <a:ext cx="4646169" cy="233249"/>
          </a:xfrm>
          <a:prstGeom prst="rect">
            <a:avLst/>
          </a:prstGeom>
          <a:noFill/>
          <a:ln>
            <a:noFill/>
          </a:ln>
        </p:spPr>
      </p:pic>
      <p:pic>
        <p:nvPicPr>
          <p:cNvPr descr="chart5444217680.png" id="674" name="Google Shape;674;p87"/>
          <p:cNvPicPr preferRelativeResize="0"/>
          <p:nvPr/>
        </p:nvPicPr>
        <p:blipFill rotWithShape="1">
          <a:blip r:embed="rId3">
            <a:alphaModFix/>
          </a:blip>
          <a:srcRect b="3497" l="15311" r="0" t="87682"/>
          <a:stretch/>
        </p:blipFill>
        <p:spPr>
          <a:xfrm>
            <a:off x="4295037" y="1764399"/>
            <a:ext cx="4751988" cy="242076"/>
          </a:xfrm>
          <a:prstGeom prst="rect">
            <a:avLst/>
          </a:prstGeom>
          <a:noFill/>
          <a:ln>
            <a:noFill/>
          </a:ln>
        </p:spPr>
      </p:pic>
      <p:pic>
        <p:nvPicPr>
          <p:cNvPr descr="chart5461308150.png" id="675" name="Google Shape;675;p87"/>
          <p:cNvPicPr preferRelativeResize="0"/>
          <p:nvPr/>
        </p:nvPicPr>
        <p:blipFill rotWithShape="1">
          <a:blip r:embed="rId4">
            <a:alphaModFix/>
          </a:blip>
          <a:srcRect b="15049" l="14177" r="0" t="78161"/>
          <a:stretch/>
        </p:blipFill>
        <p:spPr>
          <a:xfrm>
            <a:off x="4207125" y="1561195"/>
            <a:ext cx="4794380" cy="185536"/>
          </a:xfrm>
          <a:prstGeom prst="rect">
            <a:avLst/>
          </a:prstGeom>
          <a:noFill/>
          <a:ln>
            <a:noFill/>
          </a:ln>
        </p:spPr>
      </p:pic>
      <p:pic>
        <p:nvPicPr>
          <p:cNvPr descr="chart5461308150.png" id="676" name="Google Shape;676;p87"/>
          <p:cNvPicPr preferRelativeResize="0"/>
          <p:nvPr/>
        </p:nvPicPr>
        <p:blipFill rotWithShape="1">
          <a:blip r:embed="rId4">
            <a:alphaModFix/>
          </a:blip>
          <a:srcRect b="15049" l="14177" r="0" t="78161"/>
          <a:stretch/>
        </p:blipFill>
        <p:spPr>
          <a:xfrm>
            <a:off x="4293400" y="3679497"/>
            <a:ext cx="4694048" cy="190689"/>
          </a:xfrm>
          <a:prstGeom prst="rect">
            <a:avLst/>
          </a:prstGeom>
          <a:noFill/>
          <a:ln>
            <a:noFill/>
          </a:ln>
        </p:spPr>
      </p:pic>
      <p:sp>
        <p:nvSpPr>
          <p:cNvPr id="677" name="Google Shape;677;p87"/>
          <p:cNvSpPr txBox="1"/>
          <p:nvPr>
            <p:ph idx="4294967295" type="body"/>
          </p:nvPr>
        </p:nvSpPr>
        <p:spPr>
          <a:xfrm>
            <a:off x="540544" y="446400"/>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3.4.1 Knowledge </a:t>
            </a:r>
            <a:endParaRPr sz="1400">
              <a:solidFill>
                <a:srgbClr val="DD7500"/>
              </a:solidFill>
              <a:latin typeface="Arial Black"/>
              <a:ea typeface="Arial Black"/>
              <a:cs typeface="Arial Black"/>
              <a:sym typeface="Arial Black"/>
            </a:endParaRPr>
          </a:p>
        </p:txBody>
      </p:sp>
      <p:sp>
        <p:nvSpPr>
          <p:cNvPr id="678" name="Google Shape;678;p87"/>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8"/>
          <p:cNvSpPr txBox="1"/>
          <p:nvPr/>
        </p:nvSpPr>
        <p:spPr>
          <a:xfrm>
            <a:off x="458150" y="847825"/>
            <a:ext cx="3050400" cy="3793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solidFill>
                  <a:schemeClr val="dk1"/>
                </a:solidFill>
              </a:rPr>
              <a:t>When given a working definition for PHE, 83% of respondents believed that PHE would be valuable to their organization’s work; however, in practice, there is a disconnect.  </a:t>
            </a:r>
            <a:endParaRPr sz="1100">
              <a:solidFill>
                <a:schemeClr val="dk1"/>
              </a:solidFill>
            </a:endParaRPr>
          </a:p>
          <a:p>
            <a:pPr indent="0" lvl="0" marL="0" rtl="0" algn="just">
              <a:lnSpc>
                <a:spcPct val="100000"/>
              </a:lnSpc>
              <a:spcBef>
                <a:spcPts val="0"/>
              </a:spcBef>
              <a:spcAft>
                <a:spcPts val="0"/>
              </a:spcAft>
              <a:buNone/>
            </a:pPr>
            <a:r>
              <a:t/>
            </a:r>
            <a:endParaRPr sz="1100">
              <a:solidFill>
                <a:schemeClr val="dk1"/>
              </a:solidFill>
            </a:endParaRPr>
          </a:p>
          <a:p>
            <a:pPr indent="0" lvl="0" marL="0" rtl="0" algn="just">
              <a:lnSpc>
                <a:spcPct val="100000"/>
              </a:lnSpc>
              <a:spcBef>
                <a:spcPts val="0"/>
              </a:spcBef>
              <a:spcAft>
                <a:spcPts val="0"/>
              </a:spcAft>
              <a:buNone/>
            </a:pPr>
            <a:r>
              <a:rPr lang="en" sz="1100">
                <a:solidFill>
                  <a:schemeClr val="dk1"/>
                </a:solidFill>
              </a:rPr>
              <a:t>The following slide shows results from two separate questions, illustrating </a:t>
            </a:r>
            <a:r>
              <a:rPr lang="en" sz="1100">
                <a:solidFill>
                  <a:schemeClr val="dk1"/>
                </a:solidFill>
              </a:rPr>
              <a:t>that many local needs, including basic health and family planning, are seen as highly linked to conservation effectiveness; however, most conservation organizations look to others to address health and family planning needs or they don’t work on them at all.</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sp>
        <p:nvSpPr>
          <p:cNvPr id="684" name="Google Shape;684;p88"/>
          <p:cNvSpPr txBox="1"/>
          <p:nvPr/>
        </p:nvSpPr>
        <p:spPr>
          <a:xfrm>
            <a:off x="4433200" y="2856100"/>
            <a:ext cx="4381500" cy="356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1050"/>
              <a:buFont typeface="Arial"/>
              <a:buNone/>
            </a:pPr>
            <a:r>
              <a:rPr b="1" i="1" lang="en" sz="1100" u="none" cap="none" strike="noStrike">
                <a:solidFill>
                  <a:schemeClr val="dk1"/>
                </a:solidFill>
                <a:latin typeface="Arial"/>
                <a:ea typeface="Arial"/>
                <a:cs typeface="Arial"/>
                <a:sym typeface="Arial"/>
              </a:rPr>
              <a:t>Given this definition, how often do you think a PHE approach would be valuable to your or your organization's work...</a:t>
            </a:r>
            <a:endParaRPr b="1" i="1" sz="1100" u="none" cap="none" strike="noStrike">
              <a:solidFill>
                <a:schemeClr val="dk1"/>
              </a:solidFill>
              <a:latin typeface="Arial"/>
              <a:ea typeface="Arial"/>
              <a:cs typeface="Arial"/>
              <a:sym typeface="Arial"/>
            </a:endParaRPr>
          </a:p>
        </p:txBody>
      </p:sp>
      <p:pic>
        <p:nvPicPr>
          <p:cNvPr descr="chart5511058920.png" id="685" name="Google Shape;685;p88"/>
          <p:cNvPicPr preferRelativeResize="0"/>
          <p:nvPr/>
        </p:nvPicPr>
        <p:blipFill rotWithShape="1">
          <a:blip r:embed="rId3">
            <a:alphaModFix/>
          </a:blip>
          <a:srcRect b="52864" l="15706" r="33" t="26296"/>
          <a:stretch/>
        </p:blipFill>
        <p:spPr>
          <a:xfrm>
            <a:off x="4489290" y="3222676"/>
            <a:ext cx="4342784" cy="457566"/>
          </a:xfrm>
          <a:prstGeom prst="rect">
            <a:avLst/>
          </a:prstGeom>
          <a:noFill/>
          <a:ln>
            <a:noFill/>
          </a:ln>
        </p:spPr>
      </p:pic>
      <p:pic>
        <p:nvPicPr>
          <p:cNvPr descr="chart5511058920.png" id="686" name="Google Shape;686;p88"/>
          <p:cNvPicPr preferRelativeResize="0"/>
          <p:nvPr/>
        </p:nvPicPr>
        <p:blipFill rotWithShape="1">
          <a:blip r:embed="rId3">
            <a:alphaModFix/>
          </a:blip>
          <a:srcRect b="14581" l="15857" r="-117" t="78393"/>
          <a:stretch/>
        </p:blipFill>
        <p:spPr>
          <a:xfrm>
            <a:off x="4492190" y="3535152"/>
            <a:ext cx="4342783" cy="154236"/>
          </a:xfrm>
          <a:prstGeom prst="rect">
            <a:avLst/>
          </a:prstGeom>
          <a:noFill/>
          <a:ln>
            <a:noFill/>
          </a:ln>
        </p:spPr>
      </p:pic>
      <p:pic>
        <p:nvPicPr>
          <p:cNvPr descr="chart5511058920.png" id="687" name="Google Shape;687;p88"/>
          <p:cNvPicPr preferRelativeResize="0"/>
          <p:nvPr/>
        </p:nvPicPr>
        <p:blipFill rotWithShape="1">
          <a:blip r:embed="rId3">
            <a:alphaModFix/>
          </a:blip>
          <a:srcRect b="2991" l="14621" r="11271" t="88578"/>
          <a:stretch/>
        </p:blipFill>
        <p:spPr>
          <a:xfrm>
            <a:off x="4453474" y="3700659"/>
            <a:ext cx="3718700" cy="180193"/>
          </a:xfrm>
          <a:prstGeom prst="rect">
            <a:avLst/>
          </a:prstGeom>
          <a:noFill/>
          <a:ln>
            <a:noFill/>
          </a:ln>
        </p:spPr>
      </p:pic>
      <p:sp>
        <p:nvSpPr>
          <p:cNvPr id="688" name="Google Shape;688;p88"/>
          <p:cNvSpPr txBox="1"/>
          <p:nvPr/>
        </p:nvSpPr>
        <p:spPr>
          <a:xfrm>
            <a:off x="8022350" y="3261850"/>
            <a:ext cx="494700" cy="277500"/>
          </a:xfrm>
          <a:prstGeom prst="rect">
            <a:avLst/>
          </a:prstGeom>
          <a:no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spcBef>
                <a:spcPts val="0"/>
              </a:spcBef>
              <a:spcAft>
                <a:spcPts val="0"/>
              </a:spcAft>
              <a:buClr>
                <a:srgbClr val="C00000"/>
              </a:buClr>
              <a:buSzPts val="1050"/>
              <a:buFont typeface="Calibri"/>
              <a:buNone/>
            </a:pPr>
            <a:r>
              <a:rPr b="1" i="0" lang="en" sz="1050" u="none" cap="none" strike="noStrike">
                <a:solidFill>
                  <a:srgbClr val="C00000"/>
                </a:solidFill>
                <a:latin typeface="Calibri"/>
                <a:ea typeface="Calibri"/>
                <a:cs typeface="Calibri"/>
                <a:sym typeface="Calibri"/>
              </a:rPr>
              <a:t>83%</a:t>
            </a:r>
            <a:endParaRPr b="1" i="0" sz="1050" u="none" cap="none" strike="noStrike">
              <a:solidFill>
                <a:srgbClr val="C00000"/>
              </a:solidFill>
              <a:latin typeface="Calibri"/>
              <a:ea typeface="Calibri"/>
              <a:cs typeface="Calibri"/>
              <a:sym typeface="Calibri"/>
            </a:endParaRPr>
          </a:p>
        </p:txBody>
      </p:sp>
      <p:sp>
        <p:nvSpPr>
          <p:cNvPr id="689" name="Google Shape;689;p88"/>
          <p:cNvSpPr txBox="1"/>
          <p:nvPr>
            <p:ph idx="4294967295" type="body"/>
          </p:nvPr>
        </p:nvSpPr>
        <p:spPr>
          <a:xfrm>
            <a:off x="540544" y="446400"/>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3.4.2 Attitudes and Practice </a:t>
            </a:r>
            <a:endParaRPr sz="1400">
              <a:solidFill>
                <a:srgbClr val="DD7500"/>
              </a:solidFill>
              <a:latin typeface="Arial Black"/>
              <a:ea typeface="Arial Black"/>
              <a:cs typeface="Arial Black"/>
              <a:sym typeface="Arial Black"/>
            </a:endParaRPr>
          </a:p>
        </p:txBody>
      </p:sp>
      <p:sp>
        <p:nvSpPr>
          <p:cNvPr id="690" name="Google Shape;690;p88"/>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691" name="Google Shape;691;p88"/>
          <p:cNvSpPr txBox="1"/>
          <p:nvPr/>
        </p:nvSpPr>
        <p:spPr>
          <a:xfrm>
            <a:off x="4404950" y="861950"/>
            <a:ext cx="4381500" cy="1928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i="1" lang="en" sz="1100"/>
              <a:t>Please consider the following as a working definition of PHE:</a:t>
            </a:r>
            <a:endParaRPr b="1" i="1" sz="1100"/>
          </a:p>
          <a:p>
            <a:pPr indent="0" lvl="0" marL="0" rtl="0" algn="just">
              <a:spcBef>
                <a:spcPts val="0"/>
              </a:spcBef>
              <a:spcAft>
                <a:spcPts val="0"/>
              </a:spcAft>
              <a:buClr>
                <a:schemeClr val="dk1"/>
              </a:buClr>
              <a:buSzPts val="1100"/>
              <a:buFont typeface="Arial"/>
              <a:buNone/>
            </a:pPr>
            <a:r>
              <a:t/>
            </a:r>
            <a:endParaRPr b="1" i="1" sz="1100"/>
          </a:p>
          <a:p>
            <a:pPr indent="0" lvl="0" marL="0" rtl="0" algn="just">
              <a:spcBef>
                <a:spcPts val="0"/>
              </a:spcBef>
              <a:spcAft>
                <a:spcPts val="0"/>
              </a:spcAft>
              <a:buClr>
                <a:schemeClr val="dk1"/>
              </a:buClr>
              <a:buSzPts val="1100"/>
              <a:buFont typeface="Arial"/>
              <a:buNone/>
            </a:pPr>
            <a:r>
              <a:rPr b="1" lang="en" sz="1100"/>
              <a:t>"The Population, Health, and Environment (PHE) approach to biodiversity conservation aims to achieve greater and longer-lasting conservation outcomes by improving local human health, through access and equity to primary health care services, particularly family planning and reproductive health, while also assisting communities to conserve biodiversity, manage natural resources, and develop sustainable livelihoods."</a:t>
            </a:r>
            <a:endParaRPr b="1" sz="1100"/>
          </a:p>
          <a:p>
            <a:pPr indent="0" lvl="0" marL="0" rtl="0" algn="l">
              <a:spcBef>
                <a:spcPts val="0"/>
              </a:spcBef>
              <a:spcAft>
                <a:spcPts val="0"/>
              </a:spcAft>
              <a:buNone/>
            </a:pPr>
            <a:r>
              <a:t/>
            </a:r>
            <a:endParaRPr b="1" sz="1100"/>
          </a:p>
        </p:txBody>
      </p:sp>
      <p:sp>
        <p:nvSpPr>
          <p:cNvPr id="692" name="Google Shape;692;p88"/>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3"/>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0. Abstract</a:t>
            </a:r>
            <a:endParaRPr/>
          </a:p>
        </p:txBody>
      </p:sp>
      <p:sp>
        <p:nvSpPr>
          <p:cNvPr id="366" name="Google Shape;366;p53"/>
          <p:cNvSpPr txBox="1"/>
          <p:nvPr>
            <p:ph idx="2" type="body"/>
          </p:nvPr>
        </p:nvSpPr>
        <p:spPr>
          <a:xfrm>
            <a:off x="522000" y="1178175"/>
            <a:ext cx="8100000" cy="35469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None/>
            </a:pPr>
            <a:r>
              <a:rPr b="1" lang="en" sz="1200">
                <a:solidFill>
                  <a:srgbClr val="DD7500"/>
                </a:solidFill>
              </a:rPr>
              <a:t>Learning Process</a:t>
            </a:r>
            <a:endParaRPr b="1" sz="1200">
              <a:solidFill>
                <a:srgbClr val="DD7500"/>
              </a:solidFill>
            </a:endParaRPr>
          </a:p>
          <a:p>
            <a:pPr indent="0" lvl="0" marL="0" rtl="0" algn="just">
              <a:spcBef>
                <a:spcPts val="0"/>
              </a:spcBef>
              <a:spcAft>
                <a:spcPts val="0"/>
              </a:spcAft>
              <a:buNone/>
            </a:pPr>
            <a:r>
              <a:rPr lang="en" sz="1100"/>
              <a:t>A group made up of four facilitators, and 29 experts in integrated health and conservation approaches, explored the learning that would benefit to the conservation sector related to an integrated health and conservation approach called Population, Health and Environment (or PHE). To address the need for greater clarity over what PHE is and its value to conservation, drawing from existing definitions and logic pathways, the group developed the PHE Definition and set of PHE-related Theories of Change (TOCs) herein. The group also reached out to the conservation sector to understand the barriers to adoption of this type of approach and made recommendations for addressing those barriers and for future learning.  </a:t>
            </a:r>
            <a:endParaRPr sz="1100"/>
          </a:p>
          <a:p>
            <a:pPr indent="0" lvl="0" marL="0" rtl="0" algn="just">
              <a:spcBef>
                <a:spcPts val="0"/>
              </a:spcBef>
              <a:spcAft>
                <a:spcPts val="0"/>
              </a:spcAft>
              <a:buNone/>
            </a:pPr>
            <a:r>
              <a:t/>
            </a:r>
            <a:endParaRPr sz="1100"/>
          </a:p>
          <a:p>
            <a:pPr indent="0" lvl="0" marL="0" rtl="0" algn="just">
              <a:spcBef>
                <a:spcPts val="0"/>
              </a:spcBef>
              <a:spcAft>
                <a:spcPts val="0"/>
              </a:spcAft>
              <a:buClr>
                <a:schemeClr val="dk1"/>
              </a:buClr>
              <a:buSzPts val="1100"/>
              <a:buFont typeface="Arial"/>
              <a:buNone/>
            </a:pPr>
            <a:r>
              <a:rPr b="1" lang="en" sz="1200">
                <a:solidFill>
                  <a:srgbClr val="DD7500"/>
                </a:solidFill>
              </a:rPr>
              <a:t>PHE Definition for the Conservation Sector</a:t>
            </a:r>
            <a:endParaRPr b="1" sz="1200">
              <a:solidFill>
                <a:srgbClr val="DD7500"/>
              </a:solidFill>
            </a:endParaRPr>
          </a:p>
          <a:p>
            <a:pPr indent="0" lvl="0" marL="0" rtl="0" algn="just">
              <a:lnSpc>
                <a:spcPct val="100000"/>
              </a:lnSpc>
              <a:spcBef>
                <a:spcPts val="500"/>
              </a:spcBef>
              <a:spcAft>
                <a:spcPts val="0"/>
              </a:spcAft>
              <a:buClr>
                <a:schemeClr val="dk1"/>
              </a:buClr>
              <a:buSzPts val="1100"/>
              <a:buFont typeface="Arial"/>
              <a:buNone/>
            </a:pPr>
            <a:r>
              <a:rPr b="1" lang="en" sz="1100">
                <a:latin typeface="Nunito"/>
                <a:ea typeface="Nunito"/>
                <a:cs typeface="Nunito"/>
                <a:sym typeface="Nunito"/>
              </a:rPr>
              <a:t>PHE</a:t>
            </a:r>
            <a:r>
              <a:rPr lang="en" sz="1100">
                <a:latin typeface="Nunito"/>
                <a:ea typeface="Nunito"/>
                <a:cs typeface="Nunito"/>
                <a:sym typeface="Nunito"/>
              </a:rPr>
              <a:t> </a:t>
            </a:r>
            <a:r>
              <a:rPr b="1" lang="en" sz="1100">
                <a:latin typeface="Nunito"/>
                <a:ea typeface="Nunito"/>
                <a:cs typeface="Nunito"/>
                <a:sym typeface="Nunito"/>
              </a:rPr>
              <a:t>is a multisectoral partnership approach to biodiversity conservation, human health, and sustainable livelihoods. </a:t>
            </a:r>
            <a:r>
              <a:rPr lang="en" sz="1100">
                <a:latin typeface="Nunito"/>
                <a:ea typeface="Nunito"/>
                <a:cs typeface="Nunito"/>
                <a:sym typeface="Nunito"/>
              </a:rPr>
              <a:t>PHE approaches are </a:t>
            </a:r>
            <a:r>
              <a:rPr b="1" lang="en" sz="1100">
                <a:latin typeface="Nunito"/>
                <a:ea typeface="Nunito"/>
                <a:cs typeface="Nunito"/>
                <a:sym typeface="Nunito"/>
              </a:rPr>
              <a:t>developed</a:t>
            </a:r>
            <a:r>
              <a:rPr lang="en" sz="1100">
                <a:latin typeface="Nunito"/>
                <a:ea typeface="Nunito"/>
                <a:cs typeface="Nunito"/>
                <a:sym typeface="Nunito"/>
              </a:rPr>
              <a:t> </a:t>
            </a:r>
            <a:r>
              <a:rPr b="1" lang="en" sz="1100">
                <a:latin typeface="Nunito"/>
                <a:ea typeface="Nunito"/>
                <a:cs typeface="Nunito"/>
                <a:sym typeface="Nunito"/>
              </a:rPr>
              <a:t>inclusively and equitably</a:t>
            </a:r>
            <a:r>
              <a:rPr lang="en" sz="1100">
                <a:latin typeface="Nunito"/>
                <a:ea typeface="Nunito"/>
                <a:cs typeface="Nunito"/>
                <a:sym typeface="Nunito"/>
              </a:rPr>
              <a:t> in response to local situations and the expressed needs of the people most closely linked to biodiversity conservation. PHE is </a:t>
            </a:r>
            <a:r>
              <a:rPr b="1" lang="en" sz="1100">
                <a:latin typeface="Nunito"/>
                <a:ea typeface="Nunito"/>
                <a:cs typeface="Nunito"/>
                <a:sym typeface="Nunito"/>
              </a:rPr>
              <a:t>intended to improve human health</a:t>
            </a:r>
            <a:r>
              <a:rPr lang="en" sz="1100">
                <a:latin typeface="Nunito"/>
                <a:ea typeface="Nunito"/>
                <a:cs typeface="Nunito"/>
                <a:sym typeface="Nunito"/>
              </a:rPr>
              <a:t>, particularly reproductive health, </a:t>
            </a:r>
            <a:r>
              <a:rPr b="1" lang="en" sz="1100">
                <a:latin typeface="Nunito"/>
                <a:ea typeface="Nunito"/>
                <a:cs typeface="Nunito"/>
                <a:sym typeface="Nunito"/>
              </a:rPr>
              <a:t>while empowering communities</a:t>
            </a:r>
            <a:r>
              <a:rPr lang="en" sz="1100">
                <a:latin typeface="Nunito"/>
                <a:ea typeface="Nunito"/>
                <a:cs typeface="Nunito"/>
                <a:sym typeface="Nunito"/>
              </a:rPr>
              <a:t> to achieve sustainable livelihoods, manage natural resources, conserve biodiversity, and maintain ecosystem services.</a:t>
            </a:r>
            <a:endParaRPr sz="1100">
              <a:latin typeface="Nunito"/>
              <a:ea typeface="Nunito"/>
              <a:cs typeface="Nunito"/>
              <a:sym typeface="Nunito"/>
            </a:endParaRPr>
          </a:p>
          <a:p>
            <a:pPr indent="0" lvl="0" marL="0" rtl="0" algn="just">
              <a:lnSpc>
                <a:spcPct val="100000"/>
              </a:lnSpc>
              <a:spcBef>
                <a:spcPts val="500"/>
              </a:spcBef>
              <a:spcAft>
                <a:spcPts val="0"/>
              </a:spcAft>
              <a:buClr>
                <a:schemeClr val="dk1"/>
              </a:buClr>
              <a:buSzPts val="1100"/>
              <a:buFont typeface="Arial"/>
              <a:buNone/>
            </a:pPr>
            <a:r>
              <a:rPr lang="en" sz="1100">
                <a:latin typeface="Nunito"/>
                <a:ea typeface="Nunito"/>
                <a:cs typeface="Nunito"/>
                <a:sym typeface="Nunito"/>
              </a:rPr>
              <a:t>By </a:t>
            </a:r>
            <a:r>
              <a:rPr b="1" lang="en" sz="1100">
                <a:latin typeface="Nunito"/>
                <a:ea typeface="Nunito"/>
                <a:cs typeface="Nunito"/>
                <a:sym typeface="Nunito"/>
              </a:rPr>
              <a:t>integrating actions across multiple sectors</a:t>
            </a:r>
            <a:r>
              <a:rPr lang="en" sz="1100">
                <a:latin typeface="Nunito"/>
                <a:ea typeface="Nunito"/>
                <a:cs typeface="Nunito"/>
                <a:sym typeface="Nunito"/>
              </a:rPr>
              <a:t>, PHE can reach more people linked to biodiversity outcomes, engage more men in reproductive health, and more women in livelihood and natural resource management. </a:t>
            </a:r>
            <a:r>
              <a:rPr b="1" lang="en" sz="1100">
                <a:latin typeface="Nunito"/>
                <a:ea typeface="Nunito"/>
                <a:cs typeface="Nunito"/>
                <a:sym typeface="Nunito"/>
              </a:rPr>
              <a:t>PHE can, ultimately, achieve more significant and longer-lasting conservation outcomes than </a:t>
            </a:r>
            <a:r>
              <a:rPr lang="en" sz="1100">
                <a:latin typeface="Nunito"/>
                <a:ea typeface="Nunito"/>
                <a:cs typeface="Nunito"/>
                <a:sym typeface="Nunito"/>
              </a:rPr>
              <a:t>would likely occur </a:t>
            </a:r>
            <a:r>
              <a:rPr b="1" lang="en" sz="1100">
                <a:latin typeface="Nunito"/>
                <a:ea typeface="Nunito"/>
                <a:cs typeface="Nunito"/>
                <a:sym typeface="Nunito"/>
              </a:rPr>
              <a:t>without integration.</a:t>
            </a:r>
            <a:r>
              <a:rPr lang="en" sz="1100">
                <a:latin typeface="Nunito"/>
                <a:ea typeface="Nunito"/>
                <a:cs typeface="Nunito"/>
                <a:sym typeface="Nunito"/>
              </a:rPr>
              <a:t> When barriers to family planning are removed and contraceptive needs are met, women and girls can exercise their reproductive rights, leading to healthier timing and spacing of pregnancies, improved health of women and their children, and more time and energy to engage in education, conservation, and livelihood activities. </a:t>
            </a:r>
            <a:endParaRPr i="1" sz="1100">
              <a:latin typeface="Nunito"/>
              <a:ea typeface="Nunito"/>
              <a:cs typeface="Nunito"/>
              <a:sym typeface="Nunito"/>
            </a:endParaRPr>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sz="1100"/>
          </a:p>
          <a:p>
            <a:pPr indent="0" lvl="0" marL="457200" rtl="0" algn="l">
              <a:lnSpc>
                <a:spcPct val="100000"/>
              </a:lnSpc>
              <a:spcBef>
                <a:spcPts val="0"/>
              </a:spcBef>
              <a:spcAft>
                <a:spcPts val="600"/>
              </a:spcAft>
              <a:buNone/>
            </a:pPr>
            <a:r>
              <a:t/>
            </a:r>
            <a:endParaRPr/>
          </a:p>
        </p:txBody>
      </p:sp>
      <p:sp>
        <p:nvSpPr>
          <p:cNvPr id="367" name="Google Shape;367;p53"/>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368" name="Google Shape;368;p53"/>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9"/>
          <p:cNvSpPr txBox="1"/>
          <p:nvPr>
            <p:ph type="title"/>
          </p:nvPr>
        </p:nvSpPr>
        <p:spPr>
          <a:xfrm>
            <a:off x="2182144" y="717703"/>
            <a:ext cx="3123900" cy="737100"/>
          </a:xfrm>
          <a:prstGeom prst="rect">
            <a:avLst/>
          </a:prstGeom>
          <a:noFill/>
          <a:ln>
            <a:noFill/>
          </a:ln>
        </p:spPr>
        <p:txBody>
          <a:bodyPr anchorCtr="0" anchor="b" bIns="45700" lIns="0" spcFirstLastPara="1" rIns="91425" wrap="square" tIns="45700">
            <a:noAutofit/>
          </a:bodyPr>
          <a:lstStyle/>
          <a:p>
            <a:pPr indent="0" lvl="0" marL="0" rtl="0" algn="ctr">
              <a:lnSpc>
                <a:spcPct val="100000"/>
              </a:lnSpc>
              <a:spcBef>
                <a:spcPts val="0"/>
              </a:spcBef>
              <a:spcAft>
                <a:spcPts val="0"/>
              </a:spcAft>
              <a:buClr>
                <a:schemeClr val="dk1"/>
              </a:buClr>
              <a:buSzPts val="1050"/>
              <a:buFont typeface="Arial"/>
              <a:buNone/>
            </a:pPr>
            <a:r>
              <a:rPr i="1" lang="en" sz="1100">
                <a:latin typeface="Arial"/>
                <a:ea typeface="Arial"/>
                <a:cs typeface="Arial"/>
                <a:sym typeface="Arial"/>
              </a:rPr>
              <a:t>I believe the following local needs, where they exist, are critical to address to ensure biodiversity conservation outcomes.</a:t>
            </a:r>
            <a:endParaRPr i="1" sz="1100">
              <a:latin typeface="Arial"/>
              <a:ea typeface="Arial"/>
              <a:cs typeface="Arial"/>
              <a:sym typeface="Arial"/>
            </a:endParaRPr>
          </a:p>
        </p:txBody>
      </p:sp>
      <p:pic>
        <p:nvPicPr>
          <p:cNvPr descr="chart5443967340.png" id="699" name="Google Shape;699;p89"/>
          <p:cNvPicPr preferRelativeResize="0"/>
          <p:nvPr/>
        </p:nvPicPr>
        <p:blipFill rotWithShape="1">
          <a:blip r:embed="rId3">
            <a:alphaModFix/>
          </a:blip>
          <a:srcRect b="0" l="15909" r="0" t="0"/>
          <a:stretch/>
        </p:blipFill>
        <p:spPr>
          <a:xfrm>
            <a:off x="2124303" y="1391940"/>
            <a:ext cx="3263590" cy="3234165"/>
          </a:xfrm>
          <a:prstGeom prst="rect">
            <a:avLst/>
          </a:prstGeom>
          <a:noFill/>
          <a:ln>
            <a:noFill/>
          </a:ln>
        </p:spPr>
      </p:pic>
      <p:pic>
        <p:nvPicPr>
          <p:cNvPr descr="chart5520714400.png" id="700" name="Google Shape;700;p89"/>
          <p:cNvPicPr preferRelativeResize="0"/>
          <p:nvPr/>
        </p:nvPicPr>
        <p:blipFill rotWithShape="1">
          <a:blip r:embed="rId4">
            <a:alphaModFix/>
          </a:blip>
          <a:srcRect b="0" l="16015" r="0" t="0"/>
          <a:stretch/>
        </p:blipFill>
        <p:spPr>
          <a:xfrm>
            <a:off x="5670748" y="1391940"/>
            <a:ext cx="3216773" cy="3353111"/>
          </a:xfrm>
          <a:prstGeom prst="rect">
            <a:avLst/>
          </a:prstGeom>
          <a:noFill/>
          <a:ln>
            <a:noFill/>
          </a:ln>
        </p:spPr>
      </p:pic>
      <p:sp>
        <p:nvSpPr>
          <p:cNvPr id="701" name="Google Shape;701;p89"/>
          <p:cNvSpPr txBox="1"/>
          <p:nvPr/>
        </p:nvSpPr>
        <p:spPr>
          <a:xfrm>
            <a:off x="5679658" y="744083"/>
            <a:ext cx="3207900" cy="724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050"/>
              <a:buFont typeface="Arial"/>
              <a:buNone/>
            </a:pPr>
            <a:r>
              <a:rPr b="1" i="1" lang="en" sz="1100" u="none" cap="none" strike="noStrike">
                <a:solidFill>
                  <a:schemeClr val="dk1"/>
                </a:solidFill>
              </a:rPr>
              <a:t>When the following needs influence biodiversity conservation, </a:t>
            </a:r>
            <a:r>
              <a:rPr b="1" i="1" lang="en" sz="1100">
                <a:solidFill>
                  <a:schemeClr val="dk1"/>
                </a:solidFill>
              </a:rPr>
              <a:t>my/our </a:t>
            </a:r>
            <a:r>
              <a:rPr b="1" i="1" lang="en" sz="1100" u="none" cap="none" strike="noStrike">
                <a:solidFill>
                  <a:schemeClr val="dk1"/>
                </a:solidFill>
              </a:rPr>
              <a:t>most common response</a:t>
            </a:r>
            <a:r>
              <a:rPr b="1" i="1" lang="en" sz="1100">
                <a:solidFill>
                  <a:schemeClr val="dk1"/>
                </a:solidFill>
              </a:rPr>
              <a:t> has been...</a:t>
            </a:r>
            <a:endParaRPr b="1" i="1" sz="1100" u="none" cap="none" strike="noStrike">
              <a:solidFill>
                <a:schemeClr val="dk1"/>
              </a:solidFill>
            </a:endParaRPr>
          </a:p>
        </p:txBody>
      </p:sp>
      <p:sp>
        <p:nvSpPr>
          <p:cNvPr id="702" name="Google Shape;702;p89"/>
          <p:cNvSpPr txBox="1"/>
          <p:nvPr/>
        </p:nvSpPr>
        <p:spPr>
          <a:xfrm>
            <a:off x="447177" y="1461380"/>
            <a:ext cx="1677000" cy="25161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i="0" lang="en" sz="1000" u="none" cap="none" strike="noStrike">
                <a:solidFill>
                  <a:schemeClr val="dk1"/>
                </a:solidFill>
              </a:rPr>
              <a:t>Sustainable livelihoods</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0"/>
              </a:spcAft>
              <a:buNone/>
            </a:pPr>
            <a:r>
              <a:rPr i="0" lang="en" sz="1000" u="none" cap="none" strike="noStrike">
                <a:solidFill>
                  <a:schemeClr val="dk1"/>
                </a:solidFill>
              </a:rPr>
              <a:t>Education</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0"/>
              </a:spcAft>
              <a:buNone/>
            </a:pPr>
            <a:r>
              <a:rPr i="0" lang="en" sz="1000" u="none" cap="none" strike="noStrike">
                <a:solidFill>
                  <a:schemeClr val="dk1"/>
                </a:solidFill>
              </a:rPr>
              <a:t>Gender equity</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0"/>
              </a:spcAft>
              <a:buNone/>
            </a:pPr>
            <a:r>
              <a:rPr i="0" lang="en" sz="1000" u="none" cap="none" strike="noStrike">
                <a:solidFill>
                  <a:schemeClr val="dk1"/>
                </a:solidFill>
              </a:rPr>
              <a:t>Basic health</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0"/>
              </a:spcAft>
              <a:buNone/>
            </a:pPr>
            <a:r>
              <a:rPr i="0" lang="en" sz="1000" u="none" cap="none" strike="noStrike">
                <a:solidFill>
                  <a:schemeClr val="dk1"/>
                </a:solidFill>
              </a:rPr>
              <a:t>Family planning</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0"/>
              </a:spcAft>
              <a:buNone/>
            </a:pPr>
            <a:r>
              <a:rPr i="0" lang="en" sz="1000" u="none" cap="none" strike="noStrike">
                <a:solidFill>
                  <a:schemeClr val="dk1"/>
                </a:solidFill>
              </a:rPr>
              <a:t>Land/resource tenure</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0"/>
              </a:spcAft>
              <a:buNone/>
            </a:pPr>
            <a:r>
              <a:rPr i="0" lang="en" sz="1000" u="none" cap="none" strike="noStrike">
                <a:solidFill>
                  <a:schemeClr val="dk1"/>
                </a:solidFill>
              </a:rPr>
              <a:t>Local governance</a:t>
            </a:r>
            <a:endParaRPr sz="1000"/>
          </a:p>
          <a:p>
            <a:pPr indent="0" lvl="0" marL="0" marR="0" rtl="0" algn="r">
              <a:spcBef>
                <a:spcPts val="100"/>
              </a:spcBef>
              <a:spcAft>
                <a:spcPts val="0"/>
              </a:spcAft>
              <a:buNone/>
            </a:pPr>
            <a:r>
              <a:t/>
            </a:r>
            <a:endParaRPr i="0" sz="1000" u="none" cap="none" strike="noStrike">
              <a:solidFill>
                <a:schemeClr val="dk1"/>
              </a:solidFill>
            </a:endParaRPr>
          </a:p>
          <a:p>
            <a:pPr indent="0" lvl="0" marL="0" marR="0" rtl="0" algn="r">
              <a:spcBef>
                <a:spcPts val="100"/>
              </a:spcBef>
              <a:spcAft>
                <a:spcPts val="100"/>
              </a:spcAft>
              <a:buNone/>
            </a:pPr>
            <a:r>
              <a:rPr i="0" lang="en" sz="1000" u="none" cap="none" strike="noStrike">
                <a:solidFill>
                  <a:schemeClr val="dk1"/>
                </a:solidFill>
              </a:rPr>
              <a:t>Cultural preservation</a:t>
            </a:r>
            <a:endParaRPr i="0" sz="1000" u="none" cap="none" strike="noStrike">
              <a:solidFill>
                <a:schemeClr val="dk1"/>
              </a:solidFill>
            </a:endParaRPr>
          </a:p>
        </p:txBody>
      </p:sp>
      <p:sp>
        <p:nvSpPr>
          <p:cNvPr id="703" name="Google Shape;703;p89"/>
          <p:cNvSpPr/>
          <p:nvPr/>
        </p:nvSpPr>
        <p:spPr>
          <a:xfrm>
            <a:off x="626794" y="2421995"/>
            <a:ext cx="1430700" cy="2571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04" name="Google Shape;704;p89"/>
          <p:cNvSpPr/>
          <p:nvPr/>
        </p:nvSpPr>
        <p:spPr>
          <a:xfrm>
            <a:off x="635856" y="2771498"/>
            <a:ext cx="1430700" cy="2571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05" name="Google Shape;705;p89"/>
          <p:cNvSpPr txBox="1"/>
          <p:nvPr>
            <p:ph idx="1" type="body"/>
          </p:nvPr>
        </p:nvSpPr>
        <p:spPr>
          <a:xfrm>
            <a:off x="540544" y="370200"/>
            <a:ext cx="8099700" cy="277500"/>
          </a:xfrm>
          <a:prstGeom prst="rect">
            <a:avLst/>
          </a:prstGeom>
        </p:spPr>
        <p:txBody>
          <a:bodyPr anchorCtr="0" anchor="t" bIns="45700" lIns="0" spcFirstLastPara="1" rIns="91425" wrap="square" tIns="45700">
            <a:noAutofit/>
          </a:bodyPr>
          <a:lstStyle/>
          <a:p>
            <a:pPr indent="0" lvl="0" marL="0" rtl="0" algn="l">
              <a:spcBef>
                <a:spcPts val="0"/>
              </a:spcBef>
              <a:spcAft>
                <a:spcPts val="0"/>
              </a:spcAft>
              <a:buNone/>
            </a:pPr>
            <a:r>
              <a:rPr lang="en" sz="1400">
                <a:solidFill>
                  <a:srgbClr val="DD7500"/>
                </a:solidFill>
                <a:latin typeface="Arial Black"/>
                <a:ea typeface="Arial Black"/>
                <a:cs typeface="Arial Black"/>
                <a:sym typeface="Arial Black"/>
              </a:rPr>
              <a:t>3.4.2 Attitudes and Practice  </a:t>
            </a:r>
            <a:endParaRPr sz="1400">
              <a:solidFill>
                <a:srgbClr val="DD7500"/>
              </a:solidFill>
              <a:latin typeface="Arial Black"/>
              <a:ea typeface="Arial Black"/>
              <a:cs typeface="Arial Black"/>
              <a:sym typeface="Arial Black"/>
            </a:endParaRPr>
          </a:p>
        </p:txBody>
      </p:sp>
      <p:sp>
        <p:nvSpPr>
          <p:cNvPr id="706" name="Google Shape;706;p89"/>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90"/>
          <p:cNvSpPr txBox="1"/>
          <p:nvPr/>
        </p:nvSpPr>
        <p:spPr>
          <a:xfrm>
            <a:off x="458150" y="805450"/>
            <a:ext cx="8334600" cy="4055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 sz="1100"/>
              <a:t>The next </a:t>
            </a:r>
            <a:r>
              <a:rPr lang="en" sz="1100"/>
              <a:t>slide shows that show that both those with and without PHE experience, identified a similar set of priority barriers to uptake (we noted those without PHE experience as assumed barriers and those with as realized). These are also consistent with the priority barriers identified in the PHE Expert Survey. The highest-ranked barriers were lack of </a:t>
            </a:r>
            <a:r>
              <a:rPr b="1" lang="en" sz="1100"/>
              <a:t>funding</a:t>
            </a:r>
            <a:r>
              <a:rPr lang="en" sz="1100"/>
              <a:t>, increased </a:t>
            </a:r>
            <a:r>
              <a:rPr b="1" lang="en" sz="1100"/>
              <a:t>cost and complexity</a:t>
            </a:r>
            <a:r>
              <a:rPr lang="en" sz="1100"/>
              <a:t>, lack of </a:t>
            </a:r>
            <a:r>
              <a:rPr b="1" lang="en" sz="1100"/>
              <a:t>organizational experience</a:t>
            </a:r>
            <a:r>
              <a:rPr lang="en" sz="1100"/>
              <a:t>, and lack of </a:t>
            </a:r>
            <a:r>
              <a:rPr b="1" lang="en" sz="1100"/>
              <a:t>awareness</a:t>
            </a:r>
            <a:r>
              <a:rPr lang="en" sz="1100"/>
              <a:t> of PHE. The next most important barriers included a belief that PHE is a </a:t>
            </a:r>
            <a:r>
              <a:rPr b="1" lang="en" sz="1100"/>
              <a:t>diversion</a:t>
            </a:r>
            <a:r>
              <a:rPr lang="en" sz="1100"/>
              <a:t> from their mission, lack of connection to appropriate </a:t>
            </a:r>
            <a:r>
              <a:rPr b="1" lang="en" sz="1100"/>
              <a:t>partners</a:t>
            </a:r>
            <a:r>
              <a:rPr lang="en" sz="1100"/>
              <a:t>, and lack of </a:t>
            </a:r>
            <a:r>
              <a:rPr b="1" lang="en" sz="1100"/>
              <a:t>policy support</a:t>
            </a:r>
            <a:r>
              <a:rPr lang="en" sz="1100"/>
              <a:t>. The PHE Expert Survey had identified negative associations with family planning as a critical assumed barrier; however, that was not ranked as high in the larger CMP Learning Survey. </a:t>
            </a:r>
            <a:endParaRPr sz="1100"/>
          </a:p>
          <a:p>
            <a:pPr indent="0" lvl="0" marL="0" rtl="0" algn="just">
              <a:lnSpc>
                <a:spcPct val="100000"/>
              </a:lnSpc>
              <a:spcBef>
                <a:spcPts val="0"/>
              </a:spcBef>
              <a:spcAft>
                <a:spcPts val="0"/>
              </a:spcAft>
              <a:buNone/>
            </a:pPr>
            <a:r>
              <a:t/>
            </a:r>
            <a:endParaRPr sz="1100">
              <a:solidFill>
                <a:schemeClr val="dk1"/>
              </a:solidFill>
            </a:endParaRPr>
          </a:p>
          <a:p>
            <a:pPr indent="0" lvl="0" marL="0" rtl="0" algn="just">
              <a:lnSpc>
                <a:spcPct val="100000"/>
              </a:lnSpc>
              <a:spcBef>
                <a:spcPts val="0"/>
              </a:spcBef>
              <a:spcAft>
                <a:spcPts val="0"/>
              </a:spcAft>
              <a:buNone/>
            </a:pPr>
            <a:r>
              <a:rPr lang="en" sz="1100">
                <a:solidFill>
                  <a:schemeClr val="dk1"/>
                </a:solidFill>
              </a:rPr>
              <a:t>Additional </a:t>
            </a:r>
            <a:r>
              <a:rPr b="1" lang="en" sz="1100">
                <a:solidFill>
                  <a:schemeClr val="dk1"/>
                </a:solidFill>
              </a:rPr>
              <a:t>assumed</a:t>
            </a:r>
            <a:r>
              <a:rPr lang="en" sz="1100">
                <a:solidFill>
                  <a:schemeClr val="dk1"/>
                </a:solidFill>
              </a:rPr>
              <a:t> barriers noted in the open-ended comments included:</a:t>
            </a:r>
            <a:endParaRPr sz="1100">
              <a:solidFill>
                <a:schemeClr val="dk1"/>
              </a:solidFill>
            </a:endParaRPr>
          </a:p>
          <a:p>
            <a:pPr indent="-298450" lvl="0" marL="457200" rtl="0" algn="just">
              <a:lnSpc>
                <a:spcPct val="100000"/>
              </a:lnSpc>
              <a:spcBef>
                <a:spcPts val="0"/>
              </a:spcBef>
              <a:spcAft>
                <a:spcPts val="0"/>
              </a:spcAft>
              <a:buClr>
                <a:schemeClr val="dk1"/>
              </a:buClr>
              <a:buSzPts val="1100"/>
              <a:buChar char="●"/>
            </a:pPr>
            <a:r>
              <a:rPr lang="en" sz="1100">
                <a:solidFill>
                  <a:schemeClr val="dk1"/>
                </a:solidFill>
              </a:rPr>
              <a:t>Lack of evidence and uncertainty about the causal relationships</a:t>
            </a:r>
            <a:endParaRPr sz="1100">
              <a:solidFill>
                <a:schemeClr val="dk1"/>
              </a:solidFill>
            </a:endParaRPr>
          </a:p>
          <a:p>
            <a:pPr indent="-298450" lvl="0" marL="457200" rtl="0" algn="just">
              <a:lnSpc>
                <a:spcPct val="100000"/>
              </a:lnSpc>
              <a:spcBef>
                <a:spcPts val="0"/>
              </a:spcBef>
              <a:spcAft>
                <a:spcPts val="0"/>
              </a:spcAft>
              <a:buClr>
                <a:schemeClr val="dk1"/>
              </a:buClr>
              <a:buSzPts val="1100"/>
              <a:buChar char="●"/>
            </a:pPr>
            <a:r>
              <a:rPr lang="en" sz="1100">
                <a:solidFill>
                  <a:schemeClr val="dk1"/>
                </a:solidFill>
              </a:rPr>
              <a:t>Lack of understanding that the approach is needs-driven and rights-based</a:t>
            </a:r>
            <a:endParaRPr sz="1100">
              <a:solidFill>
                <a:schemeClr val="dk1"/>
              </a:solidFill>
            </a:endParaRPr>
          </a:p>
          <a:p>
            <a:pPr indent="0" lvl="0" marL="0" rtl="0" algn="just">
              <a:lnSpc>
                <a:spcPct val="100000"/>
              </a:lnSpc>
              <a:spcBef>
                <a:spcPts val="0"/>
              </a:spcBef>
              <a:spcAft>
                <a:spcPts val="0"/>
              </a:spcAft>
              <a:buNone/>
            </a:pPr>
            <a:r>
              <a:t/>
            </a:r>
            <a:endParaRPr sz="1100">
              <a:solidFill>
                <a:schemeClr val="dk1"/>
              </a:solidFill>
            </a:endParaRPr>
          </a:p>
          <a:p>
            <a:pPr indent="0" lvl="0" marL="0" rtl="0" algn="just">
              <a:spcBef>
                <a:spcPts val="0"/>
              </a:spcBef>
              <a:spcAft>
                <a:spcPts val="0"/>
              </a:spcAft>
              <a:buClr>
                <a:schemeClr val="dk1"/>
              </a:buClr>
              <a:buSzPts val="1800"/>
              <a:buFont typeface="Calibri"/>
              <a:buNone/>
            </a:pPr>
            <a:r>
              <a:rPr lang="en" sz="1100">
                <a:solidFill>
                  <a:schemeClr val="dk1"/>
                </a:solidFill>
              </a:rPr>
              <a:t>Additional </a:t>
            </a:r>
            <a:r>
              <a:rPr b="1" lang="en" sz="1100">
                <a:solidFill>
                  <a:schemeClr val="dk1"/>
                </a:solidFill>
              </a:rPr>
              <a:t>realized</a:t>
            </a:r>
            <a:r>
              <a:rPr lang="en" sz="1100">
                <a:solidFill>
                  <a:schemeClr val="dk1"/>
                </a:solidFill>
              </a:rPr>
              <a:t> barriers noted in the open-ended comments by those with PHE experience included: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Lack of dedicated funding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Lack of organizational champions including lack of leadership support</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Concerns about mission drift</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Political / religious sensitivities around family planning</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Lack of knowledge of sensitivities and how to talk about PHE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Lack of understanding of how to do PHE and where to go to learn</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Lack of capacity and resources available / competing needs within org</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Lack of funding for partners to deliver reproductive health services</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p:txBody>
      </p:sp>
      <p:sp>
        <p:nvSpPr>
          <p:cNvPr id="712" name="Google Shape;712;p90"/>
          <p:cNvSpPr txBox="1"/>
          <p:nvPr>
            <p:ph idx="4294967295" type="body"/>
          </p:nvPr>
        </p:nvSpPr>
        <p:spPr>
          <a:xfrm>
            <a:off x="540544" y="446400"/>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3.4.3 Barriers to Adoption </a:t>
            </a:r>
            <a:endParaRPr sz="1400">
              <a:solidFill>
                <a:srgbClr val="DD7500"/>
              </a:solidFill>
              <a:latin typeface="Arial Black"/>
              <a:ea typeface="Arial Black"/>
              <a:cs typeface="Arial Black"/>
              <a:sym typeface="Arial Black"/>
            </a:endParaRPr>
          </a:p>
        </p:txBody>
      </p:sp>
      <p:sp>
        <p:nvSpPr>
          <p:cNvPr id="713" name="Google Shape;713;p90"/>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714" name="Google Shape;714;p90"/>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91"/>
          <p:cNvSpPr txBox="1"/>
          <p:nvPr>
            <p:ph type="title"/>
          </p:nvPr>
        </p:nvSpPr>
        <p:spPr>
          <a:xfrm>
            <a:off x="3747486" y="999235"/>
            <a:ext cx="2601300" cy="156000"/>
          </a:xfrm>
          <a:prstGeom prst="rect">
            <a:avLst/>
          </a:prstGeom>
          <a:noFill/>
          <a:ln>
            <a:noFill/>
          </a:ln>
        </p:spPr>
        <p:txBody>
          <a:bodyPr anchorCtr="0" anchor="ctr" bIns="45700" lIns="0" spcFirstLastPara="1" rIns="91425" wrap="square" tIns="45700">
            <a:noAutofit/>
          </a:bodyPr>
          <a:lstStyle/>
          <a:p>
            <a:pPr indent="0" lvl="0" marL="0" rtl="0" algn="l">
              <a:spcBef>
                <a:spcPts val="0"/>
              </a:spcBef>
              <a:spcAft>
                <a:spcPts val="0"/>
              </a:spcAft>
              <a:buClr>
                <a:schemeClr val="dk1"/>
              </a:buClr>
              <a:buSzPts val="1050"/>
              <a:buFont typeface="Arial"/>
              <a:buNone/>
            </a:pPr>
            <a:r>
              <a:rPr lang="en" sz="1200">
                <a:latin typeface="Arial"/>
                <a:ea typeface="Arial"/>
                <a:cs typeface="Arial"/>
                <a:sym typeface="Arial"/>
              </a:rPr>
              <a:t>Assumed barriers</a:t>
            </a:r>
            <a:endParaRPr sz="1200">
              <a:latin typeface="Arial"/>
              <a:ea typeface="Arial"/>
              <a:cs typeface="Arial"/>
              <a:sym typeface="Arial"/>
            </a:endParaRPr>
          </a:p>
        </p:txBody>
      </p:sp>
      <p:pic>
        <p:nvPicPr>
          <p:cNvPr descr="chart5430302410.png" id="721" name="Google Shape;721;p91"/>
          <p:cNvPicPr preferRelativeResize="0"/>
          <p:nvPr/>
        </p:nvPicPr>
        <p:blipFill rotWithShape="1">
          <a:blip r:embed="rId3">
            <a:alphaModFix/>
          </a:blip>
          <a:srcRect b="8809" l="15803" r="0" t="0"/>
          <a:stretch/>
        </p:blipFill>
        <p:spPr>
          <a:xfrm>
            <a:off x="3562400" y="1136748"/>
            <a:ext cx="2970113" cy="3763978"/>
          </a:xfrm>
          <a:prstGeom prst="rect">
            <a:avLst/>
          </a:prstGeom>
          <a:noFill/>
          <a:ln>
            <a:noFill/>
          </a:ln>
        </p:spPr>
      </p:pic>
      <p:sp>
        <p:nvSpPr>
          <p:cNvPr id="722" name="Google Shape;722;p91"/>
          <p:cNvSpPr txBox="1"/>
          <p:nvPr/>
        </p:nvSpPr>
        <p:spPr>
          <a:xfrm>
            <a:off x="6595883" y="1027869"/>
            <a:ext cx="1988700" cy="184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1050"/>
              <a:buFont typeface="Arial"/>
              <a:buNone/>
            </a:pPr>
            <a:r>
              <a:rPr b="1" i="0" lang="en" sz="1200" u="none" cap="none" strike="noStrike">
                <a:solidFill>
                  <a:schemeClr val="dk1"/>
                </a:solidFill>
                <a:latin typeface="Arial"/>
                <a:ea typeface="Arial"/>
                <a:cs typeface="Arial"/>
                <a:sym typeface="Arial"/>
              </a:rPr>
              <a:t>Realized barriers</a:t>
            </a:r>
            <a:endParaRPr b="1" i="0" sz="1200" u="none" cap="none" strike="noStrike">
              <a:solidFill>
                <a:schemeClr val="dk1"/>
              </a:solidFill>
              <a:latin typeface="Arial"/>
              <a:ea typeface="Arial"/>
              <a:cs typeface="Arial"/>
              <a:sym typeface="Arial"/>
            </a:endParaRPr>
          </a:p>
        </p:txBody>
      </p:sp>
      <p:pic>
        <p:nvPicPr>
          <p:cNvPr descr="chart5430302410.png" id="723" name="Google Shape;723;p91"/>
          <p:cNvPicPr preferRelativeResize="0"/>
          <p:nvPr/>
        </p:nvPicPr>
        <p:blipFill rotWithShape="1">
          <a:blip r:embed="rId3">
            <a:alphaModFix/>
          </a:blip>
          <a:srcRect b="0" l="0" r="0" t="95255"/>
          <a:stretch/>
        </p:blipFill>
        <p:spPr>
          <a:xfrm>
            <a:off x="3315300" y="4869025"/>
            <a:ext cx="3318325" cy="184199"/>
          </a:xfrm>
          <a:prstGeom prst="rect">
            <a:avLst/>
          </a:prstGeom>
          <a:noFill/>
          <a:ln>
            <a:noFill/>
          </a:ln>
        </p:spPr>
      </p:pic>
      <p:sp>
        <p:nvSpPr>
          <p:cNvPr id="724" name="Google Shape;724;p91"/>
          <p:cNvSpPr txBox="1"/>
          <p:nvPr/>
        </p:nvSpPr>
        <p:spPr>
          <a:xfrm>
            <a:off x="307100" y="1147800"/>
            <a:ext cx="3211500" cy="3540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i="0" lang="en" sz="1000" u="none" cap="none" strike="noStrike">
                <a:solidFill>
                  <a:schemeClr val="dk1"/>
                </a:solidFill>
              </a:rPr>
              <a:t>Lack of awareness of approach</a:t>
            </a:r>
            <a:endParaRPr sz="1000"/>
          </a:p>
          <a:p>
            <a:pPr indent="0" lvl="0" marL="0" marR="0" rtl="0" algn="r">
              <a:lnSpc>
                <a:spcPct val="100000"/>
              </a:lnSpc>
              <a:spcBef>
                <a:spcPts val="1100"/>
              </a:spcBef>
              <a:spcAft>
                <a:spcPts val="0"/>
              </a:spcAft>
              <a:buNone/>
            </a:pPr>
            <a:r>
              <a:rPr i="0" lang="en" sz="1000" u="none" cap="none" strike="noStrike">
                <a:solidFill>
                  <a:schemeClr val="dk1"/>
                </a:solidFill>
              </a:rPr>
              <a:t>Belief is irrelevant</a:t>
            </a:r>
            <a:endParaRPr sz="1000"/>
          </a:p>
          <a:p>
            <a:pPr indent="0" lvl="0" marL="0" marR="0" rtl="0" algn="r">
              <a:lnSpc>
                <a:spcPct val="100000"/>
              </a:lnSpc>
              <a:spcBef>
                <a:spcPts val="1100"/>
              </a:spcBef>
              <a:spcAft>
                <a:spcPts val="0"/>
              </a:spcAft>
              <a:buNone/>
            </a:pPr>
            <a:r>
              <a:rPr i="0" lang="en" sz="1000" u="none" cap="none" strike="noStrike">
                <a:solidFill>
                  <a:schemeClr val="dk1"/>
                </a:solidFill>
              </a:rPr>
              <a:t>Belief is a diversion</a:t>
            </a:r>
            <a:endParaRPr sz="1000"/>
          </a:p>
          <a:p>
            <a:pPr indent="0" lvl="0" marL="0" marR="0" rtl="0" algn="r">
              <a:lnSpc>
                <a:spcPct val="100000"/>
              </a:lnSpc>
              <a:spcBef>
                <a:spcPts val="1100"/>
              </a:spcBef>
              <a:spcAft>
                <a:spcPts val="0"/>
              </a:spcAft>
              <a:buNone/>
            </a:pPr>
            <a:r>
              <a:rPr i="0" lang="en" sz="1000" u="none" cap="none" strike="noStrike">
                <a:solidFill>
                  <a:schemeClr val="dk1"/>
                </a:solidFill>
              </a:rPr>
              <a:t>Lack knowledge of population projections</a:t>
            </a:r>
            <a:endParaRPr sz="1000"/>
          </a:p>
          <a:p>
            <a:pPr indent="0" lvl="0" marL="0" marR="0" rtl="0" algn="r">
              <a:lnSpc>
                <a:spcPct val="100000"/>
              </a:lnSpc>
              <a:spcBef>
                <a:spcPts val="1100"/>
              </a:spcBef>
              <a:spcAft>
                <a:spcPts val="0"/>
              </a:spcAft>
              <a:buNone/>
            </a:pPr>
            <a:r>
              <a:rPr i="0" lang="en" sz="1000" u="none" cap="none" strike="noStrike">
                <a:solidFill>
                  <a:schemeClr val="dk1"/>
                </a:solidFill>
              </a:rPr>
              <a:t>Is outside exper</a:t>
            </a:r>
            <a:r>
              <a:rPr lang="en" sz="1000">
                <a:solidFill>
                  <a:schemeClr val="dk1"/>
                </a:solidFill>
              </a:rPr>
              <a:t>tise</a:t>
            </a:r>
            <a:endParaRPr sz="1000"/>
          </a:p>
          <a:p>
            <a:pPr indent="0" lvl="0" marL="0" marR="0" rtl="0" algn="r">
              <a:lnSpc>
                <a:spcPct val="100000"/>
              </a:lnSpc>
              <a:spcBef>
                <a:spcPts val="1100"/>
              </a:spcBef>
              <a:spcAft>
                <a:spcPts val="0"/>
              </a:spcAft>
              <a:buNone/>
            </a:pPr>
            <a:r>
              <a:rPr i="0" lang="en" sz="1000" u="none" cap="none" strike="noStrike">
                <a:solidFill>
                  <a:schemeClr val="dk1"/>
                </a:solidFill>
              </a:rPr>
              <a:t>Lack connection with health partner</a:t>
            </a:r>
            <a:endParaRPr sz="1000"/>
          </a:p>
          <a:p>
            <a:pPr indent="0" lvl="0" marL="0" marR="0" rtl="0" algn="r">
              <a:lnSpc>
                <a:spcPct val="100000"/>
              </a:lnSpc>
              <a:spcBef>
                <a:spcPts val="1100"/>
              </a:spcBef>
              <a:spcAft>
                <a:spcPts val="0"/>
              </a:spcAft>
              <a:buNone/>
            </a:pPr>
            <a:r>
              <a:rPr i="0" lang="en" sz="1000" u="none" cap="none" strike="noStrike">
                <a:solidFill>
                  <a:schemeClr val="dk1"/>
                </a:solidFill>
              </a:rPr>
              <a:t>Increased cost / complexity</a:t>
            </a:r>
            <a:endParaRPr sz="1000"/>
          </a:p>
          <a:p>
            <a:pPr indent="0" lvl="0" marL="0" marR="0" rtl="0" algn="r">
              <a:lnSpc>
                <a:spcPct val="100000"/>
              </a:lnSpc>
              <a:spcBef>
                <a:spcPts val="1100"/>
              </a:spcBef>
              <a:spcAft>
                <a:spcPts val="0"/>
              </a:spcAft>
              <a:buNone/>
            </a:pPr>
            <a:r>
              <a:rPr i="0" lang="en" sz="1000" u="none" cap="none" strike="noStrike">
                <a:solidFill>
                  <a:schemeClr val="dk1"/>
                </a:solidFill>
              </a:rPr>
              <a:t>Lack of funding</a:t>
            </a:r>
            <a:endParaRPr sz="1000"/>
          </a:p>
          <a:p>
            <a:pPr indent="0" lvl="0" marL="0" marR="0" rtl="0" algn="r">
              <a:lnSpc>
                <a:spcPct val="100000"/>
              </a:lnSpc>
              <a:spcBef>
                <a:spcPts val="1100"/>
              </a:spcBef>
              <a:spcAft>
                <a:spcPts val="0"/>
              </a:spcAft>
              <a:buNone/>
            </a:pPr>
            <a:r>
              <a:rPr i="0" lang="en" sz="1000" u="none" cap="none" strike="noStrike">
                <a:solidFill>
                  <a:schemeClr val="dk1"/>
                </a:solidFill>
              </a:rPr>
              <a:t>Lack policy support</a:t>
            </a:r>
            <a:endParaRPr sz="1000"/>
          </a:p>
          <a:p>
            <a:pPr indent="0" lvl="0" marL="0" marR="0" rtl="0" algn="r">
              <a:lnSpc>
                <a:spcPct val="100000"/>
              </a:lnSpc>
              <a:spcBef>
                <a:spcPts val="1100"/>
              </a:spcBef>
              <a:spcAft>
                <a:spcPts val="0"/>
              </a:spcAft>
              <a:buNone/>
            </a:pPr>
            <a:r>
              <a:rPr i="0" lang="en" sz="1000" u="none" cap="none" strike="noStrike">
                <a:solidFill>
                  <a:schemeClr val="dk1"/>
                </a:solidFill>
              </a:rPr>
              <a:t>Negative associations with family planning</a:t>
            </a:r>
            <a:endParaRPr sz="1000"/>
          </a:p>
          <a:p>
            <a:pPr indent="0" lvl="0" marL="0" marR="0" rtl="0" algn="r">
              <a:lnSpc>
                <a:spcPct val="100000"/>
              </a:lnSpc>
              <a:spcBef>
                <a:spcPts val="1100"/>
              </a:spcBef>
              <a:spcAft>
                <a:spcPts val="0"/>
              </a:spcAft>
              <a:buNone/>
            </a:pPr>
            <a:r>
              <a:rPr i="0" lang="en" sz="1000" u="none" cap="none" strike="noStrike">
                <a:solidFill>
                  <a:schemeClr val="dk1"/>
                </a:solidFill>
              </a:rPr>
              <a:t>Belief that impacts take too long</a:t>
            </a:r>
            <a:endParaRPr sz="1000"/>
          </a:p>
          <a:p>
            <a:pPr indent="0" lvl="0" marL="0" marR="0" rtl="0" algn="r">
              <a:lnSpc>
                <a:spcPct val="100000"/>
              </a:lnSpc>
              <a:spcBef>
                <a:spcPts val="1100"/>
              </a:spcBef>
              <a:spcAft>
                <a:spcPts val="1100"/>
              </a:spcAft>
              <a:buNone/>
            </a:pPr>
            <a:r>
              <a:rPr i="0" lang="en" sz="1000" u="none" cap="none" strike="noStrike">
                <a:solidFill>
                  <a:schemeClr val="dk1"/>
                </a:solidFill>
              </a:rPr>
              <a:t>Belief that is difficult to scale up</a:t>
            </a:r>
            <a:endParaRPr i="0" sz="1000" u="none" cap="none" strike="noStrike">
              <a:solidFill>
                <a:schemeClr val="dk1"/>
              </a:solidFill>
            </a:endParaRPr>
          </a:p>
        </p:txBody>
      </p:sp>
      <p:sp>
        <p:nvSpPr>
          <p:cNvPr id="725" name="Google Shape;725;p91"/>
          <p:cNvSpPr txBox="1"/>
          <p:nvPr/>
        </p:nvSpPr>
        <p:spPr>
          <a:xfrm>
            <a:off x="647952" y="541125"/>
            <a:ext cx="8262600" cy="3912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dk1"/>
              </a:buClr>
              <a:buSzPts val="1400"/>
              <a:buFont typeface="Arial"/>
              <a:buNone/>
            </a:pPr>
            <a:r>
              <a:rPr b="1" i="1" lang="en" sz="1200" u="none" cap="none" strike="noStrike">
                <a:solidFill>
                  <a:schemeClr val="dk1"/>
                </a:solidFill>
                <a:latin typeface="Arial"/>
                <a:ea typeface="Arial"/>
                <a:cs typeface="Arial"/>
                <a:sym typeface="Arial"/>
              </a:rPr>
              <a:t>General assumed barriers to PHE uptake compared to actual barriers encountered in PHE application </a:t>
            </a:r>
            <a:endParaRPr b="1" i="1" sz="1200" u="none" cap="none" strike="noStrike">
              <a:solidFill>
                <a:schemeClr val="dk1"/>
              </a:solidFill>
              <a:latin typeface="Arial"/>
              <a:ea typeface="Arial"/>
              <a:cs typeface="Arial"/>
              <a:sym typeface="Arial"/>
            </a:endParaRPr>
          </a:p>
        </p:txBody>
      </p:sp>
      <p:sp>
        <p:nvSpPr>
          <p:cNvPr id="726" name="Google Shape;726;p91"/>
          <p:cNvSpPr txBox="1"/>
          <p:nvPr>
            <p:ph idx="1" type="body"/>
          </p:nvPr>
        </p:nvSpPr>
        <p:spPr>
          <a:xfrm>
            <a:off x="540544" y="370200"/>
            <a:ext cx="8099700" cy="277500"/>
          </a:xfrm>
          <a:prstGeom prst="rect">
            <a:avLst/>
          </a:prstGeom>
        </p:spPr>
        <p:txBody>
          <a:bodyPr anchorCtr="0" anchor="t" bIns="45700" lIns="0" spcFirstLastPara="1" rIns="91425" wrap="square" tIns="45700">
            <a:noAutofit/>
          </a:bodyPr>
          <a:lstStyle/>
          <a:p>
            <a:pPr indent="0" lvl="0" marL="0" rtl="0" algn="l">
              <a:spcBef>
                <a:spcPts val="0"/>
              </a:spcBef>
              <a:spcAft>
                <a:spcPts val="0"/>
              </a:spcAft>
              <a:buNone/>
            </a:pPr>
            <a:r>
              <a:rPr lang="en" sz="1400">
                <a:solidFill>
                  <a:srgbClr val="DD7500"/>
                </a:solidFill>
                <a:latin typeface="Arial Black"/>
                <a:ea typeface="Arial Black"/>
                <a:cs typeface="Arial Black"/>
                <a:sym typeface="Arial Black"/>
              </a:rPr>
              <a:t>3.4.3 Barriers to Adoption </a:t>
            </a:r>
            <a:endParaRPr sz="1400">
              <a:solidFill>
                <a:srgbClr val="DD7500"/>
              </a:solidFill>
              <a:latin typeface="Arial Black"/>
              <a:ea typeface="Arial Black"/>
              <a:cs typeface="Arial Black"/>
              <a:sym typeface="Arial Black"/>
            </a:endParaRPr>
          </a:p>
        </p:txBody>
      </p:sp>
      <p:sp>
        <p:nvSpPr>
          <p:cNvPr id="727" name="Google Shape;727;p91"/>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728" name="Google Shape;728;p91"/>
          <p:cNvSpPr/>
          <p:nvPr/>
        </p:nvSpPr>
        <p:spPr>
          <a:xfrm>
            <a:off x="898875" y="1130550"/>
            <a:ext cx="2601300" cy="2808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29" name="Google Shape;729;p91"/>
          <p:cNvSpPr/>
          <p:nvPr/>
        </p:nvSpPr>
        <p:spPr>
          <a:xfrm>
            <a:off x="898875" y="2350300"/>
            <a:ext cx="2601300" cy="2808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30" name="Google Shape;730;p91"/>
          <p:cNvSpPr/>
          <p:nvPr/>
        </p:nvSpPr>
        <p:spPr>
          <a:xfrm>
            <a:off x="898750" y="3209725"/>
            <a:ext cx="2601300" cy="2808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31" name="Google Shape;731;p91"/>
          <p:cNvSpPr/>
          <p:nvPr/>
        </p:nvSpPr>
        <p:spPr>
          <a:xfrm>
            <a:off x="898750" y="2884250"/>
            <a:ext cx="2601300" cy="280800"/>
          </a:xfrm>
          <a:prstGeom prst="roundRect">
            <a:avLst>
              <a:gd fmla="val 16667" name="adj"/>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732" name="Google Shape;732;p91"/>
          <p:cNvPicPr preferRelativeResize="0"/>
          <p:nvPr/>
        </p:nvPicPr>
        <p:blipFill rotWithShape="1">
          <a:blip r:embed="rId4">
            <a:alphaModFix/>
          </a:blip>
          <a:srcRect b="7552" l="0" r="0" t="0"/>
          <a:stretch/>
        </p:blipFill>
        <p:spPr>
          <a:xfrm>
            <a:off x="6633625" y="1179950"/>
            <a:ext cx="1787617" cy="3508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2"/>
          <p:cNvSpPr txBox="1"/>
          <p:nvPr/>
        </p:nvSpPr>
        <p:spPr>
          <a:xfrm>
            <a:off x="458150" y="737825"/>
            <a:ext cx="8334600" cy="3928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 sz="1100">
                <a:solidFill>
                  <a:schemeClr val="dk1"/>
                </a:solidFill>
              </a:rPr>
              <a:t>Responses to three</a:t>
            </a:r>
            <a:r>
              <a:rPr lang="en" sz="1100">
                <a:solidFill>
                  <a:schemeClr val="dk1"/>
                </a:solidFill>
              </a:rPr>
              <a:t> open-ended questions o</a:t>
            </a:r>
            <a:r>
              <a:rPr lang="en" sz="1100">
                <a:solidFill>
                  <a:schemeClr val="dk1"/>
                </a:solidFill>
              </a:rPr>
              <a:t>f those with PHE experience, helped identify </a:t>
            </a:r>
            <a:r>
              <a:rPr lang="en" sz="1100">
                <a:solidFill>
                  <a:schemeClr val="dk1"/>
                </a:solidFill>
              </a:rPr>
              <a:t>potential solutions summarized below. </a:t>
            </a:r>
            <a:endParaRPr sz="11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100">
              <a:solidFill>
                <a:schemeClr val="dk1"/>
              </a:solidFill>
            </a:endParaRPr>
          </a:p>
          <a:p>
            <a:pPr indent="0" lvl="0" marL="0" rtl="0" algn="just">
              <a:spcBef>
                <a:spcPts val="0"/>
              </a:spcBef>
              <a:spcAft>
                <a:spcPts val="0"/>
              </a:spcAft>
              <a:buClr>
                <a:schemeClr val="dk1"/>
              </a:buClr>
              <a:buSzPts val="1800"/>
              <a:buFont typeface="Calibri"/>
              <a:buNone/>
            </a:pPr>
            <a:r>
              <a:rPr lang="en" sz="1100">
                <a:solidFill>
                  <a:schemeClr val="dk1"/>
                </a:solidFill>
              </a:rPr>
              <a:t>Of those with experience, the m</a:t>
            </a:r>
            <a:r>
              <a:rPr lang="en" sz="1100">
                <a:solidFill>
                  <a:schemeClr val="dk1"/>
                </a:solidFill>
              </a:rPr>
              <a:t>ain factors that led to their PHE adoption included:</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A staff champion / staff committed to the approach</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A willing and able partner</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Dedicated funding</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Existing local trust / a participatory approach</a:t>
            </a:r>
            <a:endParaRPr sz="1100">
              <a:solidFill>
                <a:schemeClr val="dk1"/>
              </a:solidFill>
            </a:endParaRPr>
          </a:p>
          <a:p>
            <a:pPr indent="0" lvl="0" marL="0" rtl="0" algn="just">
              <a:spcBef>
                <a:spcPts val="0"/>
              </a:spcBef>
              <a:spcAft>
                <a:spcPts val="0"/>
              </a:spcAft>
              <a:buClr>
                <a:schemeClr val="dk1"/>
              </a:buClr>
              <a:buSzPts val="1100"/>
              <a:buFont typeface="Arial"/>
              <a:buNone/>
            </a:pPr>
            <a:r>
              <a:t/>
            </a:r>
            <a:endParaRPr sz="1100">
              <a:solidFill>
                <a:schemeClr val="dk1"/>
              </a:solidFill>
            </a:endParaRPr>
          </a:p>
          <a:p>
            <a:pPr indent="0" lvl="0" marL="0" rtl="0" algn="just">
              <a:spcBef>
                <a:spcPts val="0"/>
              </a:spcBef>
              <a:spcAft>
                <a:spcPts val="0"/>
              </a:spcAft>
              <a:buClr>
                <a:schemeClr val="dk1"/>
              </a:buClr>
              <a:buSzPts val="1100"/>
              <a:buFont typeface="Arial"/>
              <a:buNone/>
            </a:pPr>
            <a:r>
              <a:rPr lang="en" sz="1100">
                <a:solidFill>
                  <a:schemeClr val="dk1"/>
                </a:solidFill>
              </a:rPr>
              <a:t>Suggestions for actions that would </a:t>
            </a:r>
            <a:r>
              <a:rPr lang="en" sz="1100">
                <a:solidFill>
                  <a:schemeClr val="dk1"/>
                </a:solidFill>
              </a:rPr>
              <a:t>encourage greater PHE adoption included: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Greater awareness building and advocacy for the PHE approach with conservation organizations, funders, and government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More case studies and evidence of impact including examples that use the Conservation Standards</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Greater funding support for PHE specifically and for integrated cross sectoral and long-term approaches more generally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Help connecting conservation organizations to appropriate health and development partners</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Development of guidance and information to support adoption</a:t>
            </a:r>
            <a:endParaRPr sz="1100">
              <a:solidFill>
                <a:schemeClr val="dk1"/>
              </a:solidFill>
            </a:endParaRPr>
          </a:p>
          <a:p>
            <a:pPr indent="0" lvl="0" marL="0" rtl="0" algn="just">
              <a:spcBef>
                <a:spcPts val="0"/>
              </a:spcBef>
              <a:spcAft>
                <a:spcPts val="0"/>
              </a:spcAft>
              <a:buClr>
                <a:schemeClr val="dk1"/>
              </a:buClr>
              <a:buSzPts val="1100"/>
              <a:buFont typeface="Arial"/>
              <a:buNone/>
            </a:pPr>
            <a:r>
              <a:t/>
            </a:r>
            <a:endParaRPr sz="1100">
              <a:solidFill>
                <a:schemeClr val="dk1"/>
              </a:solidFill>
            </a:endParaRPr>
          </a:p>
          <a:p>
            <a:pPr indent="0" lvl="0" marL="0" rtl="0" algn="just">
              <a:spcBef>
                <a:spcPts val="0"/>
              </a:spcBef>
              <a:spcAft>
                <a:spcPts val="0"/>
              </a:spcAft>
              <a:buClr>
                <a:schemeClr val="dk1"/>
              </a:buClr>
              <a:buSzPts val="1100"/>
              <a:buFont typeface="Arial"/>
              <a:buNone/>
            </a:pPr>
            <a:r>
              <a:rPr lang="en" sz="1100">
                <a:solidFill>
                  <a:schemeClr val="dk1"/>
                </a:solidFill>
              </a:rPr>
              <a:t>Specific requests of the PHE community included: </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Greater awareness creation around what PHE means and its benefits</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Case studies demonstrating success</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Assistance connecting to the right partners</a:t>
            </a:r>
            <a:endParaRPr sz="1100">
              <a:solidFill>
                <a:schemeClr val="dk1"/>
              </a:solidFill>
            </a:endParaRPr>
          </a:p>
          <a:p>
            <a:pPr indent="-298450" lvl="0" marL="457200" rtl="0" algn="just">
              <a:spcBef>
                <a:spcPts val="0"/>
              </a:spcBef>
              <a:spcAft>
                <a:spcPts val="0"/>
              </a:spcAft>
              <a:buClr>
                <a:schemeClr val="dk1"/>
              </a:buClr>
              <a:buSzPts val="1100"/>
              <a:buChar char="●"/>
            </a:pPr>
            <a:r>
              <a:rPr lang="en" sz="1100">
                <a:solidFill>
                  <a:schemeClr val="dk1"/>
                </a:solidFill>
              </a:rPr>
              <a:t>Support/mentoring from the PHE community to drive initial integration of PHE into conservation organizations</a:t>
            </a:r>
            <a:endParaRPr sz="1100">
              <a:solidFill>
                <a:schemeClr val="dk1"/>
              </a:solidFill>
            </a:endParaRPr>
          </a:p>
          <a:p>
            <a:pPr indent="0" lvl="0" marL="0" rtl="0" algn="l">
              <a:lnSpc>
                <a:spcPct val="100000"/>
              </a:lnSpc>
              <a:spcBef>
                <a:spcPts val="0"/>
              </a:spcBef>
              <a:spcAft>
                <a:spcPts val="0"/>
              </a:spcAft>
              <a:buNone/>
            </a:pPr>
            <a:r>
              <a:t/>
            </a:r>
            <a:endParaRPr sz="1100">
              <a:solidFill>
                <a:schemeClr val="dk1"/>
              </a:solidFill>
            </a:endParaRPr>
          </a:p>
        </p:txBody>
      </p:sp>
      <p:sp>
        <p:nvSpPr>
          <p:cNvPr id="738" name="Google Shape;738;p92"/>
          <p:cNvSpPr txBox="1"/>
          <p:nvPr>
            <p:ph idx="4294967295" type="body"/>
          </p:nvPr>
        </p:nvSpPr>
        <p:spPr>
          <a:xfrm>
            <a:off x="540544" y="370200"/>
            <a:ext cx="8099700" cy="2775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3.</a:t>
            </a:r>
            <a:r>
              <a:rPr lang="en" sz="1400">
                <a:solidFill>
                  <a:srgbClr val="DD7500"/>
                </a:solidFill>
                <a:latin typeface="Arial Black"/>
                <a:ea typeface="Arial Black"/>
                <a:cs typeface="Arial Black"/>
                <a:sym typeface="Arial Black"/>
              </a:rPr>
              <a:t>4</a:t>
            </a:r>
            <a:r>
              <a:rPr lang="en" sz="1400">
                <a:solidFill>
                  <a:srgbClr val="DD7500"/>
                </a:solidFill>
                <a:latin typeface="Arial Black"/>
                <a:ea typeface="Arial Black"/>
                <a:cs typeface="Arial Black"/>
                <a:sym typeface="Arial Black"/>
              </a:rPr>
              <a:t>.4 Potential Solutions </a:t>
            </a:r>
            <a:endParaRPr sz="1400">
              <a:solidFill>
                <a:srgbClr val="DD7500"/>
              </a:solidFill>
              <a:latin typeface="Arial Black"/>
              <a:ea typeface="Arial Black"/>
              <a:cs typeface="Arial Black"/>
              <a:sym typeface="Arial Black"/>
            </a:endParaRPr>
          </a:p>
        </p:txBody>
      </p:sp>
      <p:sp>
        <p:nvSpPr>
          <p:cNvPr id="739" name="Google Shape;739;p92"/>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93"/>
          <p:cNvPicPr preferRelativeResize="0"/>
          <p:nvPr/>
        </p:nvPicPr>
        <p:blipFill>
          <a:blip r:embed="rId3">
            <a:alphaModFix/>
          </a:blip>
          <a:stretch>
            <a:fillRect/>
          </a:stretch>
        </p:blipFill>
        <p:spPr>
          <a:xfrm>
            <a:off x="0" y="0"/>
            <a:ext cx="9062349" cy="5143500"/>
          </a:xfrm>
          <a:prstGeom prst="rect">
            <a:avLst/>
          </a:prstGeom>
          <a:noFill/>
          <a:ln>
            <a:noFill/>
          </a:ln>
        </p:spPr>
      </p:pic>
      <p:pic>
        <p:nvPicPr>
          <p:cNvPr id="745" name="Google Shape;745;p93"/>
          <p:cNvPicPr preferRelativeResize="0"/>
          <p:nvPr/>
        </p:nvPicPr>
        <p:blipFill>
          <a:blip r:embed="rId4">
            <a:alphaModFix/>
          </a:blip>
          <a:stretch>
            <a:fillRect/>
          </a:stretch>
        </p:blipFill>
        <p:spPr>
          <a:xfrm>
            <a:off x="-1" y="-25"/>
            <a:ext cx="9144000" cy="5143500"/>
          </a:xfrm>
          <a:prstGeom prst="rect">
            <a:avLst/>
          </a:prstGeom>
          <a:noFill/>
          <a:ln>
            <a:noFill/>
          </a:ln>
        </p:spPr>
      </p:pic>
      <p:sp>
        <p:nvSpPr>
          <p:cNvPr id="746" name="Google Shape;746;p93"/>
          <p:cNvSpPr txBox="1"/>
          <p:nvPr>
            <p:ph idx="1" type="body"/>
          </p:nvPr>
        </p:nvSpPr>
        <p:spPr>
          <a:xfrm>
            <a:off x="4501150" y="3643275"/>
            <a:ext cx="4396200" cy="5511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4. </a:t>
            </a:r>
            <a:r>
              <a:rPr lang="en"/>
              <a:t>Discussion</a:t>
            </a:r>
            <a:endParaRPr/>
          </a:p>
        </p:txBody>
      </p:sp>
      <p:sp>
        <p:nvSpPr>
          <p:cNvPr id="747" name="Google Shape;747;p93"/>
          <p:cNvSpPr txBox="1"/>
          <p:nvPr>
            <p:ph idx="4294967295" type="body"/>
          </p:nvPr>
        </p:nvSpPr>
        <p:spPr>
          <a:xfrm>
            <a:off x="4397225" y="4258650"/>
            <a:ext cx="4500000" cy="335100"/>
          </a:xfrm>
          <a:prstGeom prst="rect">
            <a:avLst/>
          </a:prstGeom>
        </p:spPr>
        <p:txBody>
          <a:bodyPr anchorCtr="0" anchor="t" bIns="0" lIns="0" spcFirstLastPara="1" rIns="0" wrap="square" tIns="0">
            <a:noAutofit/>
          </a:bodyPr>
          <a:lstStyle/>
          <a:p>
            <a:pPr indent="0" lvl="0" marL="0" rtl="0" algn="r">
              <a:spcBef>
                <a:spcPts val="0"/>
              </a:spcBef>
              <a:spcAft>
                <a:spcPts val="800"/>
              </a:spcAft>
              <a:buNone/>
            </a:pPr>
            <a:r>
              <a:rPr lang="en">
                <a:solidFill>
                  <a:srgbClr val="FFFFFF"/>
                </a:solidFill>
              </a:rPr>
              <a:t>Key Findings from the Learning</a:t>
            </a:r>
            <a:endParaRPr>
              <a:solidFill>
                <a:srgbClr val="FFFFFF"/>
              </a:solidFill>
            </a:endParaRPr>
          </a:p>
        </p:txBody>
      </p:sp>
      <p:sp>
        <p:nvSpPr>
          <p:cNvPr id="748" name="Google Shape;748;p93"/>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4"/>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4</a:t>
            </a:r>
            <a:r>
              <a:rPr lang="en"/>
              <a:t>.1 Discussion - Key Findings</a:t>
            </a:r>
            <a:endParaRPr sz="1500"/>
          </a:p>
          <a:p>
            <a:pPr indent="0" lvl="0" marL="0" rtl="0" algn="l">
              <a:spcBef>
                <a:spcPts val="0"/>
              </a:spcBef>
              <a:spcAft>
                <a:spcPts val="0"/>
              </a:spcAft>
              <a:buNone/>
            </a:pPr>
            <a:r>
              <a:t/>
            </a:r>
            <a:endParaRPr/>
          </a:p>
        </p:txBody>
      </p:sp>
      <p:sp>
        <p:nvSpPr>
          <p:cNvPr id="754" name="Google Shape;754;p94"/>
          <p:cNvSpPr txBox="1"/>
          <p:nvPr>
            <p:ph idx="2" type="body"/>
          </p:nvPr>
        </p:nvSpPr>
        <p:spPr>
          <a:xfrm>
            <a:off x="512850" y="1130225"/>
            <a:ext cx="8118300" cy="11535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lang="en" sz="1100">
                <a:solidFill>
                  <a:srgbClr val="000000"/>
                </a:solidFill>
              </a:rPr>
              <a:t>Results from this learning initiative helped to better understand the barriers to greater adoption of PHE approaches by conservation organizations. Two products of this learning, the working PHE Definition for the conservation sector and the two TOC diagrams, provide a </a:t>
            </a:r>
            <a:r>
              <a:rPr lang="en" sz="1100">
                <a:solidFill>
                  <a:srgbClr val="000000"/>
                </a:solidFill>
              </a:rPr>
              <a:t>start to address</a:t>
            </a:r>
            <a:r>
              <a:rPr lang="en" sz="1100">
                <a:solidFill>
                  <a:srgbClr val="000000"/>
                </a:solidFill>
              </a:rPr>
              <a:t> </a:t>
            </a:r>
            <a:r>
              <a:rPr lang="en" sz="1100"/>
              <a:t>one of the key barriers to PHE adoption: </a:t>
            </a:r>
            <a:r>
              <a:rPr lang="en" sz="1100">
                <a:solidFill>
                  <a:srgbClr val="000000"/>
                </a:solidFill>
              </a:rPr>
              <a:t>the lack of knowledge and understanding of what PHE is, and how it can lead to greater and longer lasting conservation outcomes than other approaches. The preliminary </a:t>
            </a:r>
            <a:r>
              <a:rPr lang="en" sz="1100"/>
              <a:t>“</a:t>
            </a:r>
            <a:r>
              <a:rPr b="1" lang="en" sz="1100">
                <a:solidFill>
                  <a:srgbClr val="4E6276"/>
                </a:solidFill>
              </a:rPr>
              <a:t>Organizational Adoption of PHE Approaches” </a:t>
            </a:r>
            <a:r>
              <a:rPr lang="en" sz="1100">
                <a:solidFill>
                  <a:srgbClr val="000000"/>
                </a:solidFill>
              </a:rPr>
              <a:t>TOC below is meant to illustrate the major factors that influence, and may lead to, organizational uptake of PHE. </a:t>
            </a:r>
            <a:r>
              <a:rPr lang="en" sz="1100">
                <a:solidFill>
                  <a:srgbClr val="000000"/>
                </a:solidFill>
              </a:rPr>
              <a:t>These factors are further discussed in the following slides and summarized in the subsequent  table</a:t>
            </a:r>
            <a:r>
              <a:rPr lang="en" sz="1100">
                <a:solidFill>
                  <a:srgbClr val="000000"/>
                </a:solidFill>
              </a:rPr>
              <a:t>.  </a:t>
            </a:r>
            <a:endParaRPr b="1" sz="1300">
              <a:solidFill>
                <a:srgbClr val="DD7500"/>
              </a:solidFill>
            </a:endParaRPr>
          </a:p>
        </p:txBody>
      </p:sp>
      <p:sp>
        <p:nvSpPr>
          <p:cNvPr id="755" name="Google Shape;755;p94"/>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pic>
        <p:nvPicPr>
          <p:cNvPr id="756" name="Google Shape;756;p94"/>
          <p:cNvPicPr preferRelativeResize="0"/>
          <p:nvPr/>
        </p:nvPicPr>
        <p:blipFill rotWithShape="1">
          <a:blip r:embed="rId3">
            <a:alphaModFix/>
          </a:blip>
          <a:srcRect b="39288" l="0" r="0" t="1967"/>
          <a:stretch/>
        </p:blipFill>
        <p:spPr>
          <a:xfrm>
            <a:off x="512850" y="2615825"/>
            <a:ext cx="7907376" cy="2276600"/>
          </a:xfrm>
          <a:prstGeom prst="rect">
            <a:avLst/>
          </a:prstGeom>
          <a:noFill/>
          <a:ln>
            <a:noFill/>
          </a:ln>
        </p:spPr>
      </p:pic>
      <p:pic>
        <p:nvPicPr>
          <p:cNvPr id="757" name="Google Shape;757;p94"/>
          <p:cNvPicPr preferRelativeResize="0"/>
          <p:nvPr/>
        </p:nvPicPr>
        <p:blipFill rotWithShape="1">
          <a:blip r:embed="rId4">
            <a:alphaModFix/>
          </a:blip>
          <a:srcRect b="39288" l="0" r="0" t="1967"/>
          <a:stretch/>
        </p:blipFill>
        <p:spPr>
          <a:xfrm>
            <a:off x="512838" y="2613850"/>
            <a:ext cx="7907376" cy="2276600"/>
          </a:xfrm>
          <a:prstGeom prst="rect">
            <a:avLst/>
          </a:prstGeom>
          <a:noFill/>
          <a:ln>
            <a:noFill/>
          </a:ln>
        </p:spPr>
      </p:pic>
      <p:pic>
        <p:nvPicPr>
          <p:cNvPr id="758" name="Google Shape;758;p94"/>
          <p:cNvPicPr preferRelativeResize="0"/>
          <p:nvPr/>
        </p:nvPicPr>
        <p:blipFill rotWithShape="1">
          <a:blip r:embed="rId5">
            <a:alphaModFix/>
          </a:blip>
          <a:srcRect b="39288" l="0" r="0" t="1967"/>
          <a:stretch/>
        </p:blipFill>
        <p:spPr>
          <a:xfrm>
            <a:off x="512850" y="2613850"/>
            <a:ext cx="7907376" cy="2276600"/>
          </a:xfrm>
          <a:prstGeom prst="rect">
            <a:avLst/>
          </a:prstGeom>
          <a:noFill/>
          <a:ln>
            <a:noFill/>
          </a:ln>
        </p:spPr>
      </p:pic>
      <p:pic>
        <p:nvPicPr>
          <p:cNvPr id="759" name="Google Shape;759;p94"/>
          <p:cNvPicPr preferRelativeResize="0"/>
          <p:nvPr/>
        </p:nvPicPr>
        <p:blipFill rotWithShape="1">
          <a:blip r:embed="rId6">
            <a:alphaModFix/>
          </a:blip>
          <a:srcRect b="39288" l="0" r="0" t="1967"/>
          <a:stretch/>
        </p:blipFill>
        <p:spPr>
          <a:xfrm>
            <a:off x="512850" y="2613850"/>
            <a:ext cx="7907376" cy="2276600"/>
          </a:xfrm>
          <a:prstGeom prst="rect">
            <a:avLst/>
          </a:prstGeom>
          <a:noFill/>
          <a:ln>
            <a:noFill/>
          </a:ln>
        </p:spPr>
      </p:pic>
      <p:sp>
        <p:nvSpPr>
          <p:cNvPr id="760" name="Google Shape;760;p94"/>
          <p:cNvSpPr txBox="1"/>
          <p:nvPr/>
        </p:nvSpPr>
        <p:spPr>
          <a:xfrm>
            <a:off x="121600" y="461392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pic>
        <p:nvPicPr>
          <p:cNvPr id="761" name="Google Shape;761;p94"/>
          <p:cNvPicPr preferRelativeResize="0"/>
          <p:nvPr/>
        </p:nvPicPr>
        <p:blipFill>
          <a:blip r:embed="rId7">
            <a:alphaModFix/>
          </a:blip>
          <a:stretch>
            <a:fillRect/>
          </a:stretch>
        </p:blipFill>
        <p:spPr>
          <a:xfrm>
            <a:off x="5402225" y="4110749"/>
            <a:ext cx="2941801" cy="964278"/>
          </a:xfrm>
          <a:prstGeom prst="rect">
            <a:avLst/>
          </a:prstGeom>
          <a:noFill/>
          <a:ln>
            <a:noFill/>
          </a:ln>
        </p:spPr>
      </p:pic>
      <p:sp>
        <p:nvSpPr>
          <p:cNvPr id="762" name="Google Shape;762;p94"/>
          <p:cNvSpPr txBox="1"/>
          <p:nvPr>
            <p:ph idx="1" type="body"/>
          </p:nvPr>
        </p:nvSpPr>
        <p:spPr>
          <a:xfrm>
            <a:off x="522000" y="2402325"/>
            <a:ext cx="5648700" cy="182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1400">
                <a:solidFill>
                  <a:srgbClr val="DD7500"/>
                </a:solidFill>
              </a:rPr>
              <a:t>4.1.1 Organizational Adoption of PHE Approaches</a:t>
            </a:r>
            <a:endParaRPr b="0" sz="1400">
              <a:solidFill>
                <a:srgbClr val="DD75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10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95"/>
          <p:cNvSpPr txBox="1"/>
          <p:nvPr>
            <p:ph idx="4294967295" type="body"/>
          </p:nvPr>
        </p:nvSpPr>
        <p:spPr>
          <a:xfrm>
            <a:off x="522000" y="873375"/>
            <a:ext cx="7916700" cy="37800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en" sz="1200">
                <a:solidFill>
                  <a:srgbClr val="DD7500"/>
                </a:solidFill>
              </a:rPr>
              <a:t>Overview of the Theory of Change</a:t>
            </a:r>
            <a:endParaRPr sz="1200"/>
          </a:p>
          <a:p>
            <a:pPr indent="-184150" lvl="0" marL="285750" marR="0" rtl="0" algn="just">
              <a:lnSpc>
                <a:spcPct val="100000"/>
              </a:lnSpc>
              <a:spcBef>
                <a:spcPts val="400"/>
              </a:spcBef>
              <a:spcAft>
                <a:spcPts val="0"/>
              </a:spcAft>
              <a:buClr>
                <a:schemeClr val="dk1"/>
              </a:buClr>
              <a:buSzPts val="1100"/>
              <a:buAutoNum type="alphaLcPeriod"/>
            </a:pPr>
            <a:r>
              <a:rPr lang="en" sz="1100"/>
              <a:t>The </a:t>
            </a:r>
            <a:r>
              <a:rPr b="1" lang="en" sz="1100"/>
              <a:t>ultimate desired outcomes</a:t>
            </a:r>
            <a:r>
              <a:rPr lang="en" sz="1100"/>
              <a:t> (</a:t>
            </a:r>
            <a:r>
              <a:rPr i="1" lang="en" sz="1100"/>
              <a:t>green box</a:t>
            </a:r>
            <a:r>
              <a:rPr lang="en" sz="1100"/>
              <a:t>) of organizational adoption of PHE approaches are to have greater and more sustaining improvements to the status of biodiversity targets and human wellbeing where PHE is applied.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The </a:t>
            </a:r>
            <a:r>
              <a:rPr b="1" lang="en" sz="1100"/>
              <a:t>enabling condition</a:t>
            </a:r>
            <a:r>
              <a:rPr lang="en" sz="1100"/>
              <a:t> (</a:t>
            </a:r>
            <a:r>
              <a:rPr i="1" lang="en" sz="1100"/>
              <a:t>blue box with blue text</a:t>
            </a:r>
            <a:r>
              <a:rPr lang="en" sz="1100"/>
              <a:t>) is that PHE needs to be relevant to the organization. The organization needs to</a:t>
            </a:r>
            <a:r>
              <a:rPr lang="en" sz="1100"/>
              <a:t> have priority work in places where the health of local people and biodiversity health are inextricably linked, such that biodiversity outcomes cannot be achieved or sustained without improved local community health and wellbeing.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Two group boxes </a:t>
            </a:r>
            <a:r>
              <a:rPr lang="en" sz="1100"/>
              <a:t>of </a:t>
            </a:r>
            <a:r>
              <a:rPr b="1" lang="en" sz="1100"/>
              <a:t>intermediate results</a:t>
            </a:r>
            <a:r>
              <a:rPr lang="en" sz="1100"/>
              <a:t> (</a:t>
            </a:r>
            <a:r>
              <a:rPr i="1" lang="en" sz="1100"/>
              <a:t>blue boxes with black text</a:t>
            </a:r>
            <a:r>
              <a:rPr lang="en" sz="1100"/>
              <a:t>) are required for this approach to be effective. The organization needs to have the internal knowledge, will and capacity to adopt PHE and the external funding and partners to support that adoption.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Internally,</a:t>
            </a:r>
            <a:r>
              <a:rPr lang="en" sz="1100"/>
              <a:t> a</a:t>
            </a:r>
            <a:r>
              <a:rPr lang="en" sz="1100"/>
              <a:t>n organization needs to know about PHE and understand how it can lead to greater and longer-term impacts. To effectively adopt PHE and connected it to the organization’s mission, an organization needs to have support at all levels from leadership through to field staff. Long-term integrated community-based approaches and staff dedicated to the approach with the skills, training, and guidance to work in partnership are required to design and implement an integrated multi-sectoral PHE project.</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Externally, an </a:t>
            </a:r>
            <a:r>
              <a:rPr lang="en" sz="1100"/>
              <a:t>organization needs access to able and willing partners. It needs a strong multi-sectoral partnership that works collaboratively to design, execute, and evaluate its integrated PHE approach.</a:t>
            </a:r>
            <a:r>
              <a:rPr lang="en" sz="1100"/>
              <a:t> An organization and its partners</a:t>
            </a:r>
            <a:r>
              <a:rPr lang="en" sz="1100"/>
              <a:t> need adequate funding to initiate the approach inclusively and equitably, to crosstrain implementing staff, and to sustain the approach over the long term. </a:t>
            </a:r>
            <a:endParaRPr sz="1100"/>
          </a:p>
          <a:p>
            <a:pPr indent="-184150" lvl="0" marL="285750" marR="0" rtl="0" algn="just">
              <a:lnSpc>
                <a:spcPct val="100000"/>
              </a:lnSpc>
              <a:spcBef>
                <a:spcPts val="400"/>
              </a:spcBef>
              <a:spcAft>
                <a:spcPts val="0"/>
              </a:spcAft>
              <a:buClr>
                <a:schemeClr val="dk1"/>
              </a:buClr>
              <a:buSzPts val="1100"/>
              <a:buAutoNum type="alphaLcPeriod"/>
            </a:pPr>
            <a:r>
              <a:rPr lang="en" sz="1100"/>
              <a:t>If these requirements are in place, then the final </a:t>
            </a:r>
            <a:r>
              <a:rPr b="1" lang="en" sz="1100"/>
              <a:t>intermediate results</a:t>
            </a:r>
            <a:r>
              <a:rPr lang="en" sz="1100"/>
              <a:t> of</a:t>
            </a:r>
            <a:r>
              <a:rPr lang="en" sz="1100"/>
              <a:t> the</a:t>
            </a:r>
            <a:r>
              <a:rPr lang="en" sz="1100"/>
              <a:t> organization implementing PHE in its relevant projects and those projects yielding evidence of achieving greater and longer-lasting outcomes than was possible in the absence of a PHE approach can happen. As projects demonstrated impact, greater internal and external support for PHE adoption will be generated allowing the organization to expand adoption to other relevant projects.   </a:t>
            </a:r>
            <a:r>
              <a:rPr lang="en" sz="1100"/>
              <a:t> </a:t>
            </a:r>
            <a:endParaRPr b="1" sz="1200">
              <a:solidFill>
                <a:srgbClr val="DD7500"/>
              </a:solidFill>
            </a:endParaRPr>
          </a:p>
        </p:txBody>
      </p:sp>
      <p:sp>
        <p:nvSpPr>
          <p:cNvPr id="768" name="Google Shape;768;p95"/>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rgbClr val="91BFE3"/>
                </a:solidFill>
              </a:rPr>
              <a:t>2020 PHE Collaborative Learning Initiative - Final Report</a:t>
            </a:r>
            <a:endParaRPr sz="1000">
              <a:solidFill>
                <a:srgbClr val="91BFE3"/>
              </a:solidFill>
            </a:endParaRPr>
          </a:p>
        </p:txBody>
      </p:sp>
      <p:sp>
        <p:nvSpPr>
          <p:cNvPr id="769" name="Google Shape;769;p95"/>
          <p:cNvSpPr txBox="1"/>
          <p:nvPr>
            <p:ph idx="4294967295"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770" name="Google Shape;770;p95"/>
          <p:cNvSpPr txBox="1"/>
          <p:nvPr>
            <p:ph idx="4294967295" type="body"/>
          </p:nvPr>
        </p:nvSpPr>
        <p:spPr>
          <a:xfrm>
            <a:off x="540550" y="458400"/>
            <a:ext cx="6224100" cy="5850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400">
                <a:solidFill>
                  <a:srgbClr val="DD7500"/>
                </a:solidFill>
                <a:latin typeface="Arial Black"/>
                <a:ea typeface="Arial Black"/>
                <a:cs typeface="Arial Black"/>
                <a:sym typeface="Arial Black"/>
              </a:rPr>
              <a:t>4</a:t>
            </a:r>
            <a:r>
              <a:rPr lang="en" sz="1400">
                <a:solidFill>
                  <a:srgbClr val="DD7500"/>
                </a:solidFill>
                <a:latin typeface="Arial Black"/>
                <a:ea typeface="Arial Black"/>
                <a:cs typeface="Arial Black"/>
                <a:sym typeface="Arial Black"/>
              </a:rPr>
              <a:t>.1.1 </a:t>
            </a:r>
            <a:r>
              <a:rPr lang="en" sz="1400">
                <a:solidFill>
                  <a:srgbClr val="DD7500"/>
                </a:solidFill>
                <a:latin typeface="Arial Black"/>
                <a:ea typeface="Arial Black"/>
                <a:cs typeface="Arial Black"/>
                <a:sym typeface="Arial Black"/>
              </a:rPr>
              <a:t>Organizational Adoption of PHE Approaches</a:t>
            </a:r>
            <a:endParaRPr sz="1400">
              <a:solidFill>
                <a:srgbClr val="DD7500"/>
              </a:solidFill>
              <a:latin typeface="Arial Black"/>
              <a:ea typeface="Arial Black"/>
              <a:cs typeface="Arial Black"/>
              <a:sym typeface="Arial Black"/>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6"/>
          <p:cNvSpPr txBox="1"/>
          <p:nvPr>
            <p:ph idx="1" type="body"/>
          </p:nvPr>
        </p:nvSpPr>
        <p:spPr>
          <a:xfrm>
            <a:off x="540544" y="6750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rgbClr val="DD7500"/>
                </a:solidFill>
              </a:rPr>
              <a:t>4.1.1 Key Findings on barriers to PHE Adoption (pg. 1)</a:t>
            </a:r>
            <a:endParaRPr sz="1500">
              <a:solidFill>
                <a:srgbClr val="DD7500"/>
              </a:solidFill>
            </a:endParaRPr>
          </a:p>
        </p:txBody>
      </p:sp>
      <p:sp>
        <p:nvSpPr>
          <p:cNvPr id="776" name="Google Shape;776;p96"/>
          <p:cNvSpPr txBox="1"/>
          <p:nvPr>
            <p:ph idx="2" type="body"/>
          </p:nvPr>
        </p:nvSpPr>
        <p:spPr>
          <a:xfrm>
            <a:off x="522000" y="1025774"/>
            <a:ext cx="8100000" cy="582600"/>
          </a:xfrm>
          <a:prstGeom prst="rect">
            <a:avLst/>
          </a:prstGeom>
        </p:spPr>
        <p:txBody>
          <a:bodyPr anchorCtr="0" anchor="t" bIns="0" lIns="0" spcFirstLastPara="1" rIns="0" wrap="square" tIns="0">
            <a:noAutofit/>
          </a:bodyPr>
          <a:lstStyle/>
          <a:p>
            <a:pPr indent="0" lvl="0" marL="0" rtl="0" algn="l">
              <a:lnSpc>
                <a:spcPct val="75000"/>
              </a:lnSpc>
              <a:spcBef>
                <a:spcPts val="600"/>
              </a:spcBef>
              <a:spcAft>
                <a:spcPts val="0"/>
              </a:spcAft>
              <a:buClr>
                <a:schemeClr val="dk1"/>
              </a:buClr>
              <a:buSzPts val="1100"/>
              <a:buFont typeface="Arial"/>
              <a:buNone/>
            </a:pPr>
            <a:r>
              <a:rPr b="1" lang="en" sz="1200">
                <a:solidFill>
                  <a:srgbClr val="000000"/>
                </a:solidFill>
              </a:rPr>
              <a:t>This table summarizes the factors that influence organizational uptake of PHE approaches, possible actions that might enable uptake, as well as future learning questions.</a:t>
            </a:r>
            <a:endParaRPr b="1" sz="1200">
              <a:solidFill>
                <a:srgbClr val="000000"/>
              </a:solidFill>
            </a:endParaRPr>
          </a:p>
        </p:txBody>
      </p:sp>
      <p:sp>
        <p:nvSpPr>
          <p:cNvPr id="777" name="Google Shape;777;p96"/>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graphicFrame>
        <p:nvGraphicFramePr>
          <p:cNvPr id="778" name="Google Shape;778;p96"/>
          <p:cNvGraphicFramePr/>
          <p:nvPr/>
        </p:nvGraphicFramePr>
        <p:xfrm>
          <a:off x="339583" y="1454833"/>
          <a:ext cx="3000000" cy="3000000"/>
        </p:xfrm>
        <a:graphic>
          <a:graphicData uri="http://schemas.openxmlformats.org/drawingml/2006/table">
            <a:tbl>
              <a:tblPr>
                <a:noFill/>
                <a:tableStyleId>{2B18A2EA-88C1-4FBF-ADF6-06231EFCA009}</a:tableStyleId>
              </a:tblPr>
              <a:tblGrid>
                <a:gridCol w="842000"/>
                <a:gridCol w="2359050"/>
                <a:gridCol w="1623475"/>
                <a:gridCol w="1836800"/>
                <a:gridCol w="1739800"/>
              </a:tblGrid>
              <a:tr h="12700">
                <a:tc>
                  <a:txBody>
                    <a:bodyPr/>
                    <a:lstStyle/>
                    <a:p>
                      <a:pPr indent="0" lvl="0" marL="0" rtl="0" algn="l">
                        <a:spcBef>
                          <a:spcPts val="0"/>
                        </a:spcBef>
                        <a:spcAft>
                          <a:spcPts val="0"/>
                        </a:spcAft>
                        <a:buNone/>
                      </a:pPr>
                      <a:r>
                        <a:rPr b="1" lang="en" sz="1000"/>
                        <a:t>Factors</a:t>
                      </a:r>
                      <a:endParaRPr b="1" sz="1000"/>
                    </a:p>
                  </a:txBody>
                  <a:tcPr marT="63500" marB="63500" marR="63500" marL="63500">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1000"/>
                        <a:t>Uptake is more likely if...</a:t>
                      </a:r>
                      <a:endParaRPr b="1" sz="1000"/>
                    </a:p>
                  </a:txBody>
                  <a:tcPr marT="63500" marB="63500" marR="63500" marL="63500">
                    <a:lnB cap="flat" cmpd="sng" w="12700">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b="1" lang="en" sz="1000"/>
                        <a:t>Uptake is less likely if...</a:t>
                      </a:r>
                      <a:endParaRPr b="1" sz="1000"/>
                    </a:p>
                  </a:txBody>
                  <a:tcPr marT="63500" marB="63500" marR="63500" marL="63500">
                    <a:lnB cap="flat" cmpd="sng" w="12700">
                      <a:solidFill>
                        <a:srgbClr val="000000"/>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b="1" lang="en" sz="1000"/>
                        <a:t>A</a:t>
                      </a:r>
                      <a:r>
                        <a:rPr b="1" lang="en" sz="1000">
                          <a:highlight>
                            <a:srgbClr val="FBEE69"/>
                          </a:highlight>
                        </a:rPr>
                        <a:t>ctions </a:t>
                      </a:r>
                      <a:r>
                        <a:rPr b="1" lang="en" sz="1000">
                          <a:highlight>
                            <a:srgbClr val="FBEE69"/>
                          </a:highlight>
                        </a:rPr>
                        <a:t>to</a:t>
                      </a:r>
                      <a:r>
                        <a:rPr b="1" lang="en" sz="1000">
                          <a:highlight>
                            <a:srgbClr val="FBEE69"/>
                          </a:highlight>
                        </a:rPr>
                        <a:t> support uptake</a:t>
                      </a:r>
                      <a:endParaRPr b="1" sz="1000">
                        <a:highlight>
                          <a:srgbClr val="FBEE69"/>
                        </a:highlight>
                      </a:endParaRPr>
                    </a:p>
                  </a:txBody>
                  <a:tcPr marT="63500" marB="63500" marR="63500" marL="63500">
                    <a:lnB cap="flat" cmpd="sng" w="12700">
                      <a:solidFill>
                        <a:srgbClr val="000000"/>
                      </a:solidFill>
                      <a:prstDash val="solid"/>
                      <a:round/>
                      <a:headEnd len="sm" w="sm" type="none"/>
                      <a:tailEnd len="sm" w="sm" type="none"/>
                    </a:lnB>
                    <a:solidFill>
                      <a:srgbClr val="FBEE69"/>
                    </a:solidFill>
                  </a:tcPr>
                </a:tc>
                <a:tc>
                  <a:txBody>
                    <a:bodyPr/>
                    <a:lstStyle/>
                    <a:p>
                      <a:pPr indent="0" lvl="0" marL="0" rtl="0" algn="l">
                        <a:spcBef>
                          <a:spcPts val="0"/>
                        </a:spcBef>
                        <a:spcAft>
                          <a:spcPts val="0"/>
                        </a:spcAft>
                        <a:buNone/>
                      </a:pPr>
                      <a:r>
                        <a:rPr b="1" lang="en" sz="1000"/>
                        <a:t>Future learning questions</a:t>
                      </a:r>
                      <a:endParaRPr b="1" sz="1000"/>
                    </a:p>
                  </a:txBody>
                  <a:tcPr marT="63500" marB="63500" marR="63500" marL="63500">
                    <a:lnB cap="flat" cmpd="sng" w="12700">
                      <a:solidFill>
                        <a:srgbClr val="000000"/>
                      </a:solidFill>
                      <a:prstDash val="solid"/>
                      <a:round/>
                      <a:headEnd len="sm" w="sm" type="none"/>
                      <a:tailEnd len="sm" w="sm" type="none"/>
                    </a:lnB>
                    <a:solidFill>
                      <a:srgbClr val="B4A7D6"/>
                    </a:solidFill>
                  </a:tcPr>
                </a:tc>
              </a:tr>
              <a:tr h="315275">
                <a:tc>
                  <a:txBody>
                    <a:bodyPr/>
                    <a:lstStyle/>
                    <a:p>
                      <a:pPr indent="0" lvl="0" marL="0" rtl="0" algn="l">
                        <a:spcBef>
                          <a:spcPts val="0"/>
                        </a:spcBef>
                        <a:spcAft>
                          <a:spcPts val="0"/>
                        </a:spcAft>
                        <a:buNone/>
                      </a:pPr>
                      <a:r>
                        <a:rPr lang="en" sz="1000"/>
                        <a:t>Funding</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72644" lvl="0" marL="54864" rtl="0" algn="l">
                        <a:spcBef>
                          <a:spcPts val="0"/>
                        </a:spcBef>
                        <a:spcAft>
                          <a:spcPts val="0"/>
                        </a:spcAft>
                        <a:buSzPts val="1000"/>
                        <a:buChar char="●"/>
                      </a:pPr>
                      <a:r>
                        <a:rPr lang="en" sz="1000"/>
                        <a:t>F</a:t>
                      </a:r>
                      <a:r>
                        <a:rPr lang="en" sz="1000"/>
                        <a:t>unding is available for the initial phase, including baseline surveys, community needs assessment, and partnership development BEFORE setting the action plan. There is funding for the integration and the increased complexity. </a:t>
                      </a:r>
                      <a:endParaRPr sz="1000"/>
                    </a:p>
                    <a:p>
                      <a:pPr indent="-72644" lvl="0" marL="54864" rtl="0" algn="l">
                        <a:spcBef>
                          <a:spcPts val="0"/>
                        </a:spcBef>
                        <a:spcAft>
                          <a:spcPts val="0"/>
                        </a:spcAft>
                        <a:buSzPts val="1000"/>
                        <a:buChar char="●"/>
                      </a:pPr>
                      <a:r>
                        <a:rPr lang="en" sz="1000"/>
                        <a:t>Long-term funding with appropriate expectations of outcomes and timelines is available.  </a:t>
                      </a:r>
                      <a:endParaRPr sz="1000"/>
                    </a:p>
                    <a:p>
                      <a:pPr indent="-72644" lvl="0" marL="54864" rtl="0" algn="l">
                        <a:spcBef>
                          <a:spcPts val="0"/>
                        </a:spcBef>
                        <a:spcAft>
                          <a:spcPts val="0"/>
                        </a:spcAft>
                        <a:buSzPts val="1000"/>
                        <a:buChar char="●"/>
                      </a:pPr>
                      <a:r>
                        <a:rPr lang="en" sz="1000"/>
                        <a:t>Required indicators are integrated across sectors (e.g. health, economic development, good governance, and environmental conservation), similar to those used by USAID.</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The </a:t>
                      </a:r>
                      <a:r>
                        <a:rPr lang="en" sz="1000"/>
                        <a:t>PHE project is being funded by multiple single-sector donors and/or short-term funding with different timelines and expectations.</a:t>
                      </a:r>
                      <a:endParaRPr sz="1000"/>
                    </a:p>
                    <a:p>
                      <a:pPr indent="-72644" lvl="0" marL="54864" rtl="0" algn="l">
                        <a:spcBef>
                          <a:spcPts val="0"/>
                        </a:spcBef>
                        <a:spcAft>
                          <a:spcPts val="0"/>
                        </a:spcAft>
                        <a:buSzPts val="1000"/>
                        <a:buChar char="●"/>
                      </a:pPr>
                      <a:r>
                        <a:rPr lang="en" sz="1000"/>
                        <a:t>Donor is not supportive of a PHE approach.</a:t>
                      </a:r>
                      <a:endParaRPr sz="1000"/>
                    </a:p>
                    <a:p>
                      <a:pPr indent="-72644" lvl="0" marL="54864" rtl="0" algn="l">
                        <a:spcBef>
                          <a:spcPts val="0"/>
                        </a:spcBef>
                        <a:spcAft>
                          <a:spcPts val="0"/>
                        </a:spcAft>
                        <a:buSzPts val="1000"/>
                        <a:buChar char="●"/>
                      </a:pPr>
                      <a:r>
                        <a:rPr lang="en" sz="1000"/>
                        <a:t>Monitoring and reporting onerous and timeline expectations too short.  </a:t>
                      </a:r>
                      <a:endParaRPr sz="1000"/>
                    </a:p>
                    <a:p>
                      <a:pPr indent="0" lvl="0" marL="0" rtl="0" algn="l">
                        <a:spcBef>
                          <a:spcPts val="0"/>
                        </a:spcBef>
                        <a:spcAft>
                          <a:spcPts val="0"/>
                        </a:spcAft>
                        <a:buNone/>
                      </a:pPr>
                      <a:r>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Lobby donors to establish funding for integrated projects, for initial phase of integrated projects, and for long-term support. </a:t>
                      </a:r>
                      <a:endParaRPr sz="1000"/>
                    </a:p>
                    <a:p>
                      <a:pPr indent="-72644" lvl="0" marL="54864" rtl="0" algn="l">
                        <a:spcBef>
                          <a:spcPts val="0"/>
                        </a:spcBef>
                        <a:spcAft>
                          <a:spcPts val="0"/>
                        </a:spcAft>
                        <a:buSzPts val="1000"/>
                        <a:buChar char="●"/>
                      </a:pPr>
                      <a:r>
                        <a:rPr lang="en" sz="1000"/>
                        <a:t>Help set appropriate expectations of time to establish and realize impacts from a PHE project. </a:t>
                      </a:r>
                      <a:endParaRPr sz="1000"/>
                    </a:p>
                    <a:p>
                      <a:pPr indent="-72644" lvl="0" marL="54864" rtl="0" algn="l">
                        <a:spcBef>
                          <a:spcPts val="0"/>
                        </a:spcBef>
                        <a:spcAft>
                          <a:spcPts val="0"/>
                        </a:spcAft>
                        <a:buSzPts val="1000"/>
                        <a:buChar char="●"/>
                      </a:pPr>
                      <a:r>
                        <a:rPr lang="en" sz="1000"/>
                        <a:t>Advocate for PHE as cost effective (value for money)</a:t>
                      </a:r>
                      <a:endParaRPr sz="1000"/>
                    </a:p>
                    <a:p>
                      <a:pPr indent="-72644" lvl="0" marL="54864" rtl="0" algn="l">
                        <a:spcBef>
                          <a:spcPts val="0"/>
                        </a:spcBef>
                        <a:spcAft>
                          <a:spcPts val="0"/>
                        </a:spcAft>
                        <a:buSzPts val="1000"/>
                        <a:buChar char="●"/>
                      </a:pPr>
                      <a:r>
                        <a:rPr lang="en" sz="1000"/>
                        <a:t>Advocate for PHE as a community-driven approach that meets people’s needs holistically and mirrors how they live their lives.</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What are the opportunities to advocate for more and better integrated funding streams?</a:t>
                      </a:r>
                      <a:endParaRPr sz="1000"/>
                    </a:p>
                    <a:p>
                      <a:pPr indent="-72644" lvl="0" marL="54864" rtl="0" algn="l">
                        <a:spcBef>
                          <a:spcPts val="0"/>
                        </a:spcBef>
                        <a:spcAft>
                          <a:spcPts val="0"/>
                        </a:spcAft>
                        <a:buSzPts val="1000"/>
                        <a:buChar char="●"/>
                      </a:pPr>
                      <a:r>
                        <a:rPr lang="en" sz="1000"/>
                        <a:t>What are the best ways to set appropriate expectations of outcomes and timelines?</a:t>
                      </a:r>
                      <a:endParaRPr sz="1000"/>
                    </a:p>
                    <a:p>
                      <a:pPr indent="-72644" lvl="0" marL="54864" rtl="0" algn="l">
                        <a:spcBef>
                          <a:spcPts val="0"/>
                        </a:spcBef>
                        <a:spcAft>
                          <a:spcPts val="0"/>
                        </a:spcAft>
                        <a:buSzPts val="1000"/>
                        <a:buChar char="●"/>
                      </a:pPr>
                      <a:r>
                        <a:rPr lang="en" sz="1000"/>
                        <a:t>What do donors need to be able to fund integrated programming? </a:t>
                      </a:r>
                      <a:endParaRPr sz="1000"/>
                    </a:p>
                    <a:p>
                      <a:pPr indent="-72644" lvl="0" marL="54864" rtl="0" algn="l">
                        <a:spcBef>
                          <a:spcPts val="0"/>
                        </a:spcBef>
                        <a:spcAft>
                          <a:spcPts val="0"/>
                        </a:spcAft>
                        <a:buSzPts val="1000"/>
                        <a:buChar char="●"/>
                      </a:pPr>
                      <a:r>
                        <a:rPr lang="en" sz="1000"/>
                        <a:t>Should we target donors whose funding isn’t tied to government mandates (e.g. foundations</a:t>
                      </a:r>
                      <a:r>
                        <a:rPr lang="en" sz="1000"/>
                        <a:t> to integrate funding streams</a:t>
                      </a:r>
                      <a:r>
                        <a:rPr lang="en" sz="1000"/>
                        <a:t>)?</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779" name="Google Shape;779;p96"/>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97"/>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graphicFrame>
        <p:nvGraphicFramePr>
          <p:cNvPr id="785" name="Google Shape;785;p97"/>
          <p:cNvGraphicFramePr/>
          <p:nvPr/>
        </p:nvGraphicFramePr>
        <p:xfrm>
          <a:off x="223775" y="1085683"/>
          <a:ext cx="3000000" cy="3000000"/>
        </p:xfrm>
        <a:graphic>
          <a:graphicData uri="http://schemas.openxmlformats.org/drawingml/2006/table">
            <a:tbl>
              <a:tblPr>
                <a:noFill/>
                <a:tableStyleId>{2B18A2EA-88C1-4FBF-ADF6-06231EFCA009}</a:tableStyleId>
              </a:tblPr>
              <a:tblGrid>
                <a:gridCol w="950500"/>
                <a:gridCol w="2367075"/>
                <a:gridCol w="1660175"/>
                <a:gridCol w="2572250"/>
                <a:gridCol w="1166575"/>
              </a:tblGrid>
              <a:tr h="12700">
                <a:tc>
                  <a:txBody>
                    <a:bodyPr/>
                    <a:lstStyle/>
                    <a:p>
                      <a:pPr indent="0" lvl="0" marL="0" rtl="0" algn="l">
                        <a:spcBef>
                          <a:spcPts val="0"/>
                        </a:spcBef>
                        <a:spcAft>
                          <a:spcPts val="0"/>
                        </a:spcAft>
                        <a:buNone/>
                      </a:pPr>
                      <a:r>
                        <a:rPr b="1" lang="en" sz="1000"/>
                        <a:t>Factors</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1000"/>
                        <a:t>Uptake is more likely if staff / orgs </a:t>
                      </a:r>
                      <a:r>
                        <a:rPr b="1" lang="en" sz="1000"/>
                        <a:t>...</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b="1" lang="en" sz="1000"/>
                        <a:t>Uptake is less likely if staff / orgs ...</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b="1" lang="en" sz="1000"/>
                        <a:t>A</a:t>
                      </a:r>
                      <a:r>
                        <a:rPr b="1" lang="en" sz="1000">
                          <a:highlight>
                            <a:srgbClr val="FBEE69"/>
                          </a:highlight>
                        </a:rPr>
                        <a:t>ctions to support uptake</a:t>
                      </a:r>
                      <a:endParaRPr b="1" sz="1000">
                        <a:highlight>
                          <a:srgbClr val="FBEE69"/>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E69"/>
                    </a:solidFill>
                  </a:tcPr>
                </a:tc>
                <a:tc>
                  <a:txBody>
                    <a:bodyPr/>
                    <a:lstStyle/>
                    <a:p>
                      <a:pPr indent="0" lvl="0" marL="0" rtl="0" algn="l">
                        <a:spcBef>
                          <a:spcPts val="0"/>
                        </a:spcBef>
                        <a:spcAft>
                          <a:spcPts val="0"/>
                        </a:spcAft>
                        <a:buNone/>
                      </a:pPr>
                      <a:r>
                        <a:rPr b="1" lang="en" sz="1000"/>
                        <a:t>Future learning questions</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4A7D6"/>
                    </a:solidFill>
                  </a:tcPr>
                </a:tc>
              </a:tr>
              <a:tr h="12700">
                <a:tc>
                  <a:txBody>
                    <a:bodyPr/>
                    <a:lstStyle/>
                    <a:p>
                      <a:pPr indent="0" lvl="0" marL="0" rtl="0" algn="l">
                        <a:spcBef>
                          <a:spcPts val="0"/>
                        </a:spcBef>
                        <a:spcAft>
                          <a:spcPts val="0"/>
                        </a:spcAft>
                        <a:buNone/>
                      </a:pPr>
                      <a:r>
                        <a:rPr lang="en" sz="1000"/>
                        <a:t>Organizational knowledge</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72644" lvl="0" marL="54864" rtl="0" algn="l">
                        <a:spcBef>
                          <a:spcPts val="0"/>
                        </a:spcBef>
                        <a:spcAft>
                          <a:spcPts val="0"/>
                        </a:spcAft>
                        <a:buSzPts val="1000"/>
                        <a:buChar char="●"/>
                      </a:pPr>
                      <a:r>
                        <a:rPr lang="en" sz="1000"/>
                        <a:t>A</a:t>
                      </a:r>
                      <a:r>
                        <a:rPr lang="en" sz="1000"/>
                        <a:t>re aware of PHE and the value of integrated health and conservation approaches. Are aware of successful PHE projects and where to find guidance. </a:t>
                      </a:r>
                      <a:endParaRPr sz="1000"/>
                    </a:p>
                    <a:p>
                      <a:pPr indent="-72644" lvl="0" marL="54864" rtl="0" algn="l">
                        <a:spcBef>
                          <a:spcPts val="0"/>
                        </a:spcBef>
                        <a:spcAft>
                          <a:spcPts val="0"/>
                        </a:spcAft>
                        <a:buSzPts val="1000"/>
                        <a:buChar char="●"/>
                      </a:pPr>
                      <a:r>
                        <a:rPr lang="en" sz="1000"/>
                        <a:t>Draw on existing PHE materials to raise internal awareness.</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a:t>
                      </a:r>
                      <a:r>
                        <a:rPr lang="en" sz="1000"/>
                        <a:t>ave not heard of PHE or other integrated approaches. </a:t>
                      </a:r>
                      <a:endParaRPr sz="1000"/>
                    </a:p>
                    <a:p>
                      <a:pPr indent="-72644" lvl="0" marL="54864" rtl="0" algn="l">
                        <a:spcBef>
                          <a:spcPts val="0"/>
                        </a:spcBef>
                        <a:spcAft>
                          <a:spcPts val="0"/>
                        </a:spcAft>
                        <a:buSzPts val="1000"/>
                        <a:buChar char="●"/>
                      </a:pPr>
                      <a:r>
                        <a:rPr lang="en" sz="1000"/>
                        <a:t>Do not understand or are skeptical of how PHE can lead to greater and longer-term impacts.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109220" lvl="0" marL="91440" rtl="0" algn="l">
                        <a:spcBef>
                          <a:spcPts val="0"/>
                        </a:spcBef>
                        <a:spcAft>
                          <a:spcPts val="0"/>
                        </a:spcAft>
                        <a:buSzPts val="1000"/>
                        <a:buChar char="●"/>
                      </a:pPr>
                      <a:r>
                        <a:rPr lang="en" sz="1000"/>
                        <a:t>Provide clarity on and value of PHE and integrated approaches. </a:t>
                      </a:r>
                      <a:endParaRPr sz="1000"/>
                    </a:p>
                    <a:p>
                      <a:pPr indent="-109220" lvl="0" marL="91440" rtl="0" algn="l">
                        <a:spcBef>
                          <a:spcPts val="0"/>
                        </a:spcBef>
                        <a:spcAft>
                          <a:spcPts val="0"/>
                        </a:spcAft>
                        <a:buSzPts val="1000"/>
                        <a:buChar char="●"/>
                      </a:pPr>
                      <a:r>
                        <a:rPr lang="en" sz="1000"/>
                        <a:t>Share available knowledge, guidance and training more widely. </a:t>
                      </a:r>
                      <a:endParaRPr sz="1000"/>
                    </a:p>
                    <a:p>
                      <a:pPr indent="-109220" lvl="0" marL="91440" rtl="0" algn="l">
                        <a:spcBef>
                          <a:spcPts val="0"/>
                        </a:spcBef>
                        <a:spcAft>
                          <a:spcPts val="0"/>
                        </a:spcAft>
                        <a:buSzPts val="1000"/>
                        <a:buChar char="●"/>
                      </a:pPr>
                      <a:r>
                        <a:rPr lang="en" sz="1000"/>
                        <a:t>Conduct outreach to key groups. </a:t>
                      </a:r>
                      <a:endParaRPr sz="1000"/>
                    </a:p>
                    <a:p>
                      <a:pPr indent="-109220" lvl="0" marL="91440" rtl="0" algn="l">
                        <a:spcBef>
                          <a:spcPts val="0"/>
                        </a:spcBef>
                        <a:spcAft>
                          <a:spcPts val="0"/>
                        </a:spcAft>
                        <a:buSzPts val="1000"/>
                        <a:buChar char="●"/>
                      </a:pPr>
                      <a:r>
                        <a:rPr lang="en" sz="1000"/>
                        <a:t>Incorporate PHE examples into conservation training.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How to incorporate the best practices for integration into the Conservation Standards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000"/>
                        <a:t>Organizational  will</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63500" lvl="0" marL="45720" rtl="0" algn="l">
                        <a:spcBef>
                          <a:spcPts val="0"/>
                        </a:spcBef>
                        <a:spcAft>
                          <a:spcPts val="0"/>
                        </a:spcAft>
                        <a:buSzPts val="1000"/>
                        <a:buChar char="●"/>
                      </a:pPr>
                      <a:r>
                        <a:rPr lang="en" sz="1000"/>
                        <a:t>Have</a:t>
                      </a:r>
                      <a:r>
                        <a:rPr lang="en" sz="1000"/>
                        <a:t> some component of human wellbeing in their mission, and have gender and livelihood action plans. </a:t>
                      </a:r>
                      <a:endParaRPr sz="1000"/>
                    </a:p>
                    <a:p>
                      <a:pPr indent="-63500" lvl="0" marL="45720" rtl="0" algn="l">
                        <a:spcBef>
                          <a:spcPts val="0"/>
                        </a:spcBef>
                        <a:spcAft>
                          <a:spcPts val="0"/>
                        </a:spcAft>
                        <a:buSzPts val="1000"/>
                        <a:buChar char="●"/>
                      </a:pPr>
                      <a:r>
                        <a:rPr lang="en" sz="1000"/>
                        <a:t>Report on some SDGs. </a:t>
                      </a:r>
                      <a:endParaRPr sz="1000"/>
                    </a:p>
                    <a:p>
                      <a:pPr indent="-63500" lvl="0" marL="45720" rtl="0" algn="l">
                        <a:spcBef>
                          <a:spcPts val="0"/>
                        </a:spcBef>
                        <a:spcAft>
                          <a:spcPts val="0"/>
                        </a:spcAft>
                        <a:buSzPts val="1000"/>
                        <a:buChar char="●"/>
                      </a:pPr>
                      <a:r>
                        <a:rPr lang="en" sz="1000">
                          <a:solidFill>
                            <a:schemeClr val="dk1"/>
                          </a:solidFill>
                        </a:rPr>
                        <a:t>Are committed to PHE and to fundraise for it.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a:t>
                      </a:r>
                      <a:r>
                        <a:rPr lang="en" sz="1000"/>
                        <a:t>ave key supporters against anything involving family planning or reproductive health.</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Reframe PHE to address misconceptions around “</a:t>
                      </a:r>
                      <a:r>
                        <a:rPr lang="en" sz="1000"/>
                        <a:t>population</a:t>
                      </a:r>
                      <a:r>
                        <a:rPr lang="en" sz="1000"/>
                        <a:t>”, clarify that it is “rights-based” and not about control.</a:t>
                      </a:r>
                      <a:endParaRPr sz="1000"/>
                    </a:p>
                    <a:p>
                      <a:pPr indent="-72644" lvl="0" marL="54864" rtl="0" algn="l">
                        <a:spcBef>
                          <a:spcPts val="0"/>
                        </a:spcBef>
                        <a:spcAft>
                          <a:spcPts val="0"/>
                        </a:spcAft>
                        <a:buSzPts val="1000"/>
                        <a:buChar char="●"/>
                      </a:pPr>
                      <a:r>
                        <a:rPr lang="en" sz="1000"/>
                        <a:t>Illustrate</a:t>
                      </a:r>
                      <a:r>
                        <a:rPr lang="en" sz="1000"/>
                        <a:t> relationship with climate resiliency, gender equity, and other SDGs.  </a:t>
                      </a:r>
                      <a:endParaRPr sz="1000"/>
                    </a:p>
                    <a:p>
                      <a:pPr indent="-72644" lvl="0" marL="54864" rtl="0" algn="l">
                        <a:spcBef>
                          <a:spcPts val="0"/>
                        </a:spcBef>
                        <a:spcAft>
                          <a:spcPts val="0"/>
                        </a:spcAft>
                        <a:buSzPts val="1000"/>
                        <a:buChar char="●"/>
                      </a:pPr>
                      <a:r>
                        <a:rPr lang="en" sz="1000"/>
                        <a:t>Provide talking points on likely concerns.</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How to energize leadership for commitment?</a:t>
                      </a:r>
                      <a:endParaRPr sz="1000"/>
                    </a:p>
                    <a:p>
                      <a:pPr indent="-72644" lvl="0" marL="54864" rtl="0" algn="l">
                        <a:spcBef>
                          <a:spcPts val="0"/>
                        </a:spcBef>
                        <a:spcAft>
                          <a:spcPts val="0"/>
                        </a:spcAft>
                        <a:buSzPts val="1000"/>
                        <a:buChar char="●"/>
                      </a:pPr>
                      <a:r>
                        <a:rPr lang="en" sz="1000"/>
                        <a:t>How to dispel negative associations?</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000"/>
                        <a:t>Organizational capacity</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72644" lvl="0" marL="54864" rtl="0" algn="l">
                        <a:spcBef>
                          <a:spcPts val="0"/>
                        </a:spcBef>
                        <a:spcAft>
                          <a:spcPts val="0"/>
                        </a:spcAft>
                        <a:buSzPts val="1000"/>
                        <a:buChar char="●"/>
                      </a:pPr>
                      <a:r>
                        <a:rPr lang="en" sz="1000"/>
                        <a:t>Have </a:t>
                      </a:r>
                      <a:r>
                        <a:rPr lang="en" sz="1000"/>
                        <a:t>an in-house champion for integrated approaches, and a social scientist on staff who supports PHE. </a:t>
                      </a:r>
                      <a:endParaRPr sz="1000"/>
                    </a:p>
                    <a:p>
                      <a:pPr indent="-72644" lvl="0" marL="54864" rtl="0" algn="l">
                        <a:spcBef>
                          <a:spcPts val="0"/>
                        </a:spcBef>
                        <a:spcAft>
                          <a:spcPts val="0"/>
                        </a:spcAft>
                        <a:buSzPts val="1000"/>
                        <a:buChar char="●"/>
                      </a:pPr>
                      <a:r>
                        <a:rPr lang="en" sz="1000"/>
                        <a:t>Have experience with integrated approaches. </a:t>
                      </a:r>
                      <a:endParaRPr sz="1000"/>
                    </a:p>
                    <a:p>
                      <a:pPr indent="-72644" lvl="0" marL="54864" rtl="0" algn="l">
                        <a:spcBef>
                          <a:spcPts val="0"/>
                        </a:spcBef>
                        <a:spcAft>
                          <a:spcPts val="0"/>
                        </a:spcAft>
                        <a:buSzPts val="1000"/>
                        <a:buChar char="●"/>
                      </a:pPr>
                      <a:r>
                        <a:rPr lang="en" sz="1000"/>
                        <a:t>Have basic understanding of all the components of the approach.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Have</a:t>
                      </a:r>
                      <a:r>
                        <a:rPr lang="en" sz="1000"/>
                        <a:t> not embedded as a core strategy.</a:t>
                      </a:r>
                      <a:endParaRPr sz="1000"/>
                    </a:p>
                    <a:p>
                      <a:pPr indent="-72644" lvl="0" marL="54864" rtl="0" algn="l">
                        <a:spcBef>
                          <a:spcPts val="0"/>
                        </a:spcBef>
                        <a:spcAft>
                          <a:spcPts val="0"/>
                        </a:spcAft>
                        <a:buSzPts val="1000"/>
                        <a:buChar char="●"/>
                      </a:pPr>
                      <a:r>
                        <a:rPr lang="en" sz="1000"/>
                        <a:t>Have not institutionalized the skill and the champion leaves.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Mentor orgs that are getting started with PHE. Provide guidance on resources and training to support PHE. </a:t>
                      </a:r>
                      <a:endParaRPr sz="1000"/>
                    </a:p>
                    <a:p>
                      <a:pPr indent="-72644" lvl="0" marL="54864" rtl="0" algn="l">
                        <a:spcBef>
                          <a:spcPts val="0"/>
                        </a:spcBef>
                        <a:spcAft>
                          <a:spcPts val="0"/>
                        </a:spcAft>
                        <a:buSzPts val="1000"/>
                        <a:buChar char="●"/>
                      </a:pPr>
                      <a:r>
                        <a:rPr lang="en" sz="1000"/>
                        <a:t>Build and share knowledge on what has and has not worked for organizational uptake.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How orgs take initial experience with PHE and scale up to other projects?</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786" name="Google Shape;786;p97"/>
          <p:cNvSpPr txBox="1"/>
          <p:nvPr>
            <p:ph idx="1" type="body"/>
          </p:nvPr>
        </p:nvSpPr>
        <p:spPr>
          <a:xfrm>
            <a:off x="540544" y="6750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rgbClr val="DD7500"/>
                </a:solidFill>
              </a:rPr>
              <a:t>4.1.1 Key Findings on barriers to PHE Adoption (pg. 2)</a:t>
            </a:r>
            <a:endParaRPr sz="1500">
              <a:solidFill>
                <a:srgbClr val="DD7500"/>
              </a:solidFill>
            </a:endParaRPr>
          </a:p>
        </p:txBody>
      </p:sp>
      <p:sp>
        <p:nvSpPr>
          <p:cNvPr id="787" name="Google Shape;787;p97"/>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8"/>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graphicFrame>
        <p:nvGraphicFramePr>
          <p:cNvPr id="793" name="Google Shape;793;p98"/>
          <p:cNvGraphicFramePr/>
          <p:nvPr/>
        </p:nvGraphicFramePr>
        <p:xfrm>
          <a:off x="223075" y="1065608"/>
          <a:ext cx="3000000" cy="3000000"/>
        </p:xfrm>
        <a:graphic>
          <a:graphicData uri="http://schemas.openxmlformats.org/drawingml/2006/table">
            <a:tbl>
              <a:tblPr>
                <a:noFill/>
                <a:tableStyleId>{2B18A2EA-88C1-4FBF-ADF6-06231EFCA009}</a:tableStyleId>
              </a:tblPr>
              <a:tblGrid>
                <a:gridCol w="946750"/>
                <a:gridCol w="2141925"/>
                <a:gridCol w="1869300"/>
                <a:gridCol w="2049425"/>
                <a:gridCol w="1690450"/>
              </a:tblGrid>
              <a:tr h="12700">
                <a:tc>
                  <a:txBody>
                    <a:bodyPr/>
                    <a:lstStyle/>
                    <a:p>
                      <a:pPr indent="0" lvl="0" marL="0" rtl="0" algn="l">
                        <a:spcBef>
                          <a:spcPts val="0"/>
                        </a:spcBef>
                        <a:spcAft>
                          <a:spcPts val="0"/>
                        </a:spcAft>
                        <a:buNone/>
                      </a:pPr>
                      <a:r>
                        <a:rPr b="1" lang="en" sz="1000"/>
                        <a:t>Factors</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 sz="1000"/>
                        <a:t>Uptake is more likely if...</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b="1" lang="en" sz="1000"/>
                        <a:t>Uptake is less likely if...</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A9999"/>
                    </a:solidFill>
                  </a:tcPr>
                </a:tc>
                <a:tc>
                  <a:txBody>
                    <a:bodyPr/>
                    <a:lstStyle/>
                    <a:p>
                      <a:pPr indent="0" lvl="0" marL="0" rtl="0" algn="l">
                        <a:spcBef>
                          <a:spcPts val="0"/>
                        </a:spcBef>
                        <a:spcAft>
                          <a:spcPts val="0"/>
                        </a:spcAft>
                        <a:buNone/>
                      </a:pPr>
                      <a:r>
                        <a:rPr b="1" lang="en" sz="1000"/>
                        <a:t>A</a:t>
                      </a:r>
                      <a:r>
                        <a:rPr b="1" lang="en" sz="1000">
                          <a:highlight>
                            <a:srgbClr val="FBEE69"/>
                          </a:highlight>
                        </a:rPr>
                        <a:t>ctions to support uptake</a:t>
                      </a:r>
                      <a:endParaRPr b="1" sz="1000">
                        <a:highlight>
                          <a:srgbClr val="FBEE69"/>
                        </a:highligh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BEE69"/>
                    </a:solidFill>
                  </a:tcPr>
                </a:tc>
                <a:tc>
                  <a:txBody>
                    <a:bodyPr/>
                    <a:lstStyle/>
                    <a:p>
                      <a:pPr indent="0" lvl="0" marL="0" rtl="0" algn="l">
                        <a:spcBef>
                          <a:spcPts val="0"/>
                        </a:spcBef>
                        <a:spcAft>
                          <a:spcPts val="0"/>
                        </a:spcAft>
                        <a:buNone/>
                      </a:pPr>
                      <a:r>
                        <a:rPr b="1" lang="en" sz="1000"/>
                        <a:t>Future learning questions</a:t>
                      </a:r>
                      <a:endParaRPr b="1"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4A7D6"/>
                    </a:solidFill>
                  </a:tcPr>
                </a:tc>
              </a:tr>
              <a:tr h="1126675">
                <a:tc>
                  <a:txBody>
                    <a:bodyPr/>
                    <a:lstStyle/>
                    <a:p>
                      <a:pPr indent="0" lvl="0" marL="0" rtl="0" algn="l">
                        <a:spcBef>
                          <a:spcPts val="0"/>
                        </a:spcBef>
                        <a:spcAft>
                          <a:spcPts val="0"/>
                        </a:spcAft>
                        <a:buNone/>
                      </a:pPr>
                      <a:r>
                        <a:rPr lang="en" sz="1000"/>
                        <a:t>Partners and partnerships</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72644" lvl="0" marL="54864" rtl="0" algn="l">
                        <a:spcBef>
                          <a:spcPts val="0"/>
                        </a:spcBef>
                        <a:spcAft>
                          <a:spcPts val="0"/>
                        </a:spcAft>
                        <a:buSzPts val="1000"/>
                        <a:buChar char="●"/>
                      </a:pPr>
                      <a:r>
                        <a:rPr lang="en" sz="1000"/>
                        <a:t>Integrated multi-sectoral partnerships have been established between conservation and health orgs (and possibly </a:t>
                      </a:r>
                      <a:r>
                        <a:rPr lang="en" sz="1000"/>
                        <a:t>government</a:t>
                      </a:r>
                      <a:r>
                        <a:rPr lang="en" sz="1000"/>
                        <a:t> agencies); all being strong orgs that are not in competition with each other.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Conservation orgs take on health and livelihood work that is not within their expertise. </a:t>
                      </a:r>
                      <a:endParaRPr sz="1000"/>
                    </a:p>
                    <a:p>
                      <a:pPr indent="-72644" lvl="0" marL="54864" rtl="0" algn="l">
                        <a:spcBef>
                          <a:spcPts val="0"/>
                        </a:spcBef>
                        <a:spcAft>
                          <a:spcPts val="0"/>
                        </a:spcAft>
                        <a:buSzPts val="1000"/>
                        <a:buChar char="●"/>
                      </a:pPr>
                      <a:r>
                        <a:rPr lang="en" sz="1000"/>
                        <a:t>Potential health and development partners do not see value of integrating.</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109220" lvl="0" marL="91440" rtl="0" algn="l">
                        <a:spcBef>
                          <a:spcPts val="0"/>
                        </a:spcBef>
                        <a:spcAft>
                          <a:spcPts val="0"/>
                        </a:spcAft>
                        <a:buSzPts val="1000"/>
                        <a:buChar char="●"/>
                      </a:pPr>
                      <a:r>
                        <a:rPr lang="en" sz="1000"/>
                        <a:t>Provide examples of effective PHE partnerships.</a:t>
                      </a:r>
                      <a:endParaRPr sz="1000"/>
                    </a:p>
                    <a:p>
                      <a:pPr indent="-109220" lvl="0" marL="91440" rtl="0" algn="l">
                        <a:spcBef>
                          <a:spcPts val="0"/>
                        </a:spcBef>
                        <a:spcAft>
                          <a:spcPts val="0"/>
                        </a:spcAft>
                        <a:buSzPts val="1000"/>
                        <a:buChar char="●"/>
                      </a:pPr>
                      <a:r>
                        <a:rPr lang="en" sz="1000"/>
                        <a:t>Help m</a:t>
                      </a:r>
                      <a:r>
                        <a:rPr lang="en" sz="1000"/>
                        <a:t>atch </a:t>
                      </a:r>
                      <a:r>
                        <a:rPr lang="en" sz="1000">
                          <a:solidFill>
                            <a:schemeClr val="dk1"/>
                          </a:solidFill>
                        </a:rPr>
                        <a:t>appropriate</a:t>
                      </a:r>
                      <a:r>
                        <a:rPr lang="en" sz="1000"/>
                        <a:t> conservation,</a:t>
                      </a:r>
                      <a:r>
                        <a:rPr lang="en" sz="1000"/>
                        <a:t> </a:t>
                      </a:r>
                      <a:r>
                        <a:rPr lang="en" sz="1000"/>
                        <a:t>health and rural development partners. </a:t>
                      </a:r>
                      <a:endParaRPr sz="1000">
                        <a:highlight>
                          <a:srgbClr val="FFFF00"/>
                        </a:highlight>
                      </a:endParaRPr>
                    </a:p>
                    <a:p>
                      <a:pPr indent="-109220" lvl="0" marL="91440" rtl="0" algn="l">
                        <a:spcBef>
                          <a:spcPts val="0"/>
                        </a:spcBef>
                        <a:spcAft>
                          <a:spcPts val="0"/>
                        </a:spcAft>
                        <a:buSzPts val="1000"/>
                        <a:buChar char="●"/>
                      </a:pPr>
                      <a:r>
                        <a:rPr lang="en" sz="1000"/>
                        <a:t>Outreach to health and development sector.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What is the role of the established PHE community in making those partner matches? </a:t>
                      </a:r>
                      <a:endParaRPr sz="1000"/>
                    </a:p>
                    <a:p>
                      <a:pPr indent="-72644" lvl="0" marL="54864" rtl="0" algn="l">
                        <a:spcBef>
                          <a:spcPts val="0"/>
                        </a:spcBef>
                        <a:spcAft>
                          <a:spcPts val="0"/>
                        </a:spcAft>
                        <a:buSzPts val="1000"/>
                        <a:buChar char="●"/>
                      </a:pPr>
                      <a:r>
                        <a:rPr lang="en" sz="1000"/>
                        <a:t>How to sustain and encourage more partnerships to flourish?</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000"/>
                        <a:t>Organizational relevancy</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72644" lvl="0" marL="54864" rtl="0" algn="l">
                        <a:spcBef>
                          <a:spcPts val="0"/>
                        </a:spcBef>
                        <a:spcAft>
                          <a:spcPts val="0"/>
                        </a:spcAft>
                        <a:buSzPts val="1000"/>
                        <a:buChar char="●"/>
                      </a:pPr>
                      <a:r>
                        <a:rPr lang="en" sz="1000"/>
                        <a:t>Org has priority locations where PHE may be more successful than other approaches. </a:t>
                      </a:r>
                      <a:endParaRPr sz="1000"/>
                    </a:p>
                    <a:p>
                      <a:pPr indent="-72644" lvl="0" marL="54864" rtl="0" algn="l">
                        <a:spcBef>
                          <a:spcPts val="0"/>
                        </a:spcBef>
                        <a:spcAft>
                          <a:spcPts val="0"/>
                        </a:spcAft>
                        <a:buSzPts val="1000"/>
                        <a:buChar char="●"/>
                      </a:pPr>
                      <a:r>
                        <a:rPr lang="en" sz="1000"/>
                        <a:t>Long-term success has not been achieved using single-sector approaches.</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Org is working in areas where PHE is inappropriate (e.g. no unmet family planning need).</a:t>
                      </a:r>
                      <a:endParaRPr sz="1000"/>
                    </a:p>
                    <a:p>
                      <a:pPr indent="-72644" lvl="0" marL="54864" rtl="0" algn="l">
                        <a:spcBef>
                          <a:spcPts val="0"/>
                        </a:spcBef>
                        <a:spcAft>
                          <a:spcPts val="0"/>
                        </a:spcAft>
                        <a:buSzPts val="1000"/>
                        <a:buChar char="●"/>
                      </a:pPr>
                      <a:r>
                        <a:rPr lang="en" sz="1000"/>
                        <a:t>Appropriate partners are absent.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Simple guidance on</a:t>
                      </a:r>
                      <a:r>
                        <a:rPr lang="en" sz="1000"/>
                        <a:t> how to assess if PHE is appropriate.</a:t>
                      </a:r>
                      <a:endParaRPr sz="1000"/>
                    </a:p>
                    <a:p>
                      <a:pPr indent="-72644" lvl="0" marL="54864" rtl="0" algn="l">
                        <a:spcBef>
                          <a:spcPts val="0"/>
                        </a:spcBef>
                        <a:spcAft>
                          <a:spcPts val="0"/>
                        </a:spcAft>
                        <a:buSzPts val="1000"/>
                        <a:buChar char="●"/>
                      </a:pPr>
                      <a:r>
                        <a:rPr lang="en" sz="1000"/>
                        <a:t>Demonstrate how to tailor approach to address community needs and partner abilities.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spcBef>
                          <a:spcPts val="0"/>
                        </a:spcBef>
                        <a:spcAft>
                          <a:spcPts val="0"/>
                        </a:spcAft>
                        <a:buNone/>
                      </a:pPr>
                      <a:r>
                        <a:rPr lang="en" sz="1000"/>
                        <a:t>Evidence</a:t>
                      </a:r>
                      <a:endParaRPr sz="1000"/>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75CFDB"/>
                    </a:solidFill>
                  </a:tcPr>
                </a:tc>
                <a:tc>
                  <a:txBody>
                    <a:bodyPr/>
                    <a:lstStyle/>
                    <a:p>
                      <a:pPr indent="-72644" lvl="0" marL="54864" rtl="0" algn="l">
                        <a:spcBef>
                          <a:spcPts val="0"/>
                        </a:spcBef>
                        <a:spcAft>
                          <a:spcPts val="0"/>
                        </a:spcAft>
                        <a:buSzPts val="1000"/>
                        <a:buChar char="●"/>
                      </a:pPr>
                      <a:r>
                        <a:rPr lang="en" sz="1000"/>
                        <a:t>There is a strong evidence base that PHE is effective. </a:t>
                      </a:r>
                      <a:endParaRPr sz="1000"/>
                    </a:p>
                    <a:p>
                      <a:pPr indent="-72644" lvl="0" marL="54864" rtl="0" algn="l">
                        <a:spcBef>
                          <a:spcPts val="0"/>
                        </a:spcBef>
                        <a:spcAft>
                          <a:spcPts val="0"/>
                        </a:spcAft>
                        <a:buSzPts val="1000"/>
                        <a:buChar char="●"/>
                      </a:pPr>
                      <a:r>
                        <a:rPr lang="en" sz="1000"/>
                        <a:t>Case studies and examples exist from situations relatable to the org.</a:t>
                      </a:r>
                      <a:endParaRPr sz="1000"/>
                    </a:p>
                    <a:p>
                      <a:pPr indent="-72644" lvl="0" marL="54864" rtl="0" algn="l">
                        <a:spcBef>
                          <a:spcPts val="0"/>
                        </a:spcBef>
                        <a:spcAft>
                          <a:spcPts val="0"/>
                        </a:spcAft>
                        <a:buSzPts val="1000"/>
                        <a:buChar char="●"/>
                      </a:pPr>
                      <a:r>
                        <a:rPr lang="en" sz="1000"/>
                        <a:t>First experiences with PHE deliver clear conservation outcomes. </a:t>
                      </a:r>
                      <a:r>
                        <a:rPr lang="en" sz="1000"/>
                        <a:t>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First experiences with PHE do not lead to desired outcomes.</a:t>
                      </a:r>
                      <a:endParaRPr sz="1000"/>
                    </a:p>
                    <a:p>
                      <a:pPr indent="-72644" lvl="0" marL="54864" rtl="0" algn="l">
                        <a:spcBef>
                          <a:spcPts val="0"/>
                        </a:spcBef>
                        <a:spcAft>
                          <a:spcPts val="0"/>
                        </a:spcAft>
                        <a:buSzPts val="1000"/>
                        <a:buChar char="●"/>
                      </a:pPr>
                      <a:r>
                        <a:rPr lang="en" sz="1000"/>
                        <a:t>Relatable examples are not accessible.</a:t>
                      </a:r>
                      <a:endParaRPr sz="1000"/>
                    </a:p>
                    <a:p>
                      <a:pPr indent="-72644" lvl="0" marL="54864" rtl="0" algn="l">
                        <a:spcBef>
                          <a:spcPts val="0"/>
                        </a:spcBef>
                        <a:spcAft>
                          <a:spcPts val="0"/>
                        </a:spcAft>
                        <a:buSzPts val="1000"/>
                        <a:buChar char="●"/>
                      </a:pPr>
                      <a:r>
                        <a:rPr lang="en" sz="1000"/>
                        <a:t>Impacts are too difficult to measure.</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63500" lvl="0" marL="57150" rtl="0" algn="l">
                        <a:spcBef>
                          <a:spcPts val="0"/>
                        </a:spcBef>
                        <a:spcAft>
                          <a:spcPts val="0"/>
                        </a:spcAft>
                        <a:buSzPts val="1000"/>
                        <a:buChar char="●"/>
                      </a:pPr>
                      <a:r>
                        <a:rPr lang="en" sz="1000"/>
                        <a:t>Write up and disseminate more case studies.</a:t>
                      </a:r>
                      <a:endParaRPr sz="1000"/>
                    </a:p>
                    <a:p>
                      <a:pPr indent="-63500" lvl="0" marL="57150" rtl="0" algn="l">
                        <a:spcBef>
                          <a:spcPts val="0"/>
                        </a:spcBef>
                        <a:spcAft>
                          <a:spcPts val="0"/>
                        </a:spcAft>
                        <a:buSzPts val="1000"/>
                        <a:buChar char="●"/>
                      </a:pPr>
                      <a:r>
                        <a:rPr lang="en" sz="1000"/>
                        <a:t>Improve and distribute existing guidance on evaluating impact and related indicators.</a:t>
                      </a:r>
                      <a:r>
                        <a:rPr lang="en" sz="1000"/>
                        <a:t>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72644" lvl="0" marL="54864" rtl="0" algn="l">
                        <a:spcBef>
                          <a:spcPts val="0"/>
                        </a:spcBef>
                        <a:spcAft>
                          <a:spcPts val="0"/>
                        </a:spcAft>
                        <a:buSzPts val="1000"/>
                        <a:buChar char="●"/>
                      </a:pPr>
                      <a:r>
                        <a:rPr lang="en" sz="1000"/>
                        <a:t>How to evaluate impact of integration (to show that 1+1 is greater than 2)?</a:t>
                      </a:r>
                      <a:endParaRPr sz="1000"/>
                    </a:p>
                    <a:p>
                      <a:pPr indent="-72644" lvl="0" marL="54864" rtl="0" algn="l">
                        <a:spcBef>
                          <a:spcPts val="0"/>
                        </a:spcBef>
                        <a:spcAft>
                          <a:spcPts val="0"/>
                        </a:spcAft>
                        <a:buSzPts val="1000"/>
                        <a:buChar char="●"/>
                      </a:pPr>
                      <a:r>
                        <a:rPr lang="en" sz="1000"/>
                        <a:t>How to measure desired generational impact and resiliency? </a:t>
                      </a:r>
                      <a:endParaRPr sz="1000"/>
                    </a:p>
                  </a:txBody>
                  <a:tcPr marT="38100" marB="381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794" name="Google Shape;794;p98"/>
          <p:cNvSpPr txBox="1"/>
          <p:nvPr>
            <p:ph idx="1" type="body"/>
          </p:nvPr>
        </p:nvSpPr>
        <p:spPr>
          <a:xfrm>
            <a:off x="540544" y="6750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rgbClr val="DD7500"/>
                </a:solidFill>
              </a:rPr>
              <a:t>4.1.1 Key Findings on barriers to PHE Adoption (pg. 3)</a:t>
            </a:r>
            <a:endParaRPr sz="1500">
              <a:solidFill>
                <a:srgbClr val="DD75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idx="4294967295" type="body"/>
          </p:nvPr>
        </p:nvSpPr>
        <p:spPr>
          <a:xfrm>
            <a:off x="392950" y="271950"/>
            <a:ext cx="3238500" cy="4468500"/>
          </a:xfrm>
          <a:prstGeom prst="rect">
            <a:avLst/>
          </a:prstGeom>
        </p:spPr>
        <p:txBody>
          <a:bodyPr anchorCtr="0" anchor="t" bIns="0" lIns="0" spcFirstLastPara="1" rIns="0" wrap="square" tIns="0">
            <a:noAutofit/>
          </a:bodyPr>
          <a:lstStyle/>
          <a:p>
            <a:pPr indent="0" lvl="0" marL="0" rtl="0" algn="just">
              <a:spcBef>
                <a:spcPts val="0"/>
              </a:spcBef>
              <a:spcAft>
                <a:spcPts val="0"/>
              </a:spcAft>
              <a:buNone/>
            </a:pPr>
            <a:r>
              <a:rPr b="1" lang="en" sz="1200">
                <a:solidFill>
                  <a:srgbClr val="DD7500"/>
                </a:solidFill>
              </a:rPr>
              <a:t>Two PHE-Related Theories of Change</a:t>
            </a:r>
            <a:endParaRPr b="1" sz="1200">
              <a:solidFill>
                <a:srgbClr val="DD7500"/>
              </a:solidFill>
            </a:endParaRPr>
          </a:p>
          <a:p>
            <a:pPr indent="0" lvl="0" marL="0" rtl="0" algn="just">
              <a:lnSpc>
                <a:spcPct val="100000"/>
              </a:lnSpc>
              <a:spcBef>
                <a:spcPts val="0"/>
              </a:spcBef>
              <a:spcAft>
                <a:spcPts val="0"/>
              </a:spcAft>
              <a:buNone/>
            </a:pPr>
            <a:r>
              <a:rPr lang="en" sz="1100"/>
              <a:t>Two TOC diagrams illustrate the anticipated values and conservation impacts of integrating health with conservation action and, specifically, integrating reproductive health and family planning with conservation action as part of a PHE approach. </a:t>
            </a:r>
            <a:endParaRPr sz="1100"/>
          </a:p>
          <a:p>
            <a:pPr indent="0" lvl="0" marL="0" rtl="0" algn="just">
              <a:lnSpc>
                <a:spcPct val="100000"/>
              </a:lnSpc>
              <a:spcBef>
                <a:spcPts val="0"/>
              </a:spcBef>
              <a:spcAft>
                <a:spcPts val="0"/>
              </a:spcAft>
              <a:buClr>
                <a:schemeClr val="dk1"/>
              </a:buClr>
              <a:buSzPts val="1100"/>
              <a:buFont typeface="Arial"/>
              <a:buNone/>
            </a:pPr>
            <a:r>
              <a:t/>
            </a:r>
            <a:endParaRPr sz="1100"/>
          </a:p>
          <a:p>
            <a:pPr indent="0" lvl="0" marL="0" rtl="0" algn="just">
              <a:lnSpc>
                <a:spcPct val="100000"/>
              </a:lnSpc>
              <a:spcBef>
                <a:spcPts val="0"/>
              </a:spcBef>
              <a:spcAft>
                <a:spcPts val="0"/>
              </a:spcAft>
              <a:buNone/>
            </a:pPr>
            <a:r>
              <a:rPr lang="en" sz="1100"/>
              <a:t>An “</a:t>
            </a:r>
            <a:r>
              <a:rPr b="1" lang="en" sz="1100">
                <a:solidFill>
                  <a:srgbClr val="4E6276"/>
                </a:solidFill>
              </a:rPr>
              <a:t>Integrating Human Health &amp; Conservation Action</a:t>
            </a:r>
            <a:r>
              <a:rPr lang="en" sz="1100"/>
              <a:t>” TOC illustrates the value of a general integrated health and conservation approach. It highlights the different pathways that may lead to greater and longer-term impacts than might be possible through non-integrated approaches.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None/>
            </a:pPr>
            <a:r>
              <a:rPr lang="en" sz="1100"/>
              <a:t>An “</a:t>
            </a:r>
            <a:r>
              <a:rPr b="1" lang="en" sz="1100">
                <a:solidFill>
                  <a:srgbClr val="4E6276"/>
                </a:solidFill>
              </a:rPr>
              <a:t>Integrating Reproductive Health &amp; Family Planning into Conservation Action”</a:t>
            </a:r>
            <a:r>
              <a:rPr lang="en" sz="1100"/>
              <a:t> TOC was developed to illustrate the value of including a reproductive health and family planning component in an integrated health and conservation approach. It highlights how removing barriers to family planning can lead to improved health, livelihood, and conservation outcomes. When addressing unmet reproductive health and family planning needs are part of an integrated health and conservation approach, it is considered PHE.</a:t>
            </a:r>
            <a:endParaRPr sz="1100"/>
          </a:p>
          <a:p>
            <a:pPr indent="0" lvl="0" marL="0" rtl="0" algn="l">
              <a:spcBef>
                <a:spcPts val="0"/>
              </a:spcBef>
              <a:spcAft>
                <a:spcPts val="0"/>
              </a:spcAft>
              <a:buNone/>
            </a:pPr>
            <a:r>
              <a:t/>
            </a:r>
            <a:endParaRPr sz="1100"/>
          </a:p>
          <a:p>
            <a:pPr indent="0" lvl="0" marL="0" rtl="0" algn="l">
              <a:lnSpc>
                <a:spcPct val="100000"/>
              </a:lnSpc>
              <a:spcBef>
                <a:spcPts val="0"/>
              </a:spcBef>
              <a:spcAft>
                <a:spcPts val="0"/>
              </a:spcAft>
              <a:buNone/>
            </a:pPr>
            <a:r>
              <a:t/>
            </a:r>
            <a:endParaRPr/>
          </a:p>
        </p:txBody>
      </p:sp>
      <p:pic>
        <p:nvPicPr>
          <p:cNvPr id="374" name="Google Shape;374;p54"/>
          <p:cNvPicPr preferRelativeResize="0"/>
          <p:nvPr/>
        </p:nvPicPr>
        <p:blipFill rotWithShape="1">
          <a:blip r:embed="rId3">
            <a:alphaModFix/>
          </a:blip>
          <a:srcRect b="10362" l="0" r="2695" t="0"/>
          <a:stretch/>
        </p:blipFill>
        <p:spPr>
          <a:xfrm>
            <a:off x="3836700" y="324075"/>
            <a:ext cx="5254352" cy="2427302"/>
          </a:xfrm>
          <a:prstGeom prst="rect">
            <a:avLst/>
          </a:prstGeom>
          <a:noFill/>
          <a:ln>
            <a:noFill/>
          </a:ln>
        </p:spPr>
      </p:pic>
      <p:pic>
        <p:nvPicPr>
          <p:cNvPr id="375" name="Google Shape;375;p54"/>
          <p:cNvPicPr preferRelativeResize="0"/>
          <p:nvPr/>
        </p:nvPicPr>
        <p:blipFill rotWithShape="1">
          <a:blip r:embed="rId4">
            <a:alphaModFix/>
          </a:blip>
          <a:srcRect b="16867" l="0" r="0" t="0"/>
          <a:stretch/>
        </p:blipFill>
        <p:spPr>
          <a:xfrm>
            <a:off x="3760500" y="2716691"/>
            <a:ext cx="5254349" cy="2388035"/>
          </a:xfrm>
          <a:prstGeom prst="rect">
            <a:avLst/>
          </a:prstGeom>
          <a:noFill/>
          <a:ln>
            <a:noFill/>
          </a:ln>
        </p:spPr>
      </p:pic>
      <p:sp>
        <p:nvSpPr>
          <p:cNvPr id="376" name="Google Shape;376;p54"/>
          <p:cNvSpPr txBox="1"/>
          <p:nvPr/>
        </p:nvSpPr>
        <p:spPr>
          <a:xfrm>
            <a:off x="274000" y="4725075"/>
            <a:ext cx="1778400" cy="373200"/>
          </a:xfrm>
          <a:prstGeom prst="rect">
            <a:avLst/>
          </a:prstGeom>
          <a:noFill/>
          <a:ln>
            <a:noFill/>
          </a:ln>
        </p:spPr>
        <p:txBody>
          <a:bodyPr anchorCtr="0" anchor="t" bIns="91425" lIns="91425" spcFirstLastPara="1" rIns="91425" wrap="square" tIns="91425">
            <a:noAutofit/>
          </a:bodyPr>
          <a:lstStyle/>
          <a:p>
            <a:pPr indent="0" lvl="0" marL="0" marR="0" rtl="0" algn="l">
              <a:spcBef>
                <a:spcPts val="400"/>
              </a:spcBef>
              <a:spcAft>
                <a:spcPts val="0"/>
              </a:spcAft>
              <a:buNone/>
            </a:pPr>
            <a:r>
              <a:rPr lang="en" sz="1100">
                <a:solidFill>
                  <a:schemeClr val="dk1"/>
                </a:solidFill>
              </a:rPr>
              <a:t>[Continued on next slide]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99"/>
          <p:cNvPicPr preferRelativeResize="0"/>
          <p:nvPr/>
        </p:nvPicPr>
        <p:blipFill>
          <a:blip r:embed="rId3">
            <a:alphaModFix/>
          </a:blip>
          <a:stretch>
            <a:fillRect/>
          </a:stretch>
        </p:blipFill>
        <p:spPr>
          <a:xfrm>
            <a:off x="0" y="-418750"/>
            <a:ext cx="9144000" cy="5562250"/>
          </a:xfrm>
          <a:prstGeom prst="rect">
            <a:avLst/>
          </a:prstGeom>
          <a:noFill/>
          <a:ln>
            <a:noFill/>
          </a:ln>
        </p:spPr>
      </p:pic>
      <p:sp>
        <p:nvSpPr>
          <p:cNvPr id="800" name="Google Shape;800;p99"/>
          <p:cNvSpPr txBox="1"/>
          <p:nvPr>
            <p:ph idx="1" type="body"/>
          </p:nvPr>
        </p:nvSpPr>
        <p:spPr>
          <a:xfrm>
            <a:off x="540000" y="3107500"/>
            <a:ext cx="4396200" cy="551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5. </a:t>
            </a:r>
            <a:r>
              <a:rPr lang="en"/>
              <a:t>Conclusions</a:t>
            </a:r>
            <a:endParaRPr/>
          </a:p>
        </p:txBody>
      </p:sp>
      <p:sp>
        <p:nvSpPr>
          <p:cNvPr id="801" name="Google Shape;801;p99"/>
          <p:cNvSpPr txBox="1"/>
          <p:nvPr>
            <p:ph idx="4294967295" type="body"/>
          </p:nvPr>
        </p:nvSpPr>
        <p:spPr>
          <a:xfrm>
            <a:off x="540000" y="3722875"/>
            <a:ext cx="3291300" cy="7506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a:solidFill>
                  <a:srgbClr val="FFFFFF"/>
                </a:solidFill>
              </a:rPr>
              <a:t>Recommendations and Next Steps</a:t>
            </a:r>
            <a:endParaRPr>
              <a:solidFill>
                <a:srgbClr val="FFFFFF"/>
              </a:solidFill>
            </a:endParaRPr>
          </a:p>
        </p:txBody>
      </p:sp>
      <p:sp>
        <p:nvSpPr>
          <p:cNvPr id="802" name="Google Shape;802;p99"/>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00"/>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5.1</a:t>
            </a:r>
            <a:r>
              <a:rPr lang="en"/>
              <a:t> Conclusions - Recommendations </a:t>
            </a:r>
            <a:endParaRPr/>
          </a:p>
          <a:p>
            <a:pPr indent="0" lvl="0" marL="0" rtl="0" algn="l">
              <a:spcBef>
                <a:spcPts val="0"/>
              </a:spcBef>
              <a:spcAft>
                <a:spcPts val="0"/>
              </a:spcAft>
              <a:buNone/>
            </a:pPr>
            <a:r>
              <a:t/>
            </a:r>
            <a:endParaRPr sz="1500"/>
          </a:p>
          <a:p>
            <a:pPr indent="0" lvl="0" marL="0" rtl="0" algn="l">
              <a:spcBef>
                <a:spcPts val="0"/>
              </a:spcBef>
              <a:spcAft>
                <a:spcPts val="0"/>
              </a:spcAft>
              <a:buNone/>
            </a:pPr>
            <a:r>
              <a:t/>
            </a:r>
            <a:endParaRPr/>
          </a:p>
        </p:txBody>
      </p:sp>
      <p:sp>
        <p:nvSpPr>
          <p:cNvPr id="808" name="Google Shape;808;p100"/>
          <p:cNvSpPr txBox="1"/>
          <p:nvPr>
            <p:ph idx="2" type="body"/>
          </p:nvPr>
        </p:nvSpPr>
        <p:spPr>
          <a:xfrm>
            <a:off x="522000" y="1105675"/>
            <a:ext cx="4494300" cy="38772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lang="en" sz="1100"/>
              <a:t>The findings from this learning initiative highlight the b</a:t>
            </a:r>
            <a:r>
              <a:rPr lang="en" sz="1100"/>
              <a:t>elief, not just by those already active in the PHE field, but also by the general conservation community, that PHE can be a valuable approach to achieve meaningful biodiversity conservation outcomes. Further, it is likely applicable in many more situations than it has been or is being applied. However, there are many barriers to wider adoption of PHE and other integrated health and conservation approaches.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None/>
            </a:pPr>
            <a:r>
              <a:rPr lang="en" sz="1100"/>
              <a:t>This learning helped prioritize those barriers to adoption and identify a suite of potential actions to address them.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None/>
            </a:pPr>
            <a:r>
              <a:rPr lang="en" sz="1100"/>
              <a:t>This learning went far in addressing the lack of clarity around what PHE is and its value by bringing the experts together and working toward agreement around a definition and theory of change. By disseminating this report and its products, the learning will also increase awareness of PHE, what is included in a PHE approach, how PHE is anticipated to work, and where to look for more support.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None/>
            </a:pPr>
            <a:r>
              <a:rPr lang="en" sz="1100"/>
              <a:t>There is still work and learning needed to improve clarity and knowledge and address other important barriers to adoption. Key recommendations toward this e</a:t>
            </a:r>
            <a:r>
              <a:rPr lang="en" sz="1100"/>
              <a:t>ffect </a:t>
            </a:r>
            <a:r>
              <a:rPr lang="en" sz="1100"/>
              <a:t>can be found in the table on the next slide. </a:t>
            </a:r>
            <a:endParaRPr sz="1100"/>
          </a:p>
          <a:p>
            <a:pPr indent="0" lvl="0" marL="0" rtl="0" algn="l">
              <a:lnSpc>
                <a:spcPct val="100000"/>
              </a:lnSpc>
              <a:spcBef>
                <a:spcPts val="0"/>
              </a:spcBef>
              <a:spcAft>
                <a:spcPts val="0"/>
              </a:spcAft>
              <a:buClr>
                <a:schemeClr val="dk1"/>
              </a:buClr>
              <a:buSzPts val="1100"/>
              <a:buFont typeface="Arial"/>
              <a:buNone/>
            </a:pPr>
            <a:r>
              <a:t/>
            </a:r>
            <a:endParaRPr sz="1100"/>
          </a:p>
          <a:p>
            <a:pPr indent="0" lvl="0" marL="0" rtl="0" algn="l">
              <a:lnSpc>
                <a:spcPct val="100000"/>
              </a:lnSpc>
              <a:spcBef>
                <a:spcPts val="0"/>
              </a:spcBef>
              <a:spcAft>
                <a:spcPts val="0"/>
              </a:spcAft>
              <a:buNone/>
            </a:pPr>
            <a:r>
              <a:t/>
            </a:r>
            <a:endParaRPr sz="1100"/>
          </a:p>
          <a:p>
            <a:pPr indent="0" lvl="0" marL="0" marR="0" rtl="0" algn="l">
              <a:lnSpc>
                <a:spcPct val="100000"/>
              </a:lnSpc>
              <a:spcBef>
                <a:spcPts val="400"/>
              </a:spcBef>
              <a:spcAft>
                <a:spcPts val="0"/>
              </a:spcAft>
              <a:buNone/>
            </a:pPr>
            <a:r>
              <a:t/>
            </a:r>
            <a:endParaRPr b="1" sz="1300">
              <a:solidFill>
                <a:srgbClr val="DD7500"/>
              </a:solidFill>
            </a:endParaRPr>
          </a:p>
        </p:txBody>
      </p:sp>
      <p:sp>
        <p:nvSpPr>
          <p:cNvPr id="809" name="Google Shape;809;p100"/>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pic>
        <p:nvPicPr>
          <p:cNvPr id="810" name="Google Shape;810;p100"/>
          <p:cNvPicPr preferRelativeResize="0"/>
          <p:nvPr/>
        </p:nvPicPr>
        <p:blipFill rotWithShape="1">
          <a:blip r:embed="rId3">
            <a:alphaModFix/>
          </a:blip>
          <a:srcRect b="9060" l="6059" r="0" t="15558"/>
          <a:stretch/>
        </p:blipFill>
        <p:spPr>
          <a:xfrm>
            <a:off x="5213425" y="1004900"/>
            <a:ext cx="3274425" cy="3941224"/>
          </a:xfrm>
          <a:prstGeom prst="rect">
            <a:avLst/>
          </a:prstGeom>
          <a:noFill/>
          <a:ln>
            <a:noFill/>
          </a:ln>
        </p:spPr>
      </p:pic>
      <p:sp>
        <p:nvSpPr>
          <p:cNvPr id="811" name="Google Shape;811;p100"/>
          <p:cNvSpPr txBox="1"/>
          <p:nvPr/>
        </p:nvSpPr>
        <p:spPr>
          <a:xfrm>
            <a:off x="5792950" y="46704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101"/>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817" name="Google Shape;817;p101"/>
          <p:cNvSpPr txBox="1"/>
          <p:nvPr>
            <p:ph idx="1" type="body"/>
          </p:nvPr>
        </p:nvSpPr>
        <p:spPr>
          <a:xfrm>
            <a:off x="540544" y="6750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500">
                <a:solidFill>
                  <a:srgbClr val="DD7500"/>
                </a:solidFill>
              </a:rPr>
              <a:t>5.1.1 Recommendations </a:t>
            </a:r>
            <a:endParaRPr sz="1500">
              <a:solidFill>
                <a:srgbClr val="DD7500"/>
              </a:solidFill>
            </a:endParaRPr>
          </a:p>
        </p:txBody>
      </p:sp>
      <p:graphicFrame>
        <p:nvGraphicFramePr>
          <p:cNvPr id="818" name="Google Shape;818;p101"/>
          <p:cNvGraphicFramePr/>
          <p:nvPr/>
        </p:nvGraphicFramePr>
        <p:xfrm>
          <a:off x="540550" y="1286775"/>
          <a:ext cx="3000000" cy="3000000"/>
        </p:xfrm>
        <a:graphic>
          <a:graphicData uri="http://schemas.openxmlformats.org/drawingml/2006/table">
            <a:tbl>
              <a:tblPr>
                <a:noFill/>
                <a:tableStyleId>{AC7C58DD-85FC-49A0-BC8D-C990FF1223A1}</a:tableStyleId>
              </a:tblPr>
              <a:tblGrid>
                <a:gridCol w="1052450"/>
                <a:gridCol w="4793975"/>
                <a:gridCol w="908600"/>
                <a:gridCol w="1203375"/>
              </a:tblGrid>
              <a:tr h="169200">
                <a:tc>
                  <a:txBody>
                    <a:bodyPr/>
                    <a:lstStyle/>
                    <a:p>
                      <a:pPr indent="0" lvl="0" marL="0" rtl="0" algn="ctr">
                        <a:lnSpc>
                          <a:spcPct val="80000"/>
                        </a:lnSpc>
                        <a:spcBef>
                          <a:spcPts val="0"/>
                        </a:spcBef>
                        <a:spcAft>
                          <a:spcPts val="0"/>
                        </a:spcAft>
                        <a:buNone/>
                      </a:pPr>
                      <a:r>
                        <a:rPr b="1" lang="en" sz="1000"/>
                        <a:t>Theme</a:t>
                      </a:r>
                      <a:endParaRPr b="1" sz="1000"/>
                    </a:p>
                  </a:txBody>
                  <a:tcPr marT="91425" marB="91425" marR="91425" marL="91425">
                    <a:solidFill>
                      <a:srgbClr val="D2F1DF"/>
                    </a:solidFill>
                  </a:tcPr>
                </a:tc>
                <a:tc>
                  <a:txBody>
                    <a:bodyPr/>
                    <a:lstStyle/>
                    <a:p>
                      <a:pPr indent="0" lvl="0" marL="0" rtl="0" algn="ctr">
                        <a:lnSpc>
                          <a:spcPct val="80000"/>
                        </a:lnSpc>
                        <a:spcBef>
                          <a:spcPts val="0"/>
                        </a:spcBef>
                        <a:spcAft>
                          <a:spcPts val="0"/>
                        </a:spcAft>
                        <a:buNone/>
                      </a:pPr>
                      <a:r>
                        <a:rPr b="1" lang="en" sz="1000"/>
                        <a:t>Recommendation</a:t>
                      </a:r>
                      <a:endParaRPr b="1" sz="1000"/>
                    </a:p>
                  </a:txBody>
                  <a:tcPr marT="91425" marB="91425" marR="91425" marL="91425">
                    <a:solidFill>
                      <a:srgbClr val="EA9999"/>
                    </a:solidFill>
                  </a:tcPr>
                </a:tc>
                <a:tc>
                  <a:txBody>
                    <a:bodyPr/>
                    <a:lstStyle/>
                    <a:p>
                      <a:pPr indent="0" lvl="0" marL="0" rtl="0" algn="ctr">
                        <a:lnSpc>
                          <a:spcPct val="80000"/>
                        </a:lnSpc>
                        <a:spcBef>
                          <a:spcPts val="0"/>
                        </a:spcBef>
                        <a:spcAft>
                          <a:spcPts val="0"/>
                        </a:spcAft>
                        <a:buNone/>
                      </a:pPr>
                      <a:r>
                        <a:rPr b="1" lang="en" sz="1000"/>
                        <a:t>Actor</a:t>
                      </a:r>
                      <a:endParaRPr b="1" sz="1000"/>
                    </a:p>
                  </a:txBody>
                  <a:tcPr marT="91425" marB="91425" marR="91425" marL="91425">
                    <a:solidFill>
                      <a:srgbClr val="FBEE69"/>
                    </a:solidFill>
                  </a:tcPr>
                </a:tc>
                <a:tc>
                  <a:txBody>
                    <a:bodyPr/>
                    <a:lstStyle/>
                    <a:p>
                      <a:pPr indent="0" lvl="0" marL="0" rtl="0" algn="ctr">
                        <a:lnSpc>
                          <a:spcPct val="80000"/>
                        </a:lnSpc>
                        <a:spcBef>
                          <a:spcPts val="0"/>
                        </a:spcBef>
                        <a:spcAft>
                          <a:spcPts val="0"/>
                        </a:spcAft>
                        <a:buNone/>
                      </a:pPr>
                      <a:r>
                        <a:rPr b="1" lang="en" sz="1000"/>
                        <a:t>Target Audience</a:t>
                      </a:r>
                      <a:endParaRPr b="1" sz="1000"/>
                    </a:p>
                  </a:txBody>
                  <a:tcPr marT="91425" marB="91425" marR="91425" marL="91425">
                    <a:solidFill>
                      <a:srgbClr val="B4A7D6"/>
                    </a:solidFill>
                  </a:tcPr>
                </a:tc>
              </a:tr>
              <a:tr h="381000">
                <a:tc>
                  <a:txBody>
                    <a:bodyPr/>
                    <a:lstStyle/>
                    <a:p>
                      <a:pPr indent="0" lvl="0" marL="0" rtl="0" algn="ctr">
                        <a:lnSpc>
                          <a:spcPct val="80000"/>
                        </a:lnSpc>
                        <a:spcBef>
                          <a:spcPts val="0"/>
                        </a:spcBef>
                        <a:spcAft>
                          <a:spcPts val="0"/>
                        </a:spcAft>
                        <a:buNone/>
                      </a:pPr>
                      <a:r>
                        <a:rPr lang="en" sz="1000"/>
                        <a:t>Clarification of PHE Definition &amp; Framing</a:t>
                      </a:r>
                      <a:endParaRPr sz="1000"/>
                    </a:p>
                  </a:txBody>
                  <a:tcPr marT="91425" marB="91425" marR="91425" marL="91425">
                    <a:solidFill>
                      <a:srgbClr val="75CFDB"/>
                    </a:solidFill>
                  </a:tcPr>
                </a:tc>
                <a:tc>
                  <a:txBody>
                    <a:bodyPr/>
                    <a:lstStyle/>
                    <a:p>
                      <a:pPr indent="0" lvl="0" marL="0" rtl="0" algn="ctr">
                        <a:lnSpc>
                          <a:spcPct val="80000"/>
                        </a:lnSpc>
                        <a:spcBef>
                          <a:spcPts val="0"/>
                        </a:spcBef>
                        <a:spcAft>
                          <a:spcPts val="0"/>
                        </a:spcAft>
                        <a:buNone/>
                      </a:pPr>
                      <a:r>
                        <a:rPr lang="en" sz="1000"/>
                        <a:t>Reframe PHE within other integrated development approaches and with regards to climate change vs. local environmental degradation and relationship of PHE to women's roles and gender </a:t>
                      </a:r>
                      <a:r>
                        <a:rPr lang="en" sz="1000"/>
                        <a:t>equity</a:t>
                      </a:r>
                      <a:endParaRPr sz="1000"/>
                    </a:p>
                  </a:txBody>
                  <a:tcPr marT="91425" marB="91425" marR="91425" marL="91425"/>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tc>
              </a:tr>
              <a:tr h="381000">
                <a:tc rowSpan="3">
                  <a:txBody>
                    <a:bodyPr/>
                    <a:lstStyle/>
                    <a:p>
                      <a:pPr indent="0" lvl="0" marL="0" rtl="0" algn="ctr">
                        <a:lnSpc>
                          <a:spcPct val="80000"/>
                        </a:lnSpc>
                        <a:spcBef>
                          <a:spcPts val="0"/>
                        </a:spcBef>
                        <a:spcAft>
                          <a:spcPts val="0"/>
                        </a:spcAft>
                        <a:buNone/>
                      </a:pPr>
                      <a:r>
                        <a:rPr lang="en" sz="1000"/>
                        <a:t>Creation / Curation of Additional PHE Resources</a:t>
                      </a:r>
                      <a:endParaRPr sz="1000"/>
                    </a:p>
                  </a:txBody>
                  <a:tcPr marT="91425" marB="91425" marR="91425" marL="91425">
                    <a:solidFill>
                      <a:srgbClr val="75CFDB"/>
                    </a:solidFill>
                  </a:tcPr>
                </a:tc>
                <a:tc>
                  <a:txBody>
                    <a:bodyPr/>
                    <a:lstStyle/>
                    <a:p>
                      <a:pPr indent="0" lvl="0" marL="0" rtl="0" algn="ctr">
                        <a:lnSpc>
                          <a:spcPct val="80000"/>
                        </a:lnSpc>
                        <a:spcBef>
                          <a:spcPts val="0"/>
                        </a:spcBef>
                        <a:spcAft>
                          <a:spcPts val="0"/>
                        </a:spcAft>
                        <a:buNone/>
                      </a:pPr>
                      <a:r>
                        <a:rPr lang="en" sz="1000"/>
                        <a:t>Provide increased and improved documentation of benefits of PHE approach (case studies, journal publications, presentations at conferences, better dissemination of existing resources)</a:t>
                      </a:r>
                      <a:endParaRPr sz="1000"/>
                    </a:p>
                  </a:txBody>
                  <a:tcPr marT="91425" marB="91425" marR="91425" marL="91425"/>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tc>
                <a:tc>
                  <a:txBody>
                    <a:bodyPr/>
                    <a:lstStyle/>
                    <a:p>
                      <a:pPr indent="0" lvl="0" marL="0" rtl="0" algn="ctr">
                        <a:lnSpc>
                          <a:spcPct val="80000"/>
                        </a:lnSpc>
                        <a:spcBef>
                          <a:spcPts val="0"/>
                        </a:spcBef>
                        <a:spcAft>
                          <a:spcPts val="0"/>
                        </a:spcAft>
                        <a:buNone/>
                      </a:pPr>
                      <a:r>
                        <a:rPr lang="en" sz="1000"/>
                        <a:t>PHE Community, CMP/CCNet</a:t>
                      </a:r>
                      <a:endParaRPr sz="1000"/>
                    </a:p>
                  </a:txBody>
                  <a:tcPr marT="91425" marB="91425" marR="91425" marL="91425"/>
                </a:tc>
              </a:tr>
              <a:tr h="381000">
                <a:tc vMerge="1"/>
                <a:tc>
                  <a:txBody>
                    <a:bodyPr/>
                    <a:lstStyle/>
                    <a:p>
                      <a:pPr indent="0" lvl="0" marL="0" rtl="0" algn="ctr">
                        <a:lnSpc>
                          <a:spcPct val="80000"/>
                        </a:lnSpc>
                        <a:spcBef>
                          <a:spcPts val="0"/>
                        </a:spcBef>
                        <a:spcAft>
                          <a:spcPts val="0"/>
                        </a:spcAft>
                        <a:buNone/>
                      </a:pPr>
                      <a:r>
                        <a:rPr lang="en" sz="1000"/>
                        <a:t>Develop TOCs for additional key components of PHE approach, apply case studies, and include </a:t>
                      </a:r>
                      <a:r>
                        <a:rPr lang="en" sz="1000">
                          <a:solidFill>
                            <a:schemeClr val="dk1"/>
                          </a:solidFill>
                        </a:rPr>
                        <a:t> example indicators of success</a:t>
                      </a:r>
                      <a:endParaRPr sz="1000"/>
                    </a:p>
                  </a:txBody>
                  <a:tcPr marT="91425" marB="91425" marR="91425" marL="91425"/>
                </a:tc>
                <a:tc>
                  <a:txBody>
                    <a:bodyPr/>
                    <a:lstStyle/>
                    <a:p>
                      <a:pPr indent="0" lvl="0" marL="0" rtl="0" algn="ctr">
                        <a:lnSpc>
                          <a:spcPct val="80000"/>
                        </a:lnSpc>
                        <a:spcBef>
                          <a:spcPts val="0"/>
                        </a:spcBef>
                        <a:spcAft>
                          <a:spcPts val="0"/>
                        </a:spcAft>
                        <a:buNone/>
                      </a:pPr>
                      <a:r>
                        <a:rPr lang="en" sz="1000"/>
                        <a:t>PHE Community </a:t>
                      </a:r>
                      <a:endParaRPr sz="1000"/>
                    </a:p>
                  </a:txBody>
                  <a:tcPr marT="91425" marB="91425" marR="91425" marL="91425"/>
                </a:tc>
                <a:tc>
                  <a:txBody>
                    <a:bodyPr/>
                    <a:lstStyle/>
                    <a:p>
                      <a:pPr indent="0" lvl="0" marL="0" rtl="0" algn="ctr">
                        <a:lnSpc>
                          <a:spcPct val="80000"/>
                        </a:lnSpc>
                        <a:spcBef>
                          <a:spcPts val="0"/>
                        </a:spcBef>
                        <a:spcAft>
                          <a:spcPts val="0"/>
                        </a:spcAft>
                        <a:buClr>
                          <a:schemeClr val="dk1"/>
                        </a:buClr>
                        <a:buSzPts val="1100"/>
                        <a:buFont typeface="Arial"/>
                        <a:buNone/>
                      </a:pPr>
                      <a:r>
                        <a:rPr lang="en" sz="1000">
                          <a:solidFill>
                            <a:schemeClr val="dk1"/>
                          </a:solidFill>
                        </a:rPr>
                        <a:t>PHE Community, CMP/CCNet</a:t>
                      </a:r>
                      <a:endParaRPr sz="1000"/>
                    </a:p>
                  </a:txBody>
                  <a:tcPr marT="91425" marB="91425" marR="91425" marL="91425"/>
                </a:tc>
              </a:tr>
              <a:tr h="381000">
                <a:tc vMerge="1"/>
                <a:tc>
                  <a:txBody>
                    <a:bodyPr/>
                    <a:lstStyle/>
                    <a:p>
                      <a:pPr indent="0" lvl="0" marL="0" rtl="0" algn="ctr">
                        <a:lnSpc>
                          <a:spcPct val="80000"/>
                        </a:lnSpc>
                        <a:spcBef>
                          <a:spcPts val="0"/>
                        </a:spcBef>
                        <a:spcAft>
                          <a:spcPts val="0"/>
                        </a:spcAft>
                        <a:buNone/>
                      </a:pPr>
                      <a:r>
                        <a:rPr lang="en" sz="1000"/>
                        <a:t>Create a list of partners across sectors to facilitate PHE </a:t>
                      </a:r>
                      <a:r>
                        <a:rPr lang="en" sz="1000"/>
                        <a:t>partnerships</a:t>
                      </a:r>
                      <a:r>
                        <a:rPr lang="en" sz="1000"/>
                        <a:t> </a:t>
                      </a:r>
                      <a:endParaRPr sz="10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All potential PHE partners</a:t>
                      </a:r>
                      <a:endParaRPr sz="1000"/>
                    </a:p>
                  </a:txBody>
                  <a:tcPr marT="91425" marB="91425" marR="91425" marL="91425">
                    <a:lnB cap="flat" cmpd="sng" w="9525">
                      <a:solidFill>
                        <a:srgbClr val="9E9E9E"/>
                      </a:solidFill>
                      <a:prstDash val="solid"/>
                      <a:round/>
                      <a:headEnd len="sm" w="sm" type="none"/>
                      <a:tailEnd len="sm" w="sm" type="none"/>
                    </a:lnB>
                  </a:tcPr>
                </a:tc>
              </a:tr>
              <a:tr h="381000">
                <a:tc rowSpan="3">
                  <a:txBody>
                    <a:bodyPr/>
                    <a:lstStyle/>
                    <a:p>
                      <a:pPr indent="0" lvl="0" marL="0" rtl="0" algn="ctr">
                        <a:lnSpc>
                          <a:spcPct val="80000"/>
                        </a:lnSpc>
                        <a:spcBef>
                          <a:spcPts val="0"/>
                        </a:spcBef>
                        <a:spcAft>
                          <a:spcPts val="0"/>
                        </a:spcAft>
                        <a:buNone/>
                      </a:pPr>
                      <a:r>
                        <a:rPr lang="en" sz="1000"/>
                        <a:t>Outreach and Engagement</a:t>
                      </a:r>
                      <a:endParaRPr sz="1000"/>
                    </a:p>
                  </a:txBody>
                  <a:tcPr marT="91425" marB="91425" marR="91425" marL="91425">
                    <a:lnR cap="flat" cmpd="sng" w="9525">
                      <a:solidFill>
                        <a:srgbClr val="9E9E9E"/>
                      </a:solidFill>
                      <a:prstDash val="solid"/>
                      <a:round/>
                      <a:headEnd len="sm" w="sm" type="none"/>
                      <a:tailEnd len="sm" w="sm" type="none"/>
                    </a:lnR>
                    <a:solidFill>
                      <a:srgbClr val="75CFDB"/>
                    </a:solidFill>
                  </a:tcPr>
                </a:tc>
                <a:tc>
                  <a:txBody>
                    <a:bodyPr/>
                    <a:lstStyle/>
                    <a:p>
                      <a:pPr indent="0" lvl="0" marL="0" rtl="0" algn="ctr">
                        <a:lnSpc>
                          <a:spcPct val="80000"/>
                        </a:lnSpc>
                        <a:spcBef>
                          <a:spcPts val="0"/>
                        </a:spcBef>
                        <a:spcAft>
                          <a:spcPts val="0"/>
                        </a:spcAft>
                        <a:buNone/>
                      </a:pPr>
                      <a:r>
                        <a:rPr lang="en" sz="1000"/>
                        <a:t>Create an outreach plan and summary document for dissemination of resources, survey analysis, and framing of PHE to identified audiences</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vMerge="1"/>
                <a:tc>
                  <a:txBody>
                    <a:bodyPr/>
                    <a:lstStyle/>
                    <a:p>
                      <a:pPr indent="0" lvl="0" marL="0" rtl="0" algn="ctr">
                        <a:lnSpc>
                          <a:spcPct val="80000"/>
                        </a:lnSpc>
                        <a:spcBef>
                          <a:spcPts val="0"/>
                        </a:spcBef>
                        <a:spcAft>
                          <a:spcPts val="0"/>
                        </a:spcAft>
                        <a:buNone/>
                      </a:pPr>
                      <a:r>
                        <a:rPr lang="en" sz="1000">
                          <a:solidFill>
                            <a:schemeClr val="dk1"/>
                          </a:solidFill>
                        </a:rPr>
                        <a:t>Integrate and streamline PHE in existing conservation community resources and practices, such as the Conservation Standards, Conservation Actions &amp; Measures Library, among others</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solidFill>
                            <a:schemeClr val="dk1"/>
                          </a:solidFill>
                        </a:rPr>
                        <a:t>PHE &amp; CMP/CCNet</a:t>
                      </a:r>
                      <a:endParaRPr sz="1000">
                        <a:solidFill>
                          <a:schemeClr val="dk1"/>
                        </a:solidFill>
                      </a:endParaRPr>
                    </a:p>
                    <a:p>
                      <a:pPr indent="0" lvl="0" marL="0" rtl="0" algn="ctr">
                        <a:lnSpc>
                          <a:spcPct val="80000"/>
                        </a:lnSpc>
                        <a:spcBef>
                          <a:spcPts val="0"/>
                        </a:spcBef>
                        <a:spcAft>
                          <a:spcPts val="0"/>
                        </a:spcAft>
                        <a:buNone/>
                      </a:pPr>
                      <a:r>
                        <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vMerge="1"/>
                <a:tc>
                  <a:txBody>
                    <a:bodyPr/>
                    <a:lstStyle/>
                    <a:p>
                      <a:pPr indent="0" lvl="0" marL="0" rtl="0" algn="ctr">
                        <a:lnSpc>
                          <a:spcPct val="80000"/>
                        </a:lnSpc>
                        <a:spcBef>
                          <a:spcPts val="0"/>
                        </a:spcBef>
                        <a:spcAft>
                          <a:spcPts val="0"/>
                        </a:spcAft>
                        <a:buNone/>
                      </a:pPr>
                      <a:r>
                        <a:rPr lang="en" sz="1000"/>
                        <a:t>Provide increased and targeted advocacy to donor community, including through targeted report</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solidFill>
                            <a:schemeClr val="dk1"/>
                          </a:solidFill>
                        </a:rPr>
                        <a:t>PHE &amp; CMP/CCNet</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lnSpc>
                          <a:spcPct val="80000"/>
                        </a:lnSpc>
                        <a:spcBef>
                          <a:spcPts val="0"/>
                        </a:spcBef>
                        <a:spcAft>
                          <a:spcPts val="0"/>
                        </a:spcAft>
                        <a:buNone/>
                      </a:pPr>
                      <a:r>
                        <a:rPr lang="en" sz="1000"/>
                        <a:t>PHE Community</a:t>
                      </a:r>
                      <a:endParaRPr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819" name="Google Shape;819;p101"/>
          <p:cNvSpPr txBox="1"/>
          <p:nvPr>
            <p:ph idx="2" type="body"/>
          </p:nvPr>
        </p:nvSpPr>
        <p:spPr>
          <a:xfrm>
            <a:off x="522000" y="1025774"/>
            <a:ext cx="8100000" cy="582600"/>
          </a:xfrm>
          <a:prstGeom prst="rect">
            <a:avLst/>
          </a:prstGeom>
        </p:spPr>
        <p:txBody>
          <a:bodyPr anchorCtr="0" anchor="t" bIns="0" lIns="0" spcFirstLastPara="1" rIns="0" wrap="square" tIns="0">
            <a:noAutofit/>
          </a:bodyPr>
          <a:lstStyle/>
          <a:p>
            <a:pPr indent="0" lvl="0" marL="0" rtl="0" algn="l">
              <a:lnSpc>
                <a:spcPct val="75000"/>
              </a:lnSpc>
              <a:spcBef>
                <a:spcPts val="600"/>
              </a:spcBef>
              <a:spcAft>
                <a:spcPts val="0"/>
              </a:spcAft>
              <a:buClr>
                <a:schemeClr val="dk1"/>
              </a:buClr>
              <a:buSzPts val="1100"/>
              <a:buFont typeface="Arial"/>
              <a:buNone/>
            </a:pPr>
            <a:r>
              <a:rPr b="1" lang="en" sz="1200">
                <a:solidFill>
                  <a:srgbClr val="000000"/>
                </a:solidFill>
              </a:rPr>
              <a:t>Recommended actions to continue learning around PHE and begin to address identified barriers to adoption.        </a:t>
            </a:r>
            <a:endParaRPr b="1" sz="12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02"/>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5.2 Conclusions - Next Steps</a:t>
            </a:r>
            <a:endParaRPr/>
          </a:p>
          <a:p>
            <a:pPr indent="0" lvl="0" marL="0" rtl="0" algn="l">
              <a:spcBef>
                <a:spcPts val="0"/>
              </a:spcBef>
              <a:spcAft>
                <a:spcPts val="0"/>
              </a:spcAft>
              <a:buNone/>
            </a:pPr>
            <a:r>
              <a:t/>
            </a:r>
            <a:endParaRPr sz="1500"/>
          </a:p>
          <a:p>
            <a:pPr indent="0" lvl="0" marL="0" rtl="0" algn="l">
              <a:spcBef>
                <a:spcPts val="0"/>
              </a:spcBef>
              <a:spcAft>
                <a:spcPts val="0"/>
              </a:spcAft>
              <a:buNone/>
            </a:pPr>
            <a:r>
              <a:t/>
            </a:r>
            <a:endParaRPr/>
          </a:p>
        </p:txBody>
      </p:sp>
      <p:sp>
        <p:nvSpPr>
          <p:cNvPr id="825" name="Google Shape;825;p102"/>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826" name="Google Shape;826;p102"/>
          <p:cNvSpPr txBox="1"/>
          <p:nvPr>
            <p:ph idx="2" type="body"/>
          </p:nvPr>
        </p:nvSpPr>
        <p:spPr>
          <a:xfrm>
            <a:off x="540550" y="1088550"/>
            <a:ext cx="4236000" cy="41391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Clr>
                <a:schemeClr val="dk1"/>
              </a:buClr>
              <a:buSzPts val="1100"/>
              <a:buFont typeface="Arial"/>
              <a:buNone/>
            </a:pPr>
            <a:r>
              <a:rPr b="1" lang="en" sz="1200">
                <a:solidFill>
                  <a:srgbClr val="DD7500"/>
                </a:solidFill>
              </a:rPr>
              <a:t>Continue Learning into 2021</a:t>
            </a:r>
            <a:endParaRPr b="1" sz="1200"/>
          </a:p>
          <a:p>
            <a:pPr indent="0" lvl="0" marL="0" rtl="0" algn="just">
              <a:lnSpc>
                <a:spcPct val="115000"/>
              </a:lnSpc>
              <a:spcBef>
                <a:spcPts val="0"/>
              </a:spcBef>
              <a:spcAft>
                <a:spcPts val="0"/>
              </a:spcAft>
              <a:buNone/>
            </a:pPr>
            <a:r>
              <a:rPr lang="en" sz="1100"/>
              <a:t>A CMP PHE Working Group (many of those involved in the 2020 PHE Learning Initiative) would like to advance the following: </a:t>
            </a:r>
            <a:endParaRPr sz="1100"/>
          </a:p>
          <a:p>
            <a:pPr indent="-298450" lvl="0" marL="457200" rtl="0" algn="just">
              <a:lnSpc>
                <a:spcPct val="115000"/>
              </a:lnSpc>
              <a:spcBef>
                <a:spcPts val="0"/>
              </a:spcBef>
              <a:spcAft>
                <a:spcPts val="0"/>
              </a:spcAft>
              <a:buClr>
                <a:srgbClr val="2070B7"/>
              </a:buClr>
              <a:buSzPts val="1100"/>
              <a:buChar char="●"/>
            </a:pPr>
            <a:r>
              <a:rPr lang="en" sz="1100"/>
              <a:t>Additional analyses of the</a:t>
            </a:r>
            <a:r>
              <a:rPr b="1" lang="en" sz="1100"/>
              <a:t> CMP Learning Survey</a:t>
            </a:r>
            <a:r>
              <a:rPr lang="en" sz="1100"/>
              <a:t>; </a:t>
            </a:r>
            <a:endParaRPr sz="1100"/>
          </a:p>
          <a:p>
            <a:pPr indent="-298450" lvl="0" marL="457200" rtl="0" algn="just">
              <a:lnSpc>
                <a:spcPct val="115000"/>
              </a:lnSpc>
              <a:spcBef>
                <a:spcPts val="0"/>
              </a:spcBef>
              <a:spcAft>
                <a:spcPts val="0"/>
              </a:spcAft>
              <a:buClr>
                <a:srgbClr val="2070B7"/>
              </a:buClr>
              <a:buSzPts val="1100"/>
              <a:buChar char="●"/>
            </a:pPr>
            <a:r>
              <a:rPr lang="en" sz="1100"/>
              <a:t>Improved </a:t>
            </a:r>
            <a:r>
              <a:rPr b="1" lang="en" sz="1100"/>
              <a:t>framing of PHE</a:t>
            </a:r>
            <a:r>
              <a:rPr lang="en" sz="1100"/>
              <a:t> to clarify the relationship with other integrated / holistic approaches, climate change, and gender equity, and dispel misconceptions about the inclusion of “Population” in the approach; </a:t>
            </a:r>
            <a:endParaRPr sz="1100"/>
          </a:p>
          <a:p>
            <a:pPr indent="-298450" lvl="0" marL="457200" rtl="0" algn="just">
              <a:lnSpc>
                <a:spcPct val="115000"/>
              </a:lnSpc>
              <a:spcBef>
                <a:spcPts val="0"/>
              </a:spcBef>
              <a:spcAft>
                <a:spcPts val="0"/>
              </a:spcAft>
              <a:buClr>
                <a:srgbClr val="2070B7"/>
              </a:buClr>
              <a:buSzPts val="1100"/>
              <a:buChar char="●"/>
            </a:pPr>
            <a:r>
              <a:rPr lang="en" sz="1100"/>
              <a:t>Vetting of the </a:t>
            </a:r>
            <a:r>
              <a:rPr b="1" lang="en" sz="1100"/>
              <a:t>PHE Definition</a:t>
            </a:r>
            <a:r>
              <a:rPr lang="en" sz="1100"/>
              <a:t>, </a:t>
            </a:r>
            <a:r>
              <a:rPr b="1" lang="en" sz="1100"/>
              <a:t>Theories of Change</a:t>
            </a:r>
            <a:r>
              <a:rPr lang="en" sz="1100"/>
              <a:t>, and </a:t>
            </a:r>
            <a:r>
              <a:rPr b="1" lang="en" sz="1100"/>
              <a:t>Recommendations</a:t>
            </a:r>
            <a:r>
              <a:rPr lang="en" sz="1100"/>
              <a:t> through focus group interviews with representatives from CMP and CCNet; </a:t>
            </a:r>
            <a:endParaRPr sz="1100"/>
          </a:p>
          <a:p>
            <a:pPr indent="-298450" lvl="0" marL="457200" rtl="0" algn="just">
              <a:lnSpc>
                <a:spcPct val="115000"/>
              </a:lnSpc>
              <a:spcBef>
                <a:spcPts val="0"/>
              </a:spcBef>
              <a:spcAft>
                <a:spcPts val="0"/>
              </a:spcAft>
              <a:buClr>
                <a:srgbClr val="2070B7"/>
              </a:buClr>
              <a:buSzPts val="1100"/>
              <a:buChar char="●"/>
            </a:pPr>
            <a:r>
              <a:rPr lang="en" sz="1100"/>
              <a:t>Application of </a:t>
            </a:r>
            <a:r>
              <a:rPr b="1" lang="en" sz="1100"/>
              <a:t>case studies </a:t>
            </a:r>
            <a:r>
              <a:rPr lang="en" sz="1100"/>
              <a:t>against and improvements to the Theories of Change including the addition of </a:t>
            </a:r>
            <a:r>
              <a:rPr b="1" lang="en" sz="1100"/>
              <a:t>indicators</a:t>
            </a:r>
            <a:r>
              <a:rPr lang="en" sz="1100"/>
              <a:t>; </a:t>
            </a:r>
            <a:endParaRPr sz="1100"/>
          </a:p>
          <a:p>
            <a:pPr indent="-298450" lvl="0" marL="457200" rtl="0" algn="just">
              <a:lnSpc>
                <a:spcPct val="115000"/>
              </a:lnSpc>
              <a:spcBef>
                <a:spcPts val="0"/>
              </a:spcBef>
              <a:spcAft>
                <a:spcPts val="0"/>
              </a:spcAft>
              <a:buClr>
                <a:srgbClr val="2070B7"/>
              </a:buClr>
              <a:buSzPts val="1100"/>
              <a:buChar char="●"/>
            </a:pPr>
            <a:r>
              <a:rPr lang="en" sz="1100"/>
              <a:t>Improved access to and sharing of available </a:t>
            </a:r>
            <a:r>
              <a:rPr b="1" lang="en" sz="1100"/>
              <a:t>PHE resources </a:t>
            </a:r>
            <a:r>
              <a:rPr lang="en" sz="1100"/>
              <a:t>with the CMP and CCNet community;</a:t>
            </a:r>
            <a:endParaRPr sz="1100"/>
          </a:p>
          <a:p>
            <a:pPr indent="-298450" lvl="0" marL="457200" rtl="0" algn="just">
              <a:lnSpc>
                <a:spcPct val="115000"/>
              </a:lnSpc>
              <a:spcBef>
                <a:spcPts val="0"/>
              </a:spcBef>
              <a:spcAft>
                <a:spcPts val="0"/>
              </a:spcAft>
              <a:buClr>
                <a:srgbClr val="2070B7"/>
              </a:buClr>
              <a:buSzPts val="1100"/>
              <a:buChar char="●"/>
            </a:pPr>
            <a:r>
              <a:rPr lang="en" sz="1100"/>
              <a:t>Development and execution of a </a:t>
            </a:r>
            <a:r>
              <a:rPr b="1" lang="en" sz="1100"/>
              <a:t>PHE outreach</a:t>
            </a:r>
            <a:r>
              <a:rPr lang="en" sz="1100"/>
              <a:t> plan for thoughtful dissemination of findings and products from the learning to identified audiences; and, </a:t>
            </a:r>
            <a:endParaRPr sz="1100"/>
          </a:p>
          <a:p>
            <a:pPr indent="-298450" lvl="0" marL="457200" rtl="0" algn="just">
              <a:lnSpc>
                <a:spcPct val="115000"/>
              </a:lnSpc>
              <a:spcBef>
                <a:spcPts val="0"/>
              </a:spcBef>
              <a:spcAft>
                <a:spcPts val="0"/>
              </a:spcAft>
              <a:buClr>
                <a:srgbClr val="2070B7"/>
              </a:buClr>
              <a:buSzPts val="1100"/>
              <a:buChar char="●"/>
            </a:pPr>
            <a:r>
              <a:rPr lang="en" sz="1100"/>
              <a:t>Development of a </a:t>
            </a:r>
            <a:r>
              <a:rPr b="1" lang="en" sz="1100"/>
              <a:t>paper</a:t>
            </a:r>
            <a:r>
              <a:rPr lang="en" sz="1100"/>
              <a:t> to submit to Conservation Science &amp; Practice summarizing the TOC and this learning. </a:t>
            </a:r>
            <a:endParaRPr sz="1100"/>
          </a:p>
        </p:txBody>
      </p:sp>
      <p:pic>
        <p:nvPicPr>
          <p:cNvPr id="827" name="Google Shape;827;p102"/>
          <p:cNvPicPr preferRelativeResize="0"/>
          <p:nvPr/>
        </p:nvPicPr>
        <p:blipFill rotWithShape="1">
          <a:blip r:embed="rId3">
            <a:alphaModFix/>
          </a:blip>
          <a:srcRect b="0" l="46999" r="1408" t="16443"/>
          <a:stretch/>
        </p:blipFill>
        <p:spPr>
          <a:xfrm>
            <a:off x="4964000" y="1088550"/>
            <a:ext cx="3569975" cy="38216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03"/>
          <p:cNvSpPr txBox="1"/>
          <p:nvPr>
            <p:ph idx="1" type="body"/>
          </p:nvPr>
        </p:nvSpPr>
        <p:spPr>
          <a:xfrm>
            <a:off x="540544" y="5226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5.3 Conclusions - Learning about Learning</a:t>
            </a:r>
            <a:endParaRPr/>
          </a:p>
          <a:p>
            <a:pPr indent="0" lvl="0" marL="0" rtl="0" algn="l">
              <a:spcBef>
                <a:spcPts val="0"/>
              </a:spcBef>
              <a:spcAft>
                <a:spcPts val="0"/>
              </a:spcAft>
              <a:buNone/>
            </a:pPr>
            <a:r>
              <a:t/>
            </a:r>
            <a:endParaRPr sz="1500"/>
          </a:p>
          <a:p>
            <a:pPr indent="0" lvl="0" marL="0" rtl="0" algn="l">
              <a:spcBef>
                <a:spcPts val="0"/>
              </a:spcBef>
              <a:spcAft>
                <a:spcPts val="0"/>
              </a:spcAft>
              <a:buNone/>
            </a:pPr>
            <a:r>
              <a:t/>
            </a:r>
            <a:endParaRPr/>
          </a:p>
        </p:txBody>
      </p:sp>
      <p:sp>
        <p:nvSpPr>
          <p:cNvPr id="833" name="Google Shape;833;p103"/>
          <p:cNvSpPr txBox="1"/>
          <p:nvPr>
            <p:ph idx="2" type="body"/>
          </p:nvPr>
        </p:nvSpPr>
        <p:spPr>
          <a:xfrm>
            <a:off x="522000" y="1178175"/>
            <a:ext cx="7916700" cy="38628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en" sz="1200">
                <a:solidFill>
                  <a:srgbClr val="DD7500"/>
                </a:solidFill>
              </a:rPr>
              <a:t>Benefits of the Learning Process</a:t>
            </a:r>
            <a:endParaRPr b="1" sz="1200">
              <a:solidFill>
                <a:srgbClr val="DD7500"/>
              </a:solidFill>
            </a:endParaRPr>
          </a:p>
          <a:p>
            <a:pPr indent="0" lvl="0" marL="0" rtl="0" algn="just">
              <a:lnSpc>
                <a:spcPct val="100000"/>
              </a:lnSpc>
              <a:spcBef>
                <a:spcPts val="0"/>
              </a:spcBef>
              <a:spcAft>
                <a:spcPts val="0"/>
              </a:spcAft>
              <a:buNone/>
            </a:pPr>
            <a:r>
              <a:rPr lang="en" sz="1100"/>
              <a:t>The process we took generated a lot of engagement.  Perhaps different from other consultant-driven processes, this truly was a collaborative learning experience, such that everyone was engaged, contributed, and had buy in to the final products. Because of the multisectoral nature of PHE, we had significant representation from outside of CMP, all who were very keen to have the opportunity to collaborate with CMP. Group members were both surprised and encouraged that PHE bubbled up as one of the priority CMP learning topics. Having seen minimal </a:t>
            </a:r>
            <a:r>
              <a:rPr lang="en" sz="1100"/>
              <a:t>PHE uptake within the broader conservation community in the past 20 or so years</a:t>
            </a:r>
            <a:r>
              <a:rPr lang="en" sz="1100"/>
              <a:t>, despite attempts to provide guidance, training, resources, and case studies, those involved appreciated the opportunity to learn more about how to serve the conservation community and support greater adoption of PHE and other similar approaches. </a:t>
            </a:r>
            <a:endParaRPr sz="1100"/>
          </a:p>
          <a:p>
            <a:pPr indent="0" lvl="0" marL="0" rtl="0" algn="just">
              <a:lnSpc>
                <a:spcPct val="100000"/>
              </a:lnSpc>
              <a:spcBef>
                <a:spcPts val="0"/>
              </a:spcBef>
              <a:spcAft>
                <a:spcPts val="0"/>
              </a:spcAft>
              <a:buNone/>
            </a:pPr>
            <a:r>
              <a:t/>
            </a:r>
            <a:endParaRPr sz="1100"/>
          </a:p>
          <a:p>
            <a:pPr indent="0" lvl="0" marL="0" rtl="0" algn="just">
              <a:lnSpc>
                <a:spcPct val="100000"/>
              </a:lnSpc>
              <a:spcBef>
                <a:spcPts val="0"/>
              </a:spcBef>
              <a:spcAft>
                <a:spcPts val="0"/>
              </a:spcAft>
              <a:buClr>
                <a:schemeClr val="dk1"/>
              </a:buClr>
              <a:buSzPts val="1100"/>
              <a:buFont typeface="Arial"/>
              <a:buNone/>
            </a:pPr>
            <a:r>
              <a:rPr b="1" lang="en" sz="1200">
                <a:solidFill>
                  <a:srgbClr val="DD7500"/>
                </a:solidFill>
              </a:rPr>
              <a:t>Constraints of Learning Process</a:t>
            </a:r>
            <a:endParaRPr b="1" sz="1200"/>
          </a:p>
          <a:p>
            <a:pPr indent="0" lvl="0" marL="0" rtl="0" algn="just">
              <a:spcBef>
                <a:spcPts val="0"/>
              </a:spcBef>
              <a:spcAft>
                <a:spcPts val="0"/>
              </a:spcAft>
              <a:buClr>
                <a:schemeClr val="dk1"/>
              </a:buClr>
              <a:buSzPts val="1100"/>
              <a:buFont typeface="Arial"/>
              <a:buNone/>
            </a:pPr>
            <a:r>
              <a:rPr lang="en" sz="1100"/>
              <a:t>The major constraint was time. Although the learning group was very invested in the process, a number of them remarked on the need for future initiatives to be more clear about the commitment needed and more respectful of participants’ time and other work obligations. There were important cross initiative learning that was missed because of time constraints. In particular, this initiative was strongly related to and could have benefited from greater coordination with the Holistic Approaches and the Justice, Equity, Diversity, and Inclusion learning initiatives. We did have three of the PHE learning group members join the Holistic Strategies convenings and one of the leads from the Justice, Equity, Diversity and Inclusion group join one of our convenings. However, there simply was not enough time to coordinate and share findings and synergies as we went along. </a:t>
            </a:r>
            <a:endParaRPr sz="1100"/>
          </a:p>
          <a:p>
            <a:pPr indent="0" lvl="0" marL="0" rtl="0" algn="just">
              <a:spcBef>
                <a:spcPts val="0"/>
              </a:spcBef>
              <a:spcAft>
                <a:spcPts val="0"/>
              </a:spcAft>
              <a:buNone/>
            </a:pPr>
            <a:r>
              <a:t/>
            </a:r>
            <a:endParaRPr b="1" sz="1100"/>
          </a:p>
          <a:p>
            <a:pPr indent="0" lvl="0" marL="0" rtl="0" algn="just">
              <a:spcBef>
                <a:spcPts val="0"/>
              </a:spcBef>
              <a:spcAft>
                <a:spcPts val="0"/>
              </a:spcAft>
              <a:buClr>
                <a:schemeClr val="dk1"/>
              </a:buClr>
              <a:buSzPts val="1100"/>
              <a:buFont typeface="Arial"/>
              <a:buNone/>
            </a:pPr>
            <a:r>
              <a:rPr b="1" lang="en" sz="1200">
                <a:solidFill>
                  <a:srgbClr val="DD7500"/>
                </a:solidFill>
              </a:rPr>
              <a:t>Recommendations for Future Learning Processes</a:t>
            </a:r>
            <a:endParaRPr sz="1200"/>
          </a:p>
          <a:p>
            <a:pPr indent="0" lvl="0" marL="0" rtl="0" algn="just">
              <a:spcBef>
                <a:spcPts val="0"/>
              </a:spcBef>
              <a:spcAft>
                <a:spcPts val="0"/>
              </a:spcAft>
              <a:buNone/>
            </a:pPr>
            <a:r>
              <a:rPr lang="en" sz="1100"/>
              <a:t>The learning initiatives have been a successful way to advance our collective knowledge and to encourage collaboration and innovation. Additional</a:t>
            </a:r>
            <a:r>
              <a:rPr lang="en" sz="1100">
                <a:solidFill>
                  <a:srgbClr val="000000"/>
                </a:solidFill>
              </a:rPr>
              <a:t> reflections are included in the Final Coordination Report - CMP-Moore Collaborative Learning Initiative.     </a:t>
            </a:r>
            <a:endParaRPr sz="1100">
              <a:solidFill>
                <a:srgbClr val="000000"/>
              </a:solidFill>
            </a:endParaRPr>
          </a:p>
        </p:txBody>
      </p:sp>
      <p:sp>
        <p:nvSpPr>
          <p:cNvPr id="834" name="Google Shape;834;p103"/>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pic>
        <p:nvPicPr>
          <p:cNvPr id="839" name="Google Shape;839;p104"/>
          <p:cNvPicPr preferRelativeResize="0"/>
          <p:nvPr/>
        </p:nvPicPr>
        <p:blipFill>
          <a:blip r:embed="rId3">
            <a:alphaModFix/>
          </a:blip>
          <a:stretch>
            <a:fillRect/>
          </a:stretch>
        </p:blipFill>
        <p:spPr>
          <a:xfrm>
            <a:off x="0" y="-61950"/>
            <a:ext cx="9276675" cy="5435075"/>
          </a:xfrm>
          <a:prstGeom prst="rect">
            <a:avLst/>
          </a:prstGeom>
          <a:noFill/>
          <a:ln>
            <a:noFill/>
          </a:ln>
        </p:spPr>
      </p:pic>
      <p:sp>
        <p:nvSpPr>
          <p:cNvPr id="840" name="Google Shape;840;p104"/>
          <p:cNvSpPr txBox="1"/>
          <p:nvPr>
            <p:ph idx="1" type="body"/>
          </p:nvPr>
        </p:nvSpPr>
        <p:spPr>
          <a:xfrm>
            <a:off x="4747800" y="3784075"/>
            <a:ext cx="4396200" cy="5511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6. </a:t>
            </a:r>
            <a:r>
              <a:rPr lang="en"/>
              <a:t>Annex</a:t>
            </a:r>
            <a:endParaRPr/>
          </a:p>
        </p:txBody>
      </p:sp>
      <p:sp>
        <p:nvSpPr>
          <p:cNvPr id="841" name="Google Shape;841;p104"/>
          <p:cNvSpPr txBox="1"/>
          <p:nvPr>
            <p:ph idx="4294967295" type="body"/>
          </p:nvPr>
        </p:nvSpPr>
        <p:spPr>
          <a:xfrm>
            <a:off x="4706125" y="4265250"/>
            <a:ext cx="4437900" cy="405000"/>
          </a:xfrm>
          <a:prstGeom prst="rect">
            <a:avLst/>
          </a:prstGeom>
        </p:spPr>
        <p:txBody>
          <a:bodyPr anchorCtr="0" anchor="t" bIns="0" lIns="0" spcFirstLastPara="1" rIns="0" wrap="square" tIns="0">
            <a:noAutofit/>
          </a:bodyPr>
          <a:lstStyle/>
          <a:p>
            <a:pPr indent="0" lvl="0" marL="0" rtl="0" algn="r">
              <a:spcBef>
                <a:spcPts val="0"/>
              </a:spcBef>
              <a:spcAft>
                <a:spcPts val="800"/>
              </a:spcAft>
              <a:buNone/>
            </a:pPr>
            <a:r>
              <a:rPr lang="en">
                <a:solidFill>
                  <a:srgbClr val="FFFFFF"/>
                </a:solidFill>
              </a:rPr>
              <a:t>Additional Information Supporting the Learning Initiative Findings </a:t>
            </a:r>
            <a:endParaRPr>
              <a:solidFill>
                <a:srgbClr val="FFFFFF"/>
              </a:solidFill>
            </a:endParaRPr>
          </a:p>
        </p:txBody>
      </p:sp>
      <p:sp>
        <p:nvSpPr>
          <p:cNvPr id="842" name="Google Shape;842;p104"/>
          <p:cNvSpPr txBox="1"/>
          <p:nvPr/>
        </p:nvSpPr>
        <p:spPr>
          <a:xfrm>
            <a:off x="6296725" y="50974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05"/>
          <p:cNvSpPr txBox="1"/>
          <p:nvPr>
            <p:ph idx="4294967295" type="title"/>
          </p:nvPr>
        </p:nvSpPr>
        <p:spPr>
          <a:xfrm>
            <a:off x="457200" y="1107725"/>
            <a:ext cx="4169100" cy="40134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 sz="1200">
                <a:solidFill>
                  <a:srgbClr val="DD7500"/>
                </a:solidFill>
                <a:latin typeface="Arial"/>
                <a:ea typeface="Arial"/>
                <a:cs typeface="Arial"/>
                <a:sym typeface="Arial"/>
              </a:rPr>
              <a:t>Links</a:t>
            </a:r>
            <a:endParaRPr sz="1200">
              <a:solidFill>
                <a:srgbClr val="DD7500"/>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Below are a number of links that provide additional information supporting the learning initiative findings: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A </a:t>
            </a:r>
            <a:r>
              <a:rPr lang="en" sz="1100" u="sng">
                <a:solidFill>
                  <a:schemeClr val="hlink"/>
                </a:solidFill>
                <a:latin typeface="Arial"/>
                <a:ea typeface="Arial"/>
                <a:cs typeface="Arial"/>
                <a:sym typeface="Arial"/>
                <a:hlinkClick r:id="rId3"/>
              </a:rPr>
              <a:t>curated list of resources</a:t>
            </a:r>
            <a:r>
              <a:rPr b="0" lang="en" sz="1100">
                <a:solidFill>
                  <a:schemeClr val="dk1"/>
                </a:solidFill>
                <a:latin typeface="Arial"/>
                <a:ea typeface="Arial"/>
                <a:cs typeface="Arial"/>
                <a:sym typeface="Arial"/>
              </a:rPr>
              <a:t> for the conservation community. These will be posted in the CMP Workspace for PHE.</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A </a:t>
            </a:r>
            <a:r>
              <a:rPr lang="en" sz="1100" u="sng">
                <a:solidFill>
                  <a:schemeClr val="hlink"/>
                </a:solidFill>
                <a:latin typeface="Arial"/>
                <a:ea typeface="Arial"/>
                <a:cs typeface="Arial"/>
                <a:sym typeface="Arial"/>
                <a:hlinkClick r:id="rId4"/>
              </a:rPr>
              <a:t>full list of resources</a:t>
            </a:r>
            <a:r>
              <a:rPr b="0" lang="en" sz="1100">
                <a:solidFill>
                  <a:schemeClr val="dk1"/>
                </a:solidFill>
                <a:latin typeface="Arial"/>
                <a:ea typeface="Arial"/>
                <a:cs typeface="Arial"/>
                <a:sym typeface="Arial"/>
              </a:rPr>
              <a:t> referenced for this learning initiative. These were the publications and resources drawn from internet searches, provided during Key Informant Interviews, and referenced during Convenings.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lang="en" sz="1100" u="sng">
                <a:solidFill>
                  <a:schemeClr val="hlink"/>
                </a:solidFill>
                <a:latin typeface="Arial"/>
                <a:ea typeface="Arial"/>
                <a:cs typeface="Arial"/>
                <a:sym typeface="Arial"/>
                <a:hlinkClick r:id="rId5"/>
              </a:rPr>
              <a:t>PHE Expert Survey</a:t>
            </a:r>
            <a:r>
              <a:rPr lang="en" sz="1100">
                <a:solidFill>
                  <a:schemeClr val="dk1"/>
                </a:solidFill>
                <a:latin typeface="Arial"/>
                <a:ea typeface="Arial"/>
                <a:cs typeface="Arial"/>
                <a:sym typeface="Arial"/>
              </a:rPr>
              <a:t> results</a:t>
            </a:r>
            <a:r>
              <a:rPr b="0" lang="en" sz="1100">
                <a:latin typeface="Arial"/>
                <a:ea typeface="Arial"/>
                <a:cs typeface="Arial"/>
                <a:sym typeface="Arial"/>
              </a:rPr>
              <a:t>.</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lang="en" sz="1100" u="sng">
                <a:solidFill>
                  <a:schemeClr val="hlink"/>
                </a:solidFill>
                <a:latin typeface="Arial"/>
                <a:ea typeface="Arial"/>
                <a:cs typeface="Arial"/>
                <a:sym typeface="Arial"/>
                <a:hlinkClick r:id="rId6"/>
              </a:rPr>
              <a:t>CMP Learning Survey</a:t>
            </a:r>
            <a:r>
              <a:rPr lang="en" sz="1100">
                <a:solidFill>
                  <a:schemeClr val="dk1"/>
                </a:solidFill>
                <a:latin typeface="Arial"/>
                <a:ea typeface="Arial"/>
                <a:cs typeface="Arial"/>
                <a:sym typeface="Arial"/>
              </a:rPr>
              <a:t> - October 2020 results</a:t>
            </a:r>
            <a:r>
              <a:rPr b="0" lang="en" sz="1100">
                <a:solidFill>
                  <a:schemeClr val="dk1"/>
                </a:solidFill>
                <a:latin typeface="Arial"/>
                <a:ea typeface="Arial"/>
                <a:cs typeface="Arial"/>
                <a:sym typeface="Arial"/>
              </a:rPr>
              <a:t>.</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The MURAL workspaces and meeting notes: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Convening </a:t>
            </a:r>
            <a:r>
              <a:rPr lang="en" sz="1100" u="sng">
                <a:solidFill>
                  <a:schemeClr val="hlink"/>
                </a:solidFill>
                <a:latin typeface="Arial"/>
                <a:ea typeface="Arial"/>
                <a:cs typeface="Arial"/>
                <a:sym typeface="Arial"/>
                <a:hlinkClick r:id="rId7"/>
              </a:rPr>
              <a:t>1 MURAL</a:t>
            </a:r>
            <a:r>
              <a:rPr b="0" lang="en" sz="1100">
                <a:solidFill>
                  <a:schemeClr val="dk1"/>
                </a:solidFill>
                <a:latin typeface="Arial"/>
                <a:ea typeface="Arial"/>
                <a:cs typeface="Arial"/>
                <a:sym typeface="Arial"/>
              </a:rPr>
              <a:t> workspace and meeting </a:t>
            </a:r>
            <a:r>
              <a:rPr lang="en" sz="1100" u="sng">
                <a:solidFill>
                  <a:schemeClr val="hlink"/>
                </a:solidFill>
                <a:latin typeface="Arial"/>
                <a:ea typeface="Arial"/>
                <a:cs typeface="Arial"/>
                <a:sym typeface="Arial"/>
                <a:hlinkClick r:id="rId8"/>
              </a:rPr>
              <a:t>notes</a:t>
            </a:r>
            <a:r>
              <a:rPr b="0" lang="en" sz="1100">
                <a:latin typeface="Arial"/>
                <a:ea typeface="Arial"/>
                <a:cs typeface="Arial"/>
                <a:sym typeface="Arial"/>
              </a:rPr>
              <a:t>.</a:t>
            </a:r>
            <a:endParaRPr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Convening </a:t>
            </a:r>
            <a:r>
              <a:rPr lang="en" sz="1100" u="sng">
                <a:solidFill>
                  <a:schemeClr val="hlink"/>
                </a:solidFill>
                <a:latin typeface="Arial"/>
                <a:ea typeface="Arial"/>
                <a:cs typeface="Arial"/>
                <a:sym typeface="Arial"/>
                <a:hlinkClick r:id="rId9"/>
              </a:rPr>
              <a:t>2 MURAL</a:t>
            </a:r>
            <a:r>
              <a:rPr b="0" lang="en" sz="1100">
                <a:solidFill>
                  <a:schemeClr val="dk1"/>
                </a:solidFill>
                <a:latin typeface="Arial"/>
                <a:ea typeface="Arial"/>
                <a:cs typeface="Arial"/>
                <a:sym typeface="Arial"/>
              </a:rPr>
              <a:t> workspace and meeting </a:t>
            </a:r>
            <a:r>
              <a:rPr lang="en" sz="1100" u="sng">
                <a:solidFill>
                  <a:schemeClr val="hlink"/>
                </a:solidFill>
                <a:latin typeface="Arial"/>
                <a:ea typeface="Arial"/>
                <a:cs typeface="Arial"/>
                <a:sym typeface="Arial"/>
                <a:hlinkClick r:id="rId10"/>
              </a:rPr>
              <a:t>notes</a:t>
            </a:r>
            <a:r>
              <a:rPr b="0" lang="en" sz="1100">
                <a:latin typeface="Arial"/>
                <a:ea typeface="Arial"/>
                <a:cs typeface="Arial"/>
                <a:sym typeface="Arial"/>
              </a:rPr>
              <a:t>.</a:t>
            </a:r>
            <a:endParaRPr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Convening </a:t>
            </a:r>
            <a:r>
              <a:rPr lang="en" sz="1100" u="sng">
                <a:solidFill>
                  <a:schemeClr val="hlink"/>
                </a:solidFill>
                <a:latin typeface="Arial"/>
                <a:ea typeface="Arial"/>
                <a:cs typeface="Arial"/>
                <a:sym typeface="Arial"/>
                <a:hlinkClick r:id="rId11"/>
              </a:rPr>
              <a:t>3 MURAL</a:t>
            </a:r>
            <a:r>
              <a:rPr b="0" lang="en" sz="1100">
                <a:solidFill>
                  <a:schemeClr val="dk1"/>
                </a:solidFill>
                <a:latin typeface="Arial"/>
                <a:ea typeface="Arial"/>
                <a:cs typeface="Arial"/>
                <a:sym typeface="Arial"/>
              </a:rPr>
              <a:t> workspace and meeting </a:t>
            </a:r>
            <a:r>
              <a:rPr lang="en" sz="1100" u="sng">
                <a:solidFill>
                  <a:schemeClr val="hlink"/>
                </a:solidFill>
                <a:latin typeface="Arial"/>
                <a:ea typeface="Arial"/>
                <a:cs typeface="Arial"/>
                <a:sym typeface="Arial"/>
                <a:hlinkClick r:id="rId12"/>
              </a:rPr>
              <a:t>notes</a:t>
            </a:r>
            <a:r>
              <a:rPr b="0" lang="en" sz="1100">
                <a:latin typeface="Arial"/>
                <a:ea typeface="Arial"/>
                <a:cs typeface="Arial"/>
                <a:sym typeface="Arial"/>
              </a:rPr>
              <a:t>.</a:t>
            </a:r>
            <a:endParaRPr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t/>
            </a:r>
            <a:endParaRPr b="0" sz="1100">
              <a:solidFill>
                <a:schemeClr val="dk1"/>
              </a:solidFill>
              <a:latin typeface="Arial"/>
              <a:ea typeface="Arial"/>
              <a:cs typeface="Arial"/>
              <a:sym typeface="Arial"/>
            </a:endParaRPr>
          </a:p>
          <a:p>
            <a:pPr indent="0" lvl="0" marL="0" rtl="0" algn="l">
              <a:lnSpc>
                <a:spcPct val="100000"/>
              </a:lnSpc>
              <a:spcBef>
                <a:spcPts val="0"/>
              </a:spcBef>
              <a:spcAft>
                <a:spcPts val="0"/>
              </a:spcAft>
              <a:buNone/>
            </a:pPr>
            <a:r>
              <a:rPr b="0" lang="en" sz="1100">
                <a:solidFill>
                  <a:schemeClr val="dk1"/>
                </a:solidFill>
                <a:latin typeface="Arial"/>
                <a:ea typeface="Arial"/>
                <a:cs typeface="Arial"/>
                <a:sym typeface="Arial"/>
              </a:rPr>
              <a:t>The PHE Learning Initiative </a:t>
            </a:r>
            <a:r>
              <a:rPr lang="en" sz="1100" u="sng">
                <a:solidFill>
                  <a:schemeClr val="hlink"/>
                </a:solidFill>
                <a:latin typeface="Arial"/>
                <a:ea typeface="Arial"/>
                <a:cs typeface="Arial"/>
                <a:sym typeface="Arial"/>
                <a:hlinkClick r:id="rId13"/>
              </a:rPr>
              <a:t>Work Plan</a:t>
            </a:r>
            <a:r>
              <a:rPr b="0" lang="en" sz="1100">
                <a:solidFill>
                  <a:schemeClr val="dk1"/>
                </a:solidFill>
                <a:latin typeface="Arial"/>
                <a:ea typeface="Arial"/>
                <a:cs typeface="Arial"/>
                <a:sym typeface="Arial"/>
              </a:rPr>
              <a:t> and </a:t>
            </a:r>
            <a:r>
              <a:rPr lang="en" sz="1100" u="sng">
                <a:solidFill>
                  <a:schemeClr val="hlink"/>
                </a:solidFill>
                <a:latin typeface="Arial"/>
                <a:ea typeface="Arial"/>
                <a:cs typeface="Arial"/>
                <a:sym typeface="Arial"/>
                <a:hlinkClick r:id="rId14"/>
              </a:rPr>
              <a:t>Spreadsheet</a:t>
            </a:r>
            <a:r>
              <a:rPr b="0" lang="en" sz="1100">
                <a:solidFill>
                  <a:schemeClr val="dk1"/>
                </a:solidFill>
                <a:latin typeface="Arial"/>
                <a:ea typeface="Arial"/>
                <a:cs typeface="Arial"/>
                <a:sym typeface="Arial"/>
              </a:rPr>
              <a:t> used initially to organize the learning and the various work groups.</a:t>
            </a:r>
            <a:endParaRPr b="0" sz="1100">
              <a:solidFill>
                <a:schemeClr val="dk1"/>
              </a:solidFill>
              <a:latin typeface="Arial"/>
              <a:ea typeface="Arial"/>
              <a:cs typeface="Arial"/>
              <a:sym typeface="Arial"/>
            </a:endParaRPr>
          </a:p>
          <a:p>
            <a:pPr indent="0" lvl="0" marL="0" rtl="0" algn="l">
              <a:spcBef>
                <a:spcPts val="600"/>
              </a:spcBef>
              <a:spcAft>
                <a:spcPts val="0"/>
              </a:spcAft>
              <a:buNone/>
            </a:pPr>
            <a:r>
              <a:t/>
            </a:r>
            <a:endParaRPr b="0" sz="1100">
              <a:solidFill>
                <a:srgbClr val="555555"/>
              </a:solidFill>
              <a:latin typeface="Arial"/>
              <a:ea typeface="Arial"/>
              <a:cs typeface="Arial"/>
              <a:sym typeface="Arial"/>
            </a:endParaRPr>
          </a:p>
          <a:p>
            <a:pPr indent="0" lvl="0" marL="0" rtl="0" algn="l">
              <a:lnSpc>
                <a:spcPct val="115000"/>
              </a:lnSpc>
              <a:spcBef>
                <a:spcPts val="600"/>
              </a:spcBef>
              <a:spcAft>
                <a:spcPts val="0"/>
              </a:spcAft>
              <a:buNone/>
            </a:pPr>
            <a:r>
              <a:t/>
            </a:r>
            <a:endParaRPr sz="1100">
              <a:solidFill>
                <a:srgbClr val="555555"/>
              </a:solidFill>
            </a:endParaRPr>
          </a:p>
        </p:txBody>
      </p:sp>
      <p:pic>
        <p:nvPicPr>
          <p:cNvPr id="848" name="Google Shape;848;p105"/>
          <p:cNvPicPr preferRelativeResize="0"/>
          <p:nvPr/>
        </p:nvPicPr>
        <p:blipFill>
          <a:blip r:embed="rId15">
            <a:alphaModFix/>
          </a:blip>
          <a:stretch>
            <a:fillRect/>
          </a:stretch>
        </p:blipFill>
        <p:spPr>
          <a:xfrm>
            <a:off x="5158425" y="0"/>
            <a:ext cx="3950219" cy="5143500"/>
          </a:xfrm>
          <a:prstGeom prst="rect">
            <a:avLst/>
          </a:prstGeom>
          <a:noFill/>
          <a:ln>
            <a:noFill/>
          </a:ln>
        </p:spPr>
      </p:pic>
      <p:sp>
        <p:nvSpPr>
          <p:cNvPr id="849" name="Google Shape;849;p105"/>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NTRI/Roshni Lodhia</a:t>
            </a:r>
            <a:endParaRPr>
              <a:solidFill>
                <a:srgbClr val="FFFFFF"/>
              </a:solidFill>
            </a:endParaRPr>
          </a:p>
        </p:txBody>
      </p:sp>
      <p:sp>
        <p:nvSpPr>
          <p:cNvPr id="850" name="Google Shape;850;p105"/>
          <p:cNvSpPr txBox="1"/>
          <p:nvPr>
            <p:ph idx="1" type="body"/>
          </p:nvPr>
        </p:nvSpPr>
        <p:spPr>
          <a:xfrm>
            <a:off x="522150" y="467325"/>
            <a:ext cx="4636200" cy="610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800"/>
              <a:t>6.1 Annex - Additional </a:t>
            </a:r>
            <a:endParaRPr sz="1800"/>
          </a:p>
          <a:p>
            <a:pPr indent="0" lvl="0" marL="0" rtl="0" algn="l">
              <a:spcBef>
                <a:spcPts val="0"/>
              </a:spcBef>
              <a:spcAft>
                <a:spcPts val="0"/>
              </a:spcAft>
              <a:buNone/>
            </a:pPr>
            <a:r>
              <a:rPr lang="en" sz="1800"/>
              <a:t>Information Supporting Learning</a:t>
            </a:r>
            <a:endParaRPr sz="1800"/>
          </a:p>
        </p:txBody>
      </p:sp>
      <p:sp>
        <p:nvSpPr>
          <p:cNvPr id="851" name="Google Shape;851;p105"/>
          <p:cNvSpPr txBox="1"/>
          <p:nvPr>
            <p:ph idx="3" type="body"/>
          </p:nvPr>
        </p:nvSpPr>
        <p:spPr>
          <a:xfrm>
            <a:off x="522151" y="110350"/>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5"/>
          <p:cNvSpPr txBox="1"/>
          <p:nvPr>
            <p:ph idx="4294967295" type="body"/>
          </p:nvPr>
        </p:nvSpPr>
        <p:spPr>
          <a:xfrm>
            <a:off x="522000" y="491325"/>
            <a:ext cx="8100000" cy="412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DD7500"/>
                </a:solidFill>
              </a:rPr>
              <a:t>Barriers to Adoption</a:t>
            </a:r>
            <a:endParaRPr b="1" sz="1200">
              <a:solidFill>
                <a:srgbClr val="DD7500"/>
              </a:solidFill>
            </a:endParaRPr>
          </a:p>
          <a:p>
            <a:pPr indent="0" lvl="0" marL="0" rtl="0" algn="just">
              <a:lnSpc>
                <a:spcPct val="115000"/>
              </a:lnSpc>
              <a:spcBef>
                <a:spcPts val="0"/>
              </a:spcBef>
              <a:spcAft>
                <a:spcPts val="0"/>
              </a:spcAft>
              <a:buNone/>
            </a:pPr>
            <a:r>
              <a:rPr lang="en" sz="1100"/>
              <a:t>The biggest barriers preventing wider organizational adoption of PHE include, lack of necessary </a:t>
            </a:r>
            <a:r>
              <a:rPr b="1" lang="en" sz="1100"/>
              <a:t>funding</a:t>
            </a:r>
            <a:r>
              <a:rPr lang="en" sz="1100"/>
              <a:t>, lack of </a:t>
            </a:r>
            <a:r>
              <a:rPr b="1" lang="en" sz="1100"/>
              <a:t>awareness </a:t>
            </a:r>
            <a:r>
              <a:rPr lang="en" sz="1100"/>
              <a:t>of PHE and </a:t>
            </a:r>
            <a:r>
              <a:rPr b="1" lang="en" sz="1100"/>
              <a:t>understanding </a:t>
            </a:r>
            <a:r>
              <a:rPr lang="en" sz="1100"/>
              <a:t>of its value, lack of organizational </a:t>
            </a:r>
            <a:r>
              <a:rPr b="1" lang="en" sz="1100"/>
              <a:t>experience </a:t>
            </a:r>
            <a:r>
              <a:rPr lang="en" sz="1100"/>
              <a:t>and expertise, and increased cost and </a:t>
            </a:r>
            <a:r>
              <a:rPr b="1" lang="en" sz="1100"/>
              <a:t>complexity </a:t>
            </a:r>
            <a:r>
              <a:rPr lang="en" sz="1100"/>
              <a:t>of integrated projects. Other important barriers identified included a belief that PHE is a </a:t>
            </a:r>
            <a:r>
              <a:rPr b="1" lang="en" sz="1100"/>
              <a:t>diversion </a:t>
            </a:r>
            <a:r>
              <a:rPr lang="en" sz="1100"/>
              <a:t>from mission-based work, lack connection to appropriate </a:t>
            </a:r>
            <a:r>
              <a:rPr b="1" lang="en" sz="1100"/>
              <a:t>partners</a:t>
            </a:r>
            <a:r>
              <a:rPr lang="en" sz="1100"/>
              <a:t>, lack of </a:t>
            </a:r>
            <a:r>
              <a:rPr b="1" lang="en" sz="1100"/>
              <a:t>policy support</a:t>
            </a:r>
            <a:r>
              <a:rPr lang="en" sz="1100"/>
              <a:t>, lack of </a:t>
            </a:r>
            <a:r>
              <a:rPr b="1" lang="en" sz="1100"/>
              <a:t>evidence</a:t>
            </a:r>
            <a:r>
              <a:rPr lang="en" sz="1100"/>
              <a:t> of impact, and political / religious </a:t>
            </a:r>
            <a:r>
              <a:rPr b="1" lang="en" sz="1100"/>
              <a:t>sensitivities </a:t>
            </a:r>
            <a:r>
              <a:rPr lang="en" sz="1100"/>
              <a:t>around family planning. </a:t>
            </a:r>
            <a:endParaRPr sz="1100"/>
          </a:p>
          <a:p>
            <a:pPr indent="0" lvl="0" marL="0" rtl="0" algn="just">
              <a:spcBef>
                <a:spcPts val="0"/>
              </a:spcBef>
              <a:spcAft>
                <a:spcPts val="0"/>
              </a:spcAft>
              <a:buNone/>
            </a:pPr>
            <a:r>
              <a:t/>
            </a:r>
            <a:endParaRPr sz="1100"/>
          </a:p>
          <a:p>
            <a:pPr indent="0" lvl="0" marL="0" rtl="0" algn="just">
              <a:spcBef>
                <a:spcPts val="0"/>
              </a:spcBef>
              <a:spcAft>
                <a:spcPts val="0"/>
              </a:spcAft>
              <a:buNone/>
            </a:pPr>
            <a:r>
              <a:rPr b="1" lang="en" sz="1200">
                <a:solidFill>
                  <a:srgbClr val="DD7500"/>
                </a:solidFill>
              </a:rPr>
              <a:t>Recommendations </a:t>
            </a:r>
            <a:endParaRPr b="1" sz="1200">
              <a:solidFill>
                <a:srgbClr val="DD7500"/>
              </a:solidFill>
            </a:endParaRPr>
          </a:p>
          <a:p>
            <a:pPr indent="0" lvl="0" marL="0" rtl="0" algn="just">
              <a:spcBef>
                <a:spcPts val="0"/>
              </a:spcBef>
              <a:spcAft>
                <a:spcPts val="0"/>
              </a:spcAft>
              <a:buClr>
                <a:schemeClr val="dk1"/>
              </a:buClr>
              <a:buSzPts val="1100"/>
              <a:buFont typeface="Arial"/>
              <a:buNone/>
            </a:pPr>
            <a:r>
              <a:rPr lang="en" sz="1100">
                <a:solidFill>
                  <a:srgbClr val="000000"/>
                </a:solidFill>
              </a:rPr>
              <a:t>Key recommendations from this learning include to:  </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solidFill>
                  <a:srgbClr val="000000"/>
                </a:solidFill>
              </a:rPr>
              <a:t>Reframe PHE within other integrated development approaches and clarify its relationship to women's roles and gender equity and to </a:t>
            </a:r>
            <a:r>
              <a:rPr lang="en" sz="1100"/>
              <a:t>climate change adaptation</a:t>
            </a:r>
            <a:r>
              <a:rPr lang="en" sz="1100">
                <a:solidFill>
                  <a:srgbClr val="000000"/>
                </a:solidFill>
              </a:rPr>
              <a:t>; </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solidFill>
                  <a:srgbClr val="000000"/>
                </a:solidFill>
              </a:rPr>
              <a:t>Provide increased and improved documentation of benefits of PHE approach (case studies, journal publications, presentations at conferences, better dissemination of existing resources);</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solidFill>
                  <a:srgbClr val="000000"/>
                </a:solidFill>
              </a:rPr>
              <a:t>Develop TOCs for additional key components of PHE, apply case studies, and include example indicators of success.</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solidFill>
                  <a:srgbClr val="000000"/>
                </a:solidFill>
              </a:rPr>
              <a:t>Create and share a list of potential partners across sectors to facilitate PHE partnerships;</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solidFill>
                  <a:srgbClr val="000000"/>
                </a:solidFill>
              </a:rPr>
              <a:t>Generate an outreach plan for thoughtful dissemination of resources, survey analysis, and framing of PHE to identified audiences;</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t>Integrate and streamline PHE in existing conservation community resources and practices, such as the Conservation Standards, Conservation Actions &amp; Measures Library, among others</a:t>
            </a:r>
            <a:r>
              <a:rPr lang="en" sz="1100">
                <a:solidFill>
                  <a:srgbClr val="000000"/>
                </a:solidFill>
              </a:rPr>
              <a:t>; and</a:t>
            </a:r>
            <a:endParaRPr sz="1100">
              <a:solidFill>
                <a:srgbClr val="000000"/>
              </a:solidFill>
            </a:endParaRPr>
          </a:p>
          <a:p>
            <a:pPr indent="-298450" lvl="0" marL="457200" rtl="0" algn="just">
              <a:spcBef>
                <a:spcPts val="0"/>
              </a:spcBef>
              <a:spcAft>
                <a:spcPts val="0"/>
              </a:spcAft>
              <a:buClr>
                <a:srgbClr val="000000"/>
              </a:buClr>
              <a:buSzPts val="1100"/>
              <a:buChar char="●"/>
            </a:pPr>
            <a:r>
              <a:rPr lang="en" sz="1100">
                <a:solidFill>
                  <a:srgbClr val="000000"/>
                </a:solidFill>
              </a:rPr>
              <a:t>Provide increased and targeted advocacy to donor community, including through a targeted report. </a:t>
            </a:r>
            <a:endParaRPr sz="1100">
              <a:solidFill>
                <a:srgbClr val="000000"/>
              </a:solidFill>
            </a:endParaRPr>
          </a:p>
          <a:p>
            <a:pPr indent="0" lvl="0" marL="0" rtl="0" algn="l">
              <a:spcBef>
                <a:spcPts val="0"/>
              </a:spcBef>
              <a:spcAft>
                <a:spcPts val="0"/>
              </a:spcAft>
              <a:buClr>
                <a:schemeClr val="dk1"/>
              </a:buClr>
              <a:buSzPts val="1100"/>
              <a:buFont typeface="Arial"/>
              <a:buNone/>
            </a:pPr>
            <a:r>
              <a:t/>
            </a:r>
            <a:endParaRPr sz="1100">
              <a:solidFill>
                <a:srgbClr val="000000"/>
              </a:solidFill>
            </a:endParaRPr>
          </a:p>
          <a:p>
            <a:pPr indent="0" lvl="0" marL="0" rtl="0" algn="l">
              <a:spcBef>
                <a:spcPts val="0"/>
              </a:spcBef>
              <a:spcAft>
                <a:spcPts val="0"/>
              </a:spcAft>
              <a:buClr>
                <a:schemeClr val="dk1"/>
              </a:buClr>
              <a:buSzPts val="1100"/>
              <a:buFont typeface="Arial"/>
              <a:buNone/>
            </a:pPr>
            <a:r>
              <a:t/>
            </a:r>
            <a:endParaRPr sz="1100">
              <a:solidFill>
                <a:srgbClr val="000000"/>
              </a:solidFill>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56"/>
          <p:cNvPicPr preferRelativeResize="0"/>
          <p:nvPr/>
        </p:nvPicPr>
        <p:blipFill>
          <a:blip r:embed="rId3">
            <a:alphaModFix/>
          </a:blip>
          <a:stretch>
            <a:fillRect/>
          </a:stretch>
        </p:blipFill>
        <p:spPr>
          <a:xfrm>
            <a:off x="0" y="0"/>
            <a:ext cx="9144000" cy="5143498"/>
          </a:xfrm>
          <a:prstGeom prst="rect">
            <a:avLst/>
          </a:prstGeom>
          <a:noFill/>
          <a:ln>
            <a:noFill/>
          </a:ln>
        </p:spPr>
      </p:pic>
      <p:sp>
        <p:nvSpPr>
          <p:cNvPr id="387" name="Google Shape;387;p56"/>
          <p:cNvSpPr txBox="1"/>
          <p:nvPr>
            <p:ph idx="1" type="body"/>
          </p:nvPr>
        </p:nvSpPr>
        <p:spPr>
          <a:xfrm>
            <a:off x="310375" y="1731375"/>
            <a:ext cx="3846000" cy="551100"/>
          </a:xfrm>
          <a:prstGeom prst="rect">
            <a:avLst/>
          </a:prstGeom>
        </p:spPr>
        <p:txBody>
          <a:bodyPr anchorCtr="0" anchor="ctr" bIns="0" lIns="0" spcFirstLastPara="1" rIns="0" wrap="square" tIns="0">
            <a:noAutofit/>
          </a:bodyPr>
          <a:lstStyle/>
          <a:p>
            <a:pPr indent="-361950" lvl="0" marL="457200" rtl="0" algn="l">
              <a:spcBef>
                <a:spcPts val="0"/>
              </a:spcBef>
              <a:spcAft>
                <a:spcPts val="0"/>
              </a:spcAft>
              <a:buClr>
                <a:srgbClr val="FFFFFF"/>
              </a:buClr>
              <a:buSzPts val="2100"/>
              <a:buAutoNum type="arabicPeriod"/>
            </a:pPr>
            <a:r>
              <a:rPr lang="en"/>
              <a:t>Introduction</a:t>
            </a:r>
            <a:endParaRPr/>
          </a:p>
        </p:txBody>
      </p:sp>
      <p:sp>
        <p:nvSpPr>
          <p:cNvPr id="388" name="Google Shape;388;p56"/>
          <p:cNvSpPr txBox="1"/>
          <p:nvPr>
            <p:ph idx="2" type="body"/>
          </p:nvPr>
        </p:nvSpPr>
        <p:spPr>
          <a:xfrm>
            <a:off x="304975" y="2282475"/>
            <a:ext cx="3856800" cy="33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Learning about Population, Health and Environment Approaches</a:t>
            </a:r>
            <a:endParaRPr/>
          </a:p>
        </p:txBody>
      </p:sp>
      <p:sp>
        <p:nvSpPr>
          <p:cNvPr id="389" name="Google Shape;389;p56"/>
          <p:cNvSpPr txBox="1"/>
          <p:nvPr/>
        </p:nvSpPr>
        <p:spPr>
          <a:xfrm>
            <a:off x="6296700" y="4745325"/>
            <a:ext cx="2847300" cy="27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rgbClr val="FFFFFF"/>
                </a:solidFill>
              </a:rPr>
              <a:t>Photo source: </a:t>
            </a:r>
            <a:r>
              <a:rPr lang="en" sz="1100">
                <a:solidFill>
                  <a:srgbClr val="FFFFFF"/>
                </a:solidFill>
                <a:latin typeface="Calibri"/>
                <a:ea typeface="Calibri"/>
                <a:cs typeface="Calibri"/>
                <a:sym typeface="Calibri"/>
              </a:rPr>
              <a:t>Margaret Pyke Trust</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7"/>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1.1 Introduction - CMP-Moore Learning Series</a:t>
            </a:r>
            <a:endParaRPr/>
          </a:p>
        </p:txBody>
      </p:sp>
      <p:sp>
        <p:nvSpPr>
          <p:cNvPr id="395" name="Google Shape;395;p57"/>
          <p:cNvSpPr txBox="1"/>
          <p:nvPr>
            <p:ph idx="2" type="body"/>
          </p:nvPr>
        </p:nvSpPr>
        <p:spPr>
          <a:xfrm>
            <a:off x="522000" y="1254374"/>
            <a:ext cx="8100000" cy="3394500"/>
          </a:xfrm>
          <a:prstGeom prst="rect">
            <a:avLst/>
          </a:prstGeom>
        </p:spPr>
        <p:txBody>
          <a:bodyPr anchorCtr="0" anchor="t" bIns="0" lIns="0" spcFirstLastPara="1" rIns="0" wrap="square" tIns="0">
            <a:noAutofit/>
          </a:bodyPr>
          <a:lstStyle/>
          <a:p>
            <a:pPr indent="0" lvl="0" marL="0" rtl="0" algn="just">
              <a:spcBef>
                <a:spcPts val="0"/>
              </a:spcBef>
              <a:spcAft>
                <a:spcPts val="0"/>
              </a:spcAft>
              <a:buNone/>
            </a:pPr>
            <a:r>
              <a:rPr b="1" lang="en" sz="1200">
                <a:solidFill>
                  <a:srgbClr val="DF7500"/>
                </a:solidFill>
              </a:rPr>
              <a:t>CMP-Moore Learning Initiative Series</a:t>
            </a:r>
            <a:endParaRPr b="1" sz="1200">
              <a:solidFill>
                <a:srgbClr val="DF7500"/>
              </a:solidFill>
            </a:endParaRPr>
          </a:p>
          <a:p>
            <a:pPr indent="0" lvl="0" marL="0" rtl="0" algn="just">
              <a:spcBef>
                <a:spcPts val="0"/>
              </a:spcBef>
              <a:spcAft>
                <a:spcPts val="0"/>
              </a:spcAft>
              <a:buNone/>
            </a:pPr>
            <a:r>
              <a:rPr lang="en" sz="1100">
                <a:solidFill>
                  <a:srgbClr val="000000"/>
                </a:solidFill>
              </a:rPr>
              <a:t>In 2019, Conservation Measures Partnership (CMP) and the </a:t>
            </a:r>
            <a:r>
              <a:rPr lang="en" sz="1100">
                <a:solidFill>
                  <a:srgbClr val="000000"/>
                </a:solidFill>
              </a:rPr>
              <a:t>Gordon</a:t>
            </a:r>
            <a:r>
              <a:rPr lang="en" sz="1100">
                <a:solidFill>
                  <a:srgbClr val="000000"/>
                </a:solidFill>
              </a:rPr>
              <a:t> and Betty Moore Foundation launched a Learning Series to advance collaborative learning around important conservation questions.  In 2020, the Learning Series was directed at strategies in current use or anticipated increased usage that require further elaboration and/or review to improve their effective application.</a:t>
            </a:r>
            <a:endParaRPr sz="1100">
              <a:solidFill>
                <a:srgbClr val="000000"/>
              </a:solidFill>
            </a:endParaRPr>
          </a:p>
          <a:p>
            <a:pPr indent="0" lvl="0" marL="0" rtl="0" algn="just">
              <a:spcBef>
                <a:spcPts val="0"/>
              </a:spcBef>
              <a:spcAft>
                <a:spcPts val="0"/>
              </a:spcAft>
              <a:buNone/>
            </a:pPr>
            <a:r>
              <a:t/>
            </a:r>
            <a:endParaRPr sz="1100">
              <a:solidFill>
                <a:srgbClr val="000000"/>
              </a:solidFill>
            </a:endParaRPr>
          </a:p>
          <a:p>
            <a:pPr indent="0" lvl="0" marL="0" rtl="0" algn="just">
              <a:spcBef>
                <a:spcPts val="0"/>
              </a:spcBef>
              <a:spcAft>
                <a:spcPts val="0"/>
              </a:spcAft>
              <a:buNone/>
            </a:pPr>
            <a:r>
              <a:rPr b="1" lang="en" sz="1200">
                <a:solidFill>
                  <a:srgbClr val="DF7500"/>
                </a:solidFill>
              </a:rPr>
              <a:t>2020 Selected Learning Topics</a:t>
            </a:r>
            <a:endParaRPr sz="1200">
              <a:solidFill>
                <a:srgbClr val="000000"/>
              </a:solidFill>
            </a:endParaRPr>
          </a:p>
          <a:p>
            <a:pPr indent="0" lvl="0" marL="0" rtl="0" algn="just">
              <a:spcBef>
                <a:spcPts val="0"/>
              </a:spcBef>
              <a:spcAft>
                <a:spcPts val="0"/>
              </a:spcAft>
              <a:buNone/>
            </a:pPr>
            <a:r>
              <a:rPr lang="en" sz="1100">
                <a:solidFill>
                  <a:srgbClr val="000000"/>
                </a:solidFill>
              </a:rPr>
              <a:t>The CMP membership prioritized four topics for learning, all that deal with “the people side” of conservation:</a:t>
            </a:r>
            <a:endParaRPr sz="1100">
              <a:solidFill>
                <a:srgbClr val="000000"/>
              </a:solidFill>
            </a:endParaRPr>
          </a:p>
          <a:p>
            <a:pPr indent="-184150" lvl="0" marL="342900" rtl="0" algn="just">
              <a:spcBef>
                <a:spcPts val="0"/>
              </a:spcBef>
              <a:spcAft>
                <a:spcPts val="0"/>
              </a:spcAft>
              <a:buClr>
                <a:srgbClr val="4472C4"/>
              </a:buClr>
              <a:buSzPts val="1100"/>
              <a:buFont typeface="Noto Sans Symbols"/>
              <a:buChar char="●"/>
            </a:pPr>
            <a:r>
              <a:rPr b="1" lang="en" sz="1100"/>
              <a:t>Population, Health and Environment - this initiative (Coordinator: Erica Cochrane)</a:t>
            </a:r>
            <a:endParaRPr b="1" sz="1100"/>
          </a:p>
          <a:p>
            <a:pPr indent="-184150" lvl="0" marL="342900" rtl="0" algn="just">
              <a:spcBef>
                <a:spcPts val="0"/>
              </a:spcBef>
              <a:spcAft>
                <a:spcPts val="0"/>
              </a:spcAft>
              <a:buClr>
                <a:srgbClr val="4472C4"/>
              </a:buClr>
              <a:buSzPts val="1100"/>
              <a:buFont typeface="Noto Sans Symbols"/>
              <a:buChar char="●"/>
            </a:pPr>
            <a:r>
              <a:rPr lang="en" sz="1100">
                <a:solidFill>
                  <a:srgbClr val="000000"/>
                </a:solidFill>
              </a:rPr>
              <a:t>Holistic Approach for Well-being of Biodiversity and People (Coordinator: Elizabeth O’Neill)</a:t>
            </a:r>
            <a:endParaRPr sz="1100">
              <a:solidFill>
                <a:srgbClr val="000000"/>
              </a:solidFill>
            </a:endParaRPr>
          </a:p>
          <a:p>
            <a:pPr indent="-184150" lvl="0" marL="342900" rtl="0" algn="just">
              <a:spcBef>
                <a:spcPts val="0"/>
              </a:spcBef>
              <a:spcAft>
                <a:spcPts val="0"/>
              </a:spcAft>
              <a:buClr>
                <a:srgbClr val="4472C4"/>
              </a:buClr>
              <a:buSzPts val="1100"/>
              <a:buFont typeface="Noto Sans Symbols"/>
              <a:buChar char="●"/>
            </a:pPr>
            <a:r>
              <a:rPr lang="en" sz="1100"/>
              <a:t>Broader Environment-Development Agendas &amp; Links to Conservation (Coordinator: Sheila O’Connor)</a:t>
            </a:r>
            <a:endParaRPr sz="1100">
              <a:solidFill>
                <a:srgbClr val="000000"/>
              </a:solidFill>
            </a:endParaRPr>
          </a:p>
          <a:p>
            <a:pPr indent="-184150" lvl="0" marL="342900" rtl="0" algn="just">
              <a:spcBef>
                <a:spcPts val="0"/>
              </a:spcBef>
              <a:spcAft>
                <a:spcPts val="0"/>
              </a:spcAft>
              <a:buClr>
                <a:srgbClr val="4472C4"/>
              </a:buClr>
              <a:buSzPts val="1100"/>
              <a:buFont typeface="Noto Sans Symbols"/>
              <a:buChar char="●"/>
            </a:pPr>
            <a:r>
              <a:rPr lang="en" sz="1100"/>
              <a:t>Justice, Equity, Diversity, and Inclusion (Coordinators: Judy Boshoven, Ashleigh Baker, Adrienne Marvin)</a:t>
            </a:r>
            <a:endParaRPr sz="1100">
              <a:solidFill>
                <a:srgbClr val="000000"/>
              </a:solidFill>
            </a:endParaRPr>
          </a:p>
          <a:p>
            <a:pPr indent="0" lvl="0" marL="457200" rtl="0" algn="just">
              <a:spcBef>
                <a:spcPts val="0"/>
              </a:spcBef>
              <a:spcAft>
                <a:spcPts val="0"/>
              </a:spcAft>
              <a:buNone/>
            </a:pPr>
            <a:r>
              <a:t/>
            </a:r>
            <a:endParaRPr sz="1100">
              <a:solidFill>
                <a:srgbClr val="000000"/>
              </a:solidFill>
            </a:endParaRPr>
          </a:p>
          <a:p>
            <a:pPr indent="0" lvl="0" marL="0" rtl="0" algn="just">
              <a:spcBef>
                <a:spcPts val="0"/>
              </a:spcBef>
              <a:spcAft>
                <a:spcPts val="0"/>
              </a:spcAft>
              <a:buNone/>
            </a:pPr>
            <a:r>
              <a:rPr b="1" lang="en" sz="1200">
                <a:solidFill>
                  <a:srgbClr val="DF7500"/>
                </a:solidFill>
              </a:rPr>
              <a:t>Learning Initiative Limitations</a:t>
            </a:r>
            <a:endParaRPr sz="1200">
              <a:solidFill>
                <a:srgbClr val="000000"/>
              </a:solidFill>
            </a:endParaRPr>
          </a:p>
          <a:p>
            <a:pPr indent="0" lvl="0" marL="0" rtl="0" algn="just">
              <a:spcBef>
                <a:spcPts val="0"/>
              </a:spcBef>
              <a:spcAft>
                <a:spcPts val="0"/>
              </a:spcAft>
              <a:buClr>
                <a:schemeClr val="dk1"/>
              </a:buClr>
              <a:buSzPts val="1100"/>
              <a:buFont typeface="Arial"/>
              <a:buNone/>
            </a:pPr>
            <a:r>
              <a:rPr lang="en" sz="1100"/>
              <a:t>The timeline for the learning initiatives was very compressed. Topics were selected in July with final reports and products due in mid-December. Selected</a:t>
            </a:r>
            <a:r>
              <a:rPr lang="en" sz="1100"/>
              <a:t> topics were very generalized, thus an important first step in all of the learning initiatives was to clarify the topic and what learning was needed around that topic. </a:t>
            </a:r>
            <a:endParaRPr sz="1100"/>
          </a:p>
          <a:p>
            <a:pPr indent="0" lvl="0" marL="0" rtl="0" algn="l">
              <a:spcBef>
                <a:spcPts val="0"/>
              </a:spcBef>
              <a:spcAft>
                <a:spcPts val="0"/>
              </a:spcAft>
              <a:buNone/>
            </a:pPr>
            <a:r>
              <a:t/>
            </a:r>
            <a:endParaRPr sz="1200"/>
          </a:p>
        </p:txBody>
      </p:sp>
      <p:sp>
        <p:nvSpPr>
          <p:cNvPr id="396" name="Google Shape;396;p57"/>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8"/>
          <p:cNvSpPr txBox="1"/>
          <p:nvPr>
            <p:ph idx="1" type="body"/>
          </p:nvPr>
        </p:nvSpPr>
        <p:spPr>
          <a:xfrm>
            <a:off x="540544" y="598800"/>
            <a:ext cx="8099700" cy="27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1.2 Introduction - PHE Learning Initiative</a:t>
            </a:r>
            <a:endParaRPr/>
          </a:p>
        </p:txBody>
      </p:sp>
      <p:sp>
        <p:nvSpPr>
          <p:cNvPr id="402" name="Google Shape;402;p58"/>
          <p:cNvSpPr txBox="1"/>
          <p:nvPr>
            <p:ph idx="2" type="body"/>
          </p:nvPr>
        </p:nvSpPr>
        <p:spPr>
          <a:xfrm>
            <a:off x="522000" y="1254374"/>
            <a:ext cx="8100000" cy="33945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0"/>
              </a:spcAft>
              <a:buClr>
                <a:schemeClr val="dk1"/>
              </a:buClr>
              <a:buSzPts val="1100"/>
              <a:buFont typeface="Arial"/>
              <a:buNone/>
            </a:pPr>
            <a:r>
              <a:t/>
            </a:r>
            <a:endParaRPr sz="1600"/>
          </a:p>
          <a:p>
            <a:pPr indent="0" lvl="0" marL="0" rtl="0" algn="l">
              <a:lnSpc>
                <a:spcPct val="100000"/>
              </a:lnSpc>
              <a:spcBef>
                <a:spcPts val="1200"/>
              </a:spcBef>
              <a:spcAft>
                <a:spcPts val="600"/>
              </a:spcAft>
              <a:buNone/>
            </a:pPr>
            <a:r>
              <a:t/>
            </a:r>
            <a:endParaRPr sz="1600"/>
          </a:p>
        </p:txBody>
      </p:sp>
      <p:sp>
        <p:nvSpPr>
          <p:cNvPr id="403" name="Google Shape;403;p58"/>
          <p:cNvSpPr txBox="1"/>
          <p:nvPr>
            <p:ph idx="3" type="body"/>
          </p:nvPr>
        </p:nvSpPr>
        <p:spPr>
          <a:xfrm>
            <a:off x="540551" y="190725"/>
            <a:ext cx="8477400" cy="182400"/>
          </a:xfrm>
          <a:prstGeom prst="rect">
            <a:avLst/>
          </a:prstGeom>
        </p:spPr>
        <p:txBody>
          <a:bodyPr anchorCtr="0" anchor="t" bIns="0" lIns="0" spcFirstLastPara="1" rIns="0" wrap="square" tIns="0">
            <a:noAutofit/>
          </a:bodyPr>
          <a:lstStyle/>
          <a:p>
            <a:pPr indent="0" lvl="0" marL="0" rtl="0" algn="l">
              <a:spcBef>
                <a:spcPts val="0"/>
              </a:spcBef>
              <a:spcAft>
                <a:spcPts val="800"/>
              </a:spcAft>
              <a:buNone/>
            </a:pPr>
            <a:r>
              <a:rPr lang="en" sz="1000">
                <a:solidFill>
                  <a:schemeClr val="accent6"/>
                </a:solidFill>
              </a:rPr>
              <a:t>2020 PHE Collaborative Learning Initiative - Final Report</a:t>
            </a:r>
            <a:endParaRPr sz="1000">
              <a:solidFill>
                <a:schemeClr val="accent6"/>
              </a:solidFill>
            </a:endParaRPr>
          </a:p>
        </p:txBody>
      </p:sp>
      <p:sp>
        <p:nvSpPr>
          <p:cNvPr id="404" name="Google Shape;404;p58"/>
          <p:cNvSpPr txBox="1"/>
          <p:nvPr/>
        </p:nvSpPr>
        <p:spPr>
          <a:xfrm>
            <a:off x="454200" y="1116075"/>
            <a:ext cx="8167800" cy="3671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en" sz="1200">
                <a:solidFill>
                  <a:srgbClr val="DF7500"/>
                </a:solidFill>
              </a:rPr>
              <a:t>PHE Learning Purpose</a:t>
            </a:r>
            <a:endParaRPr sz="1000"/>
          </a:p>
          <a:p>
            <a:pPr indent="0" lvl="0" marL="0" rtl="0" algn="just">
              <a:lnSpc>
                <a:spcPct val="100000"/>
              </a:lnSpc>
              <a:spcBef>
                <a:spcPts val="0"/>
              </a:spcBef>
              <a:spcAft>
                <a:spcPts val="0"/>
              </a:spcAft>
              <a:buNone/>
            </a:pPr>
            <a:r>
              <a:rPr lang="en" sz="1100"/>
              <a:t>The purpose of the PHE Learning Initiative was to improve CMP's and, more broadly, the conservation sector's understanding of PHE and its value to biodiversity conservation, to identify barriers that prevent uptake of this type of approach, and to identify recommended actions the PHE community and others can do to remove those barriers.</a:t>
            </a:r>
            <a:r>
              <a:rPr lang="en" sz="1100">
                <a:solidFill>
                  <a:schemeClr val="dk1"/>
                </a:solidFill>
                <a:highlight>
                  <a:schemeClr val="lt1"/>
                </a:highlight>
              </a:rPr>
              <a:t> Specific objectives were to: </a:t>
            </a:r>
            <a:endParaRPr sz="1100">
              <a:solidFill>
                <a:schemeClr val="dk1"/>
              </a:solidFill>
              <a:highlight>
                <a:schemeClr val="lt1"/>
              </a:highlight>
            </a:endParaRPr>
          </a:p>
          <a:p>
            <a:pPr indent="-298450" lvl="0" marL="457200" rtl="0" algn="just">
              <a:lnSpc>
                <a:spcPct val="100000"/>
              </a:lnSpc>
              <a:spcBef>
                <a:spcPts val="0"/>
              </a:spcBef>
              <a:spcAft>
                <a:spcPts val="0"/>
              </a:spcAft>
              <a:buClr>
                <a:schemeClr val="dk1"/>
              </a:buClr>
              <a:buSzPts val="1100"/>
              <a:buAutoNum type="arabicPeriod"/>
            </a:pPr>
            <a:r>
              <a:rPr lang="en" sz="1100">
                <a:solidFill>
                  <a:schemeClr val="dk1"/>
                </a:solidFill>
                <a:highlight>
                  <a:schemeClr val="lt1"/>
                </a:highlight>
              </a:rPr>
              <a:t>Provide clarity for CMP and similar conservation-focused organizations and actors on PHE and its value to conservation;</a:t>
            </a:r>
            <a:endParaRPr sz="1100">
              <a:solidFill>
                <a:schemeClr val="dk1"/>
              </a:solidFill>
              <a:highlight>
                <a:schemeClr val="lt1"/>
              </a:highlight>
            </a:endParaRPr>
          </a:p>
          <a:p>
            <a:pPr indent="-298450" lvl="0" marL="457200" rtl="0" algn="just">
              <a:lnSpc>
                <a:spcPct val="100000"/>
              </a:lnSpc>
              <a:spcBef>
                <a:spcPts val="0"/>
              </a:spcBef>
              <a:spcAft>
                <a:spcPts val="0"/>
              </a:spcAft>
              <a:buClr>
                <a:schemeClr val="dk1"/>
              </a:buClr>
              <a:buSzPts val="1100"/>
              <a:buAutoNum type="arabicPeriod"/>
            </a:pPr>
            <a:r>
              <a:rPr lang="en" sz="1100">
                <a:solidFill>
                  <a:schemeClr val="dk1"/>
                </a:solidFill>
                <a:highlight>
                  <a:schemeClr val="lt1"/>
                </a:highlight>
              </a:rPr>
              <a:t>Identify barriers to PHE adoption by CMP members and other similar organizations.</a:t>
            </a:r>
            <a:endParaRPr sz="1100">
              <a:solidFill>
                <a:schemeClr val="dk1"/>
              </a:solidFill>
              <a:highlight>
                <a:schemeClr val="lt1"/>
              </a:highlight>
            </a:endParaRPr>
          </a:p>
          <a:p>
            <a:pPr indent="0" lvl="0" marL="0" rtl="0" algn="just">
              <a:lnSpc>
                <a:spcPct val="100000"/>
              </a:lnSpc>
              <a:spcBef>
                <a:spcPts val="0"/>
              </a:spcBef>
              <a:spcAft>
                <a:spcPts val="0"/>
              </a:spcAft>
              <a:buNone/>
            </a:pPr>
            <a:r>
              <a:t/>
            </a:r>
            <a:endParaRPr sz="1100"/>
          </a:p>
          <a:p>
            <a:pPr indent="0" lvl="0" marL="0" rtl="0" algn="just">
              <a:spcBef>
                <a:spcPts val="0"/>
              </a:spcBef>
              <a:spcAft>
                <a:spcPts val="0"/>
              </a:spcAft>
              <a:buClr>
                <a:schemeClr val="dk1"/>
              </a:buClr>
              <a:buSzPts val="1100"/>
              <a:buFont typeface="Arial"/>
              <a:buNone/>
            </a:pPr>
            <a:r>
              <a:rPr b="1" lang="en" sz="1200">
                <a:solidFill>
                  <a:srgbClr val="DF7500"/>
                </a:solidFill>
              </a:rPr>
              <a:t>PHE Learning Limitations</a:t>
            </a:r>
            <a:r>
              <a:rPr b="1" lang="en" sz="1100">
                <a:solidFill>
                  <a:srgbClr val="DF7500"/>
                </a:solidFill>
              </a:rPr>
              <a:t> </a:t>
            </a:r>
            <a:endParaRPr b="1" sz="1100">
              <a:solidFill>
                <a:srgbClr val="DF7500"/>
              </a:solidFill>
            </a:endParaRPr>
          </a:p>
          <a:p>
            <a:pPr indent="0" lvl="0" marL="0" rtl="0" algn="just">
              <a:spcBef>
                <a:spcPts val="0"/>
              </a:spcBef>
              <a:spcAft>
                <a:spcPts val="0"/>
              </a:spcAft>
              <a:buClr>
                <a:schemeClr val="dk1"/>
              </a:buClr>
              <a:buSzPts val="1100"/>
              <a:buFont typeface="Arial"/>
              <a:buNone/>
            </a:pPr>
            <a:r>
              <a:rPr lang="en" sz="1100">
                <a:solidFill>
                  <a:schemeClr val="dk1"/>
                </a:solidFill>
              </a:rPr>
              <a:t>The short timeframe for the Learning Initiative led to a number of limitations of the learning and this summary report. Those who were able to commit the time on such short notice, were those already actively involved in PHE. All learning group members, except for those facilitating the learning process, were long-term PHE experts who believe in the value of PHE and want to see greater PHE uptake.  We were not able to recruit broad representation across the CMP and conservation sector. With the time that we had, we solicited that input from the broader sector via an online survey, but did not have much time to use the results of that survey to inform other parts of the learning.  </a:t>
            </a:r>
            <a:endParaRPr sz="1100">
              <a:solidFill>
                <a:schemeClr val="dk1"/>
              </a:solidFill>
            </a:endParaRPr>
          </a:p>
          <a:p>
            <a:pPr indent="0" lvl="0" marL="0" rtl="0" algn="just">
              <a:spcBef>
                <a:spcPts val="0"/>
              </a:spcBef>
              <a:spcAft>
                <a:spcPts val="0"/>
              </a:spcAft>
              <a:buClr>
                <a:schemeClr val="dk1"/>
              </a:buClr>
              <a:buSzPts val="1100"/>
              <a:buFont typeface="Arial"/>
              <a:buNone/>
            </a:pPr>
            <a:r>
              <a:t/>
            </a:r>
            <a:endParaRPr sz="1100">
              <a:solidFill>
                <a:schemeClr val="dk1"/>
              </a:solidFill>
            </a:endParaRPr>
          </a:p>
          <a:p>
            <a:pPr indent="0" lvl="0" marL="0" rtl="0" algn="just">
              <a:spcBef>
                <a:spcPts val="0"/>
              </a:spcBef>
              <a:spcAft>
                <a:spcPts val="0"/>
              </a:spcAft>
              <a:buClr>
                <a:schemeClr val="dk1"/>
              </a:buClr>
              <a:buSzPts val="1100"/>
              <a:buFont typeface="Arial"/>
              <a:buNone/>
            </a:pPr>
            <a:r>
              <a:rPr lang="en" sz="1100">
                <a:solidFill>
                  <a:schemeClr val="dk1"/>
                </a:solidFill>
              </a:rPr>
              <a:t>Some specific limitations to each learning product are noted in the report; however, overall, the short timeframe means that we did not have time to complete an exhaustive review of the literature, to illustrate and apply case studies, to fully analyze the data collected, or to test the learning outputs with others who are not PHE experts. </a:t>
            </a:r>
            <a:endParaRPr sz="1100">
              <a:solidFill>
                <a:schemeClr val="dk1"/>
              </a:solidFill>
            </a:endParaRPr>
          </a:p>
          <a:p>
            <a:pPr indent="0" lvl="0" marL="0" rtl="0" algn="l">
              <a:lnSpc>
                <a:spcPct val="100000"/>
              </a:lnSpc>
              <a:spcBef>
                <a:spcPts val="0"/>
              </a:spcBef>
              <a:spcAft>
                <a:spcPts val="0"/>
              </a:spcAft>
              <a:buNone/>
            </a:pPr>
            <a:r>
              <a:t/>
            </a:r>
            <a:endParaRPr sz="1200"/>
          </a:p>
          <a:p>
            <a:pPr indent="0" lvl="0" marL="0" rtl="0" algn="l">
              <a:lnSpc>
                <a:spcPct val="113000"/>
              </a:lnSpc>
              <a:spcBef>
                <a:spcPts val="600"/>
              </a:spcBef>
              <a:spcAft>
                <a:spcPts val="0"/>
              </a:spcAft>
              <a:buNone/>
            </a:pPr>
            <a:r>
              <a:t/>
            </a:r>
            <a:endParaRPr sz="1200"/>
          </a:p>
          <a:p>
            <a:pPr indent="0" lvl="0" marL="0" rtl="0" algn="l">
              <a:lnSpc>
                <a:spcPct val="113000"/>
              </a:lnSpc>
              <a:spcBef>
                <a:spcPts val="60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S_colours">
      <a:dk1>
        <a:srgbClr val="000000"/>
      </a:dk1>
      <a:lt1>
        <a:srgbClr val="FFFFFF"/>
      </a:lt1>
      <a:dk2>
        <a:srgbClr val="44546A"/>
      </a:dk2>
      <a:lt2>
        <a:srgbClr val="E7E6E6"/>
      </a:lt2>
      <a:accent1>
        <a:srgbClr val="F28E00"/>
      </a:accent1>
      <a:accent2>
        <a:srgbClr val="2070B7"/>
      </a:accent2>
      <a:accent3>
        <a:srgbClr val="33AD67"/>
      </a:accent3>
      <a:accent4>
        <a:srgbClr val="00A29C"/>
      </a:accent4>
      <a:accent5>
        <a:srgbClr val="CFA109"/>
      </a:accent5>
      <a:accent6>
        <a:srgbClr val="34A9D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